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12192000"/>
  <p:notesSz cx="6858000" cy="12192000"/>
  <p:embeddedFontLst>
    <p:embeddedFont>
      <p:font typeface="Play"/>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Play-bold.fntdata"/><Relationship Id="rId10" Type="http://schemas.openxmlformats.org/officeDocument/2006/relationships/slide" Target="slides/slide5.xml"/><Relationship Id="rId21" Type="http://schemas.openxmlformats.org/officeDocument/2006/relationships/font" Target="fonts/Play-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 name="Shape 13"/>
        <p:cNvGrpSpPr/>
        <p:nvPr/>
      </p:nvGrpSpPr>
      <p:grpSpPr>
        <a:xfrm>
          <a:off x="0" y="0"/>
          <a:ext cx="0" cy="0"/>
          <a:chOff x="0" y="0"/>
          <a:chExt cx="0" cy="0"/>
        </a:xfrm>
      </p:grpSpPr>
      <p:sp>
        <p:nvSpPr>
          <p:cNvPr id="14" name="Google Shape;14;p1: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 name="Google Shape;23;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4" name="Google Shape;24;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3: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4: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 name="Google Shape;48;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9" name="Google Shape;49;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 name="Google Shape;69;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70" name="Google Shape;70;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6" name="Google Shape;106;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4" name="Google Shape;144;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5" name="Google Shape;145;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3" name="Google Shape;163;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64" name="Google Shape;164;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6" name="Google Shape;186;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87" name="Google Shape;187;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2" name="Google Shape;222;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23" name="Google Shape;223;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6" name="Google Shape;236;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7" name="Google Shape;237;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2" name="Google Shape;262;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7" name="Google Shape;287;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88" name="Google Shape;288;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6" name="Google Shape;326;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27" name="Google Shape;327;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 name="Shape 6"/>
        <p:cNvGrpSpPr/>
        <p:nvPr/>
      </p:nvGrpSpPr>
      <p:grpSpPr>
        <a:xfrm>
          <a:off x="0" y="0"/>
          <a:ext cx="0" cy="0"/>
          <a:chOff x="0" y="0"/>
          <a:chExt cx="0" cy="0"/>
        </a:xfrm>
      </p:grpSpPr>
      <p:sp>
        <p:nvSpPr>
          <p:cNvPr id="7" name="Google Shape;7;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spcBef>
                <a:spcPts val="36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spcBef>
                <a:spcPts val="32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spcBef>
                <a:spcPts val="32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spcBef>
                <a:spcPts val="32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spcBef>
                <a:spcPts val="32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spcBef>
                <a:spcPts val="32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spcBef>
                <a:spcPts val="32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 name="Google Shape;9;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2"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drmzaman.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 name="Shape 16"/>
        <p:cNvGrpSpPr/>
        <p:nvPr/>
      </p:nvGrpSpPr>
      <p:grpSpPr>
        <a:xfrm>
          <a:off x="0" y="0"/>
          <a:ext cx="0" cy="0"/>
          <a:chOff x="0" y="0"/>
          <a:chExt cx="0" cy="0"/>
        </a:xfrm>
      </p:grpSpPr>
      <p:sp>
        <p:nvSpPr>
          <p:cNvPr id="17" name="Google Shape;17;p4"/>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400"/>
              <a:buNone/>
            </a:pPr>
            <a:r>
              <a:rPr lang="en-US"/>
              <a:t> </a:t>
            </a:r>
            <a:endParaRPr/>
          </a:p>
        </p:txBody>
      </p:sp>
      <p:sp>
        <p:nvSpPr>
          <p:cNvPr id="18" name="Google Shape;18;p4"/>
          <p:cNvSpPr/>
          <p:nvPr/>
        </p:nvSpPr>
        <p:spPr>
          <a:xfrm>
            <a:off x="2201699" y="3981418"/>
            <a:ext cx="8229600" cy="24935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With nearly </a:t>
            </a:r>
            <a:r>
              <a:rPr b="1" lang="en-US" sz="1800">
                <a:solidFill>
                  <a:schemeClr val="dk1"/>
                </a:solidFill>
                <a:latin typeface="Calibri"/>
                <a:ea typeface="Calibri"/>
                <a:cs typeface="Calibri"/>
                <a:sym typeface="Calibri"/>
              </a:rPr>
              <a:t>20 years of clinical, laboratory, teaching, and research experience</a:t>
            </a:r>
            <a:r>
              <a:rPr lang="en-US" sz="1800">
                <a:solidFill>
                  <a:schemeClr val="dk1"/>
                </a:solidFill>
                <a:latin typeface="Calibri"/>
                <a:ea typeface="Calibri"/>
                <a:cs typeface="Calibri"/>
                <a:sym typeface="Calibri"/>
              </a:rPr>
              <a:t>, he specializes in Clinical Haematology, Hemato-Oncology, Haematopathology, Hemophilia, Thalassemia, and Advanced Hematology Diagnostics. He leads the Hemophilia Treatment Center (HTC) and Thalassemia Management Centre at RMCH and has published widely in national and international scientific journals. His research focuses on digital hematology, artificial intelligence, hematological malignancies, and laboratory innovation.</a:t>
            </a:r>
            <a:endParaRPr sz="1800">
              <a:solidFill>
                <a:schemeClr val="dk1"/>
              </a:solidFill>
              <a:latin typeface="Times New Roman"/>
              <a:ea typeface="Times New Roman"/>
              <a:cs typeface="Times New Roman"/>
              <a:sym typeface="Times New Roman"/>
            </a:endParaRPr>
          </a:p>
        </p:txBody>
      </p:sp>
      <p:sp>
        <p:nvSpPr>
          <p:cNvPr id="19" name="Google Shape;19;p4"/>
          <p:cNvSpPr/>
          <p:nvPr/>
        </p:nvSpPr>
        <p:spPr>
          <a:xfrm>
            <a:off x="6181944" y="1136826"/>
            <a:ext cx="3962400" cy="259491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C00000"/>
                </a:solidFill>
                <a:latin typeface="Calibri"/>
                <a:ea typeface="Calibri"/>
                <a:cs typeface="Calibri"/>
                <a:sym typeface="Calibri"/>
              </a:rPr>
              <a:t>Dr.Morsed Zaman Miah</a:t>
            </a:r>
            <a:br>
              <a:rPr lang="en-US" sz="2800">
                <a:solidFill>
                  <a:srgbClr val="00B050"/>
                </a:solidFill>
                <a:latin typeface="Calibri"/>
                <a:ea typeface="Calibri"/>
                <a:cs typeface="Calibri"/>
                <a:sym typeface="Calibri"/>
              </a:rPr>
            </a:br>
            <a:r>
              <a:rPr lang="en-US" sz="2400">
                <a:solidFill>
                  <a:srgbClr val="00B050"/>
                </a:solidFill>
                <a:latin typeface="Calibri"/>
                <a:ea typeface="Calibri"/>
                <a:cs typeface="Calibri"/>
                <a:sym typeface="Calibri"/>
              </a:rPr>
              <a:t>MBBS, MCPS</a:t>
            </a:r>
            <a:br>
              <a:rPr lang="en-US" sz="2400">
                <a:solidFill>
                  <a:srgbClr val="00B050"/>
                </a:solidFill>
                <a:latin typeface="Calibri"/>
                <a:ea typeface="Calibri"/>
                <a:cs typeface="Calibri"/>
                <a:sym typeface="Calibri"/>
              </a:rPr>
            </a:br>
            <a:r>
              <a:rPr lang="en-US" sz="2400">
                <a:solidFill>
                  <a:srgbClr val="00B050"/>
                </a:solidFill>
                <a:latin typeface="Calibri"/>
                <a:ea typeface="Calibri"/>
                <a:cs typeface="Calibri"/>
                <a:sym typeface="Calibri"/>
              </a:rPr>
              <a:t>FCPS(Haematology)</a:t>
            </a:r>
            <a:br>
              <a:rPr lang="en-US" sz="2400">
                <a:solidFill>
                  <a:srgbClr val="00B050"/>
                </a:solidFill>
                <a:latin typeface="Calibri"/>
                <a:ea typeface="Calibri"/>
                <a:cs typeface="Calibri"/>
                <a:sym typeface="Calibri"/>
              </a:rPr>
            </a:br>
            <a:r>
              <a:rPr lang="en-US" sz="2400">
                <a:solidFill>
                  <a:srgbClr val="00B050"/>
                </a:solidFill>
                <a:latin typeface="Calibri"/>
                <a:ea typeface="Calibri"/>
                <a:cs typeface="Calibri"/>
                <a:sym typeface="Calibri"/>
              </a:rPr>
              <a:t>Associate Professor &amp; Head</a:t>
            </a:r>
            <a:br>
              <a:rPr lang="en-US" sz="2400">
                <a:solidFill>
                  <a:srgbClr val="00B050"/>
                </a:solidFill>
                <a:latin typeface="Calibri"/>
                <a:ea typeface="Calibri"/>
                <a:cs typeface="Calibri"/>
                <a:sym typeface="Calibri"/>
              </a:rPr>
            </a:br>
            <a:r>
              <a:rPr lang="en-US" sz="2400">
                <a:solidFill>
                  <a:srgbClr val="00B050"/>
                </a:solidFill>
                <a:latin typeface="Calibri"/>
                <a:ea typeface="Calibri"/>
                <a:cs typeface="Calibri"/>
                <a:sym typeface="Calibri"/>
              </a:rPr>
              <a:t>Rajshahi Medical College.</a:t>
            </a:r>
            <a:br>
              <a:rPr lang="en-US" sz="2400">
                <a:solidFill>
                  <a:srgbClr val="00B050"/>
                </a:solidFill>
                <a:latin typeface="Calibri"/>
                <a:ea typeface="Calibri"/>
                <a:cs typeface="Calibri"/>
                <a:sym typeface="Calibri"/>
              </a:rPr>
            </a:br>
            <a:r>
              <a:rPr lang="en-US" sz="2400" u="sng">
                <a:solidFill>
                  <a:schemeClr val="hlink"/>
                </a:solidFill>
                <a:latin typeface="Calibri"/>
                <a:ea typeface="Calibri"/>
                <a:cs typeface="Calibri"/>
                <a:sym typeface="Calibri"/>
                <a:hlinkClick r:id="rId3"/>
              </a:rPr>
              <a:t>www.drmzaman.com</a:t>
            </a:r>
            <a:r>
              <a:rPr lang="en-US" sz="2400">
                <a:solidFill>
                  <a:srgbClr val="00B0F0"/>
                </a:solidFill>
                <a:latin typeface="Calibri"/>
                <a:ea typeface="Calibri"/>
                <a:cs typeface="Calibri"/>
                <a:sym typeface="Calibri"/>
              </a:rPr>
              <a:t>  </a:t>
            </a:r>
            <a:endParaRPr sz="2800">
              <a:solidFill>
                <a:srgbClr val="00B050"/>
              </a:solidFill>
              <a:latin typeface="Calibri"/>
              <a:ea typeface="Calibri"/>
              <a:cs typeface="Calibri"/>
              <a:sym typeface="Calibri"/>
            </a:endParaRPr>
          </a:p>
        </p:txBody>
      </p:sp>
      <p:pic>
        <p:nvPicPr>
          <p:cNvPr id="20" name="Google Shape;20;p4"/>
          <p:cNvPicPr preferRelativeResize="0"/>
          <p:nvPr/>
        </p:nvPicPr>
        <p:blipFill rotWithShape="1">
          <a:blip r:embed="rId4">
            <a:alphaModFix/>
          </a:blip>
          <a:srcRect b="0" l="0" r="0" t="0"/>
          <a:stretch/>
        </p:blipFill>
        <p:spPr>
          <a:xfrm>
            <a:off x="2369105" y="755414"/>
            <a:ext cx="3635025" cy="29362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239"/>
        </a:solidFill>
      </p:bgPr>
    </p:bg>
    <p:spTree>
      <p:nvGrpSpPr>
        <p:cNvPr id="25" name="Shape 25"/>
        <p:cNvGrpSpPr/>
        <p:nvPr/>
      </p:nvGrpSpPr>
      <p:grpSpPr>
        <a:xfrm>
          <a:off x="0" y="0"/>
          <a:ext cx="0" cy="0"/>
          <a:chOff x="0" y="0"/>
          <a:chExt cx="0" cy="0"/>
        </a:xfrm>
      </p:grpSpPr>
      <p:pic>
        <p:nvPicPr>
          <p:cNvPr descr="/mnt/data/wide_clean_modern_laboratory_interior_scene_with_batch_1.png" id="26" name="Google Shape;26;p5"/>
          <p:cNvPicPr preferRelativeResize="0"/>
          <p:nvPr/>
        </p:nvPicPr>
        <p:blipFill rotWithShape="1">
          <a:blip r:embed="rId3">
            <a:alphaModFix/>
          </a:blip>
          <a:srcRect b="0" l="24265" r="24265" t="0"/>
          <a:stretch/>
        </p:blipFill>
        <p:spPr>
          <a:xfrm>
            <a:off x="6812280" y="502920"/>
            <a:ext cx="4892040" cy="5349240"/>
          </a:xfrm>
          <a:prstGeom prst="rect">
            <a:avLst/>
          </a:prstGeom>
          <a:noFill/>
          <a:ln>
            <a:noFill/>
          </a:ln>
        </p:spPr>
      </p:pic>
      <p:sp>
        <p:nvSpPr>
          <p:cNvPr id="27" name="Google Shape;27;p5"/>
          <p:cNvSpPr/>
          <p:nvPr/>
        </p:nvSpPr>
        <p:spPr>
          <a:xfrm>
            <a:off x="1731031" y="633042"/>
            <a:ext cx="4573055" cy="220686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400"/>
              <a:buFont typeface="Play"/>
              <a:buNone/>
            </a:pPr>
            <a:r>
              <a:rPr b="1" lang="en-US" sz="4400">
                <a:solidFill>
                  <a:srgbClr val="FFFFFF"/>
                </a:solidFill>
                <a:latin typeface="Play"/>
                <a:ea typeface="Play"/>
                <a:cs typeface="Play"/>
                <a:sym typeface="Play"/>
              </a:rPr>
              <a:t>Next-Generation</a:t>
            </a:r>
            <a:endParaRPr sz="4400">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4400"/>
              <a:buFont typeface="Play"/>
              <a:buNone/>
            </a:pPr>
            <a:r>
              <a:rPr b="1" lang="en-US" sz="4400">
                <a:solidFill>
                  <a:srgbClr val="FFFFFF"/>
                </a:solidFill>
                <a:latin typeface="Play"/>
                <a:ea typeface="Play"/>
                <a:cs typeface="Play"/>
                <a:sym typeface="Play"/>
              </a:rPr>
              <a:t>Hematology Diagnostics</a:t>
            </a:r>
            <a:endParaRPr sz="4400">
              <a:solidFill>
                <a:schemeClr val="dk1"/>
              </a:solidFill>
              <a:latin typeface="Calibri"/>
              <a:ea typeface="Calibri"/>
              <a:cs typeface="Calibri"/>
              <a:sym typeface="Calibri"/>
            </a:endParaRPr>
          </a:p>
        </p:txBody>
      </p:sp>
      <p:sp>
        <p:nvSpPr>
          <p:cNvPr id="28" name="Google Shape;28;p5"/>
          <p:cNvSpPr/>
          <p:nvPr/>
        </p:nvSpPr>
        <p:spPr>
          <a:xfrm>
            <a:off x="211015" y="3130062"/>
            <a:ext cx="6523893" cy="74804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F7FF"/>
              </a:buClr>
              <a:buSzPts val="3200"/>
              <a:buFont typeface="Calibri"/>
              <a:buNone/>
            </a:pPr>
            <a:r>
              <a:rPr b="1" lang="en-US" sz="3200">
                <a:solidFill>
                  <a:srgbClr val="C9F7FF"/>
                </a:solidFill>
                <a:latin typeface="Calibri"/>
                <a:ea typeface="Calibri"/>
                <a:cs typeface="Calibri"/>
                <a:sym typeface="Calibri"/>
              </a:rPr>
              <a:t>Evidence, Innovation &amp; Clinical Impact</a:t>
            </a:r>
            <a:endParaRPr sz="3200">
              <a:solidFill>
                <a:schemeClr val="dk1"/>
              </a:solidFill>
              <a:latin typeface="Calibri"/>
              <a:ea typeface="Calibri"/>
              <a:cs typeface="Calibri"/>
              <a:sym typeface="Calibri"/>
            </a:endParaRPr>
          </a:p>
        </p:txBody>
      </p:sp>
      <p:sp>
        <p:nvSpPr>
          <p:cNvPr id="29" name="Google Shape;29;p5"/>
          <p:cNvSpPr/>
          <p:nvPr/>
        </p:nvSpPr>
        <p:spPr>
          <a:xfrm>
            <a:off x="879302" y="4099765"/>
            <a:ext cx="5187318" cy="615994"/>
          </a:xfrm>
          <a:prstGeom prst="roundRect">
            <a:avLst>
              <a:gd fmla="val 21053" name="adj"/>
            </a:avLst>
          </a:prstGeom>
          <a:solidFill>
            <a:srgbClr val="13B5C8">
              <a:alpha val="92941"/>
            </a:srgbClr>
          </a:solidFill>
          <a:ln cap="flat" cmpd="sng" w="12700">
            <a:solidFill>
              <a:srgbClr val="13B5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5"/>
          <p:cNvSpPr/>
          <p:nvPr/>
        </p:nvSpPr>
        <p:spPr>
          <a:xfrm>
            <a:off x="1210873" y="4357098"/>
            <a:ext cx="4524176"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00"/>
              <a:buFont typeface="Calibri"/>
              <a:buNone/>
            </a:pPr>
            <a:r>
              <a:rPr b="1" lang="en-US" sz="2400">
                <a:solidFill>
                  <a:srgbClr val="FFFFFF"/>
                </a:solidFill>
                <a:latin typeface="Calibri"/>
                <a:ea typeface="Calibri"/>
                <a:cs typeface="Calibri"/>
                <a:sym typeface="Calibri"/>
              </a:rPr>
              <a:t>CBC + ESR + Morphology Workflow</a:t>
            </a:r>
            <a:endParaRPr sz="2400">
              <a:solidFill>
                <a:schemeClr val="dk1"/>
              </a:solidFill>
              <a:latin typeface="Calibri"/>
              <a:ea typeface="Calibri"/>
              <a:cs typeface="Calibri"/>
              <a:sym typeface="Calibri"/>
            </a:endParaRPr>
          </a:p>
        </p:txBody>
      </p:sp>
      <p:sp>
        <p:nvSpPr>
          <p:cNvPr id="31" name="Google Shape;31;p5"/>
          <p:cNvSpPr/>
          <p:nvPr/>
        </p:nvSpPr>
        <p:spPr>
          <a:xfrm>
            <a:off x="713232" y="5989320"/>
            <a:ext cx="70408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lang="en-US" sz="1400">
                <a:solidFill>
                  <a:srgbClr val="FFFFFF"/>
                </a:solidFill>
                <a:latin typeface="Calibri"/>
                <a:ea typeface="Calibri"/>
                <a:cs typeface="Calibri"/>
                <a:sym typeface="Calibri"/>
              </a:rPr>
              <a:t>For Pathologists • Clinicians • Clinic Owners • Technologists</a:t>
            </a:r>
            <a:endParaRPr sz="14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sp>
        <p:nvSpPr>
          <p:cNvPr id="36" name="Google Shape;36;p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1"/>
              </a:buClr>
              <a:buSzPts val="6000"/>
              <a:buFont typeface="Calibri"/>
              <a:buNone/>
            </a:pPr>
            <a:r>
              <a:t/>
            </a:r>
            <a:endParaRPr/>
          </a:p>
        </p:txBody>
      </p:sp>
      <p:sp>
        <p:nvSpPr>
          <p:cNvPr id="37" name="Google Shape;37;p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400"/>
              <a:buNone/>
            </a:pPr>
            <a:r>
              <a:t/>
            </a:r>
            <a:endParaRPr/>
          </a:p>
        </p:txBody>
      </p:sp>
      <p:pic>
        <p:nvPicPr>
          <p:cNvPr id="38" name="Google Shape;38;p6"/>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 name="Shape 42"/>
        <p:cNvGrpSpPr/>
        <p:nvPr/>
      </p:nvGrpSpPr>
      <p:grpSpPr>
        <a:xfrm>
          <a:off x="0" y="0"/>
          <a:ext cx="0" cy="0"/>
          <a:chOff x="0" y="0"/>
          <a:chExt cx="0" cy="0"/>
        </a:xfrm>
      </p:grpSpPr>
      <p:sp>
        <p:nvSpPr>
          <p:cNvPr id="43" name="Google Shape;43;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1"/>
              </a:buClr>
              <a:buSzPts val="6000"/>
              <a:buFont typeface="Calibri"/>
              <a:buNone/>
            </a:pPr>
            <a:r>
              <a:t/>
            </a:r>
            <a:endParaRPr/>
          </a:p>
        </p:txBody>
      </p:sp>
      <p:sp>
        <p:nvSpPr>
          <p:cNvPr id="44" name="Google Shape;44;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400"/>
              <a:buNone/>
            </a:pPr>
            <a:r>
              <a:t/>
            </a:r>
            <a:endParaRPr/>
          </a:p>
        </p:txBody>
      </p:sp>
      <p:pic>
        <p:nvPicPr>
          <p:cNvPr id="45" name="Google Shape;45;p7"/>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 name="Shape 50"/>
        <p:cNvGrpSpPr/>
        <p:nvPr/>
      </p:nvGrpSpPr>
      <p:grpSpPr>
        <a:xfrm>
          <a:off x="0" y="0"/>
          <a:ext cx="0" cy="0"/>
          <a:chOff x="0" y="0"/>
          <a:chExt cx="0" cy="0"/>
        </a:xfrm>
      </p:grpSpPr>
      <p:sp>
        <p:nvSpPr>
          <p:cNvPr id="51" name="Google Shape;51;p8"/>
          <p:cNvSpPr/>
          <p:nvPr/>
        </p:nvSpPr>
        <p:spPr>
          <a:xfrm>
            <a:off x="0" y="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8"/>
          <p:cNvSpPr/>
          <p:nvPr/>
        </p:nvSpPr>
        <p:spPr>
          <a:xfrm>
            <a:off x="0" y="0"/>
            <a:ext cx="146304" cy="685800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a:off x="502920" y="503352"/>
            <a:ext cx="111556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Play"/>
              <a:buNone/>
            </a:pPr>
            <a:r>
              <a:rPr b="1" lang="en-US" sz="4000">
                <a:solidFill>
                  <a:srgbClr val="FF0000"/>
                </a:solidFill>
                <a:latin typeface="Play"/>
                <a:ea typeface="Play"/>
                <a:cs typeface="Play"/>
                <a:sym typeface="Play"/>
              </a:rPr>
              <a:t>Why hematology diagnostics is changing</a:t>
            </a:r>
            <a:endParaRPr sz="4000">
              <a:solidFill>
                <a:srgbClr val="FF0000"/>
              </a:solidFill>
              <a:latin typeface="Calibri"/>
              <a:ea typeface="Calibri"/>
              <a:cs typeface="Calibri"/>
              <a:sym typeface="Calibri"/>
            </a:endParaRPr>
          </a:p>
        </p:txBody>
      </p:sp>
      <p:sp>
        <p:nvSpPr>
          <p:cNvPr id="54" name="Google Shape;54;p8"/>
          <p:cNvSpPr/>
          <p:nvPr/>
        </p:nvSpPr>
        <p:spPr>
          <a:xfrm>
            <a:off x="685800" y="1104357"/>
            <a:ext cx="56692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1800"/>
              <a:buFont typeface="Times New Roman"/>
              <a:buNone/>
            </a:pPr>
            <a:r>
              <a:rPr lang="en-US" sz="1800">
                <a:solidFill>
                  <a:srgbClr val="00B050"/>
                </a:solidFill>
                <a:latin typeface="Times New Roman"/>
                <a:ea typeface="Times New Roman"/>
                <a:cs typeface="Times New Roman"/>
                <a:sym typeface="Times New Roman"/>
              </a:rPr>
              <a:t>Modern laboratories need more than a CBC number: they need faster, safer and more clinically meaningful interpretation.</a:t>
            </a:r>
            <a:endParaRPr/>
          </a:p>
        </p:txBody>
      </p:sp>
      <p:pic>
        <p:nvPicPr>
          <p:cNvPr descr="/mnt/data/a_wide_high_resolution_photo_of_a_modern_clinical_batch_2.png" id="55" name="Google Shape;55;p8"/>
          <p:cNvPicPr preferRelativeResize="0"/>
          <p:nvPr/>
        </p:nvPicPr>
        <p:blipFill rotWithShape="1">
          <a:blip r:embed="rId3">
            <a:alphaModFix/>
          </a:blip>
          <a:srcRect b="0" l="16912" r="16912" t="0"/>
          <a:stretch/>
        </p:blipFill>
        <p:spPr>
          <a:xfrm>
            <a:off x="6629400" y="1234440"/>
            <a:ext cx="4892040" cy="4823460"/>
          </a:xfrm>
          <a:prstGeom prst="rect">
            <a:avLst/>
          </a:prstGeom>
          <a:noFill/>
          <a:ln>
            <a:noFill/>
          </a:ln>
        </p:spPr>
      </p:pic>
      <p:sp>
        <p:nvSpPr>
          <p:cNvPr id="56" name="Google Shape;56;p8"/>
          <p:cNvSpPr/>
          <p:nvPr/>
        </p:nvSpPr>
        <p:spPr>
          <a:xfrm>
            <a:off x="685800" y="2178494"/>
            <a:ext cx="5166360" cy="1078992"/>
          </a:xfrm>
          <a:prstGeom prst="roundRect">
            <a:avLst>
              <a:gd fmla="val 6780"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
          <p:cNvSpPr/>
          <p:nvPr/>
        </p:nvSpPr>
        <p:spPr>
          <a:xfrm>
            <a:off x="685800" y="2178494"/>
            <a:ext cx="73152" cy="1078992"/>
          </a:xfrm>
          <a:prstGeom prst="rect">
            <a:avLst/>
          </a:prstGeom>
          <a:solidFill>
            <a:srgbClr val="D64545"/>
          </a:solidFill>
          <a:ln cap="flat" cmpd="sng" w="12700">
            <a:solidFill>
              <a:srgbClr val="D6454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a:off x="886968" y="2274280"/>
            <a:ext cx="48463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000"/>
              <a:buFont typeface="Calibri"/>
              <a:buNone/>
            </a:pPr>
            <a:r>
              <a:rPr b="1" lang="en-US" sz="2000">
                <a:solidFill>
                  <a:srgbClr val="173B57"/>
                </a:solidFill>
                <a:latin typeface="Calibri"/>
                <a:ea typeface="Calibri"/>
                <a:cs typeface="Calibri"/>
                <a:sym typeface="Calibri"/>
              </a:rPr>
              <a:t>Old workflow</a:t>
            </a:r>
            <a:endParaRPr sz="2000">
              <a:solidFill>
                <a:schemeClr val="dk1"/>
              </a:solidFill>
              <a:latin typeface="Calibri"/>
              <a:ea typeface="Calibri"/>
              <a:cs typeface="Calibri"/>
              <a:sym typeface="Calibri"/>
            </a:endParaRPr>
          </a:p>
        </p:txBody>
      </p:sp>
      <p:sp>
        <p:nvSpPr>
          <p:cNvPr id="59" name="Google Shape;59;p8"/>
          <p:cNvSpPr/>
          <p:nvPr/>
        </p:nvSpPr>
        <p:spPr>
          <a:xfrm>
            <a:off x="886968" y="2586870"/>
            <a:ext cx="4846320" cy="420624"/>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800"/>
              <a:buFont typeface="Calibri"/>
              <a:buNone/>
            </a:pPr>
            <a:r>
              <a:rPr lang="en-US" sz="1800">
                <a:solidFill>
                  <a:srgbClr val="5A6B7B"/>
                </a:solidFill>
                <a:latin typeface="Calibri"/>
                <a:ea typeface="Calibri"/>
                <a:cs typeface="Calibri"/>
                <a:sym typeface="Calibri"/>
              </a:rPr>
              <a:t>CBC analyzer → separate ESR → manual slide → delayed morphology review</a:t>
            </a:r>
            <a:endParaRPr sz="1800">
              <a:solidFill>
                <a:schemeClr val="dk1"/>
              </a:solidFill>
              <a:latin typeface="Calibri"/>
              <a:ea typeface="Calibri"/>
              <a:cs typeface="Calibri"/>
              <a:sym typeface="Calibri"/>
            </a:endParaRPr>
          </a:p>
        </p:txBody>
      </p:sp>
      <p:sp>
        <p:nvSpPr>
          <p:cNvPr id="60" name="Google Shape;60;p8"/>
          <p:cNvSpPr/>
          <p:nvPr/>
        </p:nvSpPr>
        <p:spPr>
          <a:xfrm>
            <a:off x="685800" y="3659437"/>
            <a:ext cx="5166360" cy="1078992"/>
          </a:xfrm>
          <a:prstGeom prst="roundRect">
            <a:avLst>
              <a:gd fmla="val 6780"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8"/>
          <p:cNvSpPr/>
          <p:nvPr/>
        </p:nvSpPr>
        <p:spPr>
          <a:xfrm>
            <a:off x="685800" y="3712197"/>
            <a:ext cx="73152" cy="1078992"/>
          </a:xfrm>
          <a:prstGeom prst="rect">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8"/>
          <p:cNvSpPr/>
          <p:nvPr/>
        </p:nvSpPr>
        <p:spPr>
          <a:xfrm>
            <a:off x="886968" y="3840913"/>
            <a:ext cx="48463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000"/>
              <a:buFont typeface="Calibri"/>
              <a:buNone/>
            </a:pPr>
            <a:r>
              <a:rPr b="1" lang="en-US" sz="2000">
                <a:solidFill>
                  <a:srgbClr val="173B57"/>
                </a:solidFill>
                <a:latin typeface="Calibri"/>
                <a:ea typeface="Calibri"/>
                <a:cs typeface="Calibri"/>
                <a:sym typeface="Calibri"/>
              </a:rPr>
              <a:t>Next-generation workflow</a:t>
            </a:r>
            <a:endParaRPr sz="2000">
              <a:solidFill>
                <a:schemeClr val="dk1"/>
              </a:solidFill>
              <a:latin typeface="Calibri"/>
              <a:ea typeface="Calibri"/>
              <a:cs typeface="Calibri"/>
              <a:sym typeface="Calibri"/>
            </a:endParaRPr>
          </a:p>
        </p:txBody>
      </p:sp>
      <p:sp>
        <p:nvSpPr>
          <p:cNvPr id="63" name="Google Shape;63;p8"/>
          <p:cNvSpPr/>
          <p:nvPr/>
        </p:nvSpPr>
        <p:spPr>
          <a:xfrm>
            <a:off x="886968" y="4210163"/>
            <a:ext cx="4846320" cy="420624"/>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800"/>
              <a:buFont typeface="Calibri"/>
              <a:buNone/>
            </a:pPr>
            <a:r>
              <a:rPr lang="en-US" sz="1800">
                <a:solidFill>
                  <a:srgbClr val="5A6B7B"/>
                </a:solidFill>
                <a:latin typeface="Calibri"/>
                <a:ea typeface="Calibri"/>
                <a:cs typeface="Calibri"/>
                <a:sym typeface="Calibri"/>
              </a:rPr>
              <a:t>One EDTA tube → CBC + ESR/advanced parameters → reflex smear → digital morphology review</a:t>
            </a:r>
            <a:endParaRPr sz="1800">
              <a:solidFill>
                <a:schemeClr val="dk1"/>
              </a:solidFill>
              <a:latin typeface="Calibri"/>
              <a:ea typeface="Calibri"/>
              <a:cs typeface="Calibri"/>
              <a:sym typeface="Calibri"/>
            </a:endParaRPr>
          </a:p>
        </p:txBody>
      </p:sp>
      <p:sp>
        <p:nvSpPr>
          <p:cNvPr id="64" name="Google Shape;64;p8"/>
          <p:cNvSpPr/>
          <p:nvPr/>
        </p:nvSpPr>
        <p:spPr>
          <a:xfrm>
            <a:off x="566928" y="5345721"/>
            <a:ext cx="5166360" cy="786384"/>
          </a:xfrm>
          <a:prstGeom prst="roundRect">
            <a:avLst>
              <a:gd fmla="val 9302" name="adj"/>
            </a:avLst>
          </a:prstGeom>
          <a:solidFill>
            <a:srgbClr val="EAF4FB"/>
          </a:solidFill>
          <a:ln cap="flat" cmpd="sng" w="12700">
            <a:solidFill>
              <a:srgbClr val="B7D8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8"/>
          <p:cNvSpPr/>
          <p:nvPr/>
        </p:nvSpPr>
        <p:spPr>
          <a:xfrm>
            <a:off x="619806" y="5410922"/>
            <a:ext cx="5093208" cy="656959"/>
          </a:xfrm>
          <a:prstGeom prst="rect">
            <a:avLst/>
          </a:prstGeom>
          <a:noFill/>
          <a:ln>
            <a:noFill/>
          </a:ln>
        </p:spPr>
        <p:txBody>
          <a:bodyPr anchorCtr="0" anchor="ctr" bIns="250" lIns="250" spcFirstLastPara="1" rIns="250" wrap="square" tIns="250">
            <a:noAutofit/>
          </a:bodyPr>
          <a:lstStyle/>
          <a:p>
            <a:pPr indent="0" lvl="0" marL="0" marR="0" rtl="0" algn="ctr">
              <a:spcBef>
                <a:spcPts val="0"/>
              </a:spcBef>
              <a:spcAft>
                <a:spcPts val="0"/>
              </a:spcAft>
              <a:buClr>
                <a:srgbClr val="173B57"/>
              </a:buClr>
              <a:buSzPts val="2000"/>
              <a:buFont typeface="Calibri"/>
              <a:buNone/>
            </a:pPr>
            <a:r>
              <a:rPr b="1" lang="en-US" sz="2000">
                <a:solidFill>
                  <a:srgbClr val="173B57"/>
                </a:solidFill>
                <a:latin typeface="Calibri"/>
                <a:ea typeface="Calibri"/>
                <a:cs typeface="Calibri"/>
                <a:sym typeface="Calibri"/>
              </a:rPr>
              <a:t>The goal is not to replace expertise — it is to focus expertise where it matters most.</a:t>
            </a:r>
            <a:endParaRPr sz="2000">
              <a:solidFill>
                <a:schemeClr val="dk1"/>
              </a:solidFill>
              <a:latin typeface="Calibri"/>
              <a:ea typeface="Calibri"/>
              <a:cs typeface="Calibri"/>
              <a:sym typeface="Calibri"/>
            </a:endParaRPr>
          </a:p>
        </p:txBody>
      </p:sp>
      <p:sp>
        <p:nvSpPr>
          <p:cNvPr id="66" name="Google Shape;66;p8"/>
          <p:cNvSpPr/>
          <p:nvPr/>
        </p:nvSpPr>
        <p:spPr>
          <a:xfrm>
            <a:off x="502920" y="6547104"/>
            <a:ext cx="11155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792A2"/>
              </a:buClr>
              <a:buSzPts val="630"/>
              <a:buFont typeface="Calibri"/>
              <a:buNone/>
            </a:pPr>
            <a:r>
              <a:rPr lang="en-US" sz="630">
                <a:solidFill>
                  <a:srgbClr val="8792A2"/>
                </a:solidFill>
                <a:latin typeface="Calibri"/>
                <a:ea typeface="Calibri"/>
                <a:cs typeface="Calibri"/>
                <a:sym typeface="Calibri"/>
              </a:rPr>
              <a:t>Literature base: ICSH digital morphology recommendations; Kim et al., Diagnostics 2025; Xing et al., BMC Med Inform Decis Mak 2023.</a:t>
            </a:r>
            <a:endParaRPr sz="63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1" name="Shape 71"/>
        <p:cNvGrpSpPr/>
        <p:nvPr/>
      </p:nvGrpSpPr>
      <p:grpSpPr>
        <a:xfrm>
          <a:off x="0" y="0"/>
          <a:ext cx="0" cy="0"/>
          <a:chOff x="0" y="0"/>
          <a:chExt cx="0" cy="0"/>
        </a:xfrm>
      </p:grpSpPr>
      <p:sp>
        <p:nvSpPr>
          <p:cNvPr id="72" name="Google Shape;72;p9"/>
          <p:cNvSpPr/>
          <p:nvPr/>
        </p:nvSpPr>
        <p:spPr>
          <a:xfrm>
            <a:off x="-209877" y="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9"/>
          <p:cNvSpPr/>
          <p:nvPr/>
        </p:nvSpPr>
        <p:spPr>
          <a:xfrm>
            <a:off x="-188686" y="-29030"/>
            <a:ext cx="146304" cy="6887029"/>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9"/>
          <p:cNvSpPr/>
          <p:nvPr/>
        </p:nvSpPr>
        <p:spPr>
          <a:xfrm>
            <a:off x="502919" y="279489"/>
            <a:ext cx="9766495" cy="66469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Play"/>
              <a:buNone/>
            </a:pPr>
            <a:r>
              <a:rPr b="1" lang="en-US" sz="4000">
                <a:solidFill>
                  <a:srgbClr val="FF0000"/>
                </a:solidFill>
                <a:latin typeface="Play"/>
                <a:ea typeface="Play"/>
                <a:cs typeface="Play"/>
                <a:sym typeface="Play"/>
              </a:rPr>
              <a:t>Meeting purpose and audience value</a:t>
            </a:r>
            <a:endParaRPr sz="4000">
              <a:solidFill>
                <a:srgbClr val="FF0000"/>
              </a:solidFill>
              <a:latin typeface="Calibri"/>
              <a:ea typeface="Calibri"/>
              <a:cs typeface="Calibri"/>
              <a:sym typeface="Calibri"/>
            </a:endParaRPr>
          </a:p>
        </p:txBody>
      </p:sp>
      <p:sp>
        <p:nvSpPr>
          <p:cNvPr id="75" name="Google Shape;75;p9"/>
          <p:cNvSpPr/>
          <p:nvPr/>
        </p:nvSpPr>
        <p:spPr>
          <a:xfrm>
            <a:off x="530352" y="954136"/>
            <a:ext cx="7836408" cy="353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1800"/>
              <a:buFont typeface="Calibri"/>
              <a:buNone/>
            </a:pPr>
            <a:r>
              <a:rPr lang="en-US" sz="1800">
                <a:solidFill>
                  <a:srgbClr val="00B050"/>
                </a:solidFill>
                <a:latin typeface="Calibri"/>
                <a:ea typeface="Calibri"/>
                <a:cs typeface="Calibri"/>
                <a:sym typeface="Calibri"/>
              </a:rPr>
              <a:t>A practical introduction for decision makers and laboratory users.</a:t>
            </a:r>
            <a:endParaRPr/>
          </a:p>
        </p:txBody>
      </p:sp>
      <p:sp>
        <p:nvSpPr>
          <p:cNvPr id="76" name="Google Shape;76;p9"/>
          <p:cNvSpPr/>
          <p:nvPr/>
        </p:nvSpPr>
        <p:spPr>
          <a:xfrm>
            <a:off x="777240" y="1508760"/>
            <a:ext cx="530352" cy="530352"/>
          </a:xfrm>
          <a:prstGeom prst="ellipse">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9"/>
          <p:cNvSpPr/>
          <p:nvPr/>
        </p:nvSpPr>
        <p:spPr>
          <a:xfrm>
            <a:off x="777240" y="1609344"/>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lang="en-US" sz="1800">
                <a:solidFill>
                  <a:srgbClr val="FFFFFF"/>
                </a:solidFill>
                <a:latin typeface="Calibri"/>
                <a:ea typeface="Calibri"/>
                <a:cs typeface="Calibri"/>
                <a:sym typeface="Calibri"/>
              </a:rPr>
              <a:t>P</a:t>
            </a:r>
            <a:endParaRPr sz="1800">
              <a:solidFill>
                <a:schemeClr val="dk1"/>
              </a:solidFill>
              <a:latin typeface="Calibri"/>
              <a:ea typeface="Calibri"/>
              <a:cs typeface="Calibri"/>
              <a:sym typeface="Calibri"/>
            </a:endParaRPr>
          </a:p>
        </p:txBody>
      </p:sp>
      <p:sp>
        <p:nvSpPr>
          <p:cNvPr id="78" name="Google Shape;78;p9"/>
          <p:cNvSpPr/>
          <p:nvPr/>
        </p:nvSpPr>
        <p:spPr>
          <a:xfrm>
            <a:off x="621792" y="2240280"/>
            <a:ext cx="2331720" cy="1965960"/>
          </a:xfrm>
          <a:prstGeom prst="roundRect">
            <a:avLst>
              <a:gd fmla="val 3721"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
          <p:cNvSpPr/>
          <p:nvPr/>
        </p:nvSpPr>
        <p:spPr>
          <a:xfrm>
            <a:off x="548640" y="2240280"/>
            <a:ext cx="73152" cy="196596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p:nvPr/>
        </p:nvSpPr>
        <p:spPr>
          <a:xfrm>
            <a:off x="749808" y="2240280"/>
            <a:ext cx="201168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81" name="Google Shape;81;p9"/>
          <p:cNvSpPr/>
          <p:nvPr/>
        </p:nvSpPr>
        <p:spPr>
          <a:xfrm>
            <a:off x="749808" y="2752344"/>
            <a:ext cx="2011680" cy="130759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Reliable flags, morphology correlation and defensible review policy.</a:t>
            </a:r>
            <a:endParaRPr sz="1600">
              <a:solidFill>
                <a:schemeClr val="dk1"/>
              </a:solidFill>
              <a:latin typeface="Calibri"/>
              <a:ea typeface="Calibri"/>
              <a:cs typeface="Calibri"/>
              <a:sym typeface="Calibri"/>
            </a:endParaRPr>
          </a:p>
        </p:txBody>
      </p:sp>
      <p:sp>
        <p:nvSpPr>
          <p:cNvPr id="82" name="Google Shape;82;p9"/>
          <p:cNvSpPr/>
          <p:nvPr/>
        </p:nvSpPr>
        <p:spPr>
          <a:xfrm>
            <a:off x="3520440" y="1508760"/>
            <a:ext cx="530352" cy="530352"/>
          </a:xfrm>
          <a:prstGeom prst="ellipse">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9"/>
          <p:cNvSpPr/>
          <p:nvPr/>
        </p:nvSpPr>
        <p:spPr>
          <a:xfrm>
            <a:off x="3520440" y="1609344"/>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lang="en-US" sz="1800">
                <a:solidFill>
                  <a:srgbClr val="FFFFFF"/>
                </a:solidFill>
                <a:latin typeface="Calibri"/>
                <a:ea typeface="Calibri"/>
                <a:cs typeface="Calibri"/>
                <a:sym typeface="Calibri"/>
              </a:rPr>
              <a:t>C</a:t>
            </a:r>
            <a:endParaRPr sz="1800">
              <a:solidFill>
                <a:schemeClr val="dk1"/>
              </a:solidFill>
              <a:latin typeface="Calibri"/>
              <a:ea typeface="Calibri"/>
              <a:cs typeface="Calibri"/>
              <a:sym typeface="Calibri"/>
            </a:endParaRPr>
          </a:p>
        </p:txBody>
      </p:sp>
      <p:sp>
        <p:nvSpPr>
          <p:cNvPr id="84" name="Google Shape;84;p9"/>
          <p:cNvSpPr/>
          <p:nvPr/>
        </p:nvSpPr>
        <p:spPr>
          <a:xfrm>
            <a:off x="3291840" y="2240280"/>
            <a:ext cx="2331720" cy="1965960"/>
          </a:xfrm>
          <a:prstGeom prst="roundRect">
            <a:avLst>
              <a:gd fmla="val 3721"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9"/>
          <p:cNvSpPr/>
          <p:nvPr/>
        </p:nvSpPr>
        <p:spPr>
          <a:xfrm>
            <a:off x="3291840" y="2240280"/>
            <a:ext cx="73152" cy="1965960"/>
          </a:xfrm>
          <a:prstGeom prst="rect">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9"/>
          <p:cNvSpPr/>
          <p:nvPr/>
        </p:nvSpPr>
        <p:spPr>
          <a:xfrm>
            <a:off x="3493008" y="2386584"/>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Clinicians</a:t>
            </a:r>
            <a:endParaRPr sz="1800">
              <a:solidFill>
                <a:schemeClr val="dk1"/>
              </a:solidFill>
              <a:latin typeface="Calibri"/>
              <a:ea typeface="Calibri"/>
              <a:cs typeface="Calibri"/>
              <a:sym typeface="Calibri"/>
            </a:endParaRPr>
          </a:p>
        </p:txBody>
      </p:sp>
      <p:sp>
        <p:nvSpPr>
          <p:cNvPr id="87" name="Google Shape;87;p9"/>
          <p:cNvSpPr/>
          <p:nvPr/>
        </p:nvSpPr>
        <p:spPr>
          <a:xfrm>
            <a:off x="3493008" y="2752344"/>
            <a:ext cx="2011680" cy="130759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800"/>
              <a:buFont typeface="Calibri"/>
              <a:buNone/>
            </a:pPr>
            <a:r>
              <a:rPr lang="en-US" sz="1800">
                <a:solidFill>
                  <a:srgbClr val="5A6B7B"/>
                </a:solidFill>
                <a:latin typeface="Calibri"/>
                <a:ea typeface="Calibri"/>
                <a:cs typeface="Calibri"/>
                <a:sym typeface="Calibri"/>
              </a:rPr>
              <a:t>CBC + ESR + morphology gives faster diagnostic direction.</a:t>
            </a:r>
            <a:endParaRPr sz="1800">
              <a:solidFill>
                <a:schemeClr val="dk1"/>
              </a:solidFill>
              <a:latin typeface="Calibri"/>
              <a:ea typeface="Calibri"/>
              <a:cs typeface="Calibri"/>
              <a:sym typeface="Calibri"/>
            </a:endParaRPr>
          </a:p>
        </p:txBody>
      </p:sp>
      <p:sp>
        <p:nvSpPr>
          <p:cNvPr id="88" name="Google Shape;88;p9"/>
          <p:cNvSpPr/>
          <p:nvPr/>
        </p:nvSpPr>
        <p:spPr>
          <a:xfrm>
            <a:off x="6263640" y="1508760"/>
            <a:ext cx="530352" cy="530352"/>
          </a:xfrm>
          <a:prstGeom prst="ellipse">
            <a:avLst/>
          </a:prstGeom>
          <a:solidFill>
            <a:srgbClr val="F28C28"/>
          </a:solidFill>
          <a:ln cap="flat" cmpd="sng" w="12700">
            <a:solidFill>
              <a:srgbClr val="F28C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9"/>
          <p:cNvSpPr/>
          <p:nvPr/>
        </p:nvSpPr>
        <p:spPr>
          <a:xfrm>
            <a:off x="6263640" y="1609344"/>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lang="en-US" sz="1800">
                <a:solidFill>
                  <a:srgbClr val="FFFFFF"/>
                </a:solidFill>
                <a:latin typeface="Calibri"/>
                <a:ea typeface="Calibri"/>
                <a:cs typeface="Calibri"/>
                <a:sym typeface="Calibri"/>
              </a:rPr>
              <a:t>O</a:t>
            </a:r>
            <a:endParaRPr sz="1800">
              <a:solidFill>
                <a:schemeClr val="dk1"/>
              </a:solidFill>
              <a:latin typeface="Calibri"/>
              <a:ea typeface="Calibri"/>
              <a:cs typeface="Calibri"/>
              <a:sym typeface="Calibri"/>
            </a:endParaRPr>
          </a:p>
        </p:txBody>
      </p:sp>
      <p:sp>
        <p:nvSpPr>
          <p:cNvPr id="90" name="Google Shape;90;p9"/>
          <p:cNvSpPr/>
          <p:nvPr/>
        </p:nvSpPr>
        <p:spPr>
          <a:xfrm>
            <a:off x="6035040" y="2240280"/>
            <a:ext cx="2331720" cy="1965960"/>
          </a:xfrm>
          <a:prstGeom prst="roundRect">
            <a:avLst>
              <a:gd fmla="val 3721"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9"/>
          <p:cNvSpPr/>
          <p:nvPr/>
        </p:nvSpPr>
        <p:spPr>
          <a:xfrm>
            <a:off x="6035040" y="2240280"/>
            <a:ext cx="73152" cy="1965960"/>
          </a:xfrm>
          <a:prstGeom prst="rect">
            <a:avLst/>
          </a:prstGeom>
          <a:solidFill>
            <a:srgbClr val="F28C28"/>
          </a:solidFill>
          <a:ln cap="flat" cmpd="sng" w="12700">
            <a:solidFill>
              <a:srgbClr val="F28C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9"/>
          <p:cNvSpPr/>
          <p:nvPr/>
        </p:nvSpPr>
        <p:spPr>
          <a:xfrm>
            <a:off x="6236208" y="2386584"/>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Clinic owners</a:t>
            </a:r>
            <a:endParaRPr sz="1800">
              <a:solidFill>
                <a:schemeClr val="dk1"/>
              </a:solidFill>
              <a:latin typeface="Calibri"/>
              <a:ea typeface="Calibri"/>
              <a:cs typeface="Calibri"/>
              <a:sym typeface="Calibri"/>
            </a:endParaRPr>
          </a:p>
        </p:txBody>
      </p:sp>
      <p:sp>
        <p:nvSpPr>
          <p:cNvPr id="93" name="Google Shape;93;p9"/>
          <p:cNvSpPr/>
          <p:nvPr/>
        </p:nvSpPr>
        <p:spPr>
          <a:xfrm>
            <a:off x="6236208" y="2752344"/>
            <a:ext cx="2011680" cy="1307592"/>
          </a:xfrm>
          <a:prstGeom prst="rect">
            <a:avLst/>
          </a:prstGeom>
          <a:noFill/>
          <a:ln>
            <a:noFill/>
          </a:ln>
        </p:spPr>
        <p:txBody>
          <a:bodyPr anchorCtr="0" anchor="ctr" bIns="125" lIns="125" spcFirstLastPara="1" rIns="125" wrap="square" tIns="125">
            <a:noAutofit/>
          </a:bodyPr>
          <a:lstStyle/>
          <a:p>
            <a:pPr indent="0" lvl="0" marL="0" marR="0" rtl="0" algn="l">
              <a:lnSpc>
                <a:spcPct val="90000"/>
              </a:lnSpc>
              <a:spcBef>
                <a:spcPts val="0"/>
              </a:spcBef>
              <a:spcAft>
                <a:spcPts val="0"/>
              </a:spcAft>
              <a:buClr>
                <a:srgbClr val="5A6B7B"/>
              </a:buClr>
              <a:buSzPts val="1800"/>
              <a:buFont typeface="Calibri"/>
              <a:buNone/>
            </a:pPr>
            <a:r>
              <a:rPr lang="en-US" sz="1800">
                <a:solidFill>
                  <a:srgbClr val="5A6B7B"/>
                </a:solidFill>
                <a:latin typeface="Calibri"/>
                <a:ea typeface="Calibri"/>
                <a:cs typeface="Calibri"/>
                <a:sym typeface="Calibri"/>
              </a:rPr>
              <a:t>Space, cost, throughput and service differentiation for the lab.</a:t>
            </a:r>
            <a:endParaRPr sz="1800">
              <a:solidFill>
                <a:schemeClr val="dk1"/>
              </a:solidFill>
              <a:latin typeface="Calibri"/>
              <a:ea typeface="Calibri"/>
              <a:cs typeface="Calibri"/>
              <a:sym typeface="Calibri"/>
            </a:endParaRPr>
          </a:p>
        </p:txBody>
      </p:sp>
      <p:sp>
        <p:nvSpPr>
          <p:cNvPr id="94" name="Google Shape;94;p9"/>
          <p:cNvSpPr/>
          <p:nvPr/>
        </p:nvSpPr>
        <p:spPr>
          <a:xfrm>
            <a:off x="9006840" y="1508760"/>
            <a:ext cx="530352" cy="530352"/>
          </a:xfrm>
          <a:prstGeom prst="ellipse">
            <a:avLst/>
          </a:prstGeom>
          <a:solidFill>
            <a:srgbClr val="13B5C8"/>
          </a:solidFill>
          <a:ln cap="flat" cmpd="sng" w="12700">
            <a:solidFill>
              <a:srgbClr val="13B5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9"/>
          <p:cNvSpPr/>
          <p:nvPr/>
        </p:nvSpPr>
        <p:spPr>
          <a:xfrm>
            <a:off x="9006840" y="1609344"/>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Calibri"/>
              <a:buNone/>
            </a:pPr>
            <a:r>
              <a:rPr b="1" lang="en-US" sz="1800">
                <a:solidFill>
                  <a:srgbClr val="FFFFFF"/>
                </a:solidFill>
                <a:latin typeface="Calibri"/>
                <a:ea typeface="Calibri"/>
                <a:cs typeface="Calibri"/>
                <a:sym typeface="Calibri"/>
              </a:rPr>
              <a:t>T</a:t>
            </a:r>
            <a:endParaRPr sz="1800">
              <a:solidFill>
                <a:schemeClr val="dk1"/>
              </a:solidFill>
              <a:latin typeface="Calibri"/>
              <a:ea typeface="Calibri"/>
              <a:cs typeface="Calibri"/>
              <a:sym typeface="Calibri"/>
            </a:endParaRPr>
          </a:p>
        </p:txBody>
      </p:sp>
      <p:sp>
        <p:nvSpPr>
          <p:cNvPr id="96" name="Google Shape;96;p9"/>
          <p:cNvSpPr/>
          <p:nvPr/>
        </p:nvSpPr>
        <p:spPr>
          <a:xfrm>
            <a:off x="8778240" y="2240280"/>
            <a:ext cx="2331720" cy="1965960"/>
          </a:xfrm>
          <a:prstGeom prst="roundRect">
            <a:avLst>
              <a:gd fmla="val 3721"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8778240" y="2240280"/>
            <a:ext cx="73152" cy="1965960"/>
          </a:xfrm>
          <a:prstGeom prst="rect">
            <a:avLst/>
          </a:prstGeom>
          <a:solidFill>
            <a:srgbClr val="13B5C8"/>
          </a:solidFill>
          <a:ln cap="flat" cmpd="sng" w="12700">
            <a:solidFill>
              <a:srgbClr val="13B5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8979408" y="2386584"/>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Technologists</a:t>
            </a:r>
            <a:endParaRPr sz="1800">
              <a:solidFill>
                <a:schemeClr val="dk1"/>
              </a:solidFill>
              <a:latin typeface="Calibri"/>
              <a:ea typeface="Calibri"/>
              <a:cs typeface="Calibri"/>
              <a:sym typeface="Calibri"/>
            </a:endParaRPr>
          </a:p>
        </p:txBody>
      </p:sp>
      <p:sp>
        <p:nvSpPr>
          <p:cNvPr id="99" name="Google Shape;99;p9"/>
          <p:cNvSpPr/>
          <p:nvPr/>
        </p:nvSpPr>
        <p:spPr>
          <a:xfrm>
            <a:off x="8979408" y="2752344"/>
            <a:ext cx="2011680" cy="130759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800"/>
              <a:buFont typeface="Calibri"/>
              <a:buNone/>
            </a:pPr>
            <a:r>
              <a:rPr lang="en-US" sz="1800">
                <a:solidFill>
                  <a:srgbClr val="5A6B7B"/>
                </a:solidFill>
                <a:latin typeface="Calibri"/>
                <a:ea typeface="Calibri"/>
                <a:cs typeface="Calibri"/>
                <a:sym typeface="Calibri"/>
              </a:rPr>
              <a:t>Automation reduces repetitive work and standardizes slide quality.</a:t>
            </a:r>
            <a:endParaRPr sz="1800">
              <a:solidFill>
                <a:schemeClr val="dk1"/>
              </a:solidFill>
              <a:latin typeface="Calibri"/>
              <a:ea typeface="Calibri"/>
              <a:cs typeface="Calibri"/>
              <a:sym typeface="Calibri"/>
            </a:endParaRPr>
          </a:p>
        </p:txBody>
      </p:sp>
      <p:sp>
        <p:nvSpPr>
          <p:cNvPr id="100" name="Google Shape;100;p9"/>
          <p:cNvSpPr/>
          <p:nvPr/>
        </p:nvSpPr>
        <p:spPr>
          <a:xfrm>
            <a:off x="914400" y="4937760"/>
            <a:ext cx="10241280" cy="1304778"/>
          </a:xfrm>
          <a:prstGeom prst="roundRect">
            <a:avLst>
              <a:gd fmla="val 10000" name="adj"/>
            </a:avLst>
          </a:prstGeom>
          <a:solidFill>
            <a:srgbClr val="EAF4FB"/>
          </a:solidFill>
          <a:ln cap="flat" cmpd="sng" w="12700">
            <a:solidFill>
              <a:srgbClr val="B7D8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9"/>
          <p:cNvSpPr/>
          <p:nvPr/>
        </p:nvSpPr>
        <p:spPr>
          <a:xfrm>
            <a:off x="1143000" y="5102352"/>
            <a:ext cx="9784080" cy="88696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73B57"/>
              </a:buClr>
              <a:buSzPts val="2800"/>
              <a:buFont typeface="Calibri"/>
              <a:buNone/>
            </a:pPr>
            <a:r>
              <a:rPr b="1" lang="en-US" sz="2800">
                <a:solidFill>
                  <a:srgbClr val="173B57"/>
                </a:solidFill>
                <a:latin typeface="Calibri"/>
                <a:ea typeface="Calibri"/>
                <a:cs typeface="Calibri"/>
                <a:sym typeface="Calibri"/>
              </a:rPr>
              <a:t>Customer message: “A smarter hematology platform improves reporting confidence, turnaround time and patient care.”</a:t>
            </a:r>
            <a:endParaRPr sz="2800">
              <a:solidFill>
                <a:schemeClr val="dk1"/>
              </a:solidFill>
              <a:latin typeface="Calibri"/>
              <a:ea typeface="Calibri"/>
              <a:cs typeface="Calibri"/>
              <a:sym typeface="Calibri"/>
            </a:endParaRPr>
          </a:p>
        </p:txBody>
      </p:sp>
      <p:sp>
        <p:nvSpPr>
          <p:cNvPr id="102" name="Google Shape;102;p9"/>
          <p:cNvSpPr/>
          <p:nvPr/>
        </p:nvSpPr>
        <p:spPr>
          <a:xfrm>
            <a:off x="749808" y="2514600"/>
            <a:ext cx="201168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Pathologists</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7" name="Shape 107"/>
        <p:cNvGrpSpPr/>
        <p:nvPr/>
      </p:nvGrpSpPr>
      <p:grpSpPr>
        <a:xfrm>
          <a:off x="0" y="0"/>
          <a:ext cx="0" cy="0"/>
          <a:chOff x="0" y="0"/>
          <a:chExt cx="0" cy="0"/>
        </a:xfrm>
      </p:grpSpPr>
      <p:sp>
        <p:nvSpPr>
          <p:cNvPr id="108" name="Google Shape;108;p10"/>
          <p:cNvSpPr/>
          <p:nvPr/>
        </p:nvSpPr>
        <p:spPr>
          <a:xfrm>
            <a:off x="-18605" y="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0"/>
          <p:cNvSpPr/>
          <p:nvPr/>
        </p:nvSpPr>
        <p:spPr>
          <a:xfrm>
            <a:off x="-33126" y="0"/>
            <a:ext cx="146304" cy="685800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0"/>
          <p:cNvSpPr/>
          <p:nvPr/>
        </p:nvSpPr>
        <p:spPr>
          <a:xfrm>
            <a:off x="745585" y="472618"/>
            <a:ext cx="11062483" cy="9692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3600"/>
              <a:buFont typeface="Play"/>
              <a:buNone/>
            </a:pPr>
            <a:r>
              <a:rPr b="1" lang="en-US" sz="3600">
                <a:solidFill>
                  <a:srgbClr val="FF0000"/>
                </a:solidFill>
                <a:latin typeface="Play"/>
                <a:ea typeface="Play"/>
                <a:cs typeface="Play"/>
                <a:sym typeface="Play"/>
              </a:rPr>
              <a:t>Platform at a glance: from count to clinical interpretation</a:t>
            </a:r>
            <a:endParaRPr sz="3600">
              <a:solidFill>
                <a:srgbClr val="FF0000"/>
              </a:solidFill>
              <a:latin typeface="Calibri"/>
              <a:ea typeface="Calibri"/>
              <a:cs typeface="Calibri"/>
              <a:sym typeface="Calibri"/>
            </a:endParaRPr>
          </a:p>
        </p:txBody>
      </p:sp>
      <p:sp>
        <p:nvSpPr>
          <p:cNvPr id="111" name="Google Shape;111;p10"/>
          <p:cNvSpPr/>
          <p:nvPr/>
        </p:nvSpPr>
        <p:spPr>
          <a:xfrm>
            <a:off x="764223" y="1467174"/>
            <a:ext cx="10890860" cy="37070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2000"/>
              <a:buFont typeface="Calibri"/>
              <a:buNone/>
            </a:pPr>
            <a:r>
              <a:rPr lang="en-US" sz="2000">
                <a:solidFill>
                  <a:srgbClr val="00B050"/>
                </a:solidFill>
                <a:latin typeface="Calibri"/>
                <a:ea typeface="Calibri"/>
                <a:cs typeface="Calibri"/>
                <a:sym typeface="Calibri"/>
              </a:rPr>
              <a:t>A connected approach combining automated analysis, reflex smear preparation and digital morphology.</a:t>
            </a:r>
            <a:endParaRPr/>
          </a:p>
        </p:txBody>
      </p:sp>
      <p:sp>
        <p:nvSpPr>
          <p:cNvPr id="112" name="Google Shape;112;p10"/>
          <p:cNvSpPr/>
          <p:nvPr/>
        </p:nvSpPr>
        <p:spPr>
          <a:xfrm>
            <a:off x="735671" y="2707547"/>
            <a:ext cx="3429000" cy="1783080"/>
          </a:xfrm>
          <a:prstGeom prst="roundRect">
            <a:avLst>
              <a:gd fmla="val 4103"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0"/>
          <p:cNvSpPr/>
          <p:nvPr/>
        </p:nvSpPr>
        <p:spPr>
          <a:xfrm>
            <a:off x="735671" y="2671287"/>
            <a:ext cx="73152" cy="178308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0"/>
          <p:cNvSpPr/>
          <p:nvPr/>
        </p:nvSpPr>
        <p:spPr>
          <a:xfrm>
            <a:off x="936839" y="2924189"/>
            <a:ext cx="31089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400"/>
              <a:buFont typeface="Calibri"/>
              <a:buNone/>
            </a:pPr>
            <a:r>
              <a:rPr b="1" lang="en-US" sz="2400">
                <a:solidFill>
                  <a:srgbClr val="173B57"/>
                </a:solidFill>
                <a:latin typeface="Calibri"/>
                <a:ea typeface="Calibri"/>
                <a:cs typeface="Calibri"/>
                <a:sym typeface="Calibri"/>
              </a:rPr>
              <a:t>BC-760 / BC-780</a:t>
            </a:r>
            <a:endParaRPr sz="2400">
              <a:solidFill>
                <a:schemeClr val="dk1"/>
              </a:solidFill>
              <a:latin typeface="Calibri"/>
              <a:ea typeface="Calibri"/>
              <a:cs typeface="Calibri"/>
              <a:sym typeface="Calibri"/>
            </a:endParaRPr>
          </a:p>
        </p:txBody>
      </p:sp>
      <p:sp>
        <p:nvSpPr>
          <p:cNvPr id="115" name="Google Shape;115;p10"/>
          <p:cNvSpPr/>
          <p:nvPr/>
        </p:nvSpPr>
        <p:spPr>
          <a:xfrm>
            <a:off x="936839" y="3237197"/>
            <a:ext cx="3108960" cy="112471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5-part hematology analyzer with integrated ESR concept, advanced WBC/PLT/reticulocyte information and automated flags.</a:t>
            </a:r>
            <a:endParaRPr sz="1600">
              <a:solidFill>
                <a:schemeClr val="dk1"/>
              </a:solidFill>
              <a:latin typeface="Calibri"/>
              <a:ea typeface="Calibri"/>
              <a:cs typeface="Calibri"/>
              <a:sym typeface="Calibri"/>
            </a:endParaRPr>
          </a:p>
        </p:txBody>
      </p:sp>
      <p:sp>
        <p:nvSpPr>
          <p:cNvPr id="116" name="Google Shape;116;p10"/>
          <p:cNvSpPr/>
          <p:nvPr/>
        </p:nvSpPr>
        <p:spPr>
          <a:xfrm>
            <a:off x="4484711" y="2716347"/>
            <a:ext cx="3429000" cy="1783080"/>
          </a:xfrm>
          <a:prstGeom prst="roundRect">
            <a:avLst>
              <a:gd fmla="val 4103"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0"/>
          <p:cNvSpPr/>
          <p:nvPr/>
        </p:nvSpPr>
        <p:spPr>
          <a:xfrm>
            <a:off x="4484711" y="2680091"/>
            <a:ext cx="73152" cy="1783080"/>
          </a:xfrm>
          <a:prstGeom prst="rect">
            <a:avLst/>
          </a:prstGeom>
          <a:solidFill>
            <a:srgbClr val="13B5C8"/>
          </a:solidFill>
          <a:ln cap="flat" cmpd="sng" w="12700">
            <a:solidFill>
              <a:srgbClr val="13B5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0"/>
          <p:cNvSpPr/>
          <p:nvPr/>
        </p:nvSpPr>
        <p:spPr>
          <a:xfrm>
            <a:off x="4685879" y="2950573"/>
            <a:ext cx="31089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800"/>
              <a:buFont typeface="Calibri"/>
              <a:buNone/>
            </a:pPr>
            <a:r>
              <a:rPr b="1" lang="en-US" sz="2800">
                <a:solidFill>
                  <a:srgbClr val="173B57"/>
                </a:solidFill>
                <a:latin typeface="Calibri"/>
                <a:ea typeface="Calibri"/>
                <a:cs typeface="Calibri"/>
                <a:sym typeface="Calibri"/>
              </a:rPr>
              <a:t>CAL-7000 concept</a:t>
            </a:r>
            <a:endParaRPr sz="2800">
              <a:solidFill>
                <a:schemeClr val="dk1"/>
              </a:solidFill>
              <a:latin typeface="Calibri"/>
              <a:ea typeface="Calibri"/>
              <a:cs typeface="Calibri"/>
              <a:sym typeface="Calibri"/>
            </a:endParaRPr>
          </a:p>
        </p:txBody>
      </p:sp>
      <p:sp>
        <p:nvSpPr>
          <p:cNvPr id="119" name="Google Shape;119;p10"/>
          <p:cNvSpPr/>
          <p:nvPr/>
        </p:nvSpPr>
        <p:spPr>
          <a:xfrm>
            <a:off x="4685879" y="3175653"/>
            <a:ext cx="3108960" cy="112471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800"/>
              <a:buFont typeface="Calibri"/>
              <a:buNone/>
            </a:pPr>
            <a:r>
              <a:rPr lang="en-US" sz="1800">
                <a:solidFill>
                  <a:srgbClr val="5A6B7B"/>
                </a:solidFill>
                <a:latin typeface="Calibri"/>
                <a:ea typeface="Calibri"/>
                <a:cs typeface="Calibri"/>
                <a:sym typeface="Calibri"/>
              </a:rPr>
              <a:t>Modular cellular analysis line: sample handling, analyzer modules, slide maker/stainer and digital morphology connectivity.</a:t>
            </a:r>
            <a:endParaRPr sz="1800">
              <a:solidFill>
                <a:schemeClr val="dk1"/>
              </a:solidFill>
              <a:latin typeface="Calibri"/>
              <a:ea typeface="Calibri"/>
              <a:cs typeface="Calibri"/>
              <a:sym typeface="Calibri"/>
            </a:endParaRPr>
          </a:p>
        </p:txBody>
      </p:sp>
      <p:sp>
        <p:nvSpPr>
          <p:cNvPr id="120" name="Google Shape;120;p10"/>
          <p:cNvSpPr/>
          <p:nvPr/>
        </p:nvSpPr>
        <p:spPr>
          <a:xfrm>
            <a:off x="8233751" y="2725133"/>
            <a:ext cx="3017520" cy="1783080"/>
          </a:xfrm>
          <a:prstGeom prst="roundRect">
            <a:avLst>
              <a:gd fmla="val 4103"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0"/>
          <p:cNvSpPr/>
          <p:nvPr/>
        </p:nvSpPr>
        <p:spPr>
          <a:xfrm>
            <a:off x="8233751" y="2750425"/>
            <a:ext cx="73152" cy="1783080"/>
          </a:xfrm>
          <a:prstGeom prst="rect">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0"/>
          <p:cNvSpPr/>
          <p:nvPr/>
        </p:nvSpPr>
        <p:spPr>
          <a:xfrm>
            <a:off x="8434919" y="2871439"/>
            <a:ext cx="26974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800"/>
              <a:buFont typeface="Calibri"/>
              <a:buNone/>
            </a:pPr>
            <a:r>
              <a:rPr b="1" lang="en-US" sz="2800">
                <a:solidFill>
                  <a:srgbClr val="173B57"/>
                </a:solidFill>
                <a:latin typeface="Calibri"/>
                <a:ea typeface="Calibri"/>
                <a:cs typeface="Calibri"/>
                <a:sym typeface="Calibri"/>
              </a:rPr>
              <a:t>Clinical report</a:t>
            </a:r>
            <a:endParaRPr sz="2800">
              <a:solidFill>
                <a:schemeClr val="dk1"/>
              </a:solidFill>
              <a:latin typeface="Calibri"/>
              <a:ea typeface="Calibri"/>
              <a:cs typeface="Calibri"/>
              <a:sym typeface="Calibri"/>
            </a:endParaRPr>
          </a:p>
        </p:txBody>
      </p:sp>
      <p:sp>
        <p:nvSpPr>
          <p:cNvPr id="123" name="Google Shape;123;p10"/>
          <p:cNvSpPr/>
          <p:nvPr/>
        </p:nvSpPr>
        <p:spPr>
          <a:xfrm>
            <a:off x="8434919" y="3254781"/>
            <a:ext cx="2697480" cy="1271016"/>
          </a:xfrm>
          <a:prstGeom prst="rect">
            <a:avLst/>
          </a:prstGeom>
          <a:noFill/>
          <a:ln>
            <a:noFill/>
          </a:ln>
        </p:spPr>
        <p:txBody>
          <a:bodyPr anchorCtr="0" anchor="ctr" bIns="125" lIns="125" spcFirstLastPara="1" rIns="125" wrap="square" tIns="125">
            <a:noAutofit/>
          </a:bodyPr>
          <a:lstStyle/>
          <a:p>
            <a:pPr indent="0" lvl="0" marL="0" marR="0" rtl="0" algn="l">
              <a:lnSpc>
                <a:spcPct val="90000"/>
              </a:lnSpc>
              <a:spcBef>
                <a:spcPts val="0"/>
              </a:spcBef>
              <a:spcAft>
                <a:spcPts val="0"/>
              </a:spcAft>
              <a:buClr>
                <a:srgbClr val="5A6B7B"/>
              </a:buClr>
              <a:buSzPts val="1665"/>
              <a:buFont typeface="Calibri"/>
              <a:buNone/>
            </a:pPr>
            <a:r>
              <a:rPr lang="en-US" sz="1665">
                <a:solidFill>
                  <a:srgbClr val="5A6B7B"/>
                </a:solidFill>
                <a:latin typeface="Calibri"/>
                <a:ea typeface="Calibri"/>
                <a:cs typeface="Calibri"/>
                <a:sym typeface="Calibri"/>
              </a:rPr>
              <a:t>CBC + ESR + advanced parameters + smear/morphology correlation for more complete decision support.</a:t>
            </a:r>
            <a:endParaRPr sz="1665">
              <a:solidFill>
                <a:schemeClr val="dk1"/>
              </a:solidFill>
              <a:latin typeface="Calibri"/>
              <a:ea typeface="Calibri"/>
              <a:cs typeface="Calibri"/>
              <a:sym typeface="Calibri"/>
            </a:endParaRPr>
          </a:p>
        </p:txBody>
      </p:sp>
      <p:sp>
        <p:nvSpPr>
          <p:cNvPr id="124" name="Google Shape;124;p10"/>
          <p:cNvSpPr/>
          <p:nvPr/>
        </p:nvSpPr>
        <p:spPr>
          <a:xfrm>
            <a:off x="718859" y="4818888"/>
            <a:ext cx="1417320" cy="566928"/>
          </a:xfrm>
          <a:prstGeom prst="roundRect">
            <a:avLst>
              <a:gd fmla="val 11290" name="adj"/>
            </a:avLst>
          </a:prstGeom>
          <a:solidFill>
            <a:srgbClr val="F5F8FB"/>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0"/>
          <p:cNvSpPr/>
          <p:nvPr/>
        </p:nvSpPr>
        <p:spPr>
          <a:xfrm>
            <a:off x="800468" y="5029200"/>
            <a:ext cx="1271016" cy="14630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Sample</a:t>
            </a:r>
            <a:endParaRPr sz="1800">
              <a:solidFill>
                <a:schemeClr val="dk1"/>
              </a:solidFill>
              <a:latin typeface="Calibri"/>
              <a:ea typeface="Calibri"/>
              <a:cs typeface="Calibri"/>
              <a:sym typeface="Calibri"/>
            </a:endParaRPr>
          </a:p>
        </p:txBody>
      </p:sp>
      <p:sp>
        <p:nvSpPr>
          <p:cNvPr id="126" name="Google Shape;126;p10"/>
          <p:cNvSpPr/>
          <p:nvPr/>
        </p:nvSpPr>
        <p:spPr>
          <a:xfrm>
            <a:off x="2166843" y="4957850"/>
            <a:ext cx="320040" cy="292608"/>
          </a:xfrm>
          <a:prstGeom prst="chevron">
            <a:avLst>
              <a:gd fmla="val 50000" name="adj"/>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0"/>
          <p:cNvSpPr/>
          <p:nvPr/>
        </p:nvSpPr>
        <p:spPr>
          <a:xfrm>
            <a:off x="2598838" y="4798194"/>
            <a:ext cx="1417320" cy="566928"/>
          </a:xfrm>
          <a:prstGeom prst="roundRect">
            <a:avLst>
              <a:gd fmla="val 11290" name="adj"/>
            </a:avLst>
          </a:prstGeom>
          <a:solidFill>
            <a:srgbClr val="F5F8FB"/>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0"/>
          <p:cNvSpPr/>
          <p:nvPr/>
        </p:nvSpPr>
        <p:spPr>
          <a:xfrm>
            <a:off x="2745142" y="5044202"/>
            <a:ext cx="1130172" cy="119903"/>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CBC/ESR</a:t>
            </a:r>
            <a:endParaRPr sz="1800">
              <a:solidFill>
                <a:schemeClr val="dk1"/>
              </a:solidFill>
              <a:latin typeface="Calibri"/>
              <a:ea typeface="Calibri"/>
              <a:cs typeface="Calibri"/>
              <a:sym typeface="Calibri"/>
            </a:endParaRPr>
          </a:p>
        </p:txBody>
      </p:sp>
      <p:sp>
        <p:nvSpPr>
          <p:cNvPr id="129" name="Google Shape;129;p10"/>
          <p:cNvSpPr/>
          <p:nvPr/>
        </p:nvSpPr>
        <p:spPr>
          <a:xfrm>
            <a:off x="4064223" y="4930821"/>
            <a:ext cx="320040" cy="292608"/>
          </a:xfrm>
          <a:prstGeom prst="chevron">
            <a:avLst>
              <a:gd fmla="val 50000" name="adj"/>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0"/>
          <p:cNvSpPr/>
          <p:nvPr/>
        </p:nvSpPr>
        <p:spPr>
          <a:xfrm>
            <a:off x="4467899" y="4780387"/>
            <a:ext cx="1417320" cy="566928"/>
          </a:xfrm>
          <a:prstGeom prst="roundRect">
            <a:avLst>
              <a:gd fmla="val 11290" name="adj"/>
            </a:avLst>
          </a:prstGeom>
          <a:solidFill>
            <a:srgbClr val="F5F8FB"/>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0"/>
          <p:cNvSpPr/>
          <p:nvPr/>
        </p:nvSpPr>
        <p:spPr>
          <a:xfrm>
            <a:off x="4632490" y="5044201"/>
            <a:ext cx="1105651" cy="119903"/>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Flags</a:t>
            </a:r>
            <a:endParaRPr sz="1800">
              <a:solidFill>
                <a:schemeClr val="dk1"/>
              </a:solidFill>
              <a:latin typeface="Calibri"/>
              <a:ea typeface="Calibri"/>
              <a:cs typeface="Calibri"/>
              <a:sym typeface="Calibri"/>
            </a:endParaRPr>
          </a:p>
        </p:txBody>
      </p:sp>
      <p:sp>
        <p:nvSpPr>
          <p:cNvPr id="132" name="Google Shape;132;p10"/>
          <p:cNvSpPr/>
          <p:nvPr/>
        </p:nvSpPr>
        <p:spPr>
          <a:xfrm>
            <a:off x="5917223" y="4897898"/>
            <a:ext cx="320040" cy="292608"/>
          </a:xfrm>
          <a:prstGeom prst="chevron">
            <a:avLst>
              <a:gd fmla="val 50000" name="adj"/>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0"/>
          <p:cNvSpPr/>
          <p:nvPr/>
        </p:nvSpPr>
        <p:spPr>
          <a:xfrm>
            <a:off x="6324131" y="4775807"/>
            <a:ext cx="1417320" cy="566928"/>
          </a:xfrm>
          <a:prstGeom prst="roundRect">
            <a:avLst>
              <a:gd fmla="val 11290" name="adj"/>
            </a:avLst>
          </a:prstGeom>
          <a:solidFill>
            <a:srgbClr val="F5F8FB"/>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0"/>
          <p:cNvSpPr/>
          <p:nvPr/>
        </p:nvSpPr>
        <p:spPr>
          <a:xfrm>
            <a:off x="6349450" y="4949551"/>
            <a:ext cx="1271016"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Smear</a:t>
            </a:r>
            <a:endParaRPr sz="1800">
              <a:solidFill>
                <a:schemeClr val="dk1"/>
              </a:solidFill>
              <a:latin typeface="Calibri"/>
              <a:ea typeface="Calibri"/>
              <a:cs typeface="Calibri"/>
              <a:sym typeface="Calibri"/>
            </a:endParaRPr>
          </a:p>
        </p:txBody>
      </p:sp>
      <p:sp>
        <p:nvSpPr>
          <p:cNvPr id="135" name="Google Shape;135;p10"/>
          <p:cNvSpPr/>
          <p:nvPr/>
        </p:nvSpPr>
        <p:spPr>
          <a:xfrm>
            <a:off x="7804337" y="4882896"/>
            <a:ext cx="320040" cy="292608"/>
          </a:xfrm>
          <a:prstGeom prst="chevron">
            <a:avLst>
              <a:gd fmla="val 50000" name="adj"/>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0"/>
          <p:cNvSpPr/>
          <p:nvPr/>
        </p:nvSpPr>
        <p:spPr>
          <a:xfrm>
            <a:off x="8180363" y="4783663"/>
            <a:ext cx="1417320" cy="566928"/>
          </a:xfrm>
          <a:prstGeom prst="roundRect">
            <a:avLst>
              <a:gd fmla="val 11290" name="adj"/>
            </a:avLst>
          </a:prstGeom>
          <a:solidFill>
            <a:srgbClr val="F5F8FB"/>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0"/>
          <p:cNvSpPr/>
          <p:nvPr/>
        </p:nvSpPr>
        <p:spPr>
          <a:xfrm>
            <a:off x="8253515" y="4867503"/>
            <a:ext cx="1271016" cy="296601"/>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Digital review</a:t>
            </a:r>
            <a:endParaRPr sz="1800">
              <a:solidFill>
                <a:schemeClr val="dk1"/>
              </a:solidFill>
              <a:latin typeface="Calibri"/>
              <a:ea typeface="Calibri"/>
              <a:cs typeface="Calibri"/>
              <a:sym typeface="Calibri"/>
            </a:endParaRPr>
          </a:p>
        </p:txBody>
      </p:sp>
      <p:sp>
        <p:nvSpPr>
          <p:cNvPr id="138" name="Google Shape;138;p10"/>
          <p:cNvSpPr/>
          <p:nvPr/>
        </p:nvSpPr>
        <p:spPr>
          <a:xfrm>
            <a:off x="9617026" y="4917023"/>
            <a:ext cx="320040" cy="292608"/>
          </a:xfrm>
          <a:prstGeom prst="chevron">
            <a:avLst>
              <a:gd fmla="val 50000" name="adj"/>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0"/>
          <p:cNvSpPr/>
          <p:nvPr/>
        </p:nvSpPr>
        <p:spPr>
          <a:xfrm>
            <a:off x="9981026" y="4732339"/>
            <a:ext cx="1417320" cy="566928"/>
          </a:xfrm>
          <a:prstGeom prst="roundRect">
            <a:avLst>
              <a:gd fmla="val 11290" name="adj"/>
            </a:avLst>
          </a:prstGeom>
          <a:solidFill>
            <a:srgbClr val="F5F8FB"/>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0"/>
          <p:cNvSpPr/>
          <p:nvPr/>
        </p:nvSpPr>
        <p:spPr>
          <a:xfrm>
            <a:off x="10054178" y="4944649"/>
            <a:ext cx="1271016" cy="235811"/>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Report</a:t>
            </a:r>
            <a:endParaRPr sz="1800">
              <a:solidFill>
                <a:schemeClr val="dk1"/>
              </a:solidFill>
              <a:latin typeface="Calibri"/>
              <a:ea typeface="Calibri"/>
              <a:cs typeface="Calibri"/>
              <a:sym typeface="Calibri"/>
            </a:endParaRPr>
          </a:p>
        </p:txBody>
      </p:sp>
      <p:sp>
        <p:nvSpPr>
          <p:cNvPr id="141" name="Google Shape;141;p10"/>
          <p:cNvSpPr/>
          <p:nvPr/>
        </p:nvSpPr>
        <p:spPr>
          <a:xfrm>
            <a:off x="499403" y="6437376"/>
            <a:ext cx="11155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792A2"/>
              </a:buClr>
              <a:buSzPts val="630"/>
              <a:buFont typeface="Calibri"/>
              <a:buNone/>
            </a:pPr>
            <a:r>
              <a:rPr lang="en-US" sz="630">
                <a:solidFill>
                  <a:srgbClr val="8792A2"/>
                </a:solidFill>
                <a:latin typeface="Calibri"/>
                <a:ea typeface="Calibri"/>
                <a:cs typeface="Calibri"/>
                <a:sym typeface="Calibri"/>
              </a:rPr>
              <a:t>Product concepts based on Mindray public materials for BC-700 series and CAL cellular analysis lines.</a:t>
            </a:r>
            <a:endParaRPr sz="63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6" name="Shape 146"/>
        <p:cNvGrpSpPr/>
        <p:nvPr/>
      </p:nvGrpSpPr>
      <p:grpSpPr>
        <a:xfrm>
          <a:off x="0" y="0"/>
          <a:ext cx="0" cy="0"/>
          <a:chOff x="0" y="0"/>
          <a:chExt cx="0" cy="0"/>
        </a:xfrm>
      </p:grpSpPr>
      <p:sp>
        <p:nvSpPr>
          <p:cNvPr id="147" name="Google Shape;147;p11"/>
          <p:cNvSpPr/>
          <p:nvPr/>
        </p:nvSpPr>
        <p:spPr>
          <a:xfrm>
            <a:off x="-20320" y="-109728"/>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1"/>
          <p:cNvSpPr/>
          <p:nvPr/>
        </p:nvSpPr>
        <p:spPr>
          <a:xfrm>
            <a:off x="-13934" y="-109728"/>
            <a:ext cx="146304" cy="6967728"/>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1"/>
          <p:cNvSpPr/>
          <p:nvPr/>
        </p:nvSpPr>
        <p:spPr>
          <a:xfrm>
            <a:off x="360487" y="206096"/>
            <a:ext cx="11673782" cy="819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3200"/>
              <a:buFont typeface="Play"/>
              <a:buNone/>
            </a:pPr>
            <a:r>
              <a:rPr b="1" lang="en-US" sz="3200">
                <a:solidFill>
                  <a:srgbClr val="FF0000"/>
                </a:solidFill>
                <a:latin typeface="Play"/>
                <a:ea typeface="Play"/>
                <a:cs typeface="Play"/>
                <a:sym typeface="Play"/>
              </a:rPr>
              <a:t>Literature evidence: automation supports accuracy and consistency</a:t>
            </a:r>
            <a:endParaRPr sz="3200">
              <a:solidFill>
                <a:srgbClr val="FF0000"/>
              </a:solidFill>
              <a:latin typeface="Calibri"/>
              <a:ea typeface="Calibri"/>
              <a:cs typeface="Calibri"/>
              <a:sym typeface="Calibri"/>
            </a:endParaRPr>
          </a:p>
        </p:txBody>
      </p:sp>
      <p:sp>
        <p:nvSpPr>
          <p:cNvPr id="150" name="Google Shape;150;p11"/>
          <p:cNvSpPr/>
          <p:nvPr/>
        </p:nvSpPr>
        <p:spPr>
          <a:xfrm>
            <a:off x="771433" y="1283634"/>
            <a:ext cx="10456343" cy="38550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2000"/>
              <a:buFont typeface="Calibri"/>
              <a:buNone/>
            </a:pPr>
            <a:r>
              <a:rPr lang="en-US" sz="2000">
                <a:solidFill>
                  <a:srgbClr val="00B050"/>
                </a:solidFill>
                <a:latin typeface="Calibri"/>
                <a:ea typeface="Calibri"/>
                <a:cs typeface="Calibri"/>
                <a:sym typeface="Calibri"/>
              </a:rPr>
              <a:t>The evidence supports a hybrid model: automated pre-classification plus expert validation.</a:t>
            </a:r>
            <a:endParaRPr/>
          </a:p>
        </p:txBody>
      </p:sp>
      <p:sp>
        <p:nvSpPr>
          <p:cNvPr id="151" name="Google Shape;151;p11"/>
          <p:cNvSpPr/>
          <p:nvPr/>
        </p:nvSpPr>
        <p:spPr>
          <a:xfrm>
            <a:off x="640080" y="2101656"/>
            <a:ext cx="21031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75BC"/>
              </a:buClr>
              <a:buSzPts val="2800"/>
              <a:buFont typeface="Calibri"/>
              <a:buNone/>
            </a:pPr>
            <a:r>
              <a:rPr b="1" lang="en-US" sz="2800">
                <a:solidFill>
                  <a:srgbClr val="1F75BC"/>
                </a:solidFill>
                <a:latin typeface="Calibri"/>
                <a:ea typeface="Calibri"/>
                <a:cs typeface="Calibri"/>
                <a:sym typeface="Calibri"/>
              </a:rPr>
              <a:t>+15%</a:t>
            </a:r>
            <a:endParaRPr sz="2800">
              <a:solidFill>
                <a:schemeClr val="dk1"/>
              </a:solidFill>
              <a:latin typeface="Calibri"/>
              <a:ea typeface="Calibri"/>
              <a:cs typeface="Calibri"/>
              <a:sym typeface="Calibri"/>
            </a:endParaRPr>
          </a:p>
        </p:txBody>
      </p:sp>
      <p:sp>
        <p:nvSpPr>
          <p:cNvPr id="152" name="Google Shape;152;p11"/>
          <p:cNvSpPr/>
          <p:nvPr/>
        </p:nvSpPr>
        <p:spPr>
          <a:xfrm>
            <a:off x="771433" y="3179184"/>
            <a:ext cx="1971767" cy="37272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accuracy gain for abnormal leukocyte differentiation in junior technologists with AI assistance</a:t>
            </a:r>
            <a:endParaRPr sz="1600">
              <a:solidFill>
                <a:schemeClr val="dk1"/>
              </a:solidFill>
              <a:latin typeface="Calibri"/>
              <a:ea typeface="Calibri"/>
              <a:cs typeface="Calibri"/>
              <a:sym typeface="Calibri"/>
            </a:endParaRPr>
          </a:p>
        </p:txBody>
      </p:sp>
      <p:sp>
        <p:nvSpPr>
          <p:cNvPr id="153" name="Google Shape;153;p11"/>
          <p:cNvSpPr/>
          <p:nvPr/>
        </p:nvSpPr>
        <p:spPr>
          <a:xfrm>
            <a:off x="3154680" y="2101656"/>
            <a:ext cx="21031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7B77C"/>
              </a:buClr>
              <a:buSzPts val="2800"/>
              <a:buFont typeface="Calibri"/>
              <a:buNone/>
            </a:pPr>
            <a:r>
              <a:rPr b="1" lang="en-US" sz="2800">
                <a:solidFill>
                  <a:srgbClr val="37B77C"/>
                </a:solidFill>
                <a:latin typeface="Calibri"/>
                <a:ea typeface="Calibri"/>
                <a:cs typeface="Calibri"/>
                <a:sym typeface="Calibri"/>
              </a:rPr>
              <a:t>−215s</a:t>
            </a:r>
            <a:endParaRPr sz="2800">
              <a:solidFill>
                <a:schemeClr val="dk1"/>
              </a:solidFill>
              <a:latin typeface="Calibri"/>
              <a:ea typeface="Calibri"/>
              <a:cs typeface="Calibri"/>
              <a:sym typeface="Calibri"/>
            </a:endParaRPr>
          </a:p>
        </p:txBody>
      </p:sp>
      <p:sp>
        <p:nvSpPr>
          <p:cNvPr id="154" name="Google Shape;154;p11"/>
          <p:cNvSpPr/>
          <p:nvPr/>
        </p:nvSpPr>
        <p:spPr>
          <a:xfrm>
            <a:off x="3286033" y="2932446"/>
            <a:ext cx="1971767" cy="37272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average time saved per smear with AI-assisted morphology review</a:t>
            </a:r>
            <a:endParaRPr sz="1600">
              <a:solidFill>
                <a:schemeClr val="dk1"/>
              </a:solidFill>
              <a:latin typeface="Calibri"/>
              <a:ea typeface="Calibri"/>
              <a:cs typeface="Calibri"/>
              <a:sym typeface="Calibri"/>
            </a:endParaRPr>
          </a:p>
        </p:txBody>
      </p:sp>
      <p:sp>
        <p:nvSpPr>
          <p:cNvPr id="155" name="Google Shape;155;p11"/>
          <p:cNvSpPr/>
          <p:nvPr/>
        </p:nvSpPr>
        <p:spPr>
          <a:xfrm>
            <a:off x="5669280" y="2101656"/>
            <a:ext cx="21031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8C28"/>
              </a:buClr>
              <a:buSzPts val="2800"/>
              <a:buFont typeface="Calibri"/>
              <a:buNone/>
            </a:pPr>
            <a:r>
              <a:rPr b="1" lang="en-US" sz="2800">
                <a:solidFill>
                  <a:srgbClr val="F28C28"/>
                </a:solidFill>
                <a:latin typeface="Calibri"/>
                <a:ea typeface="Calibri"/>
                <a:cs typeface="Calibri"/>
                <a:sym typeface="Calibri"/>
              </a:rPr>
              <a:t>ICSH</a:t>
            </a:r>
            <a:endParaRPr sz="2800">
              <a:solidFill>
                <a:schemeClr val="dk1"/>
              </a:solidFill>
              <a:latin typeface="Calibri"/>
              <a:ea typeface="Calibri"/>
              <a:cs typeface="Calibri"/>
              <a:sym typeface="Calibri"/>
            </a:endParaRPr>
          </a:p>
        </p:txBody>
      </p:sp>
      <p:sp>
        <p:nvSpPr>
          <p:cNvPr id="156" name="Google Shape;156;p11"/>
          <p:cNvSpPr/>
          <p:nvPr/>
        </p:nvSpPr>
        <p:spPr>
          <a:xfrm>
            <a:off x="5800633" y="3172652"/>
            <a:ext cx="1971767" cy="37272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recommends validation, verification and appropriate use of digital morphology analyzers</a:t>
            </a:r>
            <a:endParaRPr sz="1600">
              <a:solidFill>
                <a:schemeClr val="dk1"/>
              </a:solidFill>
              <a:latin typeface="Calibri"/>
              <a:ea typeface="Calibri"/>
              <a:cs typeface="Calibri"/>
              <a:sym typeface="Calibri"/>
            </a:endParaRPr>
          </a:p>
        </p:txBody>
      </p:sp>
      <p:sp>
        <p:nvSpPr>
          <p:cNvPr id="157" name="Google Shape;157;p11"/>
          <p:cNvSpPr/>
          <p:nvPr/>
        </p:nvSpPr>
        <p:spPr>
          <a:xfrm>
            <a:off x="8183880" y="2101656"/>
            <a:ext cx="25603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3B5C8"/>
              </a:buClr>
              <a:buSzPts val="2800"/>
              <a:buFont typeface="Calibri"/>
              <a:buNone/>
            </a:pPr>
            <a:r>
              <a:rPr b="1" lang="en-US" sz="2800">
                <a:solidFill>
                  <a:srgbClr val="13B5C8"/>
                </a:solidFill>
                <a:latin typeface="Calibri"/>
                <a:ea typeface="Calibri"/>
                <a:cs typeface="Calibri"/>
                <a:sym typeface="Calibri"/>
              </a:rPr>
              <a:t>Hybrid</a:t>
            </a:r>
            <a:endParaRPr sz="2800">
              <a:solidFill>
                <a:schemeClr val="dk1"/>
              </a:solidFill>
              <a:latin typeface="Calibri"/>
              <a:ea typeface="Calibri"/>
              <a:cs typeface="Calibri"/>
              <a:sym typeface="Calibri"/>
            </a:endParaRPr>
          </a:p>
        </p:txBody>
      </p:sp>
      <p:sp>
        <p:nvSpPr>
          <p:cNvPr id="158" name="Google Shape;158;p11"/>
          <p:cNvSpPr/>
          <p:nvPr/>
        </p:nvSpPr>
        <p:spPr>
          <a:xfrm>
            <a:off x="8343788" y="3063072"/>
            <a:ext cx="2400412" cy="37272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automation improves workflow, while expert review remains essential for complex/rare cells</a:t>
            </a:r>
            <a:endParaRPr sz="1600">
              <a:solidFill>
                <a:schemeClr val="dk1"/>
              </a:solidFill>
              <a:latin typeface="Calibri"/>
              <a:ea typeface="Calibri"/>
              <a:cs typeface="Calibri"/>
              <a:sym typeface="Calibri"/>
            </a:endParaRPr>
          </a:p>
        </p:txBody>
      </p:sp>
      <p:sp>
        <p:nvSpPr>
          <p:cNvPr id="159" name="Google Shape;159;p11"/>
          <p:cNvSpPr/>
          <p:nvPr/>
        </p:nvSpPr>
        <p:spPr>
          <a:xfrm>
            <a:off x="771434" y="4222200"/>
            <a:ext cx="11420566" cy="1371600"/>
          </a:xfrm>
          <a:prstGeom prst="rect">
            <a:avLst/>
          </a:prstGeom>
          <a:noFill/>
          <a:ln>
            <a:noFill/>
          </a:ln>
        </p:spPr>
        <p:txBody>
          <a:bodyPr anchorCtr="0" anchor="ctr" bIns="500" lIns="500" spcFirstLastPara="1" rIns="500" wrap="square" tIns="500">
            <a:noAutofit/>
          </a:bodyPr>
          <a:lstStyle/>
          <a:p>
            <a:pPr indent="0" lvl="0" marL="0" marR="0" rtl="0" algn="l">
              <a:spcBef>
                <a:spcPts val="0"/>
              </a:spcBef>
              <a:spcAft>
                <a:spcPts val="0"/>
              </a:spcAft>
              <a:buClr>
                <a:srgbClr val="1D2939"/>
              </a:buClr>
              <a:buSzPts val="2000"/>
              <a:buFont typeface="Calibri"/>
              <a:buNone/>
            </a:pPr>
            <a:r>
              <a:rPr lang="en-US" sz="2000">
                <a:solidFill>
                  <a:srgbClr val="1D2939"/>
                </a:solidFill>
                <a:latin typeface="Calibri"/>
                <a:ea typeface="Calibri"/>
                <a:cs typeface="Calibri"/>
                <a:sym typeface="Calibri"/>
              </a:rPr>
              <a:t>• Digital morphology can automate blood cell pre-classification and reduce inter-observer variability.</a:t>
            </a:r>
            <a:endParaRPr sz="2000">
              <a:solidFill>
                <a:schemeClr val="dk1"/>
              </a:solidFill>
              <a:latin typeface="Calibri"/>
              <a:ea typeface="Calibri"/>
              <a:cs typeface="Calibri"/>
              <a:sym typeface="Calibri"/>
            </a:endParaRPr>
          </a:p>
          <a:p>
            <a:pPr indent="0" lvl="0" marL="0" marR="0" rtl="0" algn="l">
              <a:spcBef>
                <a:spcPts val="0"/>
              </a:spcBef>
              <a:spcAft>
                <a:spcPts val="0"/>
              </a:spcAft>
              <a:buClr>
                <a:srgbClr val="1D2939"/>
              </a:buClr>
              <a:buSzPts val="2000"/>
              <a:buFont typeface="Calibri"/>
              <a:buNone/>
            </a:pPr>
            <a:r>
              <a:rPr lang="en-US" sz="2000">
                <a:solidFill>
                  <a:srgbClr val="1D2939"/>
                </a:solidFill>
                <a:latin typeface="Calibri"/>
                <a:ea typeface="Calibri"/>
                <a:cs typeface="Calibri"/>
                <a:sym typeface="Calibri"/>
              </a:rPr>
              <a:t>• Performance is dependent on smear/stain quality, validation rules and operator review.</a:t>
            </a:r>
            <a:endParaRPr sz="2000">
              <a:solidFill>
                <a:schemeClr val="dk1"/>
              </a:solidFill>
              <a:latin typeface="Calibri"/>
              <a:ea typeface="Calibri"/>
              <a:cs typeface="Calibri"/>
              <a:sym typeface="Calibri"/>
            </a:endParaRPr>
          </a:p>
          <a:p>
            <a:pPr indent="0" lvl="0" marL="0" marR="0" rtl="0" algn="l">
              <a:spcBef>
                <a:spcPts val="0"/>
              </a:spcBef>
              <a:spcAft>
                <a:spcPts val="0"/>
              </a:spcAft>
              <a:buClr>
                <a:srgbClr val="1D2939"/>
              </a:buClr>
              <a:buSzPts val="2000"/>
              <a:buFont typeface="Calibri"/>
              <a:buNone/>
            </a:pPr>
            <a:r>
              <a:rPr lang="en-US" sz="2000">
                <a:solidFill>
                  <a:srgbClr val="1D2939"/>
                </a:solidFill>
                <a:latin typeface="Calibri"/>
                <a:ea typeface="Calibri"/>
                <a:cs typeface="Calibri"/>
                <a:sym typeface="Calibri"/>
              </a:rPr>
              <a:t>• Rare cells, dysplasia, parasites and pediatric samples need cautious expert oversight.</a:t>
            </a:r>
            <a:endParaRPr sz="2000">
              <a:solidFill>
                <a:schemeClr val="dk1"/>
              </a:solidFill>
              <a:latin typeface="Calibri"/>
              <a:ea typeface="Calibri"/>
              <a:cs typeface="Calibri"/>
              <a:sym typeface="Calibri"/>
            </a:endParaRPr>
          </a:p>
        </p:txBody>
      </p:sp>
      <p:sp>
        <p:nvSpPr>
          <p:cNvPr id="160" name="Google Shape;160;p11"/>
          <p:cNvSpPr/>
          <p:nvPr/>
        </p:nvSpPr>
        <p:spPr>
          <a:xfrm>
            <a:off x="502920" y="6547104"/>
            <a:ext cx="11155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792A2"/>
              </a:buClr>
              <a:buSzPts val="630"/>
              <a:buFont typeface="Calibri"/>
              <a:buNone/>
            </a:pPr>
            <a:r>
              <a:rPr lang="en-US" sz="630">
                <a:solidFill>
                  <a:srgbClr val="8792A2"/>
                </a:solidFill>
                <a:latin typeface="Calibri"/>
                <a:ea typeface="Calibri"/>
                <a:cs typeface="Calibri"/>
                <a:sym typeface="Calibri"/>
              </a:rPr>
              <a:t>Sources: Kratz et al. ICSH review/recommendations; Xing et al. 2023; Kim et al. Diagnostics 2025.</a:t>
            </a:r>
            <a:endParaRPr sz="63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5" name="Shape 165"/>
        <p:cNvGrpSpPr/>
        <p:nvPr/>
      </p:nvGrpSpPr>
      <p:grpSpPr>
        <a:xfrm>
          <a:off x="0" y="0"/>
          <a:ext cx="0" cy="0"/>
          <a:chOff x="0" y="0"/>
          <a:chExt cx="0" cy="0"/>
        </a:xfrm>
      </p:grpSpPr>
      <p:sp>
        <p:nvSpPr>
          <p:cNvPr id="166" name="Google Shape;166;p12"/>
          <p:cNvSpPr/>
          <p:nvPr/>
        </p:nvSpPr>
        <p:spPr>
          <a:xfrm>
            <a:off x="0" y="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2"/>
          <p:cNvSpPr/>
          <p:nvPr/>
        </p:nvSpPr>
        <p:spPr>
          <a:xfrm>
            <a:off x="0" y="0"/>
            <a:ext cx="146304" cy="685800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2"/>
          <p:cNvSpPr/>
          <p:nvPr/>
        </p:nvSpPr>
        <p:spPr>
          <a:xfrm>
            <a:off x="502920" y="329184"/>
            <a:ext cx="10455366"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3200"/>
              <a:buFont typeface="Play"/>
              <a:buNone/>
            </a:pPr>
            <a:r>
              <a:rPr b="1" lang="en-US" sz="3200">
                <a:solidFill>
                  <a:srgbClr val="FF0000"/>
                </a:solidFill>
                <a:latin typeface="Play"/>
                <a:ea typeface="Play"/>
                <a:cs typeface="Play"/>
                <a:sym typeface="Play"/>
              </a:rPr>
              <a:t>Innovation 1: CBC + ESR from one workflow</a:t>
            </a:r>
            <a:endParaRPr sz="3200">
              <a:solidFill>
                <a:srgbClr val="FF0000"/>
              </a:solidFill>
              <a:latin typeface="Calibri"/>
              <a:ea typeface="Calibri"/>
              <a:cs typeface="Calibri"/>
              <a:sym typeface="Calibri"/>
            </a:endParaRPr>
          </a:p>
        </p:txBody>
      </p:sp>
      <p:sp>
        <p:nvSpPr>
          <p:cNvPr id="169" name="Google Shape;169;p12"/>
          <p:cNvSpPr/>
          <p:nvPr/>
        </p:nvSpPr>
        <p:spPr>
          <a:xfrm>
            <a:off x="530351" y="804672"/>
            <a:ext cx="9687705" cy="42904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1800"/>
              <a:buFont typeface="Calibri"/>
              <a:buNone/>
            </a:pPr>
            <a:r>
              <a:rPr lang="en-US" sz="1800">
                <a:solidFill>
                  <a:srgbClr val="00B050"/>
                </a:solidFill>
                <a:latin typeface="Calibri"/>
                <a:ea typeface="Calibri"/>
                <a:cs typeface="Calibri"/>
                <a:sym typeface="Calibri"/>
              </a:rPr>
              <a:t>A practical solution for inflammation, infection, malignancy follow-up and chronic disease monitoring.</a:t>
            </a:r>
            <a:endParaRPr/>
          </a:p>
        </p:txBody>
      </p:sp>
      <p:pic>
        <p:nvPicPr>
          <p:cNvPr descr="/mnt/data/wide_clean_modern_laboratory_interior_scene_with_batch_1.png" id="170" name="Google Shape;170;p12"/>
          <p:cNvPicPr preferRelativeResize="0"/>
          <p:nvPr/>
        </p:nvPicPr>
        <p:blipFill rotWithShape="1">
          <a:blip r:embed="rId3">
            <a:alphaModFix/>
          </a:blip>
          <a:srcRect b="0" l="14669" r="14669" t="0"/>
          <a:stretch/>
        </p:blipFill>
        <p:spPr>
          <a:xfrm>
            <a:off x="530352" y="1554762"/>
            <a:ext cx="5166360" cy="4114800"/>
          </a:xfrm>
          <a:prstGeom prst="rect">
            <a:avLst/>
          </a:prstGeom>
          <a:noFill/>
          <a:ln>
            <a:noFill/>
          </a:ln>
        </p:spPr>
      </p:pic>
      <p:sp>
        <p:nvSpPr>
          <p:cNvPr id="171" name="Google Shape;171;p12"/>
          <p:cNvSpPr/>
          <p:nvPr/>
        </p:nvSpPr>
        <p:spPr>
          <a:xfrm>
            <a:off x="5989320" y="1563906"/>
            <a:ext cx="5394960" cy="1234440"/>
          </a:xfrm>
          <a:prstGeom prst="roundRect">
            <a:avLst>
              <a:gd fmla="val 5926"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2"/>
          <p:cNvSpPr/>
          <p:nvPr/>
        </p:nvSpPr>
        <p:spPr>
          <a:xfrm>
            <a:off x="5989320" y="1563906"/>
            <a:ext cx="73152" cy="123444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2"/>
          <p:cNvSpPr/>
          <p:nvPr/>
        </p:nvSpPr>
        <p:spPr>
          <a:xfrm>
            <a:off x="6190488" y="1710210"/>
            <a:ext cx="50749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400"/>
              <a:buFont typeface="Calibri"/>
              <a:buNone/>
            </a:pPr>
            <a:r>
              <a:rPr b="1" lang="en-US" sz="2400">
                <a:solidFill>
                  <a:srgbClr val="173B57"/>
                </a:solidFill>
                <a:latin typeface="Calibri"/>
                <a:ea typeface="Calibri"/>
                <a:cs typeface="Calibri"/>
                <a:sym typeface="Calibri"/>
              </a:rPr>
              <a:t>Why it matters</a:t>
            </a:r>
            <a:endParaRPr sz="2400">
              <a:solidFill>
                <a:schemeClr val="dk1"/>
              </a:solidFill>
              <a:latin typeface="Calibri"/>
              <a:ea typeface="Calibri"/>
              <a:cs typeface="Calibri"/>
              <a:sym typeface="Calibri"/>
            </a:endParaRPr>
          </a:p>
        </p:txBody>
      </p:sp>
      <p:sp>
        <p:nvSpPr>
          <p:cNvPr id="174" name="Google Shape;174;p12"/>
          <p:cNvSpPr/>
          <p:nvPr/>
        </p:nvSpPr>
        <p:spPr>
          <a:xfrm>
            <a:off x="6190488" y="2075970"/>
            <a:ext cx="5074920" cy="57607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Traditional ESR is slow, manual and needs separate workflow. Integrated ESR with CBC reduces sample handling and accelerates decision support.</a:t>
            </a:r>
            <a:endParaRPr sz="1600">
              <a:solidFill>
                <a:schemeClr val="dk1"/>
              </a:solidFill>
              <a:latin typeface="Calibri"/>
              <a:ea typeface="Calibri"/>
              <a:cs typeface="Calibri"/>
              <a:sym typeface="Calibri"/>
            </a:endParaRPr>
          </a:p>
        </p:txBody>
      </p:sp>
      <p:sp>
        <p:nvSpPr>
          <p:cNvPr id="175" name="Google Shape;175;p12"/>
          <p:cNvSpPr/>
          <p:nvPr/>
        </p:nvSpPr>
        <p:spPr>
          <a:xfrm>
            <a:off x="5989320" y="3072666"/>
            <a:ext cx="5394960" cy="1234440"/>
          </a:xfrm>
          <a:prstGeom prst="roundRect">
            <a:avLst>
              <a:gd fmla="val 5926"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2"/>
          <p:cNvSpPr/>
          <p:nvPr/>
        </p:nvSpPr>
        <p:spPr>
          <a:xfrm>
            <a:off x="5989320" y="3072666"/>
            <a:ext cx="73152" cy="1234440"/>
          </a:xfrm>
          <a:prstGeom prst="rect">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2"/>
          <p:cNvSpPr/>
          <p:nvPr/>
        </p:nvSpPr>
        <p:spPr>
          <a:xfrm>
            <a:off x="6190488" y="3218970"/>
            <a:ext cx="50749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400"/>
              <a:buFont typeface="Calibri"/>
              <a:buNone/>
            </a:pPr>
            <a:r>
              <a:rPr b="1" lang="en-US" sz="2400">
                <a:solidFill>
                  <a:srgbClr val="173B57"/>
                </a:solidFill>
                <a:latin typeface="Calibri"/>
                <a:ea typeface="Calibri"/>
                <a:cs typeface="Calibri"/>
                <a:sym typeface="Calibri"/>
              </a:rPr>
              <a:t>Clinical use cases</a:t>
            </a:r>
            <a:endParaRPr sz="2400">
              <a:solidFill>
                <a:schemeClr val="dk1"/>
              </a:solidFill>
              <a:latin typeface="Calibri"/>
              <a:ea typeface="Calibri"/>
              <a:cs typeface="Calibri"/>
              <a:sym typeface="Calibri"/>
            </a:endParaRPr>
          </a:p>
        </p:txBody>
      </p:sp>
      <p:sp>
        <p:nvSpPr>
          <p:cNvPr id="178" name="Google Shape;178;p12"/>
          <p:cNvSpPr/>
          <p:nvPr/>
        </p:nvSpPr>
        <p:spPr>
          <a:xfrm>
            <a:off x="6217920" y="3584730"/>
            <a:ext cx="5074920" cy="57607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480"/>
              <a:buFont typeface="Calibri"/>
              <a:buNone/>
            </a:pPr>
            <a:r>
              <a:rPr lang="en-US" sz="1480">
                <a:solidFill>
                  <a:srgbClr val="5A6B7B"/>
                </a:solidFill>
                <a:latin typeface="Calibri"/>
                <a:ea typeface="Calibri"/>
                <a:cs typeface="Calibri"/>
                <a:sym typeface="Calibri"/>
              </a:rPr>
              <a:t>Anemia + inflammation, autoimmune disease, infection monitoring, malignancy follow-up, chronic inflammatory states.</a:t>
            </a:r>
            <a:endParaRPr sz="1480">
              <a:solidFill>
                <a:schemeClr val="dk1"/>
              </a:solidFill>
              <a:latin typeface="Calibri"/>
              <a:ea typeface="Calibri"/>
              <a:cs typeface="Calibri"/>
              <a:sym typeface="Calibri"/>
            </a:endParaRPr>
          </a:p>
        </p:txBody>
      </p:sp>
      <p:sp>
        <p:nvSpPr>
          <p:cNvPr id="179" name="Google Shape;179;p12"/>
          <p:cNvSpPr/>
          <p:nvPr/>
        </p:nvSpPr>
        <p:spPr>
          <a:xfrm>
            <a:off x="6016752" y="4581426"/>
            <a:ext cx="5394960" cy="1234440"/>
          </a:xfrm>
          <a:prstGeom prst="roundRect">
            <a:avLst>
              <a:gd fmla="val 5926"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2"/>
          <p:cNvSpPr/>
          <p:nvPr/>
        </p:nvSpPr>
        <p:spPr>
          <a:xfrm>
            <a:off x="5989320" y="4581426"/>
            <a:ext cx="73152" cy="1234440"/>
          </a:xfrm>
          <a:prstGeom prst="rect">
            <a:avLst/>
          </a:prstGeom>
          <a:solidFill>
            <a:srgbClr val="F28C28"/>
          </a:solidFill>
          <a:ln cap="flat" cmpd="sng" w="12700">
            <a:solidFill>
              <a:srgbClr val="F28C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2"/>
          <p:cNvSpPr/>
          <p:nvPr/>
        </p:nvSpPr>
        <p:spPr>
          <a:xfrm>
            <a:off x="6190488" y="4727730"/>
            <a:ext cx="50749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400"/>
              <a:buFont typeface="Calibri"/>
              <a:buNone/>
            </a:pPr>
            <a:r>
              <a:rPr b="1" lang="en-US" sz="2400">
                <a:solidFill>
                  <a:srgbClr val="173B57"/>
                </a:solidFill>
                <a:latin typeface="Calibri"/>
                <a:ea typeface="Calibri"/>
                <a:cs typeface="Calibri"/>
                <a:sym typeface="Calibri"/>
              </a:rPr>
              <a:t>Operational benefit</a:t>
            </a:r>
            <a:endParaRPr sz="2400">
              <a:solidFill>
                <a:schemeClr val="dk1"/>
              </a:solidFill>
              <a:latin typeface="Calibri"/>
              <a:ea typeface="Calibri"/>
              <a:cs typeface="Calibri"/>
              <a:sym typeface="Calibri"/>
            </a:endParaRPr>
          </a:p>
        </p:txBody>
      </p:sp>
      <p:sp>
        <p:nvSpPr>
          <p:cNvPr id="182" name="Google Shape;182;p12"/>
          <p:cNvSpPr/>
          <p:nvPr/>
        </p:nvSpPr>
        <p:spPr>
          <a:xfrm>
            <a:off x="6190488" y="5093490"/>
            <a:ext cx="5074920" cy="57607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One tube, less space, fewer manual steps, lower biosafety exposure, easier QC discipline.</a:t>
            </a:r>
            <a:endParaRPr sz="1600">
              <a:solidFill>
                <a:schemeClr val="dk1"/>
              </a:solidFill>
              <a:latin typeface="Calibri"/>
              <a:ea typeface="Calibri"/>
              <a:cs typeface="Calibri"/>
              <a:sym typeface="Calibri"/>
            </a:endParaRPr>
          </a:p>
        </p:txBody>
      </p:sp>
      <p:sp>
        <p:nvSpPr>
          <p:cNvPr id="183" name="Google Shape;183;p12"/>
          <p:cNvSpPr/>
          <p:nvPr/>
        </p:nvSpPr>
        <p:spPr>
          <a:xfrm>
            <a:off x="502920" y="6547104"/>
            <a:ext cx="11155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792A2"/>
              </a:buClr>
              <a:buSzPts val="630"/>
              <a:buFont typeface="Calibri"/>
              <a:buNone/>
            </a:pPr>
            <a:r>
              <a:rPr lang="en-US" sz="630">
                <a:solidFill>
                  <a:srgbClr val="8792A2"/>
                </a:solidFill>
                <a:latin typeface="Calibri"/>
                <a:ea typeface="Calibri"/>
                <a:cs typeface="Calibri"/>
                <a:sym typeface="Calibri"/>
              </a:rPr>
              <a:t>Mindray public materials describe CBC &amp; ESR results in one test on BC-700 series; validation against local method remains essential.</a:t>
            </a:r>
            <a:endParaRPr sz="63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8" name="Shape 188"/>
        <p:cNvGrpSpPr/>
        <p:nvPr/>
      </p:nvGrpSpPr>
      <p:grpSpPr>
        <a:xfrm>
          <a:off x="0" y="0"/>
          <a:ext cx="0" cy="0"/>
          <a:chOff x="0" y="0"/>
          <a:chExt cx="0" cy="0"/>
        </a:xfrm>
      </p:grpSpPr>
      <p:sp>
        <p:nvSpPr>
          <p:cNvPr id="189" name="Google Shape;189;p13"/>
          <p:cNvSpPr/>
          <p:nvPr/>
        </p:nvSpPr>
        <p:spPr>
          <a:xfrm>
            <a:off x="0" y="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3"/>
          <p:cNvSpPr/>
          <p:nvPr/>
        </p:nvSpPr>
        <p:spPr>
          <a:xfrm>
            <a:off x="0" y="0"/>
            <a:ext cx="146304" cy="685800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3"/>
          <p:cNvSpPr/>
          <p:nvPr/>
        </p:nvSpPr>
        <p:spPr>
          <a:xfrm>
            <a:off x="731528" y="329184"/>
            <a:ext cx="1065276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3200"/>
              <a:buFont typeface="Play"/>
              <a:buNone/>
            </a:pPr>
            <a:r>
              <a:rPr b="1" lang="en-US" sz="3200">
                <a:solidFill>
                  <a:srgbClr val="FF0000"/>
                </a:solidFill>
                <a:latin typeface="Play"/>
                <a:ea typeface="Play"/>
                <a:cs typeface="Play"/>
                <a:sym typeface="Play"/>
              </a:rPr>
              <a:t>Innovation 2: advanced cellular parameters and flags</a:t>
            </a:r>
            <a:endParaRPr sz="3200">
              <a:solidFill>
                <a:srgbClr val="FF0000"/>
              </a:solidFill>
              <a:latin typeface="Calibri"/>
              <a:ea typeface="Calibri"/>
              <a:cs typeface="Calibri"/>
              <a:sym typeface="Calibri"/>
            </a:endParaRPr>
          </a:p>
        </p:txBody>
      </p:sp>
      <p:sp>
        <p:nvSpPr>
          <p:cNvPr id="192" name="Google Shape;192;p13"/>
          <p:cNvSpPr/>
          <p:nvPr/>
        </p:nvSpPr>
        <p:spPr>
          <a:xfrm>
            <a:off x="723785" y="833700"/>
            <a:ext cx="10625328"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1800"/>
              <a:buFont typeface="Calibri"/>
              <a:buNone/>
            </a:pPr>
            <a:r>
              <a:rPr lang="en-US" sz="1800">
                <a:solidFill>
                  <a:srgbClr val="00B050"/>
                </a:solidFill>
                <a:latin typeface="Calibri"/>
                <a:ea typeface="Calibri"/>
                <a:cs typeface="Calibri"/>
                <a:sym typeface="Calibri"/>
              </a:rPr>
              <a:t>Beyond counts: the analyzer highlights where the microscope should focus.</a:t>
            </a:r>
            <a:endParaRPr/>
          </a:p>
        </p:txBody>
      </p:sp>
      <p:sp>
        <p:nvSpPr>
          <p:cNvPr id="193" name="Google Shape;193;p13"/>
          <p:cNvSpPr/>
          <p:nvPr/>
        </p:nvSpPr>
        <p:spPr>
          <a:xfrm>
            <a:off x="685800" y="1417320"/>
            <a:ext cx="4983480" cy="1298448"/>
          </a:xfrm>
          <a:prstGeom prst="roundRect">
            <a:avLst>
              <a:gd fmla="val 5634"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3"/>
          <p:cNvSpPr/>
          <p:nvPr/>
        </p:nvSpPr>
        <p:spPr>
          <a:xfrm>
            <a:off x="685800" y="1417320"/>
            <a:ext cx="73152" cy="1298448"/>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3"/>
          <p:cNvSpPr/>
          <p:nvPr/>
        </p:nvSpPr>
        <p:spPr>
          <a:xfrm>
            <a:off x="886968" y="1563624"/>
            <a:ext cx="46634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800"/>
              <a:buFont typeface="Calibri"/>
              <a:buNone/>
            </a:pPr>
            <a:r>
              <a:rPr b="1" lang="en-US" sz="2800">
                <a:solidFill>
                  <a:srgbClr val="173B57"/>
                </a:solidFill>
                <a:latin typeface="Calibri"/>
                <a:ea typeface="Calibri"/>
                <a:cs typeface="Calibri"/>
                <a:sym typeface="Calibri"/>
              </a:rPr>
              <a:t>WBC differential</a:t>
            </a:r>
            <a:endParaRPr sz="2800">
              <a:solidFill>
                <a:schemeClr val="dk1"/>
              </a:solidFill>
              <a:latin typeface="Calibri"/>
              <a:ea typeface="Calibri"/>
              <a:cs typeface="Calibri"/>
              <a:sym typeface="Calibri"/>
            </a:endParaRPr>
          </a:p>
        </p:txBody>
      </p:sp>
      <p:sp>
        <p:nvSpPr>
          <p:cNvPr id="196" name="Google Shape;196;p13"/>
          <p:cNvSpPr/>
          <p:nvPr/>
        </p:nvSpPr>
        <p:spPr>
          <a:xfrm>
            <a:off x="886968" y="1929384"/>
            <a:ext cx="4663440" cy="640080"/>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SF-Cube / fluorescence-based classification and flags for abnormal populations.</a:t>
            </a:r>
            <a:endParaRPr sz="1600">
              <a:solidFill>
                <a:schemeClr val="dk1"/>
              </a:solidFill>
              <a:latin typeface="Calibri"/>
              <a:ea typeface="Calibri"/>
              <a:cs typeface="Calibri"/>
              <a:sym typeface="Calibri"/>
            </a:endParaRPr>
          </a:p>
        </p:txBody>
      </p:sp>
      <p:sp>
        <p:nvSpPr>
          <p:cNvPr id="197" name="Google Shape;197;p13"/>
          <p:cNvSpPr/>
          <p:nvPr/>
        </p:nvSpPr>
        <p:spPr>
          <a:xfrm>
            <a:off x="6172200" y="1417320"/>
            <a:ext cx="4983480" cy="1298448"/>
          </a:xfrm>
          <a:prstGeom prst="roundRect">
            <a:avLst>
              <a:gd fmla="val 5634"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3"/>
          <p:cNvSpPr/>
          <p:nvPr/>
        </p:nvSpPr>
        <p:spPr>
          <a:xfrm>
            <a:off x="6172200" y="1417320"/>
            <a:ext cx="73152" cy="1298448"/>
          </a:xfrm>
          <a:prstGeom prst="rect">
            <a:avLst/>
          </a:prstGeom>
          <a:solidFill>
            <a:srgbClr val="13B5C8"/>
          </a:solidFill>
          <a:ln cap="flat" cmpd="sng" w="12700">
            <a:solidFill>
              <a:srgbClr val="13B5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3"/>
          <p:cNvSpPr/>
          <p:nvPr/>
        </p:nvSpPr>
        <p:spPr>
          <a:xfrm>
            <a:off x="6373368" y="1563624"/>
            <a:ext cx="46634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800"/>
              <a:buFont typeface="Calibri"/>
              <a:buNone/>
            </a:pPr>
            <a:r>
              <a:rPr b="1" lang="en-US" sz="2800">
                <a:solidFill>
                  <a:srgbClr val="173B57"/>
                </a:solidFill>
                <a:latin typeface="Calibri"/>
                <a:ea typeface="Calibri"/>
                <a:cs typeface="Calibri"/>
                <a:sym typeface="Calibri"/>
              </a:rPr>
              <a:t>Platelet support</a:t>
            </a:r>
            <a:endParaRPr sz="2800">
              <a:solidFill>
                <a:schemeClr val="dk1"/>
              </a:solidFill>
              <a:latin typeface="Calibri"/>
              <a:ea typeface="Calibri"/>
              <a:cs typeface="Calibri"/>
              <a:sym typeface="Calibri"/>
            </a:endParaRPr>
          </a:p>
        </p:txBody>
      </p:sp>
      <p:sp>
        <p:nvSpPr>
          <p:cNvPr id="200" name="Google Shape;200;p13"/>
          <p:cNvSpPr/>
          <p:nvPr/>
        </p:nvSpPr>
        <p:spPr>
          <a:xfrm>
            <a:off x="6373368" y="1929384"/>
            <a:ext cx="4663440" cy="640080"/>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Optical platelet channels and flags help in low-count or interference-prone samples.</a:t>
            </a:r>
            <a:endParaRPr sz="1600">
              <a:solidFill>
                <a:schemeClr val="dk1"/>
              </a:solidFill>
              <a:latin typeface="Calibri"/>
              <a:ea typeface="Calibri"/>
              <a:cs typeface="Calibri"/>
              <a:sym typeface="Calibri"/>
            </a:endParaRPr>
          </a:p>
        </p:txBody>
      </p:sp>
      <p:sp>
        <p:nvSpPr>
          <p:cNvPr id="201" name="Google Shape;201;p13"/>
          <p:cNvSpPr/>
          <p:nvPr/>
        </p:nvSpPr>
        <p:spPr>
          <a:xfrm>
            <a:off x="685800" y="3246120"/>
            <a:ext cx="4983480" cy="1298448"/>
          </a:xfrm>
          <a:prstGeom prst="roundRect">
            <a:avLst>
              <a:gd fmla="val 5634"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3"/>
          <p:cNvSpPr/>
          <p:nvPr/>
        </p:nvSpPr>
        <p:spPr>
          <a:xfrm>
            <a:off x="685800" y="3246120"/>
            <a:ext cx="73152" cy="1298448"/>
          </a:xfrm>
          <a:prstGeom prst="rect">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3"/>
          <p:cNvSpPr/>
          <p:nvPr/>
        </p:nvSpPr>
        <p:spPr>
          <a:xfrm>
            <a:off x="886968" y="3392424"/>
            <a:ext cx="46634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800"/>
              <a:buFont typeface="Calibri"/>
              <a:buNone/>
            </a:pPr>
            <a:r>
              <a:rPr b="1" lang="en-US" sz="2800">
                <a:solidFill>
                  <a:srgbClr val="173B57"/>
                </a:solidFill>
                <a:latin typeface="Calibri"/>
                <a:ea typeface="Calibri"/>
                <a:cs typeface="Calibri"/>
                <a:sym typeface="Calibri"/>
              </a:rPr>
              <a:t>Reticulocyte insight</a:t>
            </a:r>
            <a:endParaRPr sz="2800">
              <a:solidFill>
                <a:schemeClr val="dk1"/>
              </a:solidFill>
              <a:latin typeface="Calibri"/>
              <a:ea typeface="Calibri"/>
              <a:cs typeface="Calibri"/>
              <a:sym typeface="Calibri"/>
            </a:endParaRPr>
          </a:p>
        </p:txBody>
      </p:sp>
      <p:sp>
        <p:nvSpPr>
          <p:cNvPr id="204" name="Google Shape;204;p13"/>
          <p:cNvSpPr/>
          <p:nvPr/>
        </p:nvSpPr>
        <p:spPr>
          <a:xfrm>
            <a:off x="886968" y="3758184"/>
            <a:ext cx="4663440" cy="640080"/>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Reticulocyte parameters support anemia workup and marrow response monitoring.</a:t>
            </a:r>
            <a:endParaRPr sz="1600">
              <a:solidFill>
                <a:schemeClr val="dk1"/>
              </a:solidFill>
              <a:latin typeface="Calibri"/>
              <a:ea typeface="Calibri"/>
              <a:cs typeface="Calibri"/>
              <a:sym typeface="Calibri"/>
            </a:endParaRPr>
          </a:p>
        </p:txBody>
      </p:sp>
      <p:sp>
        <p:nvSpPr>
          <p:cNvPr id="205" name="Google Shape;205;p13"/>
          <p:cNvSpPr/>
          <p:nvPr/>
        </p:nvSpPr>
        <p:spPr>
          <a:xfrm>
            <a:off x="6172200" y="3246120"/>
            <a:ext cx="4983480" cy="1298448"/>
          </a:xfrm>
          <a:prstGeom prst="roundRect">
            <a:avLst>
              <a:gd fmla="val 5634"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3"/>
          <p:cNvSpPr/>
          <p:nvPr/>
        </p:nvSpPr>
        <p:spPr>
          <a:xfrm>
            <a:off x="6172200" y="3246120"/>
            <a:ext cx="73152" cy="1298448"/>
          </a:xfrm>
          <a:prstGeom prst="rect">
            <a:avLst/>
          </a:prstGeom>
          <a:solidFill>
            <a:srgbClr val="F28C28"/>
          </a:solidFill>
          <a:ln cap="flat" cmpd="sng" w="12700">
            <a:solidFill>
              <a:srgbClr val="F28C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3"/>
          <p:cNvSpPr/>
          <p:nvPr/>
        </p:nvSpPr>
        <p:spPr>
          <a:xfrm>
            <a:off x="6373368" y="3392424"/>
            <a:ext cx="46634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2800"/>
              <a:buFont typeface="Calibri"/>
              <a:buNone/>
            </a:pPr>
            <a:r>
              <a:rPr b="1" lang="en-US" sz="2800">
                <a:solidFill>
                  <a:srgbClr val="173B57"/>
                </a:solidFill>
                <a:latin typeface="Calibri"/>
                <a:ea typeface="Calibri"/>
                <a:cs typeface="Calibri"/>
                <a:sym typeface="Calibri"/>
              </a:rPr>
              <a:t>NRBC / immature cells</a:t>
            </a:r>
            <a:endParaRPr sz="2800">
              <a:solidFill>
                <a:schemeClr val="dk1"/>
              </a:solidFill>
              <a:latin typeface="Calibri"/>
              <a:ea typeface="Calibri"/>
              <a:cs typeface="Calibri"/>
              <a:sym typeface="Calibri"/>
            </a:endParaRPr>
          </a:p>
        </p:txBody>
      </p:sp>
      <p:sp>
        <p:nvSpPr>
          <p:cNvPr id="208" name="Google Shape;208;p13"/>
          <p:cNvSpPr/>
          <p:nvPr/>
        </p:nvSpPr>
        <p:spPr>
          <a:xfrm>
            <a:off x="6373368" y="3758184"/>
            <a:ext cx="4663440" cy="640080"/>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Automated flags support earlier review of critical samples.</a:t>
            </a:r>
            <a:endParaRPr sz="1600">
              <a:solidFill>
                <a:schemeClr val="dk1"/>
              </a:solidFill>
              <a:latin typeface="Calibri"/>
              <a:ea typeface="Calibri"/>
              <a:cs typeface="Calibri"/>
              <a:sym typeface="Calibri"/>
            </a:endParaRPr>
          </a:p>
        </p:txBody>
      </p:sp>
      <p:sp>
        <p:nvSpPr>
          <p:cNvPr id="209" name="Google Shape;209;p13"/>
          <p:cNvSpPr/>
          <p:nvPr/>
        </p:nvSpPr>
        <p:spPr>
          <a:xfrm>
            <a:off x="1938528" y="4856480"/>
            <a:ext cx="895198" cy="812800"/>
          </a:xfrm>
          <a:prstGeom prst="rect">
            <a:avLst/>
          </a:prstGeom>
          <a:solidFill>
            <a:srgbClr val="1F75BC"/>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3"/>
          <p:cNvSpPr/>
          <p:nvPr/>
        </p:nvSpPr>
        <p:spPr>
          <a:xfrm>
            <a:off x="1828800" y="5715000"/>
            <a:ext cx="162763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CBC</a:t>
            </a:r>
            <a:endParaRPr sz="1600">
              <a:solidFill>
                <a:schemeClr val="dk1"/>
              </a:solidFill>
              <a:latin typeface="Calibri"/>
              <a:ea typeface="Calibri"/>
              <a:cs typeface="Calibri"/>
              <a:sym typeface="Calibri"/>
            </a:endParaRPr>
          </a:p>
        </p:txBody>
      </p:sp>
      <p:sp>
        <p:nvSpPr>
          <p:cNvPr id="211" name="Google Shape;211;p13"/>
          <p:cNvSpPr/>
          <p:nvPr/>
        </p:nvSpPr>
        <p:spPr>
          <a:xfrm>
            <a:off x="3566160" y="5262880"/>
            <a:ext cx="895198" cy="406400"/>
          </a:xfrm>
          <a:prstGeom prst="rect">
            <a:avLst/>
          </a:prstGeom>
          <a:solidFill>
            <a:srgbClr val="13B5C8"/>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3"/>
          <p:cNvSpPr/>
          <p:nvPr/>
        </p:nvSpPr>
        <p:spPr>
          <a:xfrm>
            <a:off x="3456432" y="5715000"/>
            <a:ext cx="162763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ESR</a:t>
            </a:r>
            <a:endParaRPr sz="1600">
              <a:solidFill>
                <a:schemeClr val="dk1"/>
              </a:solidFill>
              <a:latin typeface="Calibri"/>
              <a:ea typeface="Calibri"/>
              <a:cs typeface="Calibri"/>
              <a:sym typeface="Calibri"/>
            </a:endParaRPr>
          </a:p>
        </p:txBody>
      </p:sp>
      <p:sp>
        <p:nvSpPr>
          <p:cNvPr id="213" name="Google Shape;213;p13"/>
          <p:cNvSpPr/>
          <p:nvPr/>
        </p:nvSpPr>
        <p:spPr>
          <a:xfrm>
            <a:off x="5193792" y="5212080"/>
            <a:ext cx="895198" cy="457200"/>
          </a:xfrm>
          <a:prstGeom prst="rect">
            <a:avLst/>
          </a:prstGeom>
          <a:solidFill>
            <a:srgbClr val="37B77C"/>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3"/>
          <p:cNvSpPr/>
          <p:nvPr/>
        </p:nvSpPr>
        <p:spPr>
          <a:xfrm>
            <a:off x="5084064" y="5715000"/>
            <a:ext cx="162763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Retic</a:t>
            </a:r>
            <a:endParaRPr sz="1600">
              <a:solidFill>
                <a:schemeClr val="dk1"/>
              </a:solidFill>
              <a:latin typeface="Calibri"/>
              <a:ea typeface="Calibri"/>
              <a:cs typeface="Calibri"/>
              <a:sym typeface="Calibri"/>
            </a:endParaRPr>
          </a:p>
        </p:txBody>
      </p:sp>
      <p:sp>
        <p:nvSpPr>
          <p:cNvPr id="215" name="Google Shape;215;p13"/>
          <p:cNvSpPr/>
          <p:nvPr/>
        </p:nvSpPr>
        <p:spPr>
          <a:xfrm>
            <a:off x="6821424" y="5059680"/>
            <a:ext cx="895198" cy="609600"/>
          </a:xfrm>
          <a:prstGeom prst="rect">
            <a:avLst/>
          </a:prstGeom>
          <a:solidFill>
            <a:srgbClr val="F28C28"/>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3"/>
          <p:cNvSpPr/>
          <p:nvPr/>
        </p:nvSpPr>
        <p:spPr>
          <a:xfrm>
            <a:off x="6711696" y="5715000"/>
            <a:ext cx="162763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PLT-H</a:t>
            </a:r>
            <a:endParaRPr sz="1600">
              <a:solidFill>
                <a:schemeClr val="dk1"/>
              </a:solidFill>
              <a:latin typeface="Calibri"/>
              <a:ea typeface="Calibri"/>
              <a:cs typeface="Calibri"/>
              <a:sym typeface="Calibri"/>
            </a:endParaRPr>
          </a:p>
        </p:txBody>
      </p:sp>
      <p:sp>
        <p:nvSpPr>
          <p:cNvPr id="217" name="Google Shape;217;p13"/>
          <p:cNvSpPr/>
          <p:nvPr/>
        </p:nvSpPr>
        <p:spPr>
          <a:xfrm>
            <a:off x="8449056" y="5313680"/>
            <a:ext cx="895198" cy="355600"/>
          </a:xfrm>
          <a:prstGeom prst="rect">
            <a:avLst/>
          </a:prstGeom>
          <a:solidFill>
            <a:srgbClr val="D64545"/>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3"/>
          <p:cNvSpPr/>
          <p:nvPr/>
        </p:nvSpPr>
        <p:spPr>
          <a:xfrm>
            <a:off x="8339328" y="5715000"/>
            <a:ext cx="1627632"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DM</a:t>
            </a:r>
            <a:endParaRPr sz="1600">
              <a:solidFill>
                <a:schemeClr val="dk1"/>
              </a:solidFill>
              <a:latin typeface="Calibri"/>
              <a:ea typeface="Calibri"/>
              <a:cs typeface="Calibri"/>
              <a:sym typeface="Calibri"/>
            </a:endParaRPr>
          </a:p>
        </p:txBody>
      </p:sp>
      <p:sp>
        <p:nvSpPr>
          <p:cNvPr id="219" name="Google Shape;219;p13"/>
          <p:cNvSpPr/>
          <p:nvPr/>
        </p:nvSpPr>
        <p:spPr>
          <a:xfrm>
            <a:off x="1051560" y="6105432"/>
            <a:ext cx="99669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2400"/>
              <a:buFont typeface="Calibri"/>
              <a:buNone/>
            </a:pPr>
            <a:r>
              <a:rPr b="1" lang="en-US" sz="2400">
                <a:solidFill>
                  <a:srgbClr val="173B57"/>
                </a:solidFill>
                <a:latin typeface="Calibri"/>
                <a:ea typeface="Calibri"/>
                <a:cs typeface="Calibri"/>
                <a:sym typeface="Calibri"/>
              </a:rPr>
              <a:t>Advanced parameters create a triage map for targeted expert microscopy.</a:t>
            </a:r>
            <a:endParaRPr sz="2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4" name="Shape 224"/>
        <p:cNvGrpSpPr/>
        <p:nvPr/>
      </p:nvGrpSpPr>
      <p:grpSpPr>
        <a:xfrm>
          <a:off x="0" y="0"/>
          <a:ext cx="0" cy="0"/>
          <a:chOff x="0" y="0"/>
          <a:chExt cx="0" cy="0"/>
        </a:xfrm>
      </p:grpSpPr>
      <p:sp>
        <p:nvSpPr>
          <p:cNvPr id="225" name="Google Shape;225;p14"/>
          <p:cNvSpPr/>
          <p:nvPr/>
        </p:nvSpPr>
        <p:spPr>
          <a:xfrm>
            <a:off x="0" y="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4"/>
          <p:cNvSpPr/>
          <p:nvPr/>
        </p:nvSpPr>
        <p:spPr>
          <a:xfrm>
            <a:off x="0" y="0"/>
            <a:ext cx="146304" cy="685800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4"/>
          <p:cNvSpPr/>
          <p:nvPr/>
        </p:nvSpPr>
        <p:spPr>
          <a:xfrm>
            <a:off x="502920" y="329184"/>
            <a:ext cx="110185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3600"/>
              <a:buFont typeface="Play"/>
              <a:buNone/>
            </a:pPr>
            <a:r>
              <a:rPr b="1" lang="en-US" sz="3600">
                <a:solidFill>
                  <a:srgbClr val="FF0000"/>
                </a:solidFill>
                <a:latin typeface="Play"/>
                <a:ea typeface="Play"/>
                <a:cs typeface="Play"/>
                <a:sym typeface="Play"/>
              </a:rPr>
              <a:t>Innovation 3: automated smear + digital morphology</a:t>
            </a:r>
            <a:endParaRPr sz="3600">
              <a:solidFill>
                <a:srgbClr val="FF0000"/>
              </a:solidFill>
              <a:latin typeface="Calibri"/>
              <a:ea typeface="Calibri"/>
              <a:cs typeface="Calibri"/>
              <a:sym typeface="Calibri"/>
            </a:endParaRPr>
          </a:p>
        </p:txBody>
      </p:sp>
      <p:sp>
        <p:nvSpPr>
          <p:cNvPr id="228" name="Google Shape;228;p14"/>
          <p:cNvSpPr/>
          <p:nvPr/>
        </p:nvSpPr>
        <p:spPr>
          <a:xfrm>
            <a:off x="530352" y="848214"/>
            <a:ext cx="5957534" cy="690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1800"/>
              <a:buFont typeface="Calibri"/>
              <a:buNone/>
            </a:pPr>
            <a:r>
              <a:rPr lang="en-US" sz="1800">
                <a:solidFill>
                  <a:srgbClr val="00B050"/>
                </a:solidFill>
                <a:latin typeface="Calibri"/>
                <a:ea typeface="Calibri"/>
                <a:cs typeface="Calibri"/>
                <a:sym typeface="Calibri"/>
              </a:rPr>
              <a:t>Standardized slides, AI pre-classification and remote review create a connected morphology service.</a:t>
            </a:r>
            <a:endParaRPr/>
          </a:p>
        </p:txBody>
      </p:sp>
      <p:pic>
        <p:nvPicPr>
          <p:cNvPr descr="/mnt/data/a_clinical_laboratory_scene_with_a_widescreen_moni_batch_3.png" id="229" name="Google Shape;229;p14"/>
          <p:cNvPicPr preferRelativeResize="0"/>
          <p:nvPr/>
        </p:nvPicPr>
        <p:blipFill rotWithShape="1">
          <a:blip r:embed="rId3">
            <a:alphaModFix/>
          </a:blip>
          <a:srcRect b="0" l="13007" r="13007" t="0"/>
          <a:stretch/>
        </p:blipFill>
        <p:spPr>
          <a:xfrm>
            <a:off x="6172200" y="1143000"/>
            <a:ext cx="5349240" cy="4069080"/>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230" name="Google Shape;230;p14"/>
          <p:cNvSpPr/>
          <p:nvPr/>
        </p:nvSpPr>
        <p:spPr>
          <a:xfrm>
            <a:off x="777240" y="1562460"/>
            <a:ext cx="5234940" cy="3017520"/>
          </a:xfrm>
          <a:prstGeom prst="rect">
            <a:avLst/>
          </a:prstGeom>
          <a:noFill/>
          <a:ln>
            <a:noFill/>
          </a:ln>
        </p:spPr>
        <p:txBody>
          <a:bodyPr anchorCtr="0" anchor="ctr" bIns="500" lIns="500" spcFirstLastPara="1" rIns="500" wrap="square" tIns="500">
            <a:noAutofit/>
          </a:bodyPr>
          <a:lstStyle/>
          <a:p>
            <a:pPr indent="-285750" lvl="0" marL="285750" marR="0" rtl="0" algn="l">
              <a:spcBef>
                <a:spcPts val="0"/>
              </a:spcBef>
              <a:spcAft>
                <a:spcPts val="0"/>
              </a:spcAft>
              <a:buClr>
                <a:srgbClr val="1D2939"/>
              </a:buClr>
              <a:buSzPts val="2000"/>
              <a:buFont typeface="Arial"/>
              <a:buChar char="•"/>
            </a:pPr>
            <a:r>
              <a:rPr lang="en-US" sz="2000">
                <a:solidFill>
                  <a:srgbClr val="1D2939"/>
                </a:solidFill>
                <a:latin typeface="Calibri"/>
                <a:ea typeface="Calibri"/>
                <a:cs typeface="Calibri"/>
                <a:sym typeface="Calibri"/>
              </a:rPr>
              <a:t>Auto slide making and staining improve consistency.</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rgbClr val="1D2939"/>
              </a:buClr>
              <a:buSzPts val="2000"/>
              <a:buFont typeface="Arial"/>
              <a:buChar char="•"/>
            </a:pPr>
            <a:r>
              <a:rPr lang="en-US" sz="2000">
                <a:solidFill>
                  <a:srgbClr val="1D2939"/>
                </a:solidFill>
                <a:latin typeface="Calibri"/>
                <a:ea typeface="Calibri"/>
                <a:cs typeface="Calibri"/>
                <a:sym typeface="Calibri"/>
              </a:rPr>
              <a:t>Digital images enable review, teaching, archiving and tele-morphology.</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rgbClr val="1D2939"/>
              </a:buClr>
              <a:buSzPts val="2000"/>
              <a:buFont typeface="Arial"/>
              <a:buChar char="•"/>
            </a:pPr>
            <a:r>
              <a:rPr lang="en-US" sz="2000">
                <a:solidFill>
                  <a:srgbClr val="1D2939"/>
                </a:solidFill>
                <a:latin typeface="Calibri"/>
                <a:ea typeface="Calibri"/>
                <a:cs typeface="Calibri"/>
                <a:sym typeface="Calibri"/>
              </a:rPr>
              <a:t>AI pre-classification helps technologists work faster and flags suspicious cells for expert review.</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rgbClr val="1D2939"/>
              </a:buClr>
              <a:buSzPts val="2000"/>
              <a:buFont typeface="Arial"/>
              <a:buChar char="•"/>
            </a:pPr>
            <a:r>
              <a:rPr lang="en-US" sz="2000">
                <a:solidFill>
                  <a:srgbClr val="1D2939"/>
                </a:solidFill>
                <a:latin typeface="Calibri"/>
                <a:ea typeface="Calibri"/>
                <a:cs typeface="Calibri"/>
                <a:sym typeface="Calibri"/>
              </a:rPr>
              <a:t>Final responsibility remains with trained laboratory professionals.</a:t>
            </a:r>
            <a:endParaRPr sz="2000">
              <a:solidFill>
                <a:schemeClr val="dk1"/>
              </a:solidFill>
              <a:latin typeface="Calibri"/>
              <a:ea typeface="Calibri"/>
              <a:cs typeface="Calibri"/>
              <a:sym typeface="Calibri"/>
            </a:endParaRPr>
          </a:p>
        </p:txBody>
      </p:sp>
      <p:sp>
        <p:nvSpPr>
          <p:cNvPr id="231" name="Google Shape;231;p14"/>
          <p:cNvSpPr/>
          <p:nvPr/>
        </p:nvSpPr>
        <p:spPr>
          <a:xfrm>
            <a:off x="777240" y="4800600"/>
            <a:ext cx="5234940" cy="1106714"/>
          </a:xfrm>
          <a:prstGeom prst="roundRect">
            <a:avLst>
              <a:gd fmla="val 10256" name="adj"/>
            </a:avLst>
          </a:prstGeom>
          <a:solidFill>
            <a:srgbClr val="EAF4FB"/>
          </a:solidFill>
          <a:ln cap="flat" cmpd="sng" w="12700">
            <a:solidFill>
              <a:srgbClr val="B7D8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4"/>
          <p:cNvSpPr/>
          <p:nvPr/>
        </p:nvSpPr>
        <p:spPr>
          <a:xfrm>
            <a:off x="1005840" y="4965191"/>
            <a:ext cx="4754880" cy="753437"/>
          </a:xfrm>
          <a:prstGeom prst="rect">
            <a:avLst/>
          </a:prstGeom>
          <a:noFill/>
          <a:ln>
            <a:noFill/>
          </a:ln>
        </p:spPr>
        <p:txBody>
          <a:bodyPr anchorCtr="0" anchor="ctr" bIns="250" lIns="250" spcFirstLastPara="1" rIns="250" wrap="square" tIns="250">
            <a:noAutofit/>
          </a:bodyPr>
          <a:lstStyle/>
          <a:p>
            <a:pPr indent="0" lvl="0" marL="0" marR="0" rtl="0" algn="ctr">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Digital morphology is best presented as “expertise amplified”, not “expertise replaced”.</a:t>
            </a:r>
            <a:endParaRPr sz="1800">
              <a:solidFill>
                <a:schemeClr val="dk1"/>
              </a:solidFill>
              <a:latin typeface="Calibri"/>
              <a:ea typeface="Calibri"/>
              <a:cs typeface="Calibri"/>
              <a:sym typeface="Calibri"/>
            </a:endParaRPr>
          </a:p>
        </p:txBody>
      </p:sp>
      <p:sp>
        <p:nvSpPr>
          <p:cNvPr id="233" name="Google Shape;233;p14"/>
          <p:cNvSpPr/>
          <p:nvPr/>
        </p:nvSpPr>
        <p:spPr>
          <a:xfrm>
            <a:off x="502920" y="6284686"/>
            <a:ext cx="11155680" cy="46358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792A2"/>
              </a:buClr>
              <a:buSzPts val="2000"/>
              <a:buFont typeface="Calibri"/>
              <a:buNone/>
            </a:pPr>
            <a:r>
              <a:rPr lang="en-US" sz="2000">
                <a:solidFill>
                  <a:srgbClr val="8792A2"/>
                </a:solidFill>
                <a:latin typeface="Calibri"/>
                <a:ea typeface="Calibri"/>
                <a:cs typeface="Calibri"/>
                <a:sym typeface="Calibri"/>
              </a:rPr>
              <a:t>Sources: Kim et al. 2025; Xing et al. 2023; ICSH recommendations.</a:t>
            </a:r>
            <a:endParaRPr sz="20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8" name="Shape 238"/>
        <p:cNvGrpSpPr/>
        <p:nvPr/>
      </p:nvGrpSpPr>
      <p:grpSpPr>
        <a:xfrm>
          <a:off x="0" y="0"/>
          <a:ext cx="0" cy="0"/>
          <a:chOff x="0" y="0"/>
          <a:chExt cx="0" cy="0"/>
        </a:xfrm>
      </p:grpSpPr>
      <p:sp>
        <p:nvSpPr>
          <p:cNvPr id="239" name="Google Shape;239;p15"/>
          <p:cNvSpPr/>
          <p:nvPr/>
        </p:nvSpPr>
        <p:spPr>
          <a:xfrm>
            <a:off x="73152" y="-109728"/>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0" y="-159657"/>
            <a:ext cx="146304" cy="7017657"/>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777240" y="386862"/>
            <a:ext cx="10758268" cy="5715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3200"/>
              <a:buFont typeface="Play"/>
              <a:buNone/>
            </a:pPr>
            <a:r>
              <a:rPr b="1" lang="en-US" sz="3200">
                <a:solidFill>
                  <a:srgbClr val="FF0000"/>
                </a:solidFill>
                <a:latin typeface="Play"/>
                <a:ea typeface="Play"/>
                <a:cs typeface="Play"/>
                <a:sym typeface="Play"/>
              </a:rPr>
              <a:t>Clinical impact: where reports become more actionable</a:t>
            </a:r>
            <a:endParaRPr sz="3200">
              <a:solidFill>
                <a:srgbClr val="FF0000"/>
              </a:solidFill>
              <a:latin typeface="Calibri"/>
              <a:ea typeface="Calibri"/>
              <a:cs typeface="Calibri"/>
              <a:sym typeface="Calibri"/>
            </a:endParaRPr>
          </a:p>
        </p:txBody>
      </p:sp>
      <p:sp>
        <p:nvSpPr>
          <p:cNvPr id="242" name="Google Shape;242;p15"/>
          <p:cNvSpPr/>
          <p:nvPr/>
        </p:nvSpPr>
        <p:spPr>
          <a:xfrm>
            <a:off x="777240" y="1076301"/>
            <a:ext cx="10652760" cy="5715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2000"/>
              <a:buFont typeface="Calibri"/>
              <a:buNone/>
            </a:pPr>
            <a:r>
              <a:rPr lang="en-US" sz="2000">
                <a:solidFill>
                  <a:srgbClr val="00B050"/>
                </a:solidFill>
                <a:latin typeface="Calibri"/>
                <a:ea typeface="Calibri"/>
                <a:cs typeface="Calibri"/>
                <a:sym typeface="Calibri"/>
              </a:rPr>
              <a:t>CBC + ESR + morphology correlation can improve early direction and reduce missed opportunities.</a:t>
            </a:r>
            <a:endParaRPr/>
          </a:p>
        </p:txBody>
      </p:sp>
      <p:sp>
        <p:nvSpPr>
          <p:cNvPr id="243" name="Google Shape;243;p15"/>
          <p:cNvSpPr/>
          <p:nvPr/>
        </p:nvSpPr>
        <p:spPr>
          <a:xfrm>
            <a:off x="777240" y="2047224"/>
            <a:ext cx="10652760" cy="658368"/>
          </a:xfrm>
          <a:prstGeom prst="roundRect">
            <a:avLst>
              <a:gd fmla="val 8333" name="adj"/>
            </a:avLst>
          </a:prstGeom>
          <a:solidFill>
            <a:schemeClr val="lt1"/>
          </a:solidFill>
          <a:ln cap="flat" cmpd="sng" w="12700">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1005840" y="2284386"/>
            <a:ext cx="2057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75BC"/>
              </a:buClr>
              <a:buSzPts val="1800"/>
              <a:buFont typeface="Calibri"/>
              <a:buNone/>
            </a:pPr>
            <a:r>
              <a:rPr b="1" lang="en-US" sz="1800">
                <a:solidFill>
                  <a:srgbClr val="1F75BC"/>
                </a:solidFill>
                <a:latin typeface="Calibri"/>
                <a:ea typeface="Calibri"/>
                <a:cs typeface="Calibri"/>
                <a:sym typeface="Calibri"/>
              </a:rPr>
              <a:t>Anemia</a:t>
            </a:r>
            <a:endParaRPr sz="1800">
              <a:solidFill>
                <a:schemeClr val="dk1"/>
              </a:solidFill>
              <a:latin typeface="Calibri"/>
              <a:ea typeface="Calibri"/>
              <a:cs typeface="Calibri"/>
              <a:sym typeface="Calibri"/>
            </a:endParaRPr>
          </a:p>
        </p:txBody>
      </p:sp>
      <p:sp>
        <p:nvSpPr>
          <p:cNvPr id="245" name="Google Shape;245;p15"/>
          <p:cNvSpPr/>
          <p:nvPr/>
        </p:nvSpPr>
        <p:spPr>
          <a:xfrm>
            <a:off x="3474720" y="2211816"/>
            <a:ext cx="73152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D2939"/>
              </a:buClr>
              <a:buSzPts val="1800"/>
              <a:buFont typeface="Calibri"/>
              <a:buNone/>
            </a:pPr>
            <a:r>
              <a:rPr lang="en-US" sz="1800">
                <a:solidFill>
                  <a:srgbClr val="1D2939"/>
                </a:solidFill>
                <a:latin typeface="Calibri"/>
                <a:ea typeface="Calibri"/>
                <a:cs typeface="Calibri"/>
                <a:sym typeface="Calibri"/>
              </a:rPr>
              <a:t>Reticulocyte response, RBC morphology, inflammation context</a:t>
            </a:r>
            <a:endParaRPr sz="1800">
              <a:solidFill>
                <a:schemeClr val="dk1"/>
              </a:solidFill>
              <a:latin typeface="Calibri"/>
              <a:ea typeface="Calibri"/>
              <a:cs typeface="Calibri"/>
              <a:sym typeface="Calibri"/>
            </a:endParaRPr>
          </a:p>
        </p:txBody>
      </p:sp>
      <p:sp>
        <p:nvSpPr>
          <p:cNvPr id="246" name="Google Shape;246;p15"/>
          <p:cNvSpPr/>
          <p:nvPr/>
        </p:nvSpPr>
        <p:spPr>
          <a:xfrm>
            <a:off x="777240" y="2833608"/>
            <a:ext cx="10652760" cy="658368"/>
          </a:xfrm>
          <a:prstGeom prst="roundRect">
            <a:avLst>
              <a:gd fmla="val 8333" name="adj"/>
            </a:avLst>
          </a:prstGeom>
          <a:solidFill>
            <a:schemeClr val="lt1"/>
          </a:solidFill>
          <a:ln cap="flat" cmpd="sng" w="12700">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1005840" y="3097897"/>
            <a:ext cx="2057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75BC"/>
              </a:buClr>
              <a:buSzPts val="1800"/>
              <a:buFont typeface="Calibri"/>
              <a:buNone/>
            </a:pPr>
            <a:r>
              <a:rPr b="1" lang="en-US" sz="1800">
                <a:solidFill>
                  <a:srgbClr val="1F75BC"/>
                </a:solidFill>
                <a:latin typeface="Calibri"/>
                <a:ea typeface="Calibri"/>
                <a:cs typeface="Calibri"/>
                <a:sym typeface="Calibri"/>
              </a:rPr>
              <a:t>Infection / inflammation</a:t>
            </a:r>
            <a:endParaRPr sz="1800">
              <a:solidFill>
                <a:schemeClr val="dk1"/>
              </a:solidFill>
              <a:latin typeface="Calibri"/>
              <a:ea typeface="Calibri"/>
              <a:cs typeface="Calibri"/>
              <a:sym typeface="Calibri"/>
            </a:endParaRPr>
          </a:p>
        </p:txBody>
      </p:sp>
      <p:sp>
        <p:nvSpPr>
          <p:cNvPr id="248" name="Google Shape;248;p15"/>
          <p:cNvSpPr/>
          <p:nvPr/>
        </p:nvSpPr>
        <p:spPr>
          <a:xfrm>
            <a:off x="3474720" y="2998200"/>
            <a:ext cx="73152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D2939"/>
              </a:buClr>
              <a:buSzPts val="1800"/>
              <a:buFont typeface="Calibri"/>
              <a:buNone/>
            </a:pPr>
            <a:r>
              <a:rPr lang="en-US" sz="1800">
                <a:solidFill>
                  <a:srgbClr val="1D2939"/>
                </a:solidFill>
                <a:latin typeface="Calibri"/>
                <a:ea typeface="Calibri"/>
                <a:cs typeface="Calibri"/>
                <a:sym typeface="Calibri"/>
              </a:rPr>
              <a:t>CBC pattern + ESR trend + neutrophil/IG flags</a:t>
            </a:r>
            <a:endParaRPr sz="1800">
              <a:solidFill>
                <a:schemeClr val="dk1"/>
              </a:solidFill>
              <a:latin typeface="Calibri"/>
              <a:ea typeface="Calibri"/>
              <a:cs typeface="Calibri"/>
              <a:sym typeface="Calibri"/>
            </a:endParaRPr>
          </a:p>
        </p:txBody>
      </p:sp>
      <p:sp>
        <p:nvSpPr>
          <p:cNvPr id="249" name="Google Shape;249;p15"/>
          <p:cNvSpPr/>
          <p:nvPr/>
        </p:nvSpPr>
        <p:spPr>
          <a:xfrm>
            <a:off x="777240" y="3619992"/>
            <a:ext cx="10652760" cy="658368"/>
          </a:xfrm>
          <a:prstGeom prst="roundRect">
            <a:avLst>
              <a:gd fmla="val 8333" name="adj"/>
            </a:avLst>
          </a:prstGeom>
          <a:solidFill>
            <a:schemeClr val="lt1"/>
          </a:solidFill>
          <a:ln cap="flat" cmpd="sng" w="12700">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1005840" y="3828126"/>
            <a:ext cx="2057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75BC"/>
              </a:buClr>
              <a:buSzPts val="1800"/>
              <a:buFont typeface="Calibri"/>
              <a:buNone/>
            </a:pPr>
            <a:r>
              <a:rPr b="1" lang="en-US" sz="1800">
                <a:solidFill>
                  <a:srgbClr val="1F75BC"/>
                </a:solidFill>
                <a:latin typeface="Calibri"/>
                <a:ea typeface="Calibri"/>
                <a:cs typeface="Calibri"/>
                <a:sym typeface="Calibri"/>
              </a:rPr>
              <a:t>Thrombocytopenia</a:t>
            </a:r>
            <a:endParaRPr sz="1800">
              <a:solidFill>
                <a:schemeClr val="dk1"/>
              </a:solidFill>
              <a:latin typeface="Calibri"/>
              <a:ea typeface="Calibri"/>
              <a:cs typeface="Calibri"/>
              <a:sym typeface="Calibri"/>
            </a:endParaRPr>
          </a:p>
        </p:txBody>
      </p:sp>
      <p:sp>
        <p:nvSpPr>
          <p:cNvPr id="251" name="Google Shape;251;p15"/>
          <p:cNvSpPr/>
          <p:nvPr/>
        </p:nvSpPr>
        <p:spPr>
          <a:xfrm>
            <a:off x="3474720" y="3784584"/>
            <a:ext cx="73152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D2939"/>
              </a:buClr>
              <a:buSzPts val="1800"/>
              <a:buFont typeface="Calibri"/>
              <a:buNone/>
            </a:pPr>
            <a:r>
              <a:rPr lang="en-US" sz="1800">
                <a:solidFill>
                  <a:srgbClr val="1D2939"/>
                </a:solidFill>
                <a:latin typeface="Calibri"/>
                <a:ea typeface="Calibri"/>
                <a:cs typeface="Calibri"/>
                <a:sym typeface="Calibri"/>
              </a:rPr>
              <a:t>Platelet flags, clumps, low-count confidence, smear confirmation</a:t>
            </a:r>
            <a:endParaRPr sz="1800">
              <a:solidFill>
                <a:schemeClr val="dk1"/>
              </a:solidFill>
              <a:latin typeface="Calibri"/>
              <a:ea typeface="Calibri"/>
              <a:cs typeface="Calibri"/>
              <a:sym typeface="Calibri"/>
            </a:endParaRPr>
          </a:p>
        </p:txBody>
      </p:sp>
      <p:sp>
        <p:nvSpPr>
          <p:cNvPr id="252" name="Google Shape;252;p15"/>
          <p:cNvSpPr/>
          <p:nvPr/>
        </p:nvSpPr>
        <p:spPr>
          <a:xfrm>
            <a:off x="777240" y="4406376"/>
            <a:ext cx="10652760" cy="658368"/>
          </a:xfrm>
          <a:prstGeom prst="roundRect">
            <a:avLst>
              <a:gd fmla="val 8333" name="adj"/>
            </a:avLst>
          </a:prstGeom>
          <a:solidFill>
            <a:schemeClr val="lt1"/>
          </a:solidFill>
          <a:ln cap="flat" cmpd="sng" w="12700">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1005840" y="4614510"/>
            <a:ext cx="2057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75BC"/>
              </a:buClr>
              <a:buSzPts val="1800"/>
              <a:buFont typeface="Calibri"/>
              <a:buNone/>
            </a:pPr>
            <a:r>
              <a:rPr b="1" lang="en-US" sz="1800">
                <a:solidFill>
                  <a:srgbClr val="1F75BC"/>
                </a:solidFill>
                <a:latin typeface="Calibri"/>
                <a:ea typeface="Calibri"/>
                <a:cs typeface="Calibri"/>
                <a:sym typeface="Calibri"/>
              </a:rPr>
              <a:t>Leukemia / lymphoma suspicion</a:t>
            </a:r>
            <a:endParaRPr sz="1800">
              <a:solidFill>
                <a:schemeClr val="dk1"/>
              </a:solidFill>
              <a:latin typeface="Calibri"/>
              <a:ea typeface="Calibri"/>
              <a:cs typeface="Calibri"/>
              <a:sym typeface="Calibri"/>
            </a:endParaRPr>
          </a:p>
        </p:txBody>
      </p:sp>
      <p:sp>
        <p:nvSpPr>
          <p:cNvPr id="254" name="Google Shape;254;p15"/>
          <p:cNvSpPr/>
          <p:nvPr/>
        </p:nvSpPr>
        <p:spPr>
          <a:xfrm>
            <a:off x="3474720" y="4570968"/>
            <a:ext cx="73152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D2939"/>
              </a:buClr>
              <a:buSzPts val="1800"/>
              <a:buFont typeface="Calibri"/>
              <a:buNone/>
            </a:pPr>
            <a:r>
              <a:rPr lang="en-US" sz="1800">
                <a:solidFill>
                  <a:srgbClr val="1D2939"/>
                </a:solidFill>
                <a:latin typeface="Calibri"/>
                <a:ea typeface="Calibri"/>
                <a:cs typeface="Calibri"/>
                <a:sym typeface="Calibri"/>
              </a:rPr>
              <a:t>Abnormal WBC flags → urgent smear review and referral</a:t>
            </a:r>
            <a:endParaRPr sz="1800">
              <a:solidFill>
                <a:schemeClr val="dk1"/>
              </a:solidFill>
              <a:latin typeface="Calibri"/>
              <a:ea typeface="Calibri"/>
              <a:cs typeface="Calibri"/>
              <a:sym typeface="Calibri"/>
            </a:endParaRPr>
          </a:p>
        </p:txBody>
      </p:sp>
      <p:sp>
        <p:nvSpPr>
          <p:cNvPr id="255" name="Google Shape;255;p15"/>
          <p:cNvSpPr/>
          <p:nvPr/>
        </p:nvSpPr>
        <p:spPr>
          <a:xfrm>
            <a:off x="777240" y="5192759"/>
            <a:ext cx="10652760" cy="859697"/>
          </a:xfrm>
          <a:prstGeom prst="roundRect">
            <a:avLst>
              <a:gd fmla="val 8333" name="adj"/>
            </a:avLst>
          </a:prstGeom>
          <a:solidFill>
            <a:schemeClr val="lt1"/>
          </a:solidFill>
          <a:ln cap="flat" cmpd="sng" w="12700">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1005840" y="5517006"/>
            <a:ext cx="2057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75BC"/>
              </a:buClr>
              <a:buSzPts val="1800"/>
              <a:buFont typeface="Calibri"/>
              <a:buNone/>
            </a:pPr>
            <a:r>
              <a:rPr b="1" lang="en-US" sz="1800">
                <a:solidFill>
                  <a:srgbClr val="1F75BC"/>
                </a:solidFill>
                <a:latin typeface="Calibri"/>
                <a:ea typeface="Calibri"/>
                <a:cs typeface="Calibri"/>
                <a:sym typeface="Calibri"/>
              </a:rPr>
              <a:t>Malaria / hemoparasite endemicity</a:t>
            </a:r>
            <a:endParaRPr sz="1800">
              <a:solidFill>
                <a:schemeClr val="dk1"/>
              </a:solidFill>
              <a:latin typeface="Calibri"/>
              <a:ea typeface="Calibri"/>
              <a:cs typeface="Calibri"/>
              <a:sym typeface="Calibri"/>
            </a:endParaRPr>
          </a:p>
        </p:txBody>
      </p:sp>
      <p:sp>
        <p:nvSpPr>
          <p:cNvPr id="257" name="Google Shape;257;p15"/>
          <p:cNvSpPr/>
          <p:nvPr/>
        </p:nvSpPr>
        <p:spPr>
          <a:xfrm>
            <a:off x="3474720" y="5357352"/>
            <a:ext cx="73152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D2939"/>
              </a:buClr>
              <a:buSzPts val="1800"/>
              <a:buFont typeface="Calibri"/>
              <a:buNone/>
            </a:pPr>
            <a:r>
              <a:rPr lang="en-US" sz="1800">
                <a:solidFill>
                  <a:srgbClr val="1D2939"/>
                </a:solidFill>
                <a:latin typeface="Calibri"/>
                <a:ea typeface="Calibri"/>
                <a:cs typeface="Calibri"/>
                <a:sym typeface="Calibri"/>
              </a:rPr>
              <a:t>Analyzer flags plus smear/digital morphology and expert confirmation</a:t>
            </a:r>
            <a:endParaRPr sz="1800">
              <a:solidFill>
                <a:schemeClr val="dk1"/>
              </a:solidFill>
              <a:latin typeface="Calibri"/>
              <a:ea typeface="Calibri"/>
              <a:cs typeface="Calibri"/>
              <a:sym typeface="Calibri"/>
            </a:endParaRPr>
          </a:p>
        </p:txBody>
      </p:sp>
      <p:sp>
        <p:nvSpPr>
          <p:cNvPr id="258" name="Google Shape;258;p15"/>
          <p:cNvSpPr/>
          <p:nvPr/>
        </p:nvSpPr>
        <p:spPr>
          <a:xfrm>
            <a:off x="502920" y="6547104"/>
            <a:ext cx="11155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792A2"/>
              </a:buClr>
              <a:buSzPts val="700"/>
              <a:buFont typeface="Calibri"/>
              <a:buNone/>
            </a:pPr>
            <a:r>
              <a:rPr lang="en-US" sz="700">
                <a:solidFill>
                  <a:srgbClr val="8792A2"/>
                </a:solidFill>
                <a:latin typeface="Calibri"/>
                <a:ea typeface="Calibri"/>
                <a:cs typeface="Calibri"/>
                <a:sym typeface="Calibri"/>
              </a:rPr>
              <a:t>Clinical claims should be locally validated and integrated with clinical context and manual microscopy policy.</a:t>
            </a:r>
            <a:endParaRPr sz="7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3" name="Shape 263"/>
        <p:cNvGrpSpPr/>
        <p:nvPr/>
      </p:nvGrpSpPr>
      <p:grpSpPr>
        <a:xfrm>
          <a:off x="0" y="0"/>
          <a:ext cx="0" cy="0"/>
          <a:chOff x="0" y="0"/>
          <a:chExt cx="0" cy="0"/>
        </a:xfrm>
      </p:grpSpPr>
      <p:sp>
        <p:nvSpPr>
          <p:cNvPr id="264" name="Google Shape;264;p16"/>
          <p:cNvSpPr/>
          <p:nvPr/>
        </p:nvSpPr>
        <p:spPr>
          <a:xfrm>
            <a:off x="0" y="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6"/>
          <p:cNvSpPr/>
          <p:nvPr/>
        </p:nvSpPr>
        <p:spPr>
          <a:xfrm>
            <a:off x="0" y="0"/>
            <a:ext cx="146304" cy="685800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6"/>
          <p:cNvSpPr/>
          <p:nvPr/>
        </p:nvSpPr>
        <p:spPr>
          <a:xfrm>
            <a:off x="502920" y="329184"/>
            <a:ext cx="1074420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0000"/>
              </a:buClr>
              <a:buSzPts val="3200"/>
              <a:buFont typeface="Play"/>
              <a:buNone/>
            </a:pPr>
            <a:r>
              <a:rPr b="1" lang="en-US" sz="3200">
                <a:solidFill>
                  <a:srgbClr val="FF0000"/>
                </a:solidFill>
                <a:latin typeface="Play"/>
                <a:ea typeface="Play"/>
                <a:cs typeface="Play"/>
                <a:sym typeface="Play"/>
              </a:rPr>
              <a:t>Workflow and business impact for clinics and laboratories</a:t>
            </a:r>
            <a:endParaRPr sz="3200">
              <a:solidFill>
                <a:srgbClr val="FF0000"/>
              </a:solidFill>
              <a:latin typeface="Calibri"/>
              <a:ea typeface="Calibri"/>
              <a:cs typeface="Calibri"/>
              <a:sym typeface="Calibri"/>
            </a:endParaRPr>
          </a:p>
        </p:txBody>
      </p:sp>
      <p:sp>
        <p:nvSpPr>
          <p:cNvPr id="267" name="Google Shape;267;p16"/>
          <p:cNvSpPr/>
          <p:nvPr/>
        </p:nvSpPr>
        <p:spPr>
          <a:xfrm>
            <a:off x="501469" y="794227"/>
            <a:ext cx="10716768" cy="58869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B050"/>
              </a:buClr>
              <a:buSzPts val="2600"/>
              <a:buFont typeface="Calibri"/>
              <a:buNone/>
            </a:pPr>
            <a:r>
              <a:rPr lang="en-US" sz="2600">
                <a:solidFill>
                  <a:srgbClr val="00B050"/>
                </a:solidFill>
                <a:latin typeface="Calibri"/>
                <a:ea typeface="Calibri"/>
                <a:cs typeface="Calibri"/>
                <a:sym typeface="Calibri"/>
              </a:rPr>
              <a:t>The value proposition is clinical quality plus operational efficiency.</a:t>
            </a:r>
            <a:endParaRPr/>
          </a:p>
        </p:txBody>
      </p:sp>
      <p:pic>
        <p:nvPicPr>
          <p:cNvPr descr="/mnt/data/a_wide_high_resolution_photo_of_a_modern_clinical_batch_2.png" id="268" name="Google Shape;268;p16"/>
          <p:cNvPicPr preferRelativeResize="0"/>
          <p:nvPr/>
        </p:nvPicPr>
        <p:blipFill rotWithShape="1">
          <a:blip r:embed="rId3">
            <a:alphaModFix/>
          </a:blip>
          <a:srcRect b="0" l="15437" r="15437" t="0"/>
          <a:stretch/>
        </p:blipFill>
        <p:spPr>
          <a:xfrm>
            <a:off x="594360" y="1877262"/>
            <a:ext cx="5166360" cy="4206240"/>
          </a:xfrm>
          <a:prstGeom prst="rect">
            <a:avLst/>
          </a:prstGeom>
          <a:noFill/>
          <a:ln>
            <a:noFill/>
          </a:ln>
          <a:effectLst>
            <a:outerShdw blurRad="190500" rotWithShape="0" algn="tl">
              <a:srgbClr val="000000">
                <a:alpha val="70196"/>
              </a:srgbClr>
            </a:outerShdw>
          </a:effectLst>
        </p:spPr>
      </p:pic>
      <p:sp>
        <p:nvSpPr>
          <p:cNvPr id="269" name="Google Shape;269;p16"/>
          <p:cNvSpPr/>
          <p:nvPr/>
        </p:nvSpPr>
        <p:spPr>
          <a:xfrm>
            <a:off x="6172200" y="1984812"/>
            <a:ext cx="5074920" cy="841248"/>
          </a:xfrm>
          <a:prstGeom prst="roundRect">
            <a:avLst>
              <a:gd fmla="val 8696"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6"/>
          <p:cNvSpPr/>
          <p:nvPr/>
        </p:nvSpPr>
        <p:spPr>
          <a:xfrm>
            <a:off x="6172200" y="1946059"/>
            <a:ext cx="73152" cy="841248"/>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6"/>
          <p:cNvSpPr/>
          <p:nvPr/>
        </p:nvSpPr>
        <p:spPr>
          <a:xfrm>
            <a:off x="6373368" y="2073060"/>
            <a:ext cx="47548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600"/>
              <a:buFont typeface="Calibri"/>
              <a:buNone/>
            </a:pPr>
            <a:r>
              <a:rPr b="1" lang="en-US" sz="1600">
                <a:solidFill>
                  <a:srgbClr val="173B57"/>
                </a:solidFill>
                <a:latin typeface="Calibri"/>
                <a:ea typeface="Calibri"/>
                <a:cs typeface="Calibri"/>
                <a:sym typeface="Calibri"/>
              </a:rPr>
              <a:t>Turnaround time</a:t>
            </a:r>
            <a:endParaRPr sz="1600">
              <a:solidFill>
                <a:schemeClr val="dk1"/>
              </a:solidFill>
              <a:latin typeface="Calibri"/>
              <a:ea typeface="Calibri"/>
              <a:cs typeface="Calibri"/>
              <a:sym typeface="Calibri"/>
            </a:endParaRPr>
          </a:p>
        </p:txBody>
      </p:sp>
      <p:sp>
        <p:nvSpPr>
          <p:cNvPr id="272" name="Google Shape;272;p16"/>
          <p:cNvSpPr/>
          <p:nvPr/>
        </p:nvSpPr>
        <p:spPr>
          <a:xfrm>
            <a:off x="6373368" y="2458123"/>
            <a:ext cx="4754880" cy="182880"/>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400"/>
              <a:buFont typeface="Calibri"/>
              <a:buNone/>
            </a:pPr>
            <a:r>
              <a:rPr lang="en-US" sz="1400">
                <a:solidFill>
                  <a:srgbClr val="5A6B7B"/>
                </a:solidFill>
                <a:latin typeface="Calibri"/>
                <a:ea typeface="Calibri"/>
                <a:cs typeface="Calibri"/>
                <a:sym typeface="Calibri"/>
              </a:rPr>
              <a:t>Faster sample-to-report cycle; less waiting for separate ESR and smear processes.</a:t>
            </a:r>
            <a:endParaRPr sz="1400">
              <a:solidFill>
                <a:schemeClr val="dk1"/>
              </a:solidFill>
              <a:latin typeface="Calibri"/>
              <a:ea typeface="Calibri"/>
              <a:cs typeface="Calibri"/>
              <a:sym typeface="Calibri"/>
            </a:endParaRPr>
          </a:p>
        </p:txBody>
      </p:sp>
      <p:sp>
        <p:nvSpPr>
          <p:cNvPr id="273" name="Google Shape;273;p16"/>
          <p:cNvSpPr/>
          <p:nvPr/>
        </p:nvSpPr>
        <p:spPr>
          <a:xfrm>
            <a:off x="6172200" y="3043339"/>
            <a:ext cx="5074920" cy="841248"/>
          </a:xfrm>
          <a:prstGeom prst="roundRect">
            <a:avLst>
              <a:gd fmla="val 8696"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6"/>
          <p:cNvSpPr/>
          <p:nvPr/>
        </p:nvSpPr>
        <p:spPr>
          <a:xfrm>
            <a:off x="6172200" y="3043339"/>
            <a:ext cx="73152" cy="841248"/>
          </a:xfrm>
          <a:prstGeom prst="rect">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6"/>
          <p:cNvSpPr/>
          <p:nvPr/>
        </p:nvSpPr>
        <p:spPr>
          <a:xfrm>
            <a:off x="6373368" y="3189643"/>
            <a:ext cx="47548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600"/>
              <a:buFont typeface="Calibri"/>
              <a:buNone/>
            </a:pPr>
            <a:r>
              <a:rPr b="1" lang="en-US" sz="1600">
                <a:solidFill>
                  <a:srgbClr val="173B57"/>
                </a:solidFill>
                <a:latin typeface="Calibri"/>
                <a:ea typeface="Calibri"/>
                <a:cs typeface="Calibri"/>
                <a:sym typeface="Calibri"/>
              </a:rPr>
              <a:t>Human resource efficiency</a:t>
            </a:r>
            <a:endParaRPr sz="1600">
              <a:solidFill>
                <a:schemeClr val="dk1"/>
              </a:solidFill>
              <a:latin typeface="Calibri"/>
              <a:ea typeface="Calibri"/>
              <a:cs typeface="Calibri"/>
              <a:sym typeface="Calibri"/>
            </a:endParaRPr>
          </a:p>
        </p:txBody>
      </p:sp>
      <p:sp>
        <p:nvSpPr>
          <p:cNvPr id="276" name="Google Shape;276;p16"/>
          <p:cNvSpPr/>
          <p:nvPr/>
        </p:nvSpPr>
        <p:spPr>
          <a:xfrm>
            <a:off x="6373368" y="3555403"/>
            <a:ext cx="4754880" cy="182880"/>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200"/>
              <a:buFont typeface="Calibri"/>
              <a:buNone/>
            </a:pPr>
            <a:r>
              <a:rPr lang="en-US" sz="1200">
                <a:solidFill>
                  <a:srgbClr val="5A6B7B"/>
                </a:solidFill>
                <a:latin typeface="Calibri"/>
                <a:ea typeface="Calibri"/>
                <a:cs typeface="Calibri"/>
                <a:sym typeface="Calibri"/>
              </a:rPr>
              <a:t>Technologists spend less time on repetitive manual tasks and more on abnormal review.</a:t>
            </a:r>
            <a:endParaRPr sz="1200">
              <a:solidFill>
                <a:schemeClr val="dk1"/>
              </a:solidFill>
              <a:latin typeface="Calibri"/>
              <a:ea typeface="Calibri"/>
              <a:cs typeface="Calibri"/>
              <a:sym typeface="Calibri"/>
            </a:endParaRPr>
          </a:p>
        </p:txBody>
      </p:sp>
      <p:sp>
        <p:nvSpPr>
          <p:cNvPr id="277" name="Google Shape;277;p16"/>
          <p:cNvSpPr/>
          <p:nvPr/>
        </p:nvSpPr>
        <p:spPr>
          <a:xfrm>
            <a:off x="6172200" y="4140619"/>
            <a:ext cx="5074920" cy="841248"/>
          </a:xfrm>
          <a:prstGeom prst="roundRect">
            <a:avLst>
              <a:gd fmla="val 8696"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6"/>
          <p:cNvSpPr/>
          <p:nvPr/>
        </p:nvSpPr>
        <p:spPr>
          <a:xfrm>
            <a:off x="6172200" y="4140619"/>
            <a:ext cx="73152" cy="841248"/>
          </a:xfrm>
          <a:prstGeom prst="rect">
            <a:avLst/>
          </a:prstGeom>
          <a:solidFill>
            <a:srgbClr val="13B5C8"/>
          </a:solidFill>
          <a:ln cap="flat" cmpd="sng" w="12700">
            <a:solidFill>
              <a:srgbClr val="13B5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6"/>
          <p:cNvSpPr/>
          <p:nvPr/>
        </p:nvSpPr>
        <p:spPr>
          <a:xfrm>
            <a:off x="6373368" y="4286923"/>
            <a:ext cx="47548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600"/>
              <a:buFont typeface="Calibri"/>
              <a:buNone/>
            </a:pPr>
            <a:r>
              <a:rPr b="1" lang="en-US" sz="1600">
                <a:solidFill>
                  <a:srgbClr val="173B57"/>
                </a:solidFill>
                <a:latin typeface="Calibri"/>
                <a:ea typeface="Calibri"/>
                <a:cs typeface="Calibri"/>
                <a:sym typeface="Calibri"/>
              </a:rPr>
              <a:t>Quality and standardization</a:t>
            </a:r>
            <a:endParaRPr sz="1600">
              <a:solidFill>
                <a:schemeClr val="dk1"/>
              </a:solidFill>
              <a:latin typeface="Calibri"/>
              <a:ea typeface="Calibri"/>
              <a:cs typeface="Calibri"/>
              <a:sym typeface="Calibri"/>
            </a:endParaRPr>
          </a:p>
        </p:txBody>
      </p:sp>
      <p:sp>
        <p:nvSpPr>
          <p:cNvPr id="280" name="Google Shape;280;p16"/>
          <p:cNvSpPr/>
          <p:nvPr/>
        </p:nvSpPr>
        <p:spPr>
          <a:xfrm>
            <a:off x="6373368" y="4652683"/>
            <a:ext cx="4754880" cy="182880"/>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400"/>
              <a:buFont typeface="Calibri"/>
              <a:buNone/>
            </a:pPr>
            <a:r>
              <a:rPr lang="en-US" sz="1400">
                <a:solidFill>
                  <a:srgbClr val="5A6B7B"/>
                </a:solidFill>
                <a:latin typeface="Calibri"/>
                <a:ea typeface="Calibri"/>
                <a:cs typeface="Calibri"/>
                <a:sym typeface="Calibri"/>
              </a:rPr>
              <a:t>Consistent smear/staining quality, reflex rules, QC traceability and report reproducibility.</a:t>
            </a:r>
            <a:endParaRPr sz="1400">
              <a:solidFill>
                <a:schemeClr val="dk1"/>
              </a:solidFill>
              <a:latin typeface="Calibri"/>
              <a:ea typeface="Calibri"/>
              <a:cs typeface="Calibri"/>
              <a:sym typeface="Calibri"/>
            </a:endParaRPr>
          </a:p>
        </p:txBody>
      </p:sp>
      <p:sp>
        <p:nvSpPr>
          <p:cNvPr id="281" name="Google Shape;281;p16"/>
          <p:cNvSpPr/>
          <p:nvPr/>
        </p:nvSpPr>
        <p:spPr>
          <a:xfrm>
            <a:off x="6172200" y="5237899"/>
            <a:ext cx="5074920" cy="841248"/>
          </a:xfrm>
          <a:prstGeom prst="roundRect">
            <a:avLst>
              <a:gd fmla="val 8696"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6"/>
          <p:cNvSpPr/>
          <p:nvPr/>
        </p:nvSpPr>
        <p:spPr>
          <a:xfrm>
            <a:off x="6172200" y="5237899"/>
            <a:ext cx="73152" cy="841248"/>
          </a:xfrm>
          <a:prstGeom prst="rect">
            <a:avLst/>
          </a:prstGeom>
          <a:solidFill>
            <a:srgbClr val="F28C28"/>
          </a:solidFill>
          <a:ln cap="flat" cmpd="sng" w="12700">
            <a:solidFill>
              <a:srgbClr val="F28C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6"/>
          <p:cNvSpPr/>
          <p:nvPr/>
        </p:nvSpPr>
        <p:spPr>
          <a:xfrm>
            <a:off x="6373368" y="5384203"/>
            <a:ext cx="47548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600"/>
              <a:buFont typeface="Calibri"/>
              <a:buNone/>
            </a:pPr>
            <a:r>
              <a:rPr b="1" lang="en-US" sz="1600">
                <a:solidFill>
                  <a:srgbClr val="173B57"/>
                </a:solidFill>
                <a:latin typeface="Calibri"/>
                <a:ea typeface="Calibri"/>
                <a:cs typeface="Calibri"/>
                <a:sym typeface="Calibri"/>
              </a:rPr>
              <a:t>Customer differentiation</a:t>
            </a:r>
            <a:endParaRPr sz="1600">
              <a:solidFill>
                <a:schemeClr val="dk1"/>
              </a:solidFill>
              <a:latin typeface="Calibri"/>
              <a:ea typeface="Calibri"/>
              <a:cs typeface="Calibri"/>
              <a:sym typeface="Calibri"/>
            </a:endParaRPr>
          </a:p>
        </p:txBody>
      </p:sp>
      <p:sp>
        <p:nvSpPr>
          <p:cNvPr id="284" name="Google Shape;284;p16"/>
          <p:cNvSpPr/>
          <p:nvPr/>
        </p:nvSpPr>
        <p:spPr>
          <a:xfrm>
            <a:off x="6373368" y="5749963"/>
            <a:ext cx="4754880" cy="182880"/>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400"/>
              <a:buFont typeface="Calibri"/>
              <a:buNone/>
            </a:pPr>
            <a:r>
              <a:rPr lang="en-US" sz="1400">
                <a:solidFill>
                  <a:srgbClr val="5A6B7B"/>
                </a:solidFill>
                <a:latin typeface="Calibri"/>
                <a:ea typeface="Calibri"/>
                <a:cs typeface="Calibri"/>
                <a:sym typeface="Calibri"/>
              </a:rPr>
              <a:t>Modern lab branding: “CBC report with smarter interpretation and morphology support.”</a:t>
            </a:r>
            <a:endParaRPr sz="1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9" name="Shape 289"/>
        <p:cNvGrpSpPr/>
        <p:nvPr/>
      </p:nvGrpSpPr>
      <p:grpSpPr>
        <a:xfrm>
          <a:off x="0" y="0"/>
          <a:ext cx="0" cy="0"/>
          <a:chOff x="0" y="0"/>
          <a:chExt cx="0" cy="0"/>
        </a:xfrm>
      </p:grpSpPr>
      <p:sp>
        <p:nvSpPr>
          <p:cNvPr id="290" name="Google Shape;290;p17"/>
          <p:cNvSpPr/>
          <p:nvPr/>
        </p:nvSpPr>
        <p:spPr>
          <a:xfrm>
            <a:off x="305" y="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7"/>
          <p:cNvSpPr/>
          <p:nvPr/>
        </p:nvSpPr>
        <p:spPr>
          <a:xfrm>
            <a:off x="0" y="0"/>
            <a:ext cx="146304" cy="685800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7"/>
          <p:cNvSpPr/>
          <p:nvPr/>
        </p:nvSpPr>
        <p:spPr>
          <a:xfrm>
            <a:off x="502919" y="309510"/>
            <a:ext cx="11210109" cy="87550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0000"/>
              </a:buClr>
              <a:buSzPts val="3600"/>
              <a:buFont typeface="Times New Roman"/>
              <a:buNone/>
            </a:pPr>
            <a:r>
              <a:rPr b="1" lang="en-US" sz="3600">
                <a:solidFill>
                  <a:srgbClr val="FF0000"/>
                </a:solidFill>
                <a:latin typeface="Times New Roman"/>
                <a:ea typeface="Times New Roman"/>
                <a:cs typeface="Times New Roman"/>
                <a:sym typeface="Times New Roman"/>
              </a:rPr>
              <a:t>Implementation roadmap: safe adoption in real practice</a:t>
            </a:r>
            <a:endParaRPr sz="3600">
              <a:solidFill>
                <a:srgbClr val="FF0000"/>
              </a:solidFill>
              <a:latin typeface="Times New Roman"/>
              <a:ea typeface="Times New Roman"/>
              <a:cs typeface="Times New Roman"/>
              <a:sym typeface="Times New Roman"/>
            </a:endParaRPr>
          </a:p>
        </p:txBody>
      </p:sp>
      <p:sp>
        <p:nvSpPr>
          <p:cNvPr id="293" name="Google Shape;293;p17"/>
          <p:cNvSpPr/>
          <p:nvPr/>
        </p:nvSpPr>
        <p:spPr>
          <a:xfrm>
            <a:off x="530352" y="1312662"/>
            <a:ext cx="10991088" cy="40001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6B7B"/>
              </a:buClr>
              <a:buSzPts val="2000"/>
              <a:buFont typeface="Times New Roman"/>
              <a:buNone/>
            </a:pPr>
            <a:r>
              <a:rPr lang="en-US" sz="2000">
                <a:solidFill>
                  <a:srgbClr val="5A6B7B"/>
                </a:solidFill>
                <a:latin typeface="Times New Roman"/>
                <a:ea typeface="Times New Roman"/>
                <a:cs typeface="Times New Roman"/>
                <a:sym typeface="Times New Roman"/>
              </a:rPr>
              <a:t>A disciplined validation plan builds confidence among doctors, owners and technologists.</a:t>
            </a:r>
            <a:endParaRPr sz="2000">
              <a:solidFill>
                <a:schemeClr val="dk1"/>
              </a:solidFill>
              <a:latin typeface="Times New Roman"/>
              <a:ea typeface="Times New Roman"/>
              <a:cs typeface="Times New Roman"/>
              <a:sym typeface="Times New Roman"/>
            </a:endParaRPr>
          </a:p>
        </p:txBody>
      </p:sp>
      <p:sp>
        <p:nvSpPr>
          <p:cNvPr id="294" name="Google Shape;294;p17"/>
          <p:cNvSpPr/>
          <p:nvPr/>
        </p:nvSpPr>
        <p:spPr>
          <a:xfrm>
            <a:off x="685800" y="2699640"/>
            <a:ext cx="1463040" cy="1143000"/>
          </a:xfrm>
          <a:prstGeom prst="roundRect">
            <a:avLst>
              <a:gd fmla="val 5600" name="adj"/>
            </a:avLst>
          </a:prstGeom>
          <a:solidFill>
            <a:srgbClr val="FFFFFF"/>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7"/>
          <p:cNvSpPr/>
          <p:nvPr/>
        </p:nvSpPr>
        <p:spPr>
          <a:xfrm>
            <a:off x="1198299" y="1995552"/>
            <a:ext cx="530352" cy="530352"/>
          </a:xfrm>
          <a:prstGeom prst="ellipse">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7"/>
          <p:cNvSpPr/>
          <p:nvPr/>
        </p:nvSpPr>
        <p:spPr>
          <a:xfrm>
            <a:off x="1198299" y="2183220"/>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Times New Roman"/>
              <a:buNone/>
            </a:pPr>
            <a:r>
              <a:rPr b="1" lang="en-US" sz="1800">
                <a:solidFill>
                  <a:srgbClr val="FFFFFF"/>
                </a:solidFill>
                <a:latin typeface="Times New Roman"/>
                <a:ea typeface="Times New Roman"/>
                <a:cs typeface="Times New Roman"/>
                <a:sym typeface="Times New Roman"/>
              </a:rPr>
              <a:t>1</a:t>
            </a:r>
            <a:endParaRPr sz="1800">
              <a:solidFill>
                <a:schemeClr val="dk1"/>
              </a:solidFill>
              <a:latin typeface="Times New Roman"/>
              <a:ea typeface="Times New Roman"/>
              <a:cs typeface="Times New Roman"/>
              <a:sym typeface="Times New Roman"/>
            </a:endParaRPr>
          </a:p>
        </p:txBody>
      </p:sp>
      <p:sp>
        <p:nvSpPr>
          <p:cNvPr id="297" name="Google Shape;297;p17"/>
          <p:cNvSpPr/>
          <p:nvPr/>
        </p:nvSpPr>
        <p:spPr>
          <a:xfrm>
            <a:off x="795528" y="3065400"/>
            <a:ext cx="12435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2000"/>
              <a:buFont typeface="Times New Roman"/>
              <a:buNone/>
            </a:pPr>
            <a:r>
              <a:rPr b="1" lang="en-US" sz="2000">
                <a:solidFill>
                  <a:srgbClr val="173B57"/>
                </a:solidFill>
                <a:latin typeface="Times New Roman"/>
                <a:ea typeface="Times New Roman"/>
                <a:cs typeface="Times New Roman"/>
                <a:sym typeface="Times New Roman"/>
              </a:rPr>
              <a:t>Needs assessment</a:t>
            </a:r>
            <a:endParaRPr sz="2000">
              <a:solidFill>
                <a:schemeClr val="dk1"/>
              </a:solidFill>
              <a:latin typeface="Times New Roman"/>
              <a:ea typeface="Times New Roman"/>
              <a:cs typeface="Times New Roman"/>
              <a:sym typeface="Times New Roman"/>
            </a:endParaRPr>
          </a:p>
        </p:txBody>
      </p:sp>
      <p:sp>
        <p:nvSpPr>
          <p:cNvPr id="298" name="Google Shape;298;p17"/>
          <p:cNvSpPr/>
          <p:nvPr/>
        </p:nvSpPr>
        <p:spPr>
          <a:xfrm>
            <a:off x="2185416" y="3019680"/>
            <a:ext cx="292608" cy="347472"/>
          </a:xfrm>
          <a:prstGeom prst="chevron">
            <a:avLst>
              <a:gd fmla="val 50000" name="adj"/>
            </a:avLst>
          </a:prstGeom>
          <a:solidFill>
            <a:srgbClr val="C4D9EA"/>
          </a:solidFill>
          <a:ln cap="flat" cmpd="sng" w="12700">
            <a:solidFill>
              <a:srgbClr val="C4D9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7"/>
          <p:cNvSpPr/>
          <p:nvPr/>
        </p:nvSpPr>
        <p:spPr>
          <a:xfrm>
            <a:off x="2560320" y="2699640"/>
            <a:ext cx="1463040" cy="1143000"/>
          </a:xfrm>
          <a:prstGeom prst="roundRect">
            <a:avLst>
              <a:gd fmla="val 5600" name="adj"/>
            </a:avLst>
          </a:prstGeom>
          <a:solidFill>
            <a:srgbClr val="FFFFFF"/>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7"/>
          <p:cNvSpPr/>
          <p:nvPr/>
        </p:nvSpPr>
        <p:spPr>
          <a:xfrm>
            <a:off x="3072819" y="1995552"/>
            <a:ext cx="530352" cy="530352"/>
          </a:xfrm>
          <a:prstGeom prst="ellipse">
            <a:avLst/>
          </a:prstGeom>
          <a:solidFill>
            <a:srgbClr val="13B5C8"/>
          </a:solidFill>
          <a:ln cap="flat" cmpd="sng" w="12700">
            <a:solidFill>
              <a:srgbClr val="13B5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7"/>
          <p:cNvSpPr/>
          <p:nvPr/>
        </p:nvSpPr>
        <p:spPr>
          <a:xfrm>
            <a:off x="3072819" y="2183220"/>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Times New Roman"/>
              <a:buNone/>
            </a:pPr>
            <a:r>
              <a:rPr b="1" lang="en-US" sz="1800">
                <a:solidFill>
                  <a:srgbClr val="FFFFFF"/>
                </a:solidFill>
                <a:latin typeface="Times New Roman"/>
                <a:ea typeface="Times New Roman"/>
                <a:cs typeface="Times New Roman"/>
                <a:sym typeface="Times New Roman"/>
              </a:rPr>
              <a:t>2</a:t>
            </a:r>
            <a:endParaRPr sz="1800">
              <a:solidFill>
                <a:schemeClr val="dk1"/>
              </a:solidFill>
              <a:latin typeface="Times New Roman"/>
              <a:ea typeface="Times New Roman"/>
              <a:cs typeface="Times New Roman"/>
              <a:sym typeface="Times New Roman"/>
            </a:endParaRPr>
          </a:p>
        </p:txBody>
      </p:sp>
      <p:sp>
        <p:nvSpPr>
          <p:cNvPr id="302" name="Google Shape;302;p17"/>
          <p:cNvSpPr/>
          <p:nvPr/>
        </p:nvSpPr>
        <p:spPr>
          <a:xfrm>
            <a:off x="2670048" y="3065400"/>
            <a:ext cx="12435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2000"/>
              <a:buFont typeface="Times New Roman"/>
              <a:buNone/>
            </a:pPr>
            <a:r>
              <a:rPr b="1" lang="en-US" sz="2000">
                <a:solidFill>
                  <a:srgbClr val="173B57"/>
                </a:solidFill>
                <a:latin typeface="Times New Roman"/>
                <a:ea typeface="Times New Roman"/>
                <a:cs typeface="Times New Roman"/>
                <a:sym typeface="Times New Roman"/>
              </a:rPr>
              <a:t>Method validation</a:t>
            </a:r>
            <a:endParaRPr sz="2000">
              <a:solidFill>
                <a:schemeClr val="dk1"/>
              </a:solidFill>
              <a:latin typeface="Times New Roman"/>
              <a:ea typeface="Times New Roman"/>
              <a:cs typeface="Times New Roman"/>
              <a:sym typeface="Times New Roman"/>
            </a:endParaRPr>
          </a:p>
        </p:txBody>
      </p:sp>
      <p:sp>
        <p:nvSpPr>
          <p:cNvPr id="303" name="Google Shape;303;p17"/>
          <p:cNvSpPr/>
          <p:nvPr/>
        </p:nvSpPr>
        <p:spPr>
          <a:xfrm>
            <a:off x="4059936" y="3019680"/>
            <a:ext cx="292608" cy="347472"/>
          </a:xfrm>
          <a:prstGeom prst="chevron">
            <a:avLst>
              <a:gd fmla="val 50000" name="adj"/>
            </a:avLst>
          </a:prstGeom>
          <a:solidFill>
            <a:srgbClr val="C4D9EA"/>
          </a:solidFill>
          <a:ln cap="flat" cmpd="sng" w="12700">
            <a:solidFill>
              <a:srgbClr val="C4D9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7"/>
          <p:cNvSpPr/>
          <p:nvPr/>
        </p:nvSpPr>
        <p:spPr>
          <a:xfrm>
            <a:off x="4434840" y="2699640"/>
            <a:ext cx="1463040" cy="1143000"/>
          </a:xfrm>
          <a:prstGeom prst="roundRect">
            <a:avLst>
              <a:gd fmla="val 5600" name="adj"/>
            </a:avLst>
          </a:prstGeom>
          <a:solidFill>
            <a:srgbClr val="FFFFFF"/>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7"/>
          <p:cNvSpPr/>
          <p:nvPr/>
        </p:nvSpPr>
        <p:spPr>
          <a:xfrm>
            <a:off x="4947339" y="1995552"/>
            <a:ext cx="530352" cy="530352"/>
          </a:xfrm>
          <a:prstGeom prst="ellipse">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7"/>
          <p:cNvSpPr/>
          <p:nvPr/>
        </p:nvSpPr>
        <p:spPr>
          <a:xfrm>
            <a:off x="4947339" y="2183220"/>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Times New Roman"/>
              <a:buNone/>
            </a:pPr>
            <a:r>
              <a:rPr b="1" lang="en-US" sz="1800">
                <a:solidFill>
                  <a:srgbClr val="FFFFFF"/>
                </a:solidFill>
                <a:latin typeface="Times New Roman"/>
                <a:ea typeface="Times New Roman"/>
                <a:cs typeface="Times New Roman"/>
                <a:sym typeface="Times New Roman"/>
              </a:rPr>
              <a:t>3</a:t>
            </a:r>
            <a:endParaRPr sz="1800">
              <a:solidFill>
                <a:schemeClr val="dk1"/>
              </a:solidFill>
              <a:latin typeface="Times New Roman"/>
              <a:ea typeface="Times New Roman"/>
              <a:cs typeface="Times New Roman"/>
              <a:sym typeface="Times New Roman"/>
            </a:endParaRPr>
          </a:p>
        </p:txBody>
      </p:sp>
      <p:sp>
        <p:nvSpPr>
          <p:cNvPr id="307" name="Google Shape;307;p17"/>
          <p:cNvSpPr/>
          <p:nvPr/>
        </p:nvSpPr>
        <p:spPr>
          <a:xfrm>
            <a:off x="4544568" y="3065400"/>
            <a:ext cx="12435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1800"/>
              <a:buFont typeface="Times New Roman"/>
              <a:buNone/>
            </a:pPr>
            <a:r>
              <a:rPr b="1" lang="en-US" sz="1800">
                <a:solidFill>
                  <a:srgbClr val="173B57"/>
                </a:solidFill>
                <a:latin typeface="Times New Roman"/>
                <a:ea typeface="Times New Roman"/>
                <a:cs typeface="Times New Roman"/>
                <a:sym typeface="Times New Roman"/>
              </a:rPr>
              <a:t>SOP &amp; reflex rules</a:t>
            </a:r>
            <a:endParaRPr sz="1800">
              <a:solidFill>
                <a:schemeClr val="dk1"/>
              </a:solidFill>
              <a:latin typeface="Times New Roman"/>
              <a:ea typeface="Times New Roman"/>
              <a:cs typeface="Times New Roman"/>
              <a:sym typeface="Times New Roman"/>
            </a:endParaRPr>
          </a:p>
        </p:txBody>
      </p:sp>
      <p:sp>
        <p:nvSpPr>
          <p:cNvPr id="308" name="Google Shape;308;p17"/>
          <p:cNvSpPr/>
          <p:nvPr/>
        </p:nvSpPr>
        <p:spPr>
          <a:xfrm>
            <a:off x="5934456" y="3019680"/>
            <a:ext cx="292608" cy="347472"/>
          </a:xfrm>
          <a:prstGeom prst="chevron">
            <a:avLst>
              <a:gd fmla="val 50000" name="adj"/>
            </a:avLst>
          </a:prstGeom>
          <a:solidFill>
            <a:srgbClr val="C4D9EA"/>
          </a:solidFill>
          <a:ln cap="flat" cmpd="sng" w="12700">
            <a:solidFill>
              <a:srgbClr val="C4D9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7"/>
          <p:cNvSpPr/>
          <p:nvPr/>
        </p:nvSpPr>
        <p:spPr>
          <a:xfrm>
            <a:off x="6309360" y="2699640"/>
            <a:ext cx="1463040" cy="1143000"/>
          </a:xfrm>
          <a:prstGeom prst="roundRect">
            <a:avLst>
              <a:gd fmla="val 5600" name="adj"/>
            </a:avLst>
          </a:prstGeom>
          <a:solidFill>
            <a:srgbClr val="FFFFFF"/>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7"/>
          <p:cNvSpPr/>
          <p:nvPr/>
        </p:nvSpPr>
        <p:spPr>
          <a:xfrm>
            <a:off x="6821859" y="1995552"/>
            <a:ext cx="530352" cy="530352"/>
          </a:xfrm>
          <a:prstGeom prst="ellipse">
            <a:avLst/>
          </a:prstGeom>
          <a:solidFill>
            <a:srgbClr val="F28C28"/>
          </a:solidFill>
          <a:ln cap="flat" cmpd="sng" w="12700">
            <a:solidFill>
              <a:srgbClr val="F28C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7"/>
          <p:cNvSpPr/>
          <p:nvPr/>
        </p:nvSpPr>
        <p:spPr>
          <a:xfrm>
            <a:off x="6821859" y="2183220"/>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Times New Roman"/>
              <a:buNone/>
            </a:pPr>
            <a:r>
              <a:rPr b="1" lang="en-US" sz="1800">
                <a:solidFill>
                  <a:srgbClr val="FFFFFF"/>
                </a:solidFill>
                <a:latin typeface="Times New Roman"/>
                <a:ea typeface="Times New Roman"/>
                <a:cs typeface="Times New Roman"/>
                <a:sym typeface="Times New Roman"/>
              </a:rPr>
              <a:t>4</a:t>
            </a:r>
            <a:endParaRPr sz="1800">
              <a:solidFill>
                <a:schemeClr val="dk1"/>
              </a:solidFill>
              <a:latin typeface="Times New Roman"/>
              <a:ea typeface="Times New Roman"/>
              <a:cs typeface="Times New Roman"/>
              <a:sym typeface="Times New Roman"/>
            </a:endParaRPr>
          </a:p>
        </p:txBody>
      </p:sp>
      <p:sp>
        <p:nvSpPr>
          <p:cNvPr id="312" name="Google Shape;312;p17"/>
          <p:cNvSpPr/>
          <p:nvPr/>
        </p:nvSpPr>
        <p:spPr>
          <a:xfrm>
            <a:off x="6419088" y="3065400"/>
            <a:ext cx="12435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2000"/>
              <a:buFont typeface="Times New Roman"/>
              <a:buNone/>
            </a:pPr>
            <a:r>
              <a:rPr b="1" lang="en-US" sz="2000">
                <a:solidFill>
                  <a:srgbClr val="173B57"/>
                </a:solidFill>
                <a:latin typeface="Times New Roman"/>
                <a:ea typeface="Times New Roman"/>
                <a:cs typeface="Times New Roman"/>
                <a:sym typeface="Times New Roman"/>
              </a:rPr>
              <a:t>Training</a:t>
            </a:r>
            <a:endParaRPr sz="2000">
              <a:solidFill>
                <a:schemeClr val="dk1"/>
              </a:solidFill>
              <a:latin typeface="Times New Roman"/>
              <a:ea typeface="Times New Roman"/>
              <a:cs typeface="Times New Roman"/>
              <a:sym typeface="Times New Roman"/>
            </a:endParaRPr>
          </a:p>
        </p:txBody>
      </p:sp>
      <p:sp>
        <p:nvSpPr>
          <p:cNvPr id="313" name="Google Shape;313;p17"/>
          <p:cNvSpPr/>
          <p:nvPr/>
        </p:nvSpPr>
        <p:spPr>
          <a:xfrm>
            <a:off x="7808976" y="3019680"/>
            <a:ext cx="292608" cy="347472"/>
          </a:xfrm>
          <a:prstGeom prst="chevron">
            <a:avLst>
              <a:gd fmla="val 50000" name="adj"/>
            </a:avLst>
          </a:prstGeom>
          <a:solidFill>
            <a:srgbClr val="C4D9EA"/>
          </a:solidFill>
          <a:ln cap="flat" cmpd="sng" w="12700">
            <a:solidFill>
              <a:srgbClr val="C4D9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7"/>
          <p:cNvSpPr/>
          <p:nvPr/>
        </p:nvSpPr>
        <p:spPr>
          <a:xfrm>
            <a:off x="8183880" y="2699640"/>
            <a:ext cx="1463040" cy="1143000"/>
          </a:xfrm>
          <a:prstGeom prst="roundRect">
            <a:avLst>
              <a:gd fmla="val 5600" name="adj"/>
            </a:avLst>
          </a:prstGeom>
          <a:solidFill>
            <a:srgbClr val="FFFFFF"/>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7"/>
          <p:cNvSpPr/>
          <p:nvPr/>
        </p:nvSpPr>
        <p:spPr>
          <a:xfrm>
            <a:off x="8696379" y="1995552"/>
            <a:ext cx="530352" cy="530352"/>
          </a:xfrm>
          <a:prstGeom prst="ellipse">
            <a:avLst/>
          </a:prstGeom>
          <a:solidFill>
            <a:srgbClr val="D64545"/>
          </a:solidFill>
          <a:ln cap="flat" cmpd="sng" w="12700">
            <a:solidFill>
              <a:srgbClr val="D6454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7"/>
          <p:cNvSpPr/>
          <p:nvPr/>
        </p:nvSpPr>
        <p:spPr>
          <a:xfrm>
            <a:off x="8696379" y="2183220"/>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Times New Roman"/>
              <a:buNone/>
            </a:pPr>
            <a:r>
              <a:rPr b="1" lang="en-US" sz="1800">
                <a:solidFill>
                  <a:srgbClr val="FFFFFF"/>
                </a:solidFill>
                <a:latin typeface="Times New Roman"/>
                <a:ea typeface="Times New Roman"/>
                <a:cs typeface="Times New Roman"/>
                <a:sym typeface="Times New Roman"/>
              </a:rPr>
              <a:t>5</a:t>
            </a:r>
            <a:endParaRPr sz="1800">
              <a:solidFill>
                <a:schemeClr val="dk1"/>
              </a:solidFill>
              <a:latin typeface="Times New Roman"/>
              <a:ea typeface="Times New Roman"/>
              <a:cs typeface="Times New Roman"/>
              <a:sym typeface="Times New Roman"/>
            </a:endParaRPr>
          </a:p>
        </p:txBody>
      </p:sp>
      <p:sp>
        <p:nvSpPr>
          <p:cNvPr id="317" name="Google Shape;317;p17"/>
          <p:cNvSpPr/>
          <p:nvPr/>
        </p:nvSpPr>
        <p:spPr>
          <a:xfrm>
            <a:off x="8293608" y="3065400"/>
            <a:ext cx="12435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2000"/>
              <a:buFont typeface="Times New Roman"/>
              <a:buNone/>
            </a:pPr>
            <a:r>
              <a:rPr b="1" lang="en-US" sz="2000">
                <a:solidFill>
                  <a:srgbClr val="173B57"/>
                </a:solidFill>
                <a:latin typeface="Times New Roman"/>
                <a:ea typeface="Times New Roman"/>
                <a:cs typeface="Times New Roman"/>
                <a:sym typeface="Times New Roman"/>
              </a:rPr>
              <a:t>Go-live monitoring</a:t>
            </a:r>
            <a:endParaRPr sz="2000">
              <a:solidFill>
                <a:schemeClr val="dk1"/>
              </a:solidFill>
              <a:latin typeface="Times New Roman"/>
              <a:ea typeface="Times New Roman"/>
              <a:cs typeface="Times New Roman"/>
              <a:sym typeface="Times New Roman"/>
            </a:endParaRPr>
          </a:p>
        </p:txBody>
      </p:sp>
      <p:sp>
        <p:nvSpPr>
          <p:cNvPr id="318" name="Google Shape;318;p17"/>
          <p:cNvSpPr/>
          <p:nvPr/>
        </p:nvSpPr>
        <p:spPr>
          <a:xfrm>
            <a:off x="9683496" y="3019680"/>
            <a:ext cx="292608" cy="347472"/>
          </a:xfrm>
          <a:prstGeom prst="chevron">
            <a:avLst>
              <a:gd fmla="val 50000" name="adj"/>
            </a:avLst>
          </a:prstGeom>
          <a:solidFill>
            <a:srgbClr val="C4D9EA"/>
          </a:solidFill>
          <a:ln cap="flat" cmpd="sng" w="12700">
            <a:solidFill>
              <a:srgbClr val="C4D9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7"/>
          <p:cNvSpPr/>
          <p:nvPr/>
        </p:nvSpPr>
        <p:spPr>
          <a:xfrm>
            <a:off x="10058400" y="2699640"/>
            <a:ext cx="1463040" cy="1143000"/>
          </a:xfrm>
          <a:prstGeom prst="roundRect">
            <a:avLst>
              <a:gd fmla="val 5600" name="adj"/>
            </a:avLst>
          </a:prstGeom>
          <a:solidFill>
            <a:srgbClr val="FFFFFF"/>
          </a:solidFill>
          <a:ln cap="flat" cmpd="sng" w="12700">
            <a:solidFill>
              <a:srgbClr val="B8CA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7"/>
          <p:cNvSpPr/>
          <p:nvPr/>
        </p:nvSpPr>
        <p:spPr>
          <a:xfrm>
            <a:off x="10524744" y="1995552"/>
            <a:ext cx="530352" cy="530352"/>
          </a:xfrm>
          <a:prstGeom prst="ellipse">
            <a:avLst/>
          </a:prstGeom>
          <a:solidFill>
            <a:srgbClr val="173B57"/>
          </a:solidFill>
          <a:ln cap="flat" cmpd="sng" w="12700">
            <a:solidFill>
              <a:srgbClr val="173B5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7"/>
          <p:cNvSpPr/>
          <p:nvPr/>
        </p:nvSpPr>
        <p:spPr>
          <a:xfrm>
            <a:off x="10524744" y="2183220"/>
            <a:ext cx="530352" cy="182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800"/>
              <a:buFont typeface="Times New Roman"/>
              <a:buNone/>
            </a:pPr>
            <a:r>
              <a:rPr b="1" lang="en-US" sz="1800">
                <a:solidFill>
                  <a:srgbClr val="FFFFFF"/>
                </a:solidFill>
                <a:latin typeface="Times New Roman"/>
                <a:ea typeface="Times New Roman"/>
                <a:cs typeface="Times New Roman"/>
                <a:sym typeface="Times New Roman"/>
              </a:rPr>
              <a:t>6</a:t>
            </a:r>
            <a:endParaRPr sz="1800">
              <a:solidFill>
                <a:schemeClr val="dk1"/>
              </a:solidFill>
              <a:latin typeface="Times New Roman"/>
              <a:ea typeface="Times New Roman"/>
              <a:cs typeface="Times New Roman"/>
              <a:sym typeface="Times New Roman"/>
            </a:endParaRPr>
          </a:p>
        </p:txBody>
      </p:sp>
      <p:sp>
        <p:nvSpPr>
          <p:cNvPr id="322" name="Google Shape;322;p17"/>
          <p:cNvSpPr/>
          <p:nvPr/>
        </p:nvSpPr>
        <p:spPr>
          <a:xfrm>
            <a:off x="10168128" y="3065400"/>
            <a:ext cx="12435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1600"/>
              <a:buFont typeface="Times New Roman"/>
              <a:buNone/>
            </a:pPr>
            <a:r>
              <a:rPr b="1" lang="en-US" sz="1600">
                <a:solidFill>
                  <a:srgbClr val="173B57"/>
                </a:solidFill>
                <a:latin typeface="Times New Roman"/>
                <a:ea typeface="Times New Roman"/>
                <a:cs typeface="Times New Roman"/>
                <a:sym typeface="Times New Roman"/>
              </a:rPr>
              <a:t>Audit &amp; improvement</a:t>
            </a:r>
            <a:endParaRPr sz="1600">
              <a:solidFill>
                <a:schemeClr val="dk1"/>
              </a:solidFill>
              <a:latin typeface="Times New Roman"/>
              <a:ea typeface="Times New Roman"/>
              <a:cs typeface="Times New Roman"/>
              <a:sym typeface="Times New Roman"/>
            </a:endParaRPr>
          </a:p>
        </p:txBody>
      </p:sp>
      <p:sp>
        <p:nvSpPr>
          <p:cNvPr id="323" name="Google Shape;323;p17"/>
          <p:cNvSpPr/>
          <p:nvPr/>
        </p:nvSpPr>
        <p:spPr>
          <a:xfrm>
            <a:off x="685801" y="4023360"/>
            <a:ext cx="11505894" cy="1371600"/>
          </a:xfrm>
          <a:prstGeom prst="rect">
            <a:avLst/>
          </a:prstGeom>
          <a:noFill/>
          <a:ln>
            <a:noFill/>
          </a:ln>
        </p:spPr>
        <p:txBody>
          <a:bodyPr anchorCtr="0" anchor="ctr" bIns="500" lIns="500" spcFirstLastPara="1" rIns="500" wrap="square" tIns="500">
            <a:noAutofit/>
          </a:bodyPr>
          <a:lstStyle/>
          <a:p>
            <a:pPr indent="0" lvl="0" marL="0" marR="0" rtl="0" algn="l">
              <a:spcBef>
                <a:spcPts val="0"/>
              </a:spcBef>
              <a:spcAft>
                <a:spcPts val="0"/>
              </a:spcAft>
              <a:buClr>
                <a:srgbClr val="1D2939"/>
              </a:buClr>
              <a:buSzPts val="1800"/>
              <a:buFont typeface="Times New Roman"/>
              <a:buNone/>
            </a:pPr>
            <a:r>
              <a:rPr lang="en-US" sz="1800">
                <a:solidFill>
                  <a:srgbClr val="1D2939"/>
                </a:solidFill>
                <a:latin typeface="Times New Roman"/>
                <a:ea typeface="Times New Roman"/>
                <a:cs typeface="Times New Roman"/>
                <a:sym typeface="Times New Roman"/>
              </a:rPr>
              <a:t>• Validate CBC, ESR and key flags against current methods and local patient mix.</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Clr>
                <a:srgbClr val="1D2939"/>
              </a:buClr>
              <a:buSzPts val="1800"/>
              <a:buFont typeface="Times New Roman"/>
              <a:buNone/>
            </a:pPr>
            <a:r>
              <a:rPr lang="en-US" sz="1800">
                <a:solidFill>
                  <a:srgbClr val="1D2939"/>
                </a:solidFill>
                <a:latin typeface="Times New Roman"/>
                <a:ea typeface="Times New Roman"/>
                <a:cs typeface="Times New Roman"/>
                <a:sym typeface="Times New Roman"/>
              </a:rPr>
              <a:t>• Define when a smear is mandatory: blasts, NRBC, platelet clumps, abnormal lymphocytes, critical counts, analyzer flags.</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Clr>
                <a:srgbClr val="1D2939"/>
              </a:buClr>
              <a:buSzPts val="1800"/>
              <a:buFont typeface="Times New Roman"/>
              <a:buNone/>
            </a:pPr>
            <a:r>
              <a:rPr lang="en-US" sz="1800">
                <a:solidFill>
                  <a:srgbClr val="1D2939"/>
                </a:solidFill>
                <a:latin typeface="Times New Roman"/>
                <a:ea typeface="Times New Roman"/>
                <a:cs typeface="Times New Roman"/>
                <a:sym typeface="Times New Roman"/>
              </a:rPr>
              <a:t>• Create a technologist-to-pathologist escalation policy and reporting template.</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8" name="Shape 328"/>
        <p:cNvGrpSpPr/>
        <p:nvPr/>
      </p:nvGrpSpPr>
      <p:grpSpPr>
        <a:xfrm>
          <a:off x="0" y="0"/>
          <a:ext cx="0" cy="0"/>
          <a:chOff x="0" y="0"/>
          <a:chExt cx="0" cy="0"/>
        </a:xfrm>
      </p:grpSpPr>
      <p:sp>
        <p:nvSpPr>
          <p:cNvPr id="329" name="Google Shape;329;p18"/>
          <p:cNvSpPr/>
          <p:nvPr/>
        </p:nvSpPr>
        <p:spPr>
          <a:xfrm>
            <a:off x="0" y="-85710"/>
            <a:ext cx="12191695" cy="6858000"/>
          </a:xfrm>
          <a:prstGeom prst="rect">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8"/>
          <p:cNvSpPr/>
          <p:nvPr/>
        </p:nvSpPr>
        <p:spPr>
          <a:xfrm>
            <a:off x="0" y="-85710"/>
            <a:ext cx="146304" cy="694371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8"/>
          <p:cNvSpPr/>
          <p:nvPr/>
        </p:nvSpPr>
        <p:spPr>
          <a:xfrm>
            <a:off x="530352" y="339054"/>
            <a:ext cx="87782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3600"/>
              <a:buFont typeface="Play"/>
              <a:buNone/>
            </a:pPr>
            <a:r>
              <a:rPr b="1" lang="en-US" sz="3600">
                <a:solidFill>
                  <a:srgbClr val="FF0000"/>
                </a:solidFill>
                <a:latin typeface="Play"/>
                <a:ea typeface="Play"/>
                <a:cs typeface="Play"/>
                <a:sym typeface="Play"/>
              </a:rPr>
              <a:t>Take-home message</a:t>
            </a:r>
            <a:endParaRPr sz="3600">
              <a:solidFill>
                <a:srgbClr val="FF0000"/>
              </a:solidFill>
              <a:latin typeface="Calibri"/>
              <a:ea typeface="Calibri"/>
              <a:cs typeface="Calibri"/>
              <a:sym typeface="Calibri"/>
            </a:endParaRPr>
          </a:p>
        </p:txBody>
      </p:sp>
      <p:sp>
        <p:nvSpPr>
          <p:cNvPr id="332" name="Google Shape;332;p18"/>
          <p:cNvSpPr/>
          <p:nvPr/>
        </p:nvSpPr>
        <p:spPr>
          <a:xfrm>
            <a:off x="530352" y="804671"/>
            <a:ext cx="11128248" cy="425411"/>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2000"/>
              <a:buFont typeface="Calibri"/>
              <a:buNone/>
            </a:pPr>
            <a:r>
              <a:rPr lang="en-US" sz="2000">
                <a:solidFill>
                  <a:srgbClr val="00B050"/>
                </a:solidFill>
                <a:latin typeface="Calibri"/>
                <a:ea typeface="Calibri"/>
                <a:cs typeface="Calibri"/>
                <a:sym typeface="Calibri"/>
              </a:rPr>
              <a:t>Next-generation hematology is a connected diagnostic workflow — not just a machine.</a:t>
            </a:r>
            <a:endParaRPr/>
          </a:p>
        </p:txBody>
      </p:sp>
      <p:pic>
        <p:nvPicPr>
          <p:cNvPr descr="/mnt/data/a_clinical_laboratory_scene_with_a_widescreen_moni_batch_3.png" id="333" name="Google Shape;333;p18"/>
          <p:cNvPicPr preferRelativeResize="0"/>
          <p:nvPr/>
        </p:nvPicPr>
        <p:blipFill rotWithShape="1">
          <a:blip r:embed="rId3">
            <a:alphaModFix/>
          </a:blip>
          <a:srcRect b="0" l="14825" r="14825" t="0"/>
          <a:stretch/>
        </p:blipFill>
        <p:spPr>
          <a:xfrm>
            <a:off x="424548" y="1230083"/>
            <a:ext cx="4630964" cy="3704771"/>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334" name="Google Shape;334;p18"/>
          <p:cNvSpPr/>
          <p:nvPr/>
        </p:nvSpPr>
        <p:spPr>
          <a:xfrm>
            <a:off x="5257800" y="1667682"/>
            <a:ext cx="6035040" cy="822960"/>
          </a:xfrm>
          <a:prstGeom prst="roundRect">
            <a:avLst>
              <a:gd fmla="val 8889"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8"/>
          <p:cNvSpPr/>
          <p:nvPr/>
        </p:nvSpPr>
        <p:spPr>
          <a:xfrm>
            <a:off x="5257800" y="1667682"/>
            <a:ext cx="73152" cy="822960"/>
          </a:xfrm>
          <a:prstGeom prst="rect">
            <a:avLst/>
          </a:prstGeom>
          <a:solidFill>
            <a:srgbClr val="1F75BC"/>
          </a:solidFill>
          <a:ln cap="flat" cmpd="sng" w="12700">
            <a:solidFill>
              <a:srgbClr val="1F75B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8"/>
          <p:cNvSpPr/>
          <p:nvPr/>
        </p:nvSpPr>
        <p:spPr>
          <a:xfrm>
            <a:off x="5458968" y="1770444"/>
            <a:ext cx="57150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Evidence</a:t>
            </a:r>
            <a:endParaRPr sz="1800">
              <a:solidFill>
                <a:schemeClr val="dk1"/>
              </a:solidFill>
              <a:latin typeface="Calibri"/>
              <a:ea typeface="Calibri"/>
              <a:cs typeface="Calibri"/>
              <a:sym typeface="Calibri"/>
            </a:endParaRPr>
          </a:p>
        </p:txBody>
      </p:sp>
      <p:sp>
        <p:nvSpPr>
          <p:cNvPr id="337" name="Google Shape;337;p18"/>
          <p:cNvSpPr/>
          <p:nvPr/>
        </p:nvSpPr>
        <p:spPr>
          <a:xfrm>
            <a:off x="5458968" y="2179746"/>
            <a:ext cx="5715000" cy="16459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Automation and AI-assisted morphology improve efficiency and consistency when properly validated.</a:t>
            </a:r>
            <a:endParaRPr sz="1600">
              <a:solidFill>
                <a:schemeClr val="dk1"/>
              </a:solidFill>
              <a:latin typeface="Calibri"/>
              <a:ea typeface="Calibri"/>
              <a:cs typeface="Calibri"/>
              <a:sym typeface="Calibri"/>
            </a:endParaRPr>
          </a:p>
        </p:txBody>
      </p:sp>
      <p:sp>
        <p:nvSpPr>
          <p:cNvPr id="338" name="Google Shape;338;p18"/>
          <p:cNvSpPr/>
          <p:nvPr/>
        </p:nvSpPr>
        <p:spPr>
          <a:xfrm>
            <a:off x="5257800" y="2746674"/>
            <a:ext cx="6035040" cy="822960"/>
          </a:xfrm>
          <a:prstGeom prst="roundRect">
            <a:avLst>
              <a:gd fmla="val 8889"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8"/>
          <p:cNvSpPr/>
          <p:nvPr/>
        </p:nvSpPr>
        <p:spPr>
          <a:xfrm>
            <a:off x="5257800" y="2746674"/>
            <a:ext cx="73152" cy="822960"/>
          </a:xfrm>
          <a:prstGeom prst="rect">
            <a:avLst/>
          </a:prstGeom>
          <a:solidFill>
            <a:srgbClr val="37B77C"/>
          </a:solidFill>
          <a:ln cap="flat" cmpd="sng" w="12700">
            <a:solidFill>
              <a:srgbClr val="37B77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8"/>
          <p:cNvSpPr/>
          <p:nvPr/>
        </p:nvSpPr>
        <p:spPr>
          <a:xfrm>
            <a:off x="5458968" y="2845585"/>
            <a:ext cx="57150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Innovation</a:t>
            </a:r>
            <a:endParaRPr sz="1800">
              <a:solidFill>
                <a:schemeClr val="dk1"/>
              </a:solidFill>
              <a:latin typeface="Calibri"/>
              <a:ea typeface="Calibri"/>
              <a:cs typeface="Calibri"/>
              <a:sym typeface="Calibri"/>
            </a:endParaRPr>
          </a:p>
        </p:txBody>
      </p:sp>
      <p:sp>
        <p:nvSpPr>
          <p:cNvPr id="341" name="Google Shape;341;p18"/>
          <p:cNvSpPr/>
          <p:nvPr/>
        </p:nvSpPr>
        <p:spPr>
          <a:xfrm>
            <a:off x="5458968" y="3258738"/>
            <a:ext cx="5715000" cy="16459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CBC + ESR + advanced parameters + automated smear + digital morphology create a stronger workflow.</a:t>
            </a:r>
            <a:endParaRPr sz="1600">
              <a:solidFill>
                <a:schemeClr val="dk1"/>
              </a:solidFill>
              <a:latin typeface="Calibri"/>
              <a:ea typeface="Calibri"/>
              <a:cs typeface="Calibri"/>
              <a:sym typeface="Calibri"/>
            </a:endParaRPr>
          </a:p>
        </p:txBody>
      </p:sp>
      <p:sp>
        <p:nvSpPr>
          <p:cNvPr id="342" name="Google Shape;342;p18"/>
          <p:cNvSpPr/>
          <p:nvPr/>
        </p:nvSpPr>
        <p:spPr>
          <a:xfrm>
            <a:off x="5257800" y="3825665"/>
            <a:ext cx="6035040" cy="822961"/>
          </a:xfrm>
          <a:prstGeom prst="roundRect">
            <a:avLst>
              <a:gd fmla="val 8889" name="adj"/>
            </a:avLst>
          </a:prstGeom>
          <a:solidFill>
            <a:srgbClr val="FFFFFF"/>
          </a:solidFill>
          <a:ln cap="flat" cmpd="sng" w="12700">
            <a:solidFill>
              <a:srgbClr val="D7E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8"/>
          <p:cNvSpPr/>
          <p:nvPr/>
        </p:nvSpPr>
        <p:spPr>
          <a:xfrm>
            <a:off x="5257800" y="3825666"/>
            <a:ext cx="73152" cy="822960"/>
          </a:xfrm>
          <a:prstGeom prst="rect">
            <a:avLst/>
          </a:prstGeom>
          <a:solidFill>
            <a:srgbClr val="F28C28"/>
          </a:solidFill>
          <a:ln cap="flat" cmpd="sng" w="12700">
            <a:solidFill>
              <a:srgbClr val="F28C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8"/>
          <p:cNvSpPr/>
          <p:nvPr/>
        </p:nvSpPr>
        <p:spPr>
          <a:xfrm>
            <a:off x="5458968" y="3913914"/>
            <a:ext cx="57150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B57"/>
              </a:buClr>
              <a:buSzPts val="1800"/>
              <a:buFont typeface="Calibri"/>
              <a:buNone/>
            </a:pPr>
            <a:r>
              <a:rPr b="1" lang="en-US" sz="1800">
                <a:solidFill>
                  <a:srgbClr val="173B57"/>
                </a:solidFill>
                <a:latin typeface="Calibri"/>
                <a:ea typeface="Calibri"/>
                <a:cs typeface="Calibri"/>
                <a:sym typeface="Calibri"/>
              </a:rPr>
              <a:t>Clinical impact</a:t>
            </a:r>
            <a:endParaRPr sz="1800">
              <a:solidFill>
                <a:schemeClr val="dk1"/>
              </a:solidFill>
              <a:latin typeface="Calibri"/>
              <a:ea typeface="Calibri"/>
              <a:cs typeface="Calibri"/>
              <a:sym typeface="Calibri"/>
            </a:endParaRPr>
          </a:p>
        </p:txBody>
      </p:sp>
      <p:sp>
        <p:nvSpPr>
          <p:cNvPr id="345" name="Google Shape;345;p18"/>
          <p:cNvSpPr/>
          <p:nvPr/>
        </p:nvSpPr>
        <p:spPr>
          <a:xfrm>
            <a:off x="5458968" y="4337730"/>
            <a:ext cx="5715000" cy="16459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A6B7B"/>
              </a:buClr>
              <a:buSzPts val="1600"/>
              <a:buFont typeface="Calibri"/>
              <a:buNone/>
            </a:pPr>
            <a:r>
              <a:rPr lang="en-US" sz="1600">
                <a:solidFill>
                  <a:srgbClr val="5A6B7B"/>
                </a:solidFill>
                <a:latin typeface="Calibri"/>
                <a:ea typeface="Calibri"/>
                <a:cs typeface="Calibri"/>
                <a:sym typeface="Calibri"/>
              </a:rPr>
              <a:t>Better triage, faster review, more confident reporting and improved patient care.</a:t>
            </a:r>
            <a:endParaRPr sz="1600">
              <a:solidFill>
                <a:schemeClr val="dk1"/>
              </a:solidFill>
              <a:latin typeface="Calibri"/>
              <a:ea typeface="Calibri"/>
              <a:cs typeface="Calibri"/>
              <a:sym typeface="Calibri"/>
            </a:endParaRPr>
          </a:p>
        </p:txBody>
      </p:sp>
      <p:sp>
        <p:nvSpPr>
          <p:cNvPr id="346" name="Google Shape;346;p18"/>
          <p:cNvSpPr/>
          <p:nvPr/>
        </p:nvSpPr>
        <p:spPr>
          <a:xfrm>
            <a:off x="914400" y="5257800"/>
            <a:ext cx="1042416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73B57"/>
              </a:buClr>
              <a:buSzPts val="2200"/>
              <a:buFont typeface="Calibri"/>
              <a:buNone/>
            </a:pPr>
            <a:r>
              <a:rPr b="1" lang="en-US" sz="2200">
                <a:solidFill>
                  <a:srgbClr val="173B57"/>
                </a:solidFill>
                <a:latin typeface="Calibri"/>
                <a:ea typeface="Calibri"/>
                <a:cs typeface="Calibri"/>
                <a:sym typeface="Calibri"/>
              </a:rPr>
              <a:t>Discussion: How can we adapt this platform to our local laboratory needs?</a:t>
            </a:r>
            <a:endParaRPr sz="2200">
              <a:solidFill>
                <a:schemeClr val="dk1"/>
              </a:solidFill>
              <a:latin typeface="Calibri"/>
              <a:ea typeface="Calibri"/>
              <a:cs typeface="Calibri"/>
              <a:sym typeface="Calibri"/>
            </a:endParaRPr>
          </a:p>
        </p:txBody>
      </p:sp>
      <p:sp>
        <p:nvSpPr>
          <p:cNvPr id="347" name="Google Shape;347;p18"/>
          <p:cNvSpPr/>
          <p:nvPr/>
        </p:nvSpPr>
        <p:spPr>
          <a:xfrm>
            <a:off x="502920" y="6197600"/>
            <a:ext cx="11155680" cy="550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792A2"/>
              </a:buClr>
              <a:buSzPts val="1400"/>
              <a:buFont typeface="Calibri"/>
              <a:buNone/>
            </a:pPr>
            <a:r>
              <a:rPr lang="en-US" sz="1400">
                <a:solidFill>
                  <a:srgbClr val="8792A2"/>
                </a:solidFill>
                <a:latin typeface="Calibri"/>
                <a:ea typeface="Calibri"/>
                <a:cs typeface="Calibri"/>
                <a:sym typeface="Calibri"/>
              </a:rPr>
              <a:t>Key references: Kratz et al., Int J Lab Hematol 2019; Xing et al., BMC Med Inform Decis Mak 2023; Kim et al., Diagnostics 2025; Mindray product literature.</a:t>
            </a:r>
            <a:endParaRPr sz="1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