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858000" cy="12192000"/>
  <p:embeddedFontLst>
    <p:embeddedFont>
      <p:font typeface="Play"/>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lay-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8-18T05:28:34.492">
    <p:pos x="6000" y="0"/>
    <p:text>-Morsed Zaman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6111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6111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11580813"/>
            <a:ext cx="2971800" cy="6111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txBox="1"/>
          <p:nvPr>
            <p:ph idx="1" type="body"/>
          </p:nvPr>
        </p:nvSpPr>
        <p:spPr>
          <a:xfrm>
            <a:off x="685800" y="5867400"/>
            <a:ext cx="5486400" cy="48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 name="Google Shape;13;p1: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 name="Shape 18"/>
        <p:cNvGrpSpPr/>
        <p:nvPr/>
      </p:nvGrpSpPr>
      <p:grpSpPr>
        <a:xfrm>
          <a:off x="0" y="0"/>
          <a:ext cx="0" cy="0"/>
          <a:chOff x="0" y="0"/>
          <a:chExt cx="0" cy="0"/>
        </a:xfrm>
      </p:grpSpPr>
      <p:sp>
        <p:nvSpPr>
          <p:cNvPr id="19" name="Google Shape;19;p2: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 name="Google Shape;20;p2: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 name="Google Shape;21;p2: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3: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 name="Google Shape;33;p3: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 name="Google Shape;34;p3: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4: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 name="Google Shape;59;p4: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 name="Google Shape;60;p4: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5: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5: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 name="Google Shape;77;p5: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6: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6: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6: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7: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7: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7: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8: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8: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9: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9: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10: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10: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1: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11:notes"/>
          <p:cNvSpPr txBox="1"/>
          <p:nvPr>
            <p:ph idx="1" type="body"/>
          </p:nvPr>
        </p:nvSpPr>
        <p:spPr>
          <a:xfrm>
            <a:off x="685800" y="5867400"/>
            <a:ext cx="5486400" cy="48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1:notes"/>
          <p:cNvSpPr txBox="1"/>
          <p:nvPr>
            <p:ph idx="12" type="sldNum"/>
          </p:nvPr>
        </p:nvSpPr>
        <p:spPr>
          <a:xfrm>
            <a:off x="3884613" y="11580813"/>
            <a:ext cx="2971800" cy="6111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2:notes"/>
          <p:cNvSpPr txBox="1"/>
          <p:nvPr>
            <p:ph idx="1" type="body"/>
          </p:nvPr>
        </p:nvSpPr>
        <p:spPr>
          <a:xfrm>
            <a:off x="685800" y="5867400"/>
            <a:ext cx="5486400" cy="48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2: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txBox="1"/>
          <p:nvPr>
            <p:ph idx="1" type="body"/>
          </p:nvPr>
        </p:nvSpPr>
        <p:spPr>
          <a:xfrm>
            <a:off x="685800" y="5867400"/>
            <a:ext cx="5486400" cy="48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3:notes"/>
          <p:cNvSpPr/>
          <p:nvPr>
            <p:ph idx="2" type="sldImg"/>
          </p:nvPr>
        </p:nvSpPr>
        <p:spPr>
          <a:xfrm>
            <a:off x="-228600" y="1524000"/>
            <a:ext cx="7315200" cy="4114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rmzaman.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5.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 name="Shape 14"/>
        <p:cNvGrpSpPr/>
        <p:nvPr/>
      </p:nvGrpSpPr>
      <p:grpSpPr>
        <a:xfrm>
          <a:off x="0" y="0"/>
          <a:ext cx="0" cy="0"/>
          <a:chOff x="0" y="0"/>
          <a:chExt cx="0" cy="0"/>
        </a:xfrm>
      </p:grpSpPr>
      <p:sp>
        <p:nvSpPr>
          <p:cNvPr id="15" name="Google Shape;15;p3"/>
          <p:cNvSpPr/>
          <p:nvPr/>
        </p:nvSpPr>
        <p:spPr>
          <a:xfrm>
            <a:off x="2201699" y="3981418"/>
            <a:ext cx="8229600" cy="249352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With nearly </a:t>
            </a:r>
            <a:r>
              <a:rPr b="1" i="0" lang="en-US" sz="1800" u="none" cap="none" strike="noStrike">
                <a:solidFill>
                  <a:schemeClr val="dk1"/>
                </a:solidFill>
                <a:latin typeface="Arial"/>
                <a:ea typeface="Arial"/>
                <a:cs typeface="Arial"/>
                <a:sym typeface="Arial"/>
              </a:rPr>
              <a:t>20 years of clinical, laboratory, teaching, and research experience</a:t>
            </a:r>
            <a:r>
              <a:rPr b="0" i="0" lang="en-US" sz="1800" u="none" cap="none" strike="noStrike">
                <a:solidFill>
                  <a:schemeClr val="dk1"/>
                </a:solidFill>
                <a:latin typeface="Arial"/>
                <a:ea typeface="Arial"/>
                <a:cs typeface="Arial"/>
                <a:sym typeface="Arial"/>
              </a:rPr>
              <a:t>, he specializes in Clinical Haematology, Hemato-Oncology, Haematopathology, Hemophilia, Thalassemia, and Advanced Hematology Diagnostics. He leads the Hemophilia Treatment Center (HTC) and Thalassemia Management Centre at RMCH and has published widely in national and international scientific journals. His research focuses on digital hematology, artificial intelligence, hematological malignancies, and laboratory innovation.</a:t>
            </a:r>
            <a:endParaRPr b="0" i="0" sz="1800" u="none" cap="none" strike="noStrike">
              <a:solidFill>
                <a:schemeClr val="dk1"/>
              </a:solidFill>
              <a:latin typeface="Times New Roman"/>
              <a:ea typeface="Times New Roman"/>
              <a:cs typeface="Times New Roman"/>
              <a:sym typeface="Times New Roman"/>
            </a:endParaRPr>
          </a:p>
        </p:txBody>
      </p:sp>
      <p:sp>
        <p:nvSpPr>
          <p:cNvPr id="16" name="Google Shape;16;p3"/>
          <p:cNvSpPr/>
          <p:nvPr/>
        </p:nvSpPr>
        <p:spPr>
          <a:xfrm>
            <a:off x="6392960" y="1086026"/>
            <a:ext cx="3962400" cy="259491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rgbClr val="C00000"/>
                </a:solidFill>
                <a:latin typeface="Play"/>
                <a:ea typeface="Play"/>
                <a:cs typeface="Play"/>
                <a:sym typeface="Play"/>
              </a:rPr>
              <a:t>Dr.Morsed Zaman Miah</a:t>
            </a:r>
            <a:br>
              <a:rPr b="0" i="0" lang="en-US" sz="28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MBBS, MCPS</a:t>
            </a:r>
            <a:br>
              <a:rPr b="0" i="0" lang="en-US" sz="24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FCPS(Haematology)</a:t>
            </a:r>
            <a:br>
              <a:rPr b="0" i="0" lang="en-US" sz="24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Associate Professor &amp; Head</a:t>
            </a:r>
            <a:br>
              <a:rPr b="0" i="0" lang="en-US" sz="2400" u="none" cap="none" strike="noStrike">
                <a:solidFill>
                  <a:srgbClr val="00B050"/>
                </a:solidFill>
                <a:latin typeface="Play"/>
                <a:ea typeface="Play"/>
                <a:cs typeface="Play"/>
                <a:sym typeface="Play"/>
              </a:rPr>
            </a:br>
            <a:r>
              <a:rPr b="0" i="0" lang="en-US" sz="2400" u="none" cap="none" strike="noStrike">
                <a:solidFill>
                  <a:srgbClr val="00B050"/>
                </a:solidFill>
                <a:latin typeface="Play"/>
                <a:ea typeface="Play"/>
                <a:cs typeface="Play"/>
                <a:sym typeface="Play"/>
              </a:rPr>
              <a:t>Rajshahi Medical College.</a:t>
            </a:r>
            <a:br>
              <a:rPr b="0" i="0" lang="en-US" sz="2400" u="none" cap="none" strike="noStrike">
                <a:solidFill>
                  <a:srgbClr val="00B050"/>
                </a:solidFill>
                <a:latin typeface="Play"/>
                <a:ea typeface="Play"/>
                <a:cs typeface="Play"/>
                <a:sym typeface="Play"/>
              </a:rPr>
            </a:br>
            <a:r>
              <a:rPr b="0" i="0" lang="en-US" sz="2400" u="sng" cap="none" strike="noStrike">
                <a:solidFill>
                  <a:schemeClr val="hlink"/>
                </a:solidFill>
                <a:latin typeface="Play"/>
                <a:ea typeface="Play"/>
                <a:cs typeface="Play"/>
                <a:sym typeface="Play"/>
                <a:hlinkClick r:id="rId3"/>
              </a:rPr>
              <a:t>www.drmzaman.com</a:t>
            </a:r>
            <a:r>
              <a:rPr b="0" i="0" lang="en-US" sz="2400" u="none" cap="none" strike="noStrike">
                <a:solidFill>
                  <a:srgbClr val="00B0F0"/>
                </a:solidFill>
                <a:latin typeface="Play"/>
                <a:ea typeface="Play"/>
                <a:cs typeface="Play"/>
                <a:sym typeface="Play"/>
              </a:rPr>
              <a:t>  </a:t>
            </a:r>
            <a:endParaRPr b="0" i="0" sz="2800" u="none" cap="none" strike="noStrike">
              <a:solidFill>
                <a:srgbClr val="00B050"/>
              </a:solidFill>
              <a:latin typeface="Play"/>
              <a:ea typeface="Play"/>
              <a:cs typeface="Play"/>
              <a:sym typeface="Play"/>
            </a:endParaRPr>
          </a:p>
        </p:txBody>
      </p:sp>
      <p:pic>
        <p:nvPicPr>
          <p:cNvPr id="17" name="Google Shape;17;p3"/>
          <p:cNvPicPr preferRelativeResize="0"/>
          <p:nvPr/>
        </p:nvPicPr>
        <p:blipFill rotWithShape="1">
          <a:blip r:embed="rId4">
            <a:alphaModFix/>
          </a:blip>
          <a:srcRect b="0" l="0" r="0" t="0"/>
          <a:stretch/>
        </p:blipFill>
        <p:spPr>
          <a:xfrm>
            <a:off x="2369104" y="915365"/>
            <a:ext cx="3635025" cy="2936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 name="Shape 22"/>
        <p:cNvGrpSpPr/>
        <p:nvPr/>
      </p:nvGrpSpPr>
      <p:grpSpPr>
        <a:xfrm>
          <a:off x="0" y="0"/>
          <a:ext cx="0" cy="0"/>
          <a:chOff x="0" y="0"/>
          <a:chExt cx="0" cy="0"/>
        </a:xfrm>
      </p:grpSpPr>
      <p:sp>
        <p:nvSpPr>
          <p:cNvPr id="23" name="Google Shape;23;p4"/>
          <p:cNvSpPr/>
          <p:nvPr/>
        </p:nvSpPr>
        <p:spPr>
          <a:xfrm>
            <a:off x="0" y="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a_close_up_realistic_medical_setting_shot_with_a.png" id="24" name="Google Shape;24;p4"/>
          <p:cNvPicPr preferRelativeResize="0"/>
          <p:nvPr/>
        </p:nvPicPr>
        <p:blipFill rotWithShape="1">
          <a:blip r:embed="rId4">
            <a:alphaModFix/>
          </a:blip>
          <a:srcRect b="25" l="0" r="0" t="25"/>
          <a:stretch/>
        </p:blipFill>
        <p:spPr>
          <a:xfrm>
            <a:off x="0" y="0"/>
            <a:ext cx="12191695" cy="6858000"/>
          </a:xfrm>
          <a:prstGeom prst="rect">
            <a:avLst/>
          </a:prstGeom>
          <a:noFill/>
          <a:ln>
            <a:noFill/>
          </a:ln>
        </p:spPr>
      </p:pic>
      <p:sp>
        <p:nvSpPr>
          <p:cNvPr id="25" name="Google Shape;25;p4"/>
          <p:cNvSpPr/>
          <p:nvPr/>
        </p:nvSpPr>
        <p:spPr>
          <a:xfrm>
            <a:off x="-1" y="0"/>
            <a:ext cx="12191695" cy="6858000"/>
          </a:xfrm>
          <a:prstGeom prst="rect">
            <a:avLst/>
          </a:prstGeom>
          <a:solidFill>
            <a:srgbClr val="0B1220">
              <a:alpha val="80000"/>
            </a:srgbClr>
          </a:solidFill>
          <a:ln cap="flat" cmpd="sng" w="12700">
            <a:solidFill>
              <a:srgbClr val="FFFF00">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p:nvPr/>
        </p:nvSpPr>
        <p:spPr>
          <a:xfrm>
            <a:off x="717804" y="525780"/>
            <a:ext cx="9939528" cy="8875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4800"/>
              <a:buFont typeface="Play"/>
              <a:buNone/>
            </a:pPr>
            <a:r>
              <a:rPr b="1" i="0" lang="en-US" sz="4800" u="none" cap="none" strike="noStrike">
                <a:solidFill>
                  <a:srgbClr val="EDEDED"/>
                </a:solidFill>
                <a:latin typeface="Play"/>
                <a:ea typeface="Play"/>
                <a:cs typeface="Play"/>
                <a:sym typeface="Play"/>
              </a:rPr>
              <a:t>CBC Test: Pre-Analytical Errors</a:t>
            </a:r>
            <a:endParaRPr b="0" i="0" sz="4800" u="none" cap="none" strike="noStrike">
              <a:solidFill>
                <a:srgbClr val="EDEDED"/>
              </a:solidFill>
              <a:latin typeface="Arial"/>
              <a:ea typeface="Arial"/>
              <a:cs typeface="Arial"/>
              <a:sym typeface="Arial"/>
            </a:endParaRPr>
          </a:p>
        </p:txBody>
      </p:sp>
      <p:sp>
        <p:nvSpPr>
          <p:cNvPr id="27" name="Google Shape;27;p4"/>
          <p:cNvSpPr/>
          <p:nvPr/>
        </p:nvSpPr>
        <p:spPr>
          <a:xfrm>
            <a:off x="749808" y="1486440"/>
            <a:ext cx="9359392" cy="5826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8D08C"/>
              </a:buClr>
              <a:buSzPts val="2400"/>
              <a:buFont typeface="Play"/>
              <a:buNone/>
            </a:pPr>
            <a:r>
              <a:rPr b="1" i="0" lang="en-US" sz="2400" u="none" cap="none" strike="noStrike">
                <a:solidFill>
                  <a:srgbClr val="A8D08C"/>
                </a:solidFill>
                <a:latin typeface="Play"/>
                <a:ea typeface="Play"/>
                <a:cs typeface="Play"/>
                <a:sym typeface="Play"/>
              </a:rPr>
              <a:t>How to prevent sample rejection and improve hematology test quality</a:t>
            </a:r>
            <a:endParaRPr/>
          </a:p>
        </p:txBody>
      </p:sp>
      <p:sp>
        <p:nvSpPr>
          <p:cNvPr id="28" name="Google Shape;28;p4"/>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01</a:t>
            </a:r>
            <a:endParaRPr b="0" i="0" sz="850" u="none" cap="none" strike="noStrike">
              <a:solidFill>
                <a:schemeClr val="dk1"/>
              </a:solidFill>
              <a:latin typeface="Arial"/>
              <a:ea typeface="Arial"/>
              <a:cs typeface="Arial"/>
              <a:sym typeface="Arial"/>
            </a:endParaRPr>
          </a:p>
        </p:txBody>
      </p:sp>
      <p:sp>
        <p:nvSpPr>
          <p:cNvPr id="29" name="Google Shape;29;p4"/>
          <p:cNvSpPr/>
          <p:nvPr/>
        </p:nvSpPr>
        <p:spPr>
          <a:xfrm>
            <a:off x="7658100" y="1575562"/>
            <a:ext cx="914400" cy="914400"/>
          </a:xfrm>
          <a:prstGeom prst="roundRect">
            <a:avLst>
              <a:gd fmla="val 16667" name="adj"/>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3600"/>
              <a:buFont typeface="Arial"/>
              <a:buNone/>
            </a:pPr>
            <a:r>
              <a:t/>
            </a:r>
            <a:endParaRPr b="1" i="0" sz="3600" u="none" cap="none" strike="noStrike">
              <a:solidFill>
                <a:srgbClr val="FFFFFF"/>
              </a:solidFill>
              <a:latin typeface="Play"/>
              <a:ea typeface="Play"/>
              <a:cs typeface="Play"/>
              <a:sym typeface="Play"/>
            </a:endParaRPr>
          </a:p>
        </p:txBody>
      </p:sp>
      <p:pic>
        <p:nvPicPr>
          <p:cNvPr id="30" name="Google Shape;30;p4"/>
          <p:cNvPicPr preferRelativeResize="0"/>
          <p:nvPr/>
        </p:nvPicPr>
        <p:blipFill rotWithShape="1">
          <a:blip r:embed="rId5">
            <a:alphaModFix/>
          </a:blip>
          <a:srcRect b="0" l="0" r="0" t="0"/>
          <a:stretch/>
        </p:blipFill>
        <p:spPr>
          <a:xfrm>
            <a:off x="8119464" y="3948451"/>
            <a:ext cx="4041998" cy="2548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 name="Shape 35"/>
        <p:cNvGrpSpPr/>
        <p:nvPr/>
      </p:nvGrpSpPr>
      <p:grpSpPr>
        <a:xfrm>
          <a:off x="0" y="0"/>
          <a:ext cx="0" cy="0"/>
          <a:chOff x="0" y="0"/>
          <a:chExt cx="0" cy="0"/>
        </a:xfrm>
      </p:grpSpPr>
      <p:sp>
        <p:nvSpPr>
          <p:cNvPr id="36" name="Google Shape;36;p5"/>
          <p:cNvSpPr/>
          <p:nvPr/>
        </p:nvSpPr>
        <p:spPr>
          <a:xfrm>
            <a:off x="163728" y="3556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a:off x="0" y="0"/>
            <a:ext cx="201168" cy="6893560"/>
          </a:xfrm>
          <a:prstGeom prst="rect">
            <a:avLst/>
          </a:prstGeom>
          <a:solidFill>
            <a:srgbClr val="1F6FEB"/>
          </a:solidFill>
          <a:ln cap="flat" cmpd="sng" w="12700">
            <a:solidFill>
              <a:srgbClr val="1F6FEB">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5"/>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6FEB"/>
              </a:buClr>
              <a:buSzPts val="850"/>
              <a:buFont typeface="Arial"/>
              <a:buNone/>
            </a:pPr>
            <a:r>
              <a:rPr b="1" i="0" lang="en-US" sz="850" u="none" cap="none" strike="noStrike">
                <a:solidFill>
                  <a:srgbClr val="1F6FEB"/>
                </a:solidFill>
                <a:latin typeface="Arial"/>
                <a:ea typeface="Arial"/>
                <a:cs typeface="Arial"/>
                <a:sym typeface="Arial"/>
              </a:rPr>
              <a:t>CBC QUALITY STARTS BEFORE ANALYSIS</a:t>
            </a:r>
            <a:endParaRPr b="0" i="0" sz="850" u="none" cap="none" strike="noStrike">
              <a:solidFill>
                <a:schemeClr val="dk1"/>
              </a:solidFill>
              <a:latin typeface="Arial"/>
              <a:ea typeface="Arial"/>
              <a:cs typeface="Arial"/>
              <a:sym typeface="Arial"/>
            </a:endParaRPr>
          </a:p>
        </p:txBody>
      </p:sp>
      <p:sp>
        <p:nvSpPr>
          <p:cNvPr id="39" name="Google Shape;39;p5"/>
          <p:cNvSpPr/>
          <p:nvPr/>
        </p:nvSpPr>
        <p:spPr>
          <a:xfrm>
            <a:off x="502920" y="203200"/>
            <a:ext cx="11155680" cy="6522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Play"/>
              <a:buNone/>
            </a:pPr>
            <a:r>
              <a:rPr b="1" i="0" lang="en-US" sz="4000" u="none" cap="none" strike="noStrike">
                <a:solidFill>
                  <a:srgbClr val="FF0000"/>
                </a:solidFill>
                <a:latin typeface="Play"/>
                <a:ea typeface="Play"/>
                <a:cs typeface="Play"/>
                <a:sym typeface="Play"/>
              </a:rPr>
              <a:t>What is the pre-analytical phase?</a:t>
            </a:r>
            <a:endParaRPr b="0" i="0" sz="4000" u="none" cap="none" strike="noStrike">
              <a:solidFill>
                <a:srgbClr val="FF0000"/>
              </a:solidFill>
              <a:latin typeface="Arial"/>
              <a:ea typeface="Arial"/>
              <a:cs typeface="Arial"/>
              <a:sym typeface="Arial"/>
            </a:endParaRPr>
          </a:p>
        </p:txBody>
      </p:sp>
      <p:sp>
        <p:nvSpPr>
          <p:cNvPr id="40" name="Google Shape;40;p5"/>
          <p:cNvSpPr/>
          <p:nvPr/>
        </p:nvSpPr>
        <p:spPr>
          <a:xfrm>
            <a:off x="530352" y="855472"/>
            <a:ext cx="11458448"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030A0"/>
              </a:buClr>
              <a:buSzPts val="2000"/>
              <a:buFont typeface="Arial"/>
              <a:buNone/>
            </a:pPr>
            <a:r>
              <a:rPr b="1" i="0" lang="en-US" sz="2000" u="none" cap="none" strike="noStrike">
                <a:solidFill>
                  <a:srgbClr val="7030A0"/>
                </a:solidFill>
                <a:latin typeface="Arial"/>
                <a:ea typeface="Arial"/>
                <a:cs typeface="Arial"/>
                <a:sym typeface="Arial"/>
              </a:rPr>
              <a:t>All steps before the analyzer starts measuring the CBC.</a:t>
            </a:r>
            <a:endParaRPr/>
          </a:p>
        </p:txBody>
      </p:sp>
      <p:cxnSp>
        <p:nvCxnSpPr>
          <p:cNvPr id="41" name="Google Shape;41;p5"/>
          <p:cNvCxnSpPr/>
          <p:nvPr/>
        </p:nvCxnSpPr>
        <p:spPr>
          <a:xfrm>
            <a:off x="502920" y="1124712"/>
            <a:ext cx="11064240" cy="0"/>
          </a:xfrm>
          <a:prstGeom prst="straightConnector1">
            <a:avLst/>
          </a:prstGeom>
          <a:noFill/>
          <a:ln cap="flat" cmpd="sng" w="12700">
            <a:solidFill>
              <a:srgbClr val="F4F6F8"/>
            </a:solidFill>
            <a:prstDash val="solid"/>
            <a:round/>
            <a:headEnd len="sm" w="sm" type="none"/>
            <a:tailEnd len="sm" w="sm" type="none"/>
          </a:ln>
        </p:spPr>
      </p:cxnSp>
      <p:pic>
        <p:nvPicPr>
          <p:cNvPr descr="/mnt/data/a_clean_clinical_medical_scene_on_a_countertop_in.png" id="42" name="Google Shape;42;p5"/>
          <p:cNvPicPr preferRelativeResize="0"/>
          <p:nvPr/>
        </p:nvPicPr>
        <p:blipFill rotWithShape="1">
          <a:blip r:embed="rId3">
            <a:alphaModFix/>
          </a:blip>
          <a:srcRect b="0" l="22465" r="22465" t="0"/>
          <a:stretch/>
        </p:blipFill>
        <p:spPr>
          <a:xfrm>
            <a:off x="7360920" y="1325880"/>
            <a:ext cx="4160520" cy="4251960"/>
          </a:xfrm>
          <a:prstGeom prst="rect">
            <a:avLst/>
          </a:prstGeom>
          <a:noFill/>
          <a:ln>
            <a:noFill/>
          </a:ln>
        </p:spPr>
      </p:pic>
      <p:sp>
        <p:nvSpPr>
          <p:cNvPr id="43" name="Google Shape;43;p5"/>
          <p:cNvSpPr/>
          <p:nvPr/>
        </p:nvSpPr>
        <p:spPr>
          <a:xfrm>
            <a:off x="685800" y="1485900"/>
            <a:ext cx="1905000" cy="977900"/>
          </a:xfrm>
          <a:prstGeom prst="roundRect">
            <a:avLst>
              <a:gd fmla="val 16667" name="adj"/>
            </a:avLst>
          </a:prstGeom>
          <a:solidFill>
            <a:srgbClr val="DDEAF6"/>
          </a:solidFill>
          <a:ln cap="flat" cmpd="sng" w="12700">
            <a:solidFill>
              <a:srgbClr val="1F6F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5"/>
          <p:cNvSpPr/>
          <p:nvPr/>
        </p:nvSpPr>
        <p:spPr>
          <a:xfrm>
            <a:off x="902208" y="1833372"/>
            <a:ext cx="1472184"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Test </a:t>
            </a:r>
            <a:r>
              <a:rPr b="1" i="0" lang="en-US" sz="2000" u="none" cap="none" strike="noStrike">
                <a:solidFill>
                  <a:schemeClr val="dk1"/>
                </a:solidFill>
                <a:latin typeface="Arial"/>
                <a:ea typeface="Arial"/>
                <a:cs typeface="Arial"/>
                <a:sym typeface="Arial"/>
              </a:rPr>
              <a:t>request</a:t>
            </a:r>
            <a:endParaRPr b="0" i="0" sz="2000" u="none" cap="none" strike="noStrike">
              <a:solidFill>
                <a:schemeClr val="dk1"/>
              </a:solidFill>
              <a:latin typeface="Arial"/>
              <a:ea typeface="Arial"/>
              <a:cs typeface="Arial"/>
              <a:sym typeface="Arial"/>
            </a:endParaRPr>
          </a:p>
        </p:txBody>
      </p:sp>
      <p:sp>
        <p:nvSpPr>
          <p:cNvPr id="45" name="Google Shape;45;p5"/>
          <p:cNvSpPr/>
          <p:nvPr/>
        </p:nvSpPr>
        <p:spPr>
          <a:xfrm>
            <a:off x="2743200" y="1485900"/>
            <a:ext cx="1917700" cy="977900"/>
          </a:xfrm>
          <a:prstGeom prst="roundRect">
            <a:avLst>
              <a:gd fmla="val 16667" name="adj"/>
            </a:avLst>
          </a:prstGeom>
          <a:solidFill>
            <a:srgbClr val="F3EFFF"/>
          </a:solidFill>
          <a:ln cap="flat" cmpd="sng" w="12700">
            <a:solidFill>
              <a:srgbClr val="1F6F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2852928" y="1869440"/>
            <a:ext cx="1585214" cy="1054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Patient identification</a:t>
            </a:r>
            <a:endParaRPr b="0" i="0" sz="2000" u="none" cap="none" strike="noStrike">
              <a:solidFill>
                <a:schemeClr val="dk1"/>
              </a:solidFill>
              <a:latin typeface="Arial"/>
              <a:ea typeface="Arial"/>
              <a:cs typeface="Arial"/>
              <a:sym typeface="Arial"/>
            </a:endParaRPr>
          </a:p>
        </p:txBody>
      </p:sp>
      <p:sp>
        <p:nvSpPr>
          <p:cNvPr id="47" name="Google Shape;47;p5"/>
          <p:cNvSpPr/>
          <p:nvPr/>
        </p:nvSpPr>
        <p:spPr>
          <a:xfrm>
            <a:off x="4800600" y="1485900"/>
            <a:ext cx="1930400" cy="977900"/>
          </a:xfrm>
          <a:prstGeom prst="roundRect">
            <a:avLst>
              <a:gd fmla="val 16667" name="adj"/>
            </a:avLst>
          </a:prstGeom>
          <a:solidFill>
            <a:srgbClr val="DDEAF6"/>
          </a:solidFill>
          <a:ln cap="flat" cmpd="sng" w="12700">
            <a:solidFill>
              <a:srgbClr val="1F6F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a:off x="4910328" y="1871472"/>
            <a:ext cx="1472184"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Blood collection</a:t>
            </a:r>
            <a:endParaRPr b="0" i="0" sz="2000" u="none" cap="none" strike="noStrike">
              <a:solidFill>
                <a:schemeClr val="dk1"/>
              </a:solidFill>
              <a:latin typeface="Arial"/>
              <a:ea typeface="Arial"/>
              <a:cs typeface="Arial"/>
              <a:sym typeface="Arial"/>
            </a:endParaRPr>
          </a:p>
        </p:txBody>
      </p:sp>
      <p:sp>
        <p:nvSpPr>
          <p:cNvPr id="49" name="Google Shape;49;p5"/>
          <p:cNvSpPr/>
          <p:nvPr/>
        </p:nvSpPr>
        <p:spPr>
          <a:xfrm>
            <a:off x="685800" y="2590800"/>
            <a:ext cx="1905000" cy="1117600"/>
          </a:xfrm>
          <a:prstGeom prst="roundRect">
            <a:avLst>
              <a:gd fmla="val 16667" name="adj"/>
            </a:avLst>
          </a:prstGeom>
          <a:solidFill>
            <a:srgbClr val="F3EFFF"/>
          </a:solidFill>
          <a:ln cap="flat" cmpd="sng" w="12700">
            <a:solidFill>
              <a:srgbClr val="6B2F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5"/>
          <p:cNvSpPr/>
          <p:nvPr/>
        </p:nvSpPr>
        <p:spPr>
          <a:xfrm>
            <a:off x="795528" y="3009392"/>
            <a:ext cx="1472184"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2000"/>
              <a:buFont typeface="Arial"/>
              <a:buNone/>
            </a:pPr>
            <a:r>
              <a:rPr b="1" i="0" lang="en-US" sz="2000" u="none" cap="none" strike="noStrike">
                <a:solidFill>
                  <a:schemeClr val="dk1"/>
                </a:solidFill>
                <a:latin typeface="Arial"/>
                <a:ea typeface="Arial"/>
                <a:cs typeface="Arial"/>
                <a:sym typeface="Arial"/>
              </a:rPr>
              <a:t>Tube labelling</a:t>
            </a:r>
            <a:endParaRPr b="0" i="0" sz="2000" u="none" cap="none" strike="noStrike">
              <a:solidFill>
                <a:schemeClr val="dk1"/>
              </a:solidFill>
              <a:latin typeface="Arial"/>
              <a:ea typeface="Arial"/>
              <a:cs typeface="Arial"/>
              <a:sym typeface="Arial"/>
            </a:endParaRPr>
          </a:p>
        </p:txBody>
      </p:sp>
      <p:sp>
        <p:nvSpPr>
          <p:cNvPr id="51" name="Google Shape;51;p5"/>
          <p:cNvSpPr/>
          <p:nvPr/>
        </p:nvSpPr>
        <p:spPr>
          <a:xfrm>
            <a:off x="2743200" y="2590800"/>
            <a:ext cx="1917700" cy="1117600"/>
          </a:xfrm>
          <a:prstGeom prst="roundRect">
            <a:avLst>
              <a:gd fmla="val 16667" name="adj"/>
            </a:avLst>
          </a:prstGeom>
          <a:solidFill>
            <a:srgbClr val="DDEAF6"/>
          </a:solidFill>
          <a:ln cap="flat" cmpd="sng" w="12700">
            <a:solidFill>
              <a:srgbClr val="6B2F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a:off x="2852928" y="2996692"/>
            <a:ext cx="1472184"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Mixing &amp; </a:t>
            </a:r>
            <a:r>
              <a:rPr b="1" i="0" lang="en-US" sz="2000" u="none" cap="none" strike="noStrike">
                <a:solidFill>
                  <a:schemeClr val="dk1"/>
                </a:solidFill>
                <a:latin typeface="Arial"/>
                <a:ea typeface="Arial"/>
                <a:cs typeface="Arial"/>
                <a:sym typeface="Arial"/>
              </a:rPr>
              <a:t>handling</a:t>
            </a:r>
            <a:endParaRPr b="0" i="0" sz="2000" u="none" cap="none" strike="noStrike">
              <a:solidFill>
                <a:schemeClr val="dk1"/>
              </a:solidFill>
              <a:latin typeface="Arial"/>
              <a:ea typeface="Arial"/>
              <a:cs typeface="Arial"/>
              <a:sym typeface="Arial"/>
            </a:endParaRPr>
          </a:p>
        </p:txBody>
      </p:sp>
      <p:sp>
        <p:nvSpPr>
          <p:cNvPr id="53" name="Google Shape;53;p5"/>
          <p:cNvSpPr/>
          <p:nvPr/>
        </p:nvSpPr>
        <p:spPr>
          <a:xfrm>
            <a:off x="4800600" y="2590800"/>
            <a:ext cx="1930400" cy="1117600"/>
          </a:xfrm>
          <a:prstGeom prst="roundRect">
            <a:avLst>
              <a:gd fmla="val 16667" name="adj"/>
            </a:avLst>
          </a:prstGeom>
          <a:solidFill>
            <a:srgbClr val="F3EFFF"/>
          </a:solidFill>
          <a:ln cap="flat" cmpd="sng" w="12700">
            <a:solidFill>
              <a:srgbClr val="6B2F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4910328" y="3009392"/>
            <a:ext cx="1472184" cy="1645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2000"/>
              <a:buFont typeface="Arial"/>
              <a:buNone/>
            </a:pPr>
            <a:r>
              <a:rPr b="1" i="0" lang="en-US" sz="2000" u="none" cap="none" strike="noStrike">
                <a:solidFill>
                  <a:schemeClr val="dk1"/>
                </a:solidFill>
                <a:latin typeface="Arial"/>
                <a:ea typeface="Arial"/>
                <a:cs typeface="Arial"/>
                <a:sym typeface="Arial"/>
              </a:rPr>
              <a:t>Transport &amp; storage</a:t>
            </a:r>
            <a:endParaRPr b="0" i="0" sz="2000" u="none" cap="none" strike="noStrike">
              <a:solidFill>
                <a:schemeClr val="dk1"/>
              </a:solidFill>
              <a:latin typeface="Arial"/>
              <a:ea typeface="Arial"/>
              <a:cs typeface="Arial"/>
              <a:sym typeface="Arial"/>
            </a:endParaRPr>
          </a:p>
        </p:txBody>
      </p:sp>
      <p:sp>
        <p:nvSpPr>
          <p:cNvPr id="55" name="Google Shape;55;p5"/>
          <p:cNvSpPr/>
          <p:nvPr/>
        </p:nvSpPr>
        <p:spPr>
          <a:xfrm>
            <a:off x="731520" y="4800600"/>
            <a:ext cx="58978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2000"/>
              <a:buFont typeface="Arial"/>
              <a:buNone/>
            </a:pPr>
            <a:r>
              <a:rPr b="1" i="0" lang="en-US" sz="2000" u="none" cap="none" strike="noStrike">
                <a:solidFill>
                  <a:schemeClr val="dk1"/>
                </a:solidFill>
                <a:latin typeface="Arial"/>
                <a:ea typeface="Arial"/>
                <a:cs typeface="Arial"/>
                <a:sym typeface="Arial"/>
              </a:rPr>
              <a:t>Most CBC mistakes happen here — before the sample reaches the hematology analyzer.</a:t>
            </a:r>
            <a:endParaRPr b="0" i="0" sz="2000" u="none" cap="none" strike="noStrike">
              <a:solidFill>
                <a:schemeClr val="dk1"/>
              </a:solidFill>
              <a:latin typeface="Arial"/>
              <a:ea typeface="Arial"/>
              <a:cs typeface="Arial"/>
              <a:sym typeface="Arial"/>
            </a:endParaRPr>
          </a:p>
        </p:txBody>
      </p:sp>
      <p:sp>
        <p:nvSpPr>
          <p:cNvPr id="56" name="Google Shape;56;p5"/>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02</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 name="Shape 61"/>
        <p:cNvGrpSpPr/>
        <p:nvPr/>
      </p:nvGrpSpPr>
      <p:grpSpPr>
        <a:xfrm>
          <a:off x="0" y="0"/>
          <a:ext cx="0" cy="0"/>
          <a:chOff x="0" y="0"/>
          <a:chExt cx="0" cy="0"/>
        </a:xfrm>
      </p:grpSpPr>
      <p:sp>
        <p:nvSpPr>
          <p:cNvPr id="62" name="Google Shape;62;p6"/>
          <p:cNvSpPr/>
          <p:nvPr/>
        </p:nvSpPr>
        <p:spPr>
          <a:xfrm>
            <a:off x="-60808" y="-13716"/>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a:off x="-51816" y="0"/>
            <a:ext cx="201168" cy="6858000"/>
          </a:xfrm>
          <a:prstGeom prst="rect">
            <a:avLst/>
          </a:prstGeom>
          <a:solidFill>
            <a:srgbClr val="C62828"/>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62828"/>
              </a:buClr>
              <a:buSzPts val="1200"/>
              <a:buFont typeface="Arial"/>
              <a:buNone/>
            </a:pPr>
            <a:r>
              <a:rPr b="1" i="0" lang="en-US" sz="1200" u="none" cap="none" strike="noStrike">
                <a:solidFill>
                  <a:srgbClr val="C62828"/>
                </a:solidFill>
                <a:latin typeface="Arial"/>
                <a:ea typeface="Arial"/>
                <a:cs typeface="Arial"/>
                <a:sym typeface="Arial"/>
              </a:rPr>
              <a:t>ERROR 1</a:t>
            </a:r>
            <a:endParaRPr b="0" i="0" sz="1200" u="none" cap="none" strike="noStrike">
              <a:solidFill>
                <a:schemeClr val="dk1"/>
              </a:solidFill>
              <a:latin typeface="Arial"/>
              <a:ea typeface="Arial"/>
              <a:cs typeface="Arial"/>
              <a:sym typeface="Arial"/>
            </a:endParaRPr>
          </a:p>
        </p:txBody>
      </p:sp>
      <p:sp>
        <p:nvSpPr>
          <p:cNvPr id="65" name="Google Shape;65;p6"/>
          <p:cNvSpPr/>
          <p:nvPr/>
        </p:nvSpPr>
        <p:spPr>
          <a:xfrm>
            <a:off x="502920" y="320040"/>
            <a:ext cx="106070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Play"/>
              <a:buNone/>
            </a:pPr>
            <a:r>
              <a:rPr b="1" i="0" lang="en-US" sz="4000" u="none" cap="none" strike="noStrike">
                <a:solidFill>
                  <a:srgbClr val="FF0000"/>
                </a:solidFill>
                <a:latin typeface="Play"/>
                <a:ea typeface="Play"/>
                <a:cs typeface="Play"/>
                <a:sym typeface="Play"/>
              </a:rPr>
              <a:t>Wrong patient or incomplete request form</a:t>
            </a:r>
            <a:endParaRPr b="0" i="0" sz="4000" u="none" cap="none" strike="noStrike">
              <a:solidFill>
                <a:srgbClr val="FF0000"/>
              </a:solidFill>
              <a:latin typeface="Arial"/>
              <a:ea typeface="Arial"/>
              <a:cs typeface="Arial"/>
              <a:sym typeface="Arial"/>
            </a:endParaRPr>
          </a:p>
        </p:txBody>
      </p:sp>
      <p:sp>
        <p:nvSpPr>
          <p:cNvPr id="66" name="Google Shape;66;p6"/>
          <p:cNvSpPr/>
          <p:nvPr/>
        </p:nvSpPr>
        <p:spPr>
          <a:xfrm>
            <a:off x="530352" y="1117287"/>
            <a:ext cx="7132320" cy="2468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030A0"/>
              </a:buClr>
              <a:buSzPts val="2000"/>
              <a:buFont typeface="Arial"/>
              <a:buNone/>
            </a:pPr>
            <a:r>
              <a:rPr b="0" i="0" lang="en-US" sz="2000" u="none" cap="none" strike="noStrike">
                <a:solidFill>
                  <a:srgbClr val="7030A0"/>
                </a:solidFill>
                <a:latin typeface="Arial"/>
                <a:ea typeface="Arial"/>
                <a:cs typeface="Arial"/>
                <a:sym typeface="Arial"/>
              </a:rPr>
              <a:t>A correct result on the wrong patient is a serious clinical risk.</a:t>
            </a:r>
            <a:endParaRPr/>
          </a:p>
        </p:txBody>
      </p:sp>
      <p:cxnSp>
        <p:nvCxnSpPr>
          <p:cNvPr id="67" name="Google Shape;67;p6"/>
          <p:cNvCxnSpPr/>
          <p:nvPr/>
        </p:nvCxnSpPr>
        <p:spPr>
          <a:xfrm flipH="1" rot="10800000">
            <a:off x="530352" y="1124712"/>
            <a:ext cx="11036808" cy="183388"/>
          </a:xfrm>
          <a:prstGeom prst="straightConnector1">
            <a:avLst/>
          </a:prstGeom>
          <a:noFill/>
          <a:ln cap="flat" cmpd="sng" w="12700">
            <a:solidFill>
              <a:srgbClr val="F4F6F8"/>
            </a:solidFill>
            <a:prstDash val="solid"/>
            <a:round/>
            <a:headEnd len="sm" w="sm" type="none"/>
            <a:tailEnd len="sm" w="sm" type="none"/>
          </a:ln>
        </p:spPr>
      </p:cxnSp>
      <p:pic>
        <p:nvPicPr>
          <p:cNvPr descr="/mnt/data/a_close_up_shallow_depth_of_field_photograph_in_a.png" id="68" name="Google Shape;68;p6"/>
          <p:cNvPicPr preferRelativeResize="0"/>
          <p:nvPr/>
        </p:nvPicPr>
        <p:blipFill rotWithShape="1">
          <a:blip r:embed="rId3">
            <a:alphaModFix/>
          </a:blip>
          <a:srcRect b="0" l="19765" r="19765" t="0"/>
          <a:stretch/>
        </p:blipFill>
        <p:spPr>
          <a:xfrm>
            <a:off x="6949440" y="1769008"/>
            <a:ext cx="4617720" cy="4297680"/>
          </a:xfrm>
          <a:prstGeom prst="rect">
            <a:avLst/>
          </a:prstGeom>
          <a:noFill/>
          <a:ln>
            <a:noFill/>
          </a:ln>
        </p:spPr>
      </p:pic>
      <p:sp>
        <p:nvSpPr>
          <p:cNvPr id="69" name="Google Shape;69;p6"/>
          <p:cNvSpPr/>
          <p:nvPr/>
        </p:nvSpPr>
        <p:spPr>
          <a:xfrm>
            <a:off x="822959" y="1742643"/>
            <a:ext cx="5394960" cy="2331720"/>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Missing two identifiers: name + ID/age/registration number</a:t>
            </a:r>
            <a:endParaRPr b="0" i="0" sz="20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Mismatched tube label and request form</a:t>
            </a:r>
            <a:endParaRPr b="0" i="0" sz="20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Unclear test name, ward, doctor, date or time of collection</a:t>
            </a:r>
            <a:endParaRPr b="0" i="0" sz="20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Sample labelled away from the patient bedside</a:t>
            </a:r>
            <a:endParaRPr b="0" i="0" sz="2000" u="none" cap="none" strike="noStrike">
              <a:solidFill>
                <a:schemeClr val="dk1"/>
              </a:solidFill>
              <a:latin typeface="Arial"/>
              <a:ea typeface="Arial"/>
              <a:cs typeface="Arial"/>
              <a:sym typeface="Arial"/>
            </a:endParaRPr>
          </a:p>
        </p:txBody>
      </p:sp>
      <p:sp>
        <p:nvSpPr>
          <p:cNvPr id="70" name="Google Shape;70;p6"/>
          <p:cNvSpPr/>
          <p:nvPr/>
        </p:nvSpPr>
        <p:spPr>
          <a:xfrm>
            <a:off x="822959" y="4920176"/>
            <a:ext cx="5272887" cy="1170940"/>
          </a:xfrm>
          <a:prstGeom prst="roundRect">
            <a:avLst>
              <a:gd fmla="val 8000" name="adj"/>
            </a:avLst>
          </a:prstGeom>
          <a:solidFill>
            <a:srgbClr val="9CC2E5">
              <a:alpha val="94902"/>
            </a:srgbClr>
          </a:solidFill>
          <a:ln cap="flat" cmpd="sng" w="12700">
            <a:solidFill>
              <a:srgbClr val="EAF3FF">
                <a:alpha val="4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6"/>
          <p:cNvSpPr/>
          <p:nvPr/>
        </p:nvSpPr>
        <p:spPr>
          <a:xfrm>
            <a:off x="987552" y="4588412"/>
            <a:ext cx="4928616"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Corrective action</a:t>
            </a:r>
            <a:endParaRPr b="0" i="0" sz="2000" u="none" cap="none" strike="noStrike">
              <a:solidFill>
                <a:schemeClr val="dk1"/>
              </a:solidFill>
              <a:latin typeface="Arial"/>
              <a:ea typeface="Arial"/>
              <a:cs typeface="Arial"/>
              <a:sym typeface="Arial"/>
            </a:endParaRPr>
          </a:p>
        </p:txBody>
      </p:sp>
      <p:sp>
        <p:nvSpPr>
          <p:cNvPr id="72" name="Google Shape;72;p6"/>
          <p:cNvSpPr/>
          <p:nvPr/>
        </p:nvSpPr>
        <p:spPr>
          <a:xfrm>
            <a:off x="987552" y="5358114"/>
            <a:ext cx="5047488" cy="14587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Label immediately after collection at bedside; verify two identifiers and barcode before dispatch.</a:t>
            </a:r>
            <a:endParaRPr/>
          </a:p>
        </p:txBody>
      </p:sp>
      <p:sp>
        <p:nvSpPr>
          <p:cNvPr id="73" name="Google Shape;73;p6"/>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03</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8" name="Shape 78"/>
        <p:cNvGrpSpPr/>
        <p:nvPr/>
      </p:nvGrpSpPr>
      <p:grpSpPr>
        <a:xfrm>
          <a:off x="0" y="0"/>
          <a:ext cx="0" cy="0"/>
          <a:chOff x="0" y="0"/>
          <a:chExt cx="0" cy="0"/>
        </a:xfrm>
      </p:grpSpPr>
      <p:sp>
        <p:nvSpPr>
          <p:cNvPr id="79" name="Google Shape;79;p7"/>
          <p:cNvSpPr/>
          <p:nvPr/>
        </p:nvSpPr>
        <p:spPr>
          <a:xfrm>
            <a:off x="100584" y="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a:off x="0" y="0"/>
            <a:ext cx="201168" cy="6858000"/>
          </a:xfrm>
          <a:prstGeom prst="rect">
            <a:avLst/>
          </a:prstGeom>
          <a:solidFill>
            <a:srgbClr val="C62828"/>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7"/>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62828"/>
              </a:buClr>
              <a:buSzPts val="850"/>
              <a:buFont typeface="Arial"/>
              <a:buNone/>
            </a:pPr>
            <a:r>
              <a:rPr b="1" i="0" lang="en-US" sz="850" u="none" cap="none" strike="noStrike">
                <a:solidFill>
                  <a:srgbClr val="C62828"/>
                </a:solidFill>
                <a:latin typeface="Arial"/>
                <a:ea typeface="Arial"/>
                <a:cs typeface="Arial"/>
                <a:sym typeface="Arial"/>
              </a:rPr>
              <a:t>ERROR 2</a:t>
            </a:r>
            <a:endParaRPr b="0" i="0" sz="850" u="none" cap="none" strike="noStrike">
              <a:solidFill>
                <a:schemeClr val="dk1"/>
              </a:solidFill>
              <a:latin typeface="Arial"/>
              <a:ea typeface="Arial"/>
              <a:cs typeface="Arial"/>
              <a:sym typeface="Arial"/>
            </a:endParaRPr>
          </a:p>
        </p:txBody>
      </p:sp>
      <p:sp>
        <p:nvSpPr>
          <p:cNvPr id="82" name="Google Shape;82;p7"/>
          <p:cNvSpPr/>
          <p:nvPr/>
        </p:nvSpPr>
        <p:spPr>
          <a:xfrm>
            <a:off x="502920" y="294640"/>
            <a:ext cx="1002538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Play"/>
              <a:buNone/>
            </a:pPr>
            <a:r>
              <a:rPr b="1" i="0" lang="en-US" sz="4000" u="none" cap="none" strike="noStrike">
                <a:solidFill>
                  <a:srgbClr val="FF0000"/>
                </a:solidFill>
                <a:latin typeface="Play"/>
                <a:ea typeface="Play"/>
                <a:cs typeface="Play"/>
                <a:sym typeface="Play"/>
              </a:rPr>
              <a:t>Wrong tube or wrong order of draw</a:t>
            </a:r>
            <a:endParaRPr b="0" i="0" sz="4000" u="none" cap="none" strike="noStrike">
              <a:solidFill>
                <a:srgbClr val="FF0000"/>
              </a:solidFill>
              <a:latin typeface="Arial"/>
              <a:ea typeface="Arial"/>
              <a:cs typeface="Arial"/>
              <a:sym typeface="Arial"/>
            </a:endParaRPr>
          </a:p>
        </p:txBody>
      </p:sp>
      <p:sp>
        <p:nvSpPr>
          <p:cNvPr id="83" name="Google Shape;83;p7"/>
          <p:cNvSpPr/>
          <p:nvPr/>
        </p:nvSpPr>
        <p:spPr>
          <a:xfrm>
            <a:off x="530352" y="1115333"/>
            <a:ext cx="7132320" cy="2468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030A0"/>
              </a:buClr>
              <a:buSzPts val="2000"/>
              <a:buFont typeface="Arial"/>
              <a:buNone/>
            </a:pPr>
            <a:r>
              <a:rPr b="0" i="0" lang="en-US" sz="2000" u="none" cap="none" strike="noStrike">
                <a:solidFill>
                  <a:srgbClr val="7030A0"/>
                </a:solidFill>
                <a:latin typeface="Arial"/>
                <a:ea typeface="Arial"/>
                <a:cs typeface="Arial"/>
                <a:sym typeface="Arial"/>
              </a:rPr>
              <a:t>CBC requires a properly filled lavender/purple EDTA tube.</a:t>
            </a:r>
            <a:endParaRPr/>
          </a:p>
        </p:txBody>
      </p:sp>
      <p:cxnSp>
        <p:nvCxnSpPr>
          <p:cNvPr id="84" name="Google Shape;84;p7"/>
          <p:cNvCxnSpPr/>
          <p:nvPr/>
        </p:nvCxnSpPr>
        <p:spPr>
          <a:xfrm>
            <a:off x="502920" y="1124712"/>
            <a:ext cx="11064240" cy="0"/>
          </a:xfrm>
          <a:prstGeom prst="straightConnector1">
            <a:avLst/>
          </a:prstGeom>
          <a:noFill/>
          <a:ln cap="flat" cmpd="sng" w="12700">
            <a:solidFill>
              <a:srgbClr val="F4F6F8"/>
            </a:solidFill>
            <a:prstDash val="solid"/>
            <a:round/>
            <a:headEnd len="sm" w="sm" type="none"/>
            <a:tailEnd len="sm" w="sm" type="none"/>
          </a:ln>
        </p:spPr>
      </p:cxnSp>
      <p:pic>
        <p:nvPicPr>
          <p:cNvPr descr="/mnt/data/a_clean_clinical_medical_scene_on_a_countertop_in.png" id="85" name="Google Shape;85;p7"/>
          <p:cNvPicPr preferRelativeResize="0"/>
          <p:nvPr/>
        </p:nvPicPr>
        <p:blipFill rotWithShape="1">
          <a:blip r:embed="rId3">
            <a:alphaModFix/>
          </a:blip>
          <a:srcRect b="0" l="24001" r="24001" t="0"/>
          <a:stretch/>
        </p:blipFill>
        <p:spPr>
          <a:xfrm>
            <a:off x="685800" y="1941341"/>
            <a:ext cx="3886200" cy="4206240"/>
          </a:xfrm>
          <a:prstGeom prst="rect">
            <a:avLst/>
          </a:prstGeom>
          <a:noFill/>
          <a:ln>
            <a:noFill/>
          </a:ln>
        </p:spPr>
      </p:pic>
      <p:sp>
        <p:nvSpPr>
          <p:cNvPr id="86" name="Google Shape;86;p7"/>
          <p:cNvSpPr/>
          <p:nvPr/>
        </p:nvSpPr>
        <p:spPr>
          <a:xfrm>
            <a:off x="5189474" y="1976777"/>
            <a:ext cx="2633472" cy="548640"/>
          </a:xfrm>
          <a:prstGeom prst="roundRect">
            <a:avLst>
              <a:gd fmla="val 18750" name="adj"/>
            </a:avLst>
          </a:prstGeom>
          <a:solidFill>
            <a:srgbClr val="9CC2E5"/>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7"/>
          <p:cNvSpPr/>
          <p:nvPr/>
        </p:nvSpPr>
        <p:spPr>
          <a:xfrm>
            <a:off x="5074920" y="1896325"/>
            <a:ext cx="2862580" cy="57633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0000"/>
              </a:buClr>
              <a:buSzPts val="2400"/>
              <a:buFont typeface="Times New Roman"/>
              <a:buNone/>
            </a:pPr>
            <a:r>
              <a:rPr b="0" i="0" lang="en-US" sz="2400" u="none" cap="none" strike="noStrike">
                <a:solidFill>
                  <a:srgbClr val="FF0000"/>
                </a:solidFill>
                <a:latin typeface="Times New Roman"/>
                <a:ea typeface="Times New Roman"/>
                <a:cs typeface="Times New Roman"/>
                <a:sym typeface="Times New Roman"/>
              </a:rPr>
              <a:t>High-risk mistakes</a:t>
            </a:r>
            <a:endParaRPr/>
          </a:p>
        </p:txBody>
      </p:sp>
      <p:sp>
        <p:nvSpPr>
          <p:cNvPr id="88" name="Google Shape;88;p7"/>
          <p:cNvSpPr/>
          <p:nvPr/>
        </p:nvSpPr>
        <p:spPr>
          <a:xfrm>
            <a:off x="5074920" y="2692205"/>
            <a:ext cx="6035040" cy="1920240"/>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Using serum, citrate or heparin tube for CBC</a:t>
            </a:r>
            <a:endParaRPr b="0" i="0" sz="20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Drawing EDTA before chemistry tubes can contaminate other tests</a:t>
            </a:r>
            <a:endParaRPr b="0" i="0" sz="20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No discard tube when required by local policy</a:t>
            </a:r>
            <a:endParaRPr b="0" i="0" sz="20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rgbClr val="12355B"/>
              </a:buClr>
              <a:buSzPts val="2000"/>
              <a:buFont typeface="Arial"/>
              <a:buChar char="•"/>
            </a:pPr>
            <a:r>
              <a:rPr b="0" i="0" lang="en-US" sz="2000" u="none" cap="none" strike="noStrike">
                <a:solidFill>
                  <a:srgbClr val="12355B"/>
                </a:solidFill>
                <a:latin typeface="Arial"/>
                <a:ea typeface="Arial"/>
                <a:cs typeface="Arial"/>
                <a:sym typeface="Arial"/>
              </a:rPr>
              <a:t>Expired or damaged tube</a:t>
            </a:r>
            <a:endParaRPr b="0" i="0" sz="2000" u="none" cap="none" strike="noStrike">
              <a:solidFill>
                <a:schemeClr val="dk1"/>
              </a:solidFill>
              <a:latin typeface="Arial"/>
              <a:ea typeface="Arial"/>
              <a:cs typeface="Arial"/>
              <a:sym typeface="Arial"/>
            </a:endParaRPr>
          </a:p>
        </p:txBody>
      </p:sp>
      <p:sp>
        <p:nvSpPr>
          <p:cNvPr id="89" name="Google Shape;89;p7"/>
          <p:cNvSpPr/>
          <p:nvPr/>
        </p:nvSpPr>
        <p:spPr>
          <a:xfrm>
            <a:off x="5074920" y="5166359"/>
            <a:ext cx="5303520" cy="914400"/>
          </a:xfrm>
          <a:prstGeom prst="roundRect">
            <a:avLst>
              <a:gd fmla="val 8000" name="adj"/>
            </a:avLst>
          </a:prstGeom>
          <a:solidFill>
            <a:srgbClr val="EAF3FF">
              <a:alpha val="94902"/>
            </a:srgbClr>
          </a:solidFill>
          <a:ln cap="flat" cmpd="sng" w="12700">
            <a:solidFill>
              <a:srgbClr val="EAF3FF">
                <a:alpha val="4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7"/>
          <p:cNvSpPr/>
          <p:nvPr/>
        </p:nvSpPr>
        <p:spPr>
          <a:xfrm>
            <a:off x="5239512" y="4844365"/>
            <a:ext cx="4974336"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Prevention</a:t>
            </a:r>
            <a:endParaRPr b="0" i="0" sz="2000" u="none" cap="none" strike="noStrike">
              <a:solidFill>
                <a:schemeClr val="dk1"/>
              </a:solidFill>
              <a:latin typeface="Arial"/>
              <a:ea typeface="Arial"/>
              <a:cs typeface="Arial"/>
              <a:sym typeface="Arial"/>
            </a:endParaRPr>
          </a:p>
        </p:txBody>
      </p:sp>
      <p:sp>
        <p:nvSpPr>
          <p:cNvPr id="91" name="Google Shape;91;p7"/>
          <p:cNvSpPr/>
          <p:nvPr/>
        </p:nvSpPr>
        <p:spPr>
          <a:xfrm>
            <a:off x="5239512" y="5466545"/>
            <a:ext cx="4974336"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B5563"/>
              </a:buClr>
              <a:buSzPts val="2000"/>
              <a:buFont typeface="Arial"/>
              <a:buNone/>
            </a:pPr>
            <a:r>
              <a:rPr b="0" i="0" lang="en-US" sz="2000" u="none" cap="none" strike="noStrike">
                <a:solidFill>
                  <a:srgbClr val="4B5563"/>
                </a:solidFill>
                <a:latin typeface="Arial"/>
                <a:ea typeface="Arial"/>
                <a:cs typeface="Arial"/>
                <a:sym typeface="Arial"/>
              </a:rPr>
              <a:t>Use tube guide charts at collection station and train staff on order of draw.</a:t>
            </a:r>
            <a:endParaRPr b="0" i="0" sz="2000" u="none" cap="none" strike="noStrike">
              <a:solidFill>
                <a:schemeClr val="dk1"/>
              </a:solidFill>
              <a:latin typeface="Arial"/>
              <a:ea typeface="Arial"/>
              <a:cs typeface="Arial"/>
              <a:sym typeface="Arial"/>
            </a:endParaRPr>
          </a:p>
        </p:txBody>
      </p:sp>
      <p:sp>
        <p:nvSpPr>
          <p:cNvPr id="92" name="Google Shape;92;p7"/>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04</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7" name="Shape 97"/>
        <p:cNvGrpSpPr/>
        <p:nvPr/>
      </p:nvGrpSpPr>
      <p:grpSpPr>
        <a:xfrm>
          <a:off x="0" y="0"/>
          <a:ext cx="0" cy="0"/>
          <a:chOff x="0" y="0"/>
          <a:chExt cx="0" cy="0"/>
        </a:xfrm>
      </p:grpSpPr>
      <p:sp>
        <p:nvSpPr>
          <p:cNvPr id="98" name="Google Shape;98;p8"/>
          <p:cNvSpPr/>
          <p:nvPr/>
        </p:nvSpPr>
        <p:spPr>
          <a:xfrm>
            <a:off x="-152097" y="-39116"/>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8"/>
          <p:cNvSpPr/>
          <p:nvPr/>
        </p:nvSpPr>
        <p:spPr>
          <a:xfrm>
            <a:off x="-149708" y="-39116"/>
            <a:ext cx="276708" cy="6858000"/>
          </a:xfrm>
          <a:prstGeom prst="rect">
            <a:avLst/>
          </a:prstGeom>
          <a:solidFill>
            <a:srgbClr val="C62828"/>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8"/>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62828"/>
              </a:buClr>
              <a:buSzPts val="850"/>
              <a:buFont typeface="Arial"/>
              <a:buNone/>
            </a:pPr>
            <a:r>
              <a:rPr b="1" i="0" lang="en-US" sz="850" u="none" cap="none" strike="noStrike">
                <a:solidFill>
                  <a:srgbClr val="C62828"/>
                </a:solidFill>
                <a:latin typeface="Arial"/>
                <a:ea typeface="Arial"/>
                <a:cs typeface="Arial"/>
                <a:sym typeface="Arial"/>
              </a:rPr>
              <a:t>ERROR 3</a:t>
            </a:r>
            <a:endParaRPr b="0" i="0" sz="850" u="none" cap="none" strike="noStrike">
              <a:solidFill>
                <a:schemeClr val="dk1"/>
              </a:solidFill>
              <a:latin typeface="Arial"/>
              <a:ea typeface="Arial"/>
              <a:cs typeface="Arial"/>
              <a:sym typeface="Arial"/>
            </a:endParaRPr>
          </a:p>
        </p:txBody>
      </p:sp>
      <p:sp>
        <p:nvSpPr>
          <p:cNvPr id="101" name="Google Shape;101;p8"/>
          <p:cNvSpPr/>
          <p:nvPr/>
        </p:nvSpPr>
        <p:spPr>
          <a:xfrm>
            <a:off x="502920" y="320040"/>
            <a:ext cx="78638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Times New Roman"/>
              <a:buNone/>
            </a:pPr>
            <a:r>
              <a:rPr b="1" i="0" lang="en-US" sz="4000" u="none" cap="none" strike="noStrike">
                <a:solidFill>
                  <a:srgbClr val="FF0000"/>
                </a:solidFill>
                <a:latin typeface="Times New Roman"/>
                <a:ea typeface="Times New Roman"/>
                <a:cs typeface="Times New Roman"/>
                <a:sym typeface="Times New Roman"/>
              </a:rPr>
              <a:t>Incorrect fill </a:t>
            </a:r>
            <a:r>
              <a:rPr b="1" i="0" lang="en-US" sz="4400" u="none" cap="none" strike="noStrike">
                <a:solidFill>
                  <a:srgbClr val="FF0000"/>
                </a:solidFill>
                <a:latin typeface="Times New Roman"/>
                <a:ea typeface="Times New Roman"/>
                <a:cs typeface="Times New Roman"/>
                <a:sym typeface="Times New Roman"/>
              </a:rPr>
              <a:t>volume</a:t>
            </a:r>
            <a:r>
              <a:rPr b="1" i="0" lang="en-US" sz="4000" u="none" cap="none" strike="noStrike">
                <a:solidFill>
                  <a:srgbClr val="FF0000"/>
                </a:solidFill>
                <a:latin typeface="Times New Roman"/>
                <a:ea typeface="Times New Roman"/>
                <a:cs typeface="Times New Roman"/>
                <a:sym typeface="Times New Roman"/>
              </a:rPr>
              <a:t> in EDTA tube</a:t>
            </a:r>
            <a:endParaRPr b="0" i="0" sz="4000" u="none" cap="none" strike="noStrike">
              <a:solidFill>
                <a:srgbClr val="FF0000"/>
              </a:solidFill>
              <a:latin typeface="Times New Roman"/>
              <a:ea typeface="Times New Roman"/>
              <a:cs typeface="Times New Roman"/>
              <a:sym typeface="Times New Roman"/>
            </a:endParaRPr>
          </a:p>
        </p:txBody>
      </p:sp>
      <p:sp>
        <p:nvSpPr>
          <p:cNvPr id="102" name="Google Shape;102;p8"/>
          <p:cNvSpPr/>
          <p:nvPr/>
        </p:nvSpPr>
        <p:spPr>
          <a:xfrm>
            <a:off x="530352" y="1118062"/>
            <a:ext cx="7597648" cy="35266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70C0"/>
              </a:buClr>
              <a:buSzPts val="2000"/>
              <a:buFont typeface="Arial"/>
              <a:buNone/>
            </a:pPr>
            <a:r>
              <a:rPr b="0" i="0" lang="en-US" sz="2000" u="none" cap="none" strike="noStrike">
                <a:solidFill>
                  <a:srgbClr val="0070C0"/>
                </a:solidFill>
                <a:latin typeface="Arial"/>
                <a:ea typeface="Arial"/>
                <a:cs typeface="Arial"/>
                <a:sym typeface="Arial"/>
              </a:rPr>
              <a:t>Underfilling changes the blood-to-anticoagulant ratio.</a:t>
            </a:r>
            <a:endParaRPr/>
          </a:p>
        </p:txBody>
      </p:sp>
      <p:cxnSp>
        <p:nvCxnSpPr>
          <p:cNvPr id="103" name="Google Shape;103;p8"/>
          <p:cNvCxnSpPr/>
          <p:nvPr/>
        </p:nvCxnSpPr>
        <p:spPr>
          <a:xfrm>
            <a:off x="502920" y="1124712"/>
            <a:ext cx="11064240" cy="0"/>
          </a:xfrm>
          <a:prstGeom prst="straightConnector1">
            <a:avLst/>
          </a:prstGeom>
          <a:noFill/>
          <a:ln cap="flat" cmpd="sng" w="12700">
            <a:solidFill>
              <a:srgbClr val="F4F6F8"/>
            </a:solidFill>
            <a:prstDash val="solid"/>
            <a:round/>
            <a:headEnd len="sm" w="sm" type="none"/>
            <a:tailEnd len="sm" w="sm" type="none"/>
          </a:ln>
        </p:spPr>
      </p:cxnSp>
      <p:pic>
        <p:nvPicPr>
          <p:cNvPr descr="/mnt/data/cbc_tube_fill.png" id="104" name="Google Shape;104;p8"/>
          <p:cNvPicPr preferRelativeResize="0"/>
          <p:nvPr/>
        </p:nvPicPr>
        <p:blipFill rotWithShape="1">
          <a:blip r:embed="rId3">
            <a:alphaModFix/>
          </a:blip>
          <a:srcRect b="0" l="8281" r="8281" t="0"/>
          <a:stretch/>
        </p:blipFill>
        <p:spPr>
          <a:xfrm>
            <a:off x="777392" y="1554480"/>
            <a:ext cx="5166360" cy="4696460"/>
          </a:xfrm>
          <a:prstGeom prst="rect">
            <a:avLst/>
          </a:prstGeom>
          <a:noFill/>
          <a:ln>
            <a:noFill/>
          </a:ln>
        </p:spPr>
      </p:pic>
      <p:sp>
        <p:nvSpPr>
          <p:cNvPr id="105" name="Google Shape;105;p8"/>
          <p:cNvSpPr/>
          <p:nvPr/>
        </p:nvSpPr>
        <p:spPr>
          <a:xfrm>
            <a:off x="6172200" y="2011672"/>
            <a:ext cx="5867400" cy="2509520"/>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Times New Roman"/>
                <a:ea typeface="Times New Roman"/>
                <a:cs typeface="Times New Roman"/>
                <a:sym typeface="Times New Roman"/>
              </a:rPr>
              <a:t>Underfilled tube: excess EDTA effect may shrink cells and alter indices</a:t>
            </a:r>
            <a:endParaRPr/>
          </a:p>
          <a:p>
            <a:pPr indent="-285750" lvl="0" marL="28575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Times New Roman"/>
                <a:ea typeface="Times New Roman"/>
                <a:cs typeface="Times New Roman"/>
                <a:sym typeface="Times New Roman"/>
              </a:rPr>
              <a:t>Overfilled tube: inadequate anticoagulant mixing may cause microclots</a:t>
            </a:r>
            <a:endParaRPr/>
          </a:p>
          <a:p>
            <a:pPr indent="-285750" lvl="0" marL="285750" marR="0" rtl="0" algn="l">
              <a:spcBef>
                <a:spcPts val="0"/>
              </a:spcBef>
              <a:spcAft>
                <a:spcPts val="0"/>
              </a:spcAft>
              <a:buClr>
                <a:schemeClr val="dk1"/>
              </a:buClr>
              <a:buSzPts val="2000"/>
              <a:buFont typeface="Arial"/>
              <a:buChar char="•"/>
            </a:pPr>
            <a:r>
              <a:rPr b="0" i="0" lang="en-US" sz="2000" u="none" cap="none" strike="noStrike">
                <a:solidFill>
                  <a:schemeClr val="dk1"/>
                </a:solidFill>
                <a:latin typeface="Times New Roman"/>
                <a:ea typeface="Times New Roman"/>
                <a:cs typeface="Times New Roman"/>
                <a:sym typeface="Times New Roman"/>
              </a:rPr>
              <a:t>Very small paediatric samples need approved micro-collection tubes</a:t>
            </a:r>
            <a:endParaRPr/>
          </a:p>
        </p:txBody>
      </p:sp>
      <p:sp>
        <p:nvSpPr>
          <p:cNvPr id="106" name="Google Shape;106;p8"/>
          <p:cNvSpPr/>
          <p:nvPr/>
        </p:nvSpPr>
        <p:spPr>
          <a:xfrm>
            <a:off x="6217920" y="4994031"/>
            <a:ext cx="4728503" cy="943706"/>
          </a:xfrm>
          <a:prstGeom prst="roundRect">
            <a:avLst>
              <a:gd fmla="val 8000" name="adj"/>
            </a:avLst>
          </a:prstGeom>
          <a:solidFill>
            <a:srgbClr val="F4B081">
              <a:alpha val="94902"/>
            </a:srgbClr>
          </a:solidFill>
          <a:ln cap="flat" cmpd="sng" w="12700">
            <a:solidFill>
              <a:srgbClr val="FFF4E5">
                <a:alpha val="4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
          <p:cNvSpPr/>
          <p:nvPr/>
        </p:nvSpPr>
        <p:spPr>
          <a:xfrm>
            <a:off x="6382512" y="4582160"/>
            <a:ext cx="4471416"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200"/>
              <a:buFont typeface="Arial"/>
              <a:buNone/>
            </a:pPr>
            <a:r>
              <a:rPr b="1" i="0" lang="en-US" sz="2200" u="none" cap="none" strike="noStrike">
                <a:solidFill>
                  <a:srgbClr val="12355B"/>
                </a:solidFill>
                <a:latin typeface="Arial"/>
                <a:ea typeface="Arial"/>
                <a:cs typeface="Arial"/>
                <a:sym typeface="Arial"/>
              </a:rPr>
              <a:t>Corrective action</a:t>
            </a:r>
            <a:endParaRPr b="0" i="0" sz="2200" u="none" cap="none" strike="noStrike">
              <a:solidFill>
                <a:schemeClr val="dk1"/>
              </a:solidFill>
              <a:latin typeface="Arial"/>
              <a:ea typeface="Arial"/>
              <a:cs typeface="Arial"/>
              <a:sym typeface="Arial"/>
            </a:endParaRPr>
          </a:p>
        </p:txBody>
      </p:sp>
      <p:sp>
        <p:nvSpPr>
          <p:cNvPr id="108" name="Google Shape;108;p8"/>
          <p:cNvSpPr/>
          <p:nvPr/>
        </p:nvSpPr>
        <p:spPr>
          <a:xfrm>
            <a:off x="6382512" y="5287180"/>
            <a:ext cx="4471416"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Fill to the manufacturer’s mark; reject or recollect if volume is unacceptable.</a:t>
            </a:r>
            <a:endParaRPr/>
          </a:p>
        </p:txBody>
      </p:sp>
      <p:sp>
        <p:nvSpPr>
          <p:cNvPr id="109" name="Google Shape;109;p8"/>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05</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4" name="Shape 114"/>
        <p:cNvGrpSpPr/>
        <p:nvPr/>
      </p:nvGrpSpPr>
      <p:grpSpPr>
        <a:xfrm>
          <a:off x="0" y="0"/>
          <a:ext cx="0" cy="0"/>
          <a:chOff x="0" y="0"/>
          <a:chExt cx="0" cy="0"/>
        </a:xfrm>
      </p:grpSpPr>
      <p:sp>
        <p:nvSpPr>
          <p:cNvPr id="115" name="Google Shape;115;p9"/>
          <p:cNvSpPr/>
          <p:nvPr/>
        </p:nvSpPr>
        <p:spPr>
          <a:xfrm>
            <a:off x="0" y="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9"/>
          <p:cNvSpPr/>
          <p:nvPr/>
        </p:nvSpPr>
        <p:spPr>
          <a:xfrm>
            <a:off x="0" y="0"/>
            <a:ext cx="201168" cy="6858000"/>
          </a:xfrm>
          <a:prstGeom prst="rect">
            <a:avLst/>
          </a:prstGeom>
          <a:solidFill>
            <a:srgbClr val="C62828"/>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9"/>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62828"/>
              </a:buClr>
              <a:buSzPts val="850"/>
              <a:buFont typeface="Arial"/>
              <a:buNone/>
            </a:pPr>
            <a:r>
              <a:rPr b="1" i="0" lang="en-US" sz="850" u="none" cap="none" strike="noStrike">
                <a:solidFill>
                  <a:srgbClr val="C62828"/>
                </a:solidFill>
                <a:latin typeface="Arial"/>
                <a:ea typeface="Arial"/>
                <a:cs typeface="Arial"/>
                <a:sym typeface="Arial"/>
              </a:rPr>
              <a:t>ERROR 4</a:t>
            </a:r>
            <a:endParaRPr b="0" i="0" sz="850" u="none" cap="none" strike="noStrike">
              <a:solidFill>
                <a:schemeClr val="dk1"/>
              </a:solidFill>
              <a:latin typeface="Arial"/>
              <a:ea typeface="Arial"/>
              <a:cs typeface="Arial"/>
              <a:sym typeface="Arial"/>
            </a:endParaRPr>
          </a:p>
        </p:txBody>
      </p:sp>
      <p:sp>
        <p:nvSpPr>
          <p:cNvPr id="118" name="Google Shape;118;p9"/>
          <p:cNvSpPr/>
          <p:nvPr/>
        </p:nvSpPr>
        <p:spPr>
          <a:xfrm>
            <a:off x="502920" y="320040"/>
            <a:ext cx="110642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Times New Roman"/>
              <a:buNone/>
            </a:pPr>
            <a:r>
              <a:rPr b="1" i="0" lang="en-US" sz="4000" u="none" cap="none" strike="noStrike">
                <a:solidFill>
                  <a:srgbClr val="FF0000"/>
                </a:solidFill>
                <a:latin typeface="Times New Roman"/>
                <a:ea typeface="Times New Roman"/>
                <a:cs typeface="Times New Roman"/>
                <a:sym typeface="Times New Roman"/>
              </a:rPr>
              <a:t>Poor mixing: clots and platelet errors</a:t>
            </a:r>
            <a:endParaRPr b="0" i="0" sz="4000" u="none" cap="none" strike="noStrike">
              <a:solidFill>
                <a:srgbClr val="FF0000"/>
              </a:solidFill>
              <a:latin typeface="Times New Roman"/>
              <a:ea typeface="Times New Roman"/>
              <a:cs typeface="Times New Roman"/>
              <a:sym typeface="Times New Roman"/>
            </a:endParaRPr>
          </a:p>
        </p:txBody>
      </p:sp>
      <p:sp>
        <p:nvSpPr>
          <p:cNvPr id="119" name="Google Shape;119;p9"/>
          <p:cNvSpPr/>
          <p:nvPr/>
        </p:nvSpPr>
        <p:spPr>
          <a:xfrm>
            <a:off x="530352" y="845820"/>
            <a:ext cx="5565495" cy="4241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030A0"/>
              </a:buClr>
              <a:buSzPts val="2000"/>
              <a:buFont typeface="Arial"/>
              <a:buNone/>
            </a:pPr>
            <a:r>
              <a:rPr b="0" i="0" lang="en-US" sz="2000" u="none" cap="none" strike="noStrike">
                <a:solidFill>
                  <a:srgbClr val="7030A0"/>
                </a:solidFill>
                <a:latin typeface="Arial"/>
                <a:ea typeface="Arial"/>
                <a:cs typeface="Arial"/>
                <a:sym typeface="Arial"/>
              </a:rPr>
              <a:t>Clots are a common cause of sample rejection in CBC.</a:t>
            </a:r>
            <a:endParaRPr/>
          </a:p>
        </p:txBody>
      </p:sp>
      <p:cxnSp>
        <p:nvCxnSpPr>
          <p:cNvPr id="120" name="Google Shape;120;p9"/>
          <p:cNvCxnSpPr/>
          <p:nvPr/>
        </p:nvCxnSpPr>
        <p:spPr>
          <a:xfrm flipH="1" rot="10800000">
            <a:off x="422031" y="941832"/>
            <a:ext cx="11145129" cy="438912"/>
          </a:xfrm>
          <a:prstGeom prst="straightConnector1">
            <a:avLst/>
          </a:prstGeom>
          <a:noFill/>
          <a:ln cap="flat" cmpd="sng" w="12700">
            <a:solidFill>
              <a:srgbClr val="F4F6F8"/>
            </a:solidFill>
            <a:prstDash val="solid"/>
            <a:round/>
            <a:headEnd len="sm" w="sm" type="none"/>
            <a:tailEnd len="sm" w="sm" type="none"/>
          </a:ln>
        </p:spPr>
      </p:cxnSp>
      <p:pic>
        <p:nvPicPr>
          <p:cNvPr descr="/mnt/data/a_close_up_photorealistic_laboratory_scene_shot_a.png" id="121" name="Google Shape;121;p9"/>
          <p:cNvPicPr preferRelativeResize="0"/>
          <p:nvPr/>
        </p:nvPicPr>
        <p:blipFill rotWithShape="1">
          <a:blip r:embed="rId3">
            <a:alphaModFix/>
          </a:blip>
          <a:srcRect b="0" l="19137" r="19137" t="0"/>
          <a:stretch/>
        </p:blipFill>
        <p:spPr>
          <a:xfrm>
            <a:off x="6720840" y="1623060"/>
            <a:ext cx="4663440" cy="4251960"/>
          </a:xfrm>
          <a:prstGeom prst="rect">
            <a:avLst/>
          </a:prstGeom>
          <a:noFill/>
          <a:ln>
            <a:noFill/>
          </a:ln>
        </p:spPr>
      </p:pic>
      <p:sp>
        <p:nvSpPr>
          <p:cNvPr id="122" name="Google Shape;122;p9"/>
          <p:cNvSpPr/>
          <p:nvPr/>
        </p:nvSpPr>
        <p:spPr>
          <a:xfrm>
            <a:off x="530352" y="1417320"/>
            <a:ext cx="6010148" cy="2633464"/>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Not inverting the EDTA tube soon after collection</a:t>
            </a:r>
            <a:endParaRPr/>
          </a:p>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Vigorous shaking causing cell damage or hemolysis</a:t>
            </a:r>
            <a:endParaRPr/>
          </a:p>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Small clots reduce platelet count and block analyzer aspiration</a:t>
            </a:r>
            <a:endParaRPr/>
          </a:p>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Clot fragments may falsely increase WBC or flags</a:t>
            </a:r>
            <a:endParaRPr/>
          </a:p>
        </p:txBody>
      </p:sp>
      <p:sp>
        <p:nvSpPr>
          <p:cNvPr id="123" name="Google Shape;123;p9"/>
          <p:cNvSpPr/>
          <p:nvPr/>
        </p:nvSpPr>
        <p:spPr>
          <a:xfrm>
            <a:off x="502920" y="5098167"/>
            <a:ext cx="5300980" cy="759460"/>
          </a:xfrm>
          <a:prstGeom prst="roundRect">
            <a:avLst>
              <a:gd fmla="val 8000" name="adj"/>
            </a:avLst>
          </a:prstGeom>
          <a:solidFill>
            <a:srgbClr val="F4B081">
              <a:alpha val="94902"/>
            </a:srgbClr>
          </a:solidFill>
          <a:ln cap="flat" cmpd="sng" w="12700">
            <a:solidFill>
              <a:srgbClr val="EAF3FF">
                <a:alpha val="4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9"/>
          <p:cNvSpPr/>
          <p:nvPr/>
        </p:nvSpPr>
        <p:spPr>
          <a:xfrm>
            <a:off x="525315" y="4684928"/>
            <a:ext cx="4882896"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200"/>
              <a:buFont typeface="Times New Roman"/>
              <a:buNone/>
            </a:pPr>
            <a:r>
              <a:rPr b="1" i="0" lang="en-US" sz="2200" u="none" cap="none" strike="noStrike">
                <a:solidFill>
                  <a:srgbClr val="12355B"/>
                </a:solidFill>
                <a:latin typeface="Times New Roman"/>
                <a:ea typeface="Times New Roman"/>
                <a:cs typeface="Times New Roman"/>
                <a:sym typeface="Times New Roman"/>
              </a:rPr>
              <a:t>Correct technique</a:t>
            </a:r>
            <a:endParaRPr b="0" i="0" sz="2200" u="none" cap="none" strike="noStrike">
              <a:solidFill>
                <a:schemeClr val="dk1"/>
              </a:solidFill>
              <a:latin typeface="Times New Roman"/>
              <a:ea typeface="Times New Roman"/>
              <a:cs typeface="Times New Roman"/>
              <a:sym typeface="Times New Roman"/>
            </a:endParaRPr>
          </a:p>
        </p:txBody>
      </p:sp>
      <p:sp>
        <p:nvSpPr>
          <p:cNvPr id="125" name="Google Shape;125;p9"/>
          <p:cNvSpPr/>
          <p:nvPr/>
        </p:nvSpPr>
        <p:spPr>
          <a:xfrm>
            <a:off x="542899" y="5232829"/>
            <a:ext cx="5552948" cy="48412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Gently invert EDTA tube 8–10 times; do not shake.</a:t>
            </a:r>
            <a:endParaRPr/>
          </a:p>
        </p:txBody>
      </p:sp>
      <p:sp>
        <p:nvSpPr>
          <p:cNvPr id="126" name="Google Shape;126;p9"/>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06</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1" name="Shape 131"/>
        <p:cNvGrpSpPr/>
        <p:nvPr/>
      </p:nvGrpSpPr>
      <p:grpSpPr>
        <a:xfrm>
          <a:off x="0" y="0"/>
          <a:ext cx="0" cy="0"/>
          <a:chOff x="0" y="0"/>
          <a:chExt cx="0" cy="0"/>
        </a:xfrm>
      </p:grpSpPr>
      <p:sp>
        <p:nvSpPr>
          <p:cNvPr id="132" name="Google Shape;132;p10"/>
          <p:cNvSpPr/>
          <p:nvPr/>
        </p:nvSpPr>
        <p:spPr>
          <a:xfrm>
            <a:off x="0" y="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0"/>
          <p:cNvSpPr/>
          <p:nvPr/>
        </p:nvSpPr>
        <p:spPr>
          <a:xfrm>
            <a:off x="0" y="0"/>
            <a:ext cx="201168" cy="6858000"/>
          </a:xfrm>
          <a:prstGeom prst="rect">
            <a:avLst/>
          </a:prstGeom>
          <a:solidFill>
            <a:srgbClr val="C62828"/>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0"/>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62828"/>
              </a:buClr>
              <a:buSzPts val="850"/>
              <a:buFont typeface="Arial"/>
              <a:buNone/>
            </a:pPr>
            <a:r>
              <a:rPr b="1" i="0" lang="en-US" sz="850" u="none" cap="none" strike="noStrike">
                <a:solidFill>
                  <a:srgbClr val="C62828"/>
                </a:solidFill>
                <a:latin typeface="Arial"/>
                <a:ea typeface="Arial"/>
                <a:cs typeface="Arial"/>
                <a:sym typeface="Arial"/>
              </a:rPr>
              <a:t>ERROR 5</a:t>
            </a:r>
            <a:endParaRPr b="0" i="0" sz="850" u="none" cap="none" strike="noStrike">
              <a:solidFill>
                <a:schemeClr val="dk1"/>
              </a:solidFill>
              <a:latin typeface="Arial"/>
              <a:ea typeface="Arial"/>
              <a:cs typeface="Arial"/>
              <a:sym typeface="Arial"/>
            </a:endParaRPr>
          </a:p>
        </p:txBody>
      </p:sp>
      <p:sp>
        <p:nvSpPr>
          <p:cNvPr id="135" name="Google Shape;135;p10"/>
          <p:cNvSpPr/>
          <p:nvPr/>
        </p:nvSpPr>
        <p:spPr>
          <a:xfrm>
            <a:off x="502920" y="447040"/>
            <a:ext cx="9687365"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200"/>
              <a:buFont typeface="Times New Roman"/>
              <a:buNone/>
            </a:pPr>
            <a:r>
              <a:rPr b="1" i="0" lang="en-US" sz="4200" u="none" cap="none" strike="noStrike">
                <a:solidFill>
                  <a:srgbClr val="FF0000"/>
                </a:solidFill>
                <a:latin typeface="Times New Roman"/>
                <a:ea typeface="Times New Roman"/>
                <a:cs typeface="Times New Roman"/>
                <a:sym typeface="Times New Roman"/>
              </a:rPr>
              <a:t>Hemolysis or traumatic collection</a:t>
            </a:r>
            <a:endParaRPr b="0" i="0" sz="4200" u="none" cap="none" strike="noStrike">
              <a:solidFill>
                <a:srgbClr val="FF0000"/>
              </a:solidFill>
              <a:latin typeface="Times New Roman"/>
              <a:ea typeface="Times New Roman"/>
              <a:cs typeface="Times New Roman"/>
              <a:sym typeface="Times New Roman"/>
            </a:endParaRPr>
          </a:p>
        </p:txBody>
      </p:sp>
      <p:sp>
        <p:nvSpPr>
          <p:cNvPr id="136" name="Google Shape;136;p10"/>
          <p:cNvSpPr/>
          <p:nvPr/>
        </p:nvSpPr>
        <p:spPr>
          <a:xfrm>
            <a:off x="530352" y="1022524"/>
            <a:ext cx="8402633" cy="3586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030A0"/>
              </a:buClr>
              <a:buSzPts val="2000"/>
              <a:buFont typeface="Arial"/>
              <a:buNone/>
            </a:pPr>
            <a:r>
              <a:rPr b="0" i="0" lang="en-US" sz="2000" u="none" cap="none" strike="noStrike">
                <a:solidFill>
                  <a:srgbClr val="7030A0"/>
                </a:solidFill>
                <a:latin typeface="Arial"/>
                <a:ea typeface="Arial"/>
                <a:cs typeface="Arial"/>
                <a:sym typeface="Arial"/>
              </a:rPr>
              <a:t>Severe hemolysis can interfere with Hb-related parameters and sample quality.</a:t>
            </a:r>
            <a:endParaRPr/>
          </a:p>
        </p:txBody>
      </p:sp>
      <p:cxnSp>
        <p:nvCxnSpPr>
          <p:cNvPr id="137" name="Google Shape;137;p10"/>
          <p:cNvCxnSpPr/>
          <p:nvPr/>
        </p:nvCxnSpPr>
        <p:spPr>
          <a:xfrm flipH="1" rot="10800000">
            <a:off x="530352" y="1237996"/>
            <a:ext cx="11036808" cy="339344"/>
          </a:xfrm>
          <a:prstGeom prst="straightConnector1">
            <a:avLst/>
          </a:prstGeom>
          <a:noFill/>
          <a:ln cap="flat" cmpd="sng" w="12700">
            <a:solidFill>
              <a:srgbClr val="F4F6F8"/>
            </a:solidFill>
            <a:prstDash val="solid"/>
            <a:round/>
            <a:headEnd len="sm" w="sm" type="none"/>
            <a:tailEnd len="sm" w="sm" type="none"/>
          </a:ln>
        </p:spPr>
      </p:cxnSp>
      <p:pic>
        <p:nvPicPr>
          <p:cNvPr descr="/mnt/data/hemolysis_comparison.jpg" id="138" name="Google Shape;138;p10"/>
          <p:cNvPicPr preferRelativeResize="0"/>
          <p:nvPr/>
        </p:nvPicPr>
        <p:blipFill rotWithShape="1">
          <a:blip r:embed="rId3">
            <a:alphaModFix/>
          </a:blip>
          <a:srcRect b="0" l="12433" r="12433" t="0"/>
          <a:stretch/>
        </p:blipFill>
        <p:spPr>
          <a:xfrm>
            <a:off x="685800" y="1682844"/>
            <a:ext cx="5120640" cy="4389120"/>
          </a:xfrm>
          <a:prstGeom prst="rect">
            <a:avLst/>
          </a:prstGeom>
          <a:noFill/>
          <a:ln>
            <a:noFill/>
          </a:ln>
        </p:spPr>
      </p:pic>
      <p:sp>
        <p:nvSpPr>
          <p:cNvPr id="139" name="Google Shape;139;p10"/>
          <p:cNvSpPr/>
          <p:nvPr/>
        </p:nvSpPr>
        <p:spPr>
          <a:xfrm>
            <a:off x="6263131" y="1682844"/>
            <a:ext cx="5788661" cy="2141810"/>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Difficult venipuncture, probing or excessive suction</a:t>
            </a:r>
            <a:endParaRPr/>
          </a:p>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Too small needle, forceful transfer, frothing</a:t>
            </a:r>
            <a:endParaRPr/>
          </a:p>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Vigorous mixing or temperature stress</a:t>
            </a:r>
            <a:endParaRPr/>
          </a:p>
          <a:p>
            <a:pPr indent="-285750" lvl="0" marL="285750" marR="0" rtl="0" algn="l">
              <a:spcBef>
                <a:spcPts val="0"/>
              </a:spcBef>
              <a:spcAft>
                <a:spcPts val="0"/>
              </a:spcAft>
              <a:buClr>
                <a:schemeClr val="dk1"/>
              </a:buClr>
              <a:buSzPts val="2200"/>
              <a:buFont typeface="Arial"/>
              <a:buChar char="•"/>
            </a:pPr>
            <a:r>
              <a:rPr b="0" i="0" lang="en-US" sz="2200" u="none" cap="none" strike="noStrike">
                <a:solidFill>
                  <a:schemeClr val="dk1"/>
                </a:solidFill>
                <a:latin typeface="Times New Roman"/>
                <a:ea typeface="Times New Roman"/>
                <a:cs typeface="Times New Roman"/>
                <a:sym typeface="Times New Roman"/>
              </a:rPr>
              <a:t>May trigger analyzer flags and unreliable morphology</a:t>
            </a:r>
            <a:endParaRPr/>
          </a:p>
        </p:txBody>
      </p:sp>
      <p:sp>
        <p:nvSpPr>
          <p:cNvPr id="140" name="Google Shape;140;p10"/>
          <p:cNvSpPr/>
          <p:nvPr/>
        </p:nvSpPr>
        <p:spPr>
          <a:xfrm>
            <a:off x="6263640" y="4714430"/>
            <a:ext cx="4800600" cy="1367227"/>
          </a:xfrm>
          <a:prstGeom prst="roundRect">
            <a:avLst>
              <a:gd fmla="val 8000" name="adj"/>
            </a:avLst>
          </a:prstGeom>
          <a:solidFill>
            <a:srgbClr val="FFD865">
              <a:alpha val="94902"/>
            </a:srgbClr>
          </a:solidFill>
          <a:ln cap="flat" cmpd="sng" w="12700">
            <a:solidFill>
              <a:srgbClr val="FFECEC">
                <a:alpha val="45098"/>
              </a:srgbClr>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0"/>
          <p:cNvSpPr/>
          <p:nvPr/>
        </p:nvSpPr>
        <p:spPr>
          <a:xfrm>
            <a:off x="6428232" y="4310380"/>
            <a:ext cx="4471416"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800"/>
              <a:buFont typeface="Times New Roman"/>
              <a:buNone/>
            </a:pPr>
            <a:r>
              <a:rPr b="1" i="0" lang="en-US" sz="2800" u="none" cap="none" strike="noStrike">
                <a:solidFill>
                  <a:srgbClr val="12355B"/>
                </a:solidFill>
                <a:latin typeface="Times New Roman"/>
                <a:ea typeface="Times New Roman"/>
                <a:cs typeface="Times New Roman"/>
                <a:sym typeface="Times New Roman"/>
              </a:rPr>
              <a:t>Prevention</a:t>
            </a:r>
            <a:endParaRPr b="0" i="0" sz="2800" u="none" cap="none" strike="noStrike">
              <a:solidFill>
                <a:schemeClr val="dk1"/>
              </a:solidFill>
              <a:latin typeface="Times New Roman"/>
              <a:ea typeface="Times New Roman"/>
              <a:cs typeface="Times New Roman"/>
              <a:sym typeface="Times New Roman"/>
            </a:endParaRPr>
          </a:p>
        </p:txBody>
      </p:sp>
      <p:sp>
        <p:nvSpPr>
          <p:cNvPr id="142" name="Google Shape;142;p10"/>
          <p:cNvSpPr/>
          <p:nvPr/>
        </p:nvSpPr>
        <p:spPr>
          <a:xfrm>
            <a:off x="6428232" y="4870938"/>
            <a:ext cx="4471416" cy="10172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200"/>
              <a:buFont typeface="Times New Roman"/>
              <a:buNone/>
            </a:pPr>
            <a:r>
              <a:rPr b="0" i="0" lang="en-US" sz="2200" u="none" cap="none" strike="noStrike">
                <a:solidFill>
                  <a:schemeClr val="dk1"/>
                </a:solidFill>
                <a:latin typeface="Times New Roman"/>
                <a:ea typeface="Times New Roman"/>
                <a:cs typeface="Times New Roman"/>
                <a:sym typeface="Times New Roman"/>
              </a:rPr>
              <a:t>Use smooth venipuncture, appropriate needle size, gentle transfer and prompt mixing.</a:t>
            </a:r>
            <a:endParaRPr/>
          </a:p>
        </p:txBody>
      </p:sp>
      <p:sp>
        <p:nvSpPr>
          <p:cNvPr id="143" name="Google Shape;143;p10"/>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07</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8" name="Shape 148"/>
        <p:cNvGrpSpPr/>
        <p:nvPr/>
      </p:nvGrpSpPr>
      <p:grpSpPr>
        <a:xfrm>
          <a:off x="0" y="0"/>
          <a:ext cx="0" cy="0"/>
          <a:chOff x="0" y="0"/>
          <a:chExt cx="0" cy="0"/>
        </a:xfrm>
      </p:grpSpPr>
      <p:sp>
        <p:nvSpPr>
          <p:cNvPr id="149" name="Google Shape;149;p11"/>
          <p:cNvSpPr/>
          <p:nvPr/>
        </p:nvSpPr>
        <p:spPr>
          <a:xfrm>
            <a:off x="0" y="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a:off x="0" y="0"/>
            <a:ext cx="201168" cy="6858000"/>
          </a:xfrm>
          <a:prstGeom prst="rect">
            <a:avLst/>
          </a:prstGeom>
          <a:solidFill>
            <a:srgbClr val="C62828"/>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62828"/>
              </a:buClr>
              <a:buSzPts val="850"/>
              <a:buFont typeface="Arial"/>
              <a:buNone/>
            </a:pPr>
            <a:r>
              <a:rPr b="1" i="0" lang="en-US" sz="850" u="none" cap="none" strike="noStrike">
                <a:solidFill>
                  <a:srgbClr val="C62828"/>
                </a:solidFill>
                <a:latin typeface="Arial"/>
                <a:ea typeface="Arial"/>
                <a:cs typeface="Arial"/>
                <a:sym typeface="Arial"/>
              </a:rPr>
              <a:t>ERROR 6</a:t>
            </a:r>
            <a:endParaRPr b="0" i="0" sz="850" u="none" cap="none" strike="noStrike">
              <a:solidFill>
                <a:schemeClr val="dk1"/>
              </a:solidFill>
              <a:latin typeface="Arial"/>
              <a:ea typeface="Arial"/>
              <a:cs typeface="Arial"/>
              <a:sym typeface="Arial"/>
            </a:endParaRPr>
          </a:p>
        </p:txBody>
      </p:sp>
      <p:sp>
        <p:nvSpPr>
          <p:cNvPr id="152" name="Google Shape;152;p11"/>
          <p:cNvSpPr/>
          <p:nvPr/>
        </p:nvSpPr>
        <p:spPr>
          <a:xfrm>
            <a:off x="502920" y="269240"/>
            <a:ext cx="973328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Times New Roman"/>
              <a:buNone/>
            </a:pPr>
            <a:r>
              <a:rPr b="1" i="0" lang="en-US" sz="4000" u="none" cap="none" strike="noStrike">
                <a:solidFill>
                  <a:srgbClr val="FF0000"/>
                </a:solidFill>
                <a:latin typeface="Times New Roman"/>
                <a:ea typeface="Times New Roman"/>
                <a:cs typeface="Times New Roman"/>
                <a:sym typeface="Times New Roman"/>
              </a:rPr>
              <a:t>Dilution or contamination from IV line</a:t>
            </a:r>
            <a:endParaRPr b="0" i="0" sz="4000" u="none" cap="none" strike="noStrike">
              <a:solidFill>
                <a:srgbClr val="FF0000"/>
              </a:solidFill>
              <a:latin typeface="Times New Roman"/>
              <a:ea typeface="Times New Roman"/>
              <a:cs typeface="Times New Roman"/>
              <a:sym typeface="Times New Roman"/>
            </a:endParaRPr>
          </a:p>
        </p:txBody>
      </p:sp>
      <p:sp>
        <p:nvSpPr>
          <p:cNvPr id="153" name="Google Shape;153;p11"/>
          <p:cNvSpPr/>
          <p:nvPr/>
        </p:nvSpPr>
        <p:spPr>
          <a:xfrm>
            <a:off x="530352" y="880872"/>
            <a:ext cx="10579608" cy="269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030A0"/>
              </a:buClr>
              <a:buSzPts val="2000"/>
              <a:buFont typeface="Arial"/>
              <a:buNone/>
            </a:pPr>
            <a:r>
              <a:rPr b="1" i="0" lang="en-US" sz="2000" u="none" cap="none" strike="noStrike">
                <a:solidFill>
                  <a:srgbClr val="7030A0"/>
                </a:solidFill>
                <a:latin typeface="Arial"/>
                <a:ea typeface="Arial"/>
                <a:cs typeface="Arial"/>
                <a:sym typeface="Arial"/>
              </a:rPr>
              <a:t>Blood diluted by IV fluid may give falsely low cell counts.</a:t>
            </a:r>
            <a:endParaRPr/>
          </a:p>
        </p:txBody>
      </p:sp>
      <p:cxnSp>
        <p:nvCxnSpPr>
          <p:cNvPr id="154" name="Google Shape;154;p11"/>
          <p:cNvCxnSpPr/>
          <p:nvPr/>
        </p:nvCxnSpPr>
        <p:spPr>
          <a:xfrm>
            <a:off x="502920" y="1124712"/>
            <a:ext cx="11064240" cy="0"/>
          </a:xfrm>
          <a:prstGeom prst="straightConnector1">
            <a:avLst/>
          </a:prstGeom>
          <a:noFill/>
          <a:ln cap="flat" cmpd="sng" w="12700">
            <a:solidFill>
              <a:srgbClr val="F4F6F8"/>
            </a:solidFill>
            <a:prstDash val="solid"/>
            <a:round/>
            <a:headEnd len="sm" w="sm" type="none"/>
            <a:tailEnd len="sm" w="sm" type="none"/>
          </a:ln>
        </p:spPr>
      </p:cxnSp>
      <p:pic>
        <p:nvPicPr>
          <p:cNvPr descr="/mnt/data/a_close_up_realistic_medical_setting_shot_with_a.png" id="155" name="Google Shape;155;p11"/>
          <p:cNvPicPr preferRelativeResize="0"/>
          <p:nvPr/>
        </p:nvPicPr>
        <p:blipFill rotWithShape="1">
          <a:blip r:embed="rId3">
            <a:alphaModFix/>
          </a:blip>
          <a:srcRect b="10000" l="5000" r="40260" t="2000"/>
          <a:stretch/>
        </p:blipFill>
        <p:spPr>
          <a:xfrm>
            <a:off x="685800" y="1883317"/>
            <a:ext cx="4800600" cy="4343400"/>
          </a:xfrm>
          <a:prstGeom prst="rect">
            <a:avLst/>
          </a:prstGeom>
          <a:noFill/>
          <a:ln>
            <a:noFill/>
          </a:ln>
        </p:spPr>
      </p:pic>
      <p:sp>
        <p:nvSpPr>
          <p:cNvPr id="156" name="Google Shape;156;p11"/>
          <p:cNvSpPr/>
          <p:nvPr/>
        </p:nvSpPr>
        <p:spPr>
          <a:xfrm>
            <a:off x="5600700" y="1417320"/>
            <a:ext cx="6438900" cy="2908300"/>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Collecting from an arm receiving IV fluid</a:t>
            </a:r>
            <a:endParaRPr/>
          </a:p>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Improper line draw without adequate discard volume</a:t>
            </a:r>
            <a:endParaRPr/>
          </a:p>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Contamination with heparin, EDTA or saline</a:t>
            </a:r>
            <a:endParaRPr/>
          </a:p>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Unexplained low Hb, RBC, WBC, platelets or abnormal indices</a:t>
            </a:r>
            <a:endParaRPr/>
          </a:p>
        </p:txBody>
      </p:sp>
      <p:sp>
        <p:nvSpPr>
          <p:cNvPr id="157" name="Google Shape;157;p11"/>
          <p:cNvSpPr/>
          <p:nvPr/>
        </p:nvSpPr>
        <p:spPr>
          <a:xfrm>
            <a:off x="6035040" y="5240213"/>
            <a:ext cx="5737860" cy="784274"/>
          </a:xfrm>
          <a:prstGeom prst="roundRect">
            <a:avLst>
              <a:gd fmla="val 8000" name="adj"/>
            </a:avLst>
          </a:prstGeom>
          <a:solidFill>
            <a:srgbClr val="B3C6E7">
              <a:alpha val="94902"/>
            </a:srgbClr>
          </a:solidFill>
          <a:ln cap="flat" cmpd="sng" w="12700">
            <a:solidFill>
              <a:srgbClr val="EAF3FF">
                <a:alpha val="45098"/>
              </a:srgbClr>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a:off x="6199632" y="4871717"/>
            <a:ext cx="4745736"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200"/>
              <a:buFont typeface="Times New Roman"/>
              <a:buNone/>
            </a:pPr>
            <a:r>
              <a:rPr b="1" i="0" lang="en-US" sz="2200" u="none" cap="none" strike="noStrike">
                <a:solidFill>
                  <a:srgbClr val="12355B"/>
                </a:solidFill>
                <a:latin typeface="Times New Roman"/>
                <a:ea typeface="Times New Roman"/>
                <a:cs typeface="Times New Roman"/>
                <a:sym typeface="Times New Roman"/>
              </a:rPr>
              <a:t>Corrective action</a:t>
            </a:r>
            <a:endParaRPr b="0" i="0" sz="2200" u="none" cap="none" strike="noStrike">
              <a:solidFill>
                <a:schemeClr val="dk1"/>
              </a:solidFill>
              <a:latin typeface="Times New Roman"/>
              <a:ea typeface="Times New Roman"/>
              <a:cs typeface="Times New Roman"/>
              <a:sym typeface="Times New Roman"/>
            </a:endParaRPr>
          </a:p>
        </p:txBody>
      </p:sp>
      <p:sp>
        <p:nvSpPr>
          <p:cNvPr id="159" name="Google Shape;159;p11"/>
          <p:cNvSpPr/>
          <p:nvPr/>
        </p:nvSpPr>
        <p:spPr>
          <a:xfrm>
            <a:off x="6199632" y="5340329"/>
            <a:ext cx="5458968" cy="65524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Times New Roman"/>
              <a:buNone/>
            </a:pPr>
            <a:r>
              <a:rPr b="0" i="0" lang="en-US" sz="2000" u="none" cap="none" strike="noStrike">
                <a:solidFill>
                  <a:schemeClr val="dk1"/>
                </a:solidFill>
                <a:latin typeface="Times New Roman"/>
                <a:ea typeface="Times New Roman"/>
                <a:cs typeface="Times New Roman"/>
                <a:sym typeface="Times New Roman"/>
              </a:rPr>
              <a:t>Prefer opposite arm; pause IV if allowed; follow line-draw protocol and document source.</a:t>
            </a:r>
            <a:endParaRPr/>
          </a:p>
        </p:txBody>
      </p:sp>
      <p:sp>
        <p:nvSpPr>
          <p:cNvPr id="160" name="Google Shape;160;p11"/>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08</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5" name="Shape 165"/>
        <p:cNvGrpSpPr/>
        <p:nvPr/>
      </p:nvGrpSpPr>
      <p:grpSpPr>
        <a:xfrm>
          <a:off x="0" y="0"/>
          <a:ext cx="0" cy="0"/>
          <a:chOff x="0" y="0"/>
          <a:chExt cx="0" cy="0"/>
        </a:xfrm>
      </p:grpSpPr>
      <p:sp>
        <p:nvSpPr>
          <p:cNvPr id="166" name="Google Shape;166;p12"/>
          <p:cNvSpPr/>
          <p:nvPr/>
        </p:nvSpPr>
        <p:spPr>
          <a:xfrm>
            <a:off x="0" y="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2"/>
          <p:cNvSpPr/>
          <p:nvPr/>
        </p:nvSpPr>
        <p:spPr>
          <a:xfrm>
            <a:off x="0" y="0"/>
            <a:ext cx="201168" cy="6858000"/>
          </a:xfrm>
          <a:prstGeom prst="rect">
            <a:avLst/>
          </a:prstGeom>
          <a:solidFill>
            <a:srgbClr val="C62828"/>
          </a:solidFill>
          <a:ln cap="flat" cmpd="sng" w="12700">
            <a:solidFill>
              <a:srgbClr val="C6282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2"/>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62828"/>
              </a:buClr>
              <a:buSzPts val="850"/>
              <a:buFont typeface="Arial"/>
              <a:buNone/>
            </a:pPr>
            <a:r>
              <a:rPr b="1" i="0" lang="en-US" sz="850" u="none" cap="none" strike="noStrike">
                <a:solidFill>
                  <a:srgbClr val="C62828"/>
                </a:solidFill>
                <a:latin typeface="Arial"/>
                <a:ea typeface="Arial"/>
                <a:cs typeface="Arial"/>
                <a:sym typeface="Arial"/>
              </a:rPr>
              <a:t>ERROR 7</a:t>
            </a:r>
            <a:endParaRPr b="0" i="0" sz="850" u="none" cap="none" strike="noStrike">
              <a:solidFill>
                <a:schemeClr val="dk1"/>
              </a:solidFill>
              <a:latin typeface="Arial"/>
              <a:ea typeface="Arial"/>
              <a:cs typeface="Arial"/>
              <a:sym typeface="Arial"/>
            </a:endParaRPr>
          </a:p>
        </p:txBody>
      </p:sp>
      <p:sp>
        <p:nvSpPr>
          <p:cNvPr id="169" name="Google Shape;169;p12"/>
          <p:cNvSpPr/>
          <p:nvPr/>
        </p:nvSpPr>
        <p:spPr>
          <a:xfrm>
            <a:off x="549402" y="260604"/>
            <a:ext cx="11109198"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B050"/>
              </a:buClr>
              <a:buSzPts val="4000"/>
              <a:buFont typeface="Times New Roman"/>
              <a:buNone/>
            </a:pPr>
            <a:r>
              <a:rPr b="1" i="0" lang="en-US" sz="4000" u="none" cap="none" strike="noStrike">
                <a:solidFill>
                  <a:srgbClr val="00B050"/>
                </a:solidFill>
                <a:latin typeface="Times New Roman"/>
                <a:ea typeface="Times New Roman"/>
                <a:cs typeface="Times New Roman"/>
                <a:sym typeface="Times New Roman"/>
              </a:rPr>
              <a:t>Delayed transport and poor storage</a:t>
            </a:r>
            <a:endParaRPr b="0" i="0" sz="4000" u="none" cap="none" strike="noStrike">
              <a:solidFill>
                <a:srgbClr val="00B050"/>
              </a:solidFill>
              <a:latin typeface="Times New Roman"/>
              <a:ea typeface="Times New Roman"/>
              <a:cs typeface="Times New Roman"/>
              <a:sym typeface="Times New Roman"/>
            </a:endParaRPr>
          </a:p>
        </p:txBody>
      </p:sp>
      <p:sp>
        <p:nvSpPr>
          <p:cNvPr id="170" name="Google Shape;170;p12"/>
          <p:cNvSpPr/>
          <p:nvPr/>
        </p:nvSpPr>
        <p:spPr>
          <a:xfrm>
            <a:off x="580644" y="822960"/>
            <a:ext cx="10671048" cy="452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030A0"/>
              </a:buClr>
              <a:buSzPts val="2000"/>
              <a:buFont typeface="Arial"/>
              <a:buNone/>
            </a:pPr>
            <a:r>
              <a:rPr b="0" i="0" lang="en-US" sz="2000" u="none" cap="none" strike="noStrike">
                <a:solidFill>
                  <a:srgbClr val="7030A0"/>
                </a:solidFill>
                <a:latin typeface="Arial"/>
                <a:ea typeface="Arial"/>
                <a:cs typeface="Arial"/>
                <a:sym typeface="Arial"/>
              </a:rPr>
              <a:t>CBC samples are time-sensitive, especially for differential and smear review.</a:t>
            </a:r>
            <a:endParaRPr/>
          </a:p>
        </p:txBody>
      </p:sp>
      <p:cxnSp>
        <p:nvCxnSpPr>
          <p:cNvPr id="171" name="Google Shape;171;p12"/>
          <p:cNvCxnSpPr/>
          <p:nvPr/>
        </p:nvCxnSpPr>
        <p:spPr>
          <a:xfrm flipH="1" rot="10800000">
            <a:off x="530352" y="1324356"/>
            <a:ext cx="11036808" cy="47244"/>
          </a:xfrm>
          <a:prstGeom prst="straightConnector1">
            <a:avLst/>
          </a:prstGeom>
          <a:noFill/>
          <a:ln cap="flat" cmpd="sng" w="12700">
            <a:solidFill>
              <a:srgbClr val="F4F6F8"/>
            </a:solidFill>
            <a:prstDash val="solid"/>
            <a:round/>
            <a:headEnd len="sm" w="sm" type="none"/>
            <a:tailEnd len="sm" w="sm" type="none"/>
          </a:ln>
        </p:spPr>
      </p:cxnSp>
      <p:pic>
        <p:nvPicPr>
          <p:cNvPr descr="/mnt/data/a_clean_clinical_medical_scene_on_a_countertop_in.png" id="172" name="Google Shape;172;p12"/>
          <p:cNvPicPr preferRelativeResize="0"/>
          <p:nvPr/>
        </p:nvPicPr>
        <p:blipFill rotWithShape="1">
          <a:blip r:embed="rId3">
            <a:alphaModFix/>
          </a:blip>
          <a:srcRect b="0" l="19465" r="19465" t="0"/>
          <a:stretch/>
        </p:blipFill>
        <p:spPr>
          <a:xfrm>
            <a:off x="6995160" y="1536700"/>
            <a:ext cx="4663440" cy="4297680"/>
          </a:xfrm>
          <a:prstGeom prst="rect">
            <a:avLst/>
          </a:prstGeom>
          <a:noFill/>
          <a:ln>
            <a:noFill/>
          </a:ln>
        </p:spPr>
      </p:pic>
      <p:sp>
        <p:nvSpPr>
          <p:cNvPr id="173" name="Google Shape;173;p12"/>
          <p:cNvSpPr/>
          <p:nvPr/>
        </p:nvSpPr>
        <p:spPr>
          <a:xfrm>
            <a:off x="580644" y="1347978"/>
            <a:ext cx="6290056" cy="3315462"/>
          </a:xfrm>
          <a:prstGeom prst="rect">
            <a:avLst/>
          </a:prstGeom>
          <a:noFill/>
          <a:ln>
            <a:noFill/>
          </a:ln>
        </p:spPr>
        <p:txBody>
          <a:bodyPr anchorCtr="0" anchor="ctr" bIns="500" lIns="500" spcFirstLastPara="1" rIns="500" wrap="square" tIns="500">
            <a:noAutofit/>
          </a:bodyPr>
          <a:lstStyle/>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Delay causes cell swelling, degenerative leukocyte changes and unreliable smear morphology</a:t>
            </a:r>
            <a:endParaRPr/>
          </a:p>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Exposure to heat can deteriorate cells and increase flags</a:t>
            </a:r>
            <a:endParaRPr/>
          </a:p>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Unsealed tubes may leak or clot at cap area</a:t>
            </a:r>
            <a:endParaRPr/>
          </a:p>
          <a:p>
            <a:pPr indent="-285750" lvl="0" marL="28575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Times New Roman"/>
                <a:ea typeface="Times New Roman"/>
                <a:cs typeface="Times New Roman"/>
                <a:sym typeface="Times New Roman"/>
              </a:rPr>
              <a:t>No collection time = difficult validity assessment</a:t>
            </a:r>
            <a:endParaRPr/>
          </a:p>
        </p:txBody>
      </p:sp>
      <p:sp>
        <p:nvSpPr>
          <p:cNvPr id="174" name="Google Shape;174;p12"/>
          <p:cNvSpPr/>
          <p:nvPr/>
        </p:nvSpPr>
        <p:spPr>
          <a:xfrm>
            <a:off x="822960" y="5372100"/>
            <a:ext cx="5755640" cy="784860"/>
          </a:xfrm>
          <a:prstGeom prst="roundRect">
            <a:avLst>
              <a:gd fmla="val 8000" name="adj"/>
            </a:avLst>
          </a:prstGeom>
          <a:solidFill>
            <a:srgbClr val="CCA9CF">
              <a:alpha val="94902"/>
            </a:srgbClr>
          </a:solidFill>
          <a:ln cap="flat" cmpd="sng" w="12700">
            <a:solidFill>
              <a:srgbClr val="F3EFFF">
                <a:alpha val="45098"/>
              </a:srgbClr>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2"/>
          <p:cNvSpPr/>
          <p:nvPr/>
        </p:nvSpPr>
        <p:spPr>
          <a:xfrm>
            <a:off x="987552" y="5044440"/>
            <a:ext cx="4928616"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400"/>
              <a:buFont typeface="Times New Roman"/>
              <a:buNone/>
            </a:pPr>
            <a:r>
              <a:rPr b="1" i="0" lang="en-US" sz="2400" u="none" cap="none" strike="noStrike">
                <a:solidFill>
                  <a:srgbClr val="12355B"/>
                </a:solidFill>
                <a:latin typeface="Times New Roman"/>
                <a:ea typeface="Times New Roman"/>
                <a:cs typeface="Times New Roman"/>
                <a:sym typeface="Times New Roman"/>
              </a:rPr>
              <a:t>Quality rule</a:t>
            </a:r>
            <a:endParaRPr b="0" i="0" sz="2400" u="none" cap="none" strike="noStrike">
              <a:solidFill>
                <a:schemeClr val="dk1"/>
              </a:solidFill>
              <a:latin typeface="Times New Roman"/>
              <a:ea typeface="Times New Roman"/>
              <a:cs typeface="Times New Roman"/>
              <a:sym typeface="Times New Roman"/>
            </a:endParaRPr>
          </a:p>
        </p:txBody>
      </p:sp>
      <p:sp>
        <p:nvSpPr>
          <p:cNvPr id="176" name="Google Shape;176;p12"/>
          <p:cNvSpPr/>
          <p:nvPr/>
        </p:nvSpPr>
        <p:spPr>
          <a:xfrm>
            <a:off x="987552" y="5536692"/>
            <a:ext cx="5591048" cy="3942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400"/>
              <a:buFont typeface="Times New Roman"/>
              <a:buNone/>
            </a:pPr>
            <a:r>
              <a:rPr b="0" i="0" lang="en-US" sz="2400" u="none" cap="none" strike="noStrike">
                <a:solidFill>
                  <a:schemeClr val="dk1"/>
                </a:solidFill>
                <a:latin typeface="Times New Roman"/>
                <a:ea typeface="Times New Roman"/>
                <a:cs typeface="Times New Roman"/>
                <a:sym typeface="Times New Roman"/>
              </a:rPr>
              <a:t>Record collection time; transport promptly in leak-proof bag at recommended temperature.</a:t>
            </a:r>
            <a:endParaRPr/>
          </a:p>
        </p:txBody>
      </p:sp>
      <p:sp>
        <p:nvSpPr>
          <p:cNvPr id="177" name="Google Shape;177;p12"/>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09</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2" name="Shape 182"/>
        <p:cNvGrpSpPr/>
        <p:nvPr/>
      </p:nvGrpSpPr>
      <p:grpSpPr>
        <a:xfrm>
          <a:off x="0" y="0"/>
          <a:ext cx="0" cy="0"/>
          <a:chOff x="0" y="0"/>
          <a:chExt cx="0" cy="0"/>
        </a:xfrm>
      </p:grpSpPr>
      <p:sp>
        <p:nvSpPr>
          <p:cNvPr id="183" name="Google Shape;183;p13"/>
          <p:cNvSpPr/>
          <p:nvPr/>
        </p:nvSpPr>
        <p:spPr>
          <a:xfrm>
            <a:off x="305" y="0"/>
            <a:ext cx="12191695" cy="6858000"/>
          </a:xfrm>
          <a:prstGeom prst="rect">
            <a:avLst/>
          </a:prstGeom>
          <a:solidFill>
            <a:srgbClr val="FFFFFF"/>
          </a:solidFill>
          <a:ln cap="flat" cmpd="sng" w="12700">
            <a:solidFill>
              <a:srgbClr val="FFFF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3"/>
          <p:cNvSpPr/>
          <p:nvPr/>
        </p:nvSpPr>
        <p:spPr>
          <a:xfrm>
            <a:off x="0" y="0"/>
            <a:ext cx="201168" cy="6858000"/>
          </a:xfrm>
          <a:prstGeom prst="rect">
            <a:avLst/>
          </a:prstGeom>
          <a:solidFill>
            <a:srgbClr val="18864B"/>
          </a:solidFill>
          <a:ln cap="flat" cmpd="sng" w="12700">
            <a:solidFill>
              <a:srgbClr val="18864B">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3"/>
          <p:cNvSpPr/>
          <p:nvPr/>
        </p:nvSpPr>
        <p:spPr>
          <a:xfrm>
            <a:off x="329184" y="6272784"/>
            <a:ext cx="310896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8864B"/>
              </a:buClr>
              <a:buSzPts val="850"/>
              <a:buFont typeface="Arial"/>
              <a:buNone/>
            </a:pPr>
            <a:r>
              <a:rPr b="1" i="0" lang="en-US" sz="850" u="none" cap="none" strike="noStrike">
                <a:solidFill>
                  <a:srgbClr val="18864B"/>
                </a:solidFill>
                <a:latin typeface="Arial"/>
                <a:ea typeface="Arial"/>
                <a:cs typeface="Arial"/>
                <a:sym typeface="Arial"/>
              </a:rPr>
              <a:t>QUALITY IMPROVEMENT</a:t>
            </a:r>
            <a:endParaRPr b="0" i="0" sz="850" u="none" cap="none" strike="noStrike">
              <a:solidFill>
                <a:schemeClr val="dk1"/>
              </a:solidFill>
              <a:latin typeface="Arial"/>
              <a:ea typeface="Arial"/>
              <a:cs typeface="Arial"/>
              <a:sym typeface="Arial"/>
            </a:endParaRPr>
          </a:p>
        </p:txBody>
      </p:sp>
      <p:sp>
        <p:nvSpPr>
          <p:cNvPr id="186" name="Google Shape;186;p13"/>
          <p:cNvSpPr/>
          <p:nvPr/>
        </p:nvSpPr>
        <p:spPr>
          <a:xfrm>
            <a:off x="777240" y="218440"/>
            <a:ext cx="10561320" cy="5354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0000"/>
              </a:buClr>
              <a:buSzPts val="4000"/>
              <a:buFont typeface="Play"/>
              <a:buNone/>
            </a:pPr>
            <a:r>
              <a:rPr b="1" i="0" lang="en-US" sz="4000" u="none" cap="none" strike="noStrike">
                <a:solidFill>
                  <a:srgbClr val="FF0000"/>
                </a:solidFill>
                <a:latin typeface="Play"/>
                <a:ea typeface="Play"/>
                <a:cs typeface="Play"/>
                <a:sym typeface="Play"/>
              </a:rPr>
              <a:t>Practical quality improvement plan</a:t>
            </a:r>
            <a:endParaRPr b="0" i="0" sz="4000" u="none" cap="none" strike="noStrike">
              <a:solidFill>
                <a:srgbClr val="FF0000"/>
              </a:solidFill>
              <a:latin typeface="Arial"/>
              <a:ea typeface="Arial"/>
              <a:cs typeface="Arial"/>
              <a:sym typeface="Arial"/>
            </a:endParaRPr>
          </a:p>
        </p:txBody>
      </p:sp>
      <p:sp>
        <p:nvSpPr>
          <p:cNvPr id="187" name="Google Shape;187;p13"/>
          <p:cNvSpPr/>
          <p:nvPr/>
        </p:nvSpPr>
        <p:spPr>
          <a:xfrm>
            <a:off x="777240" y="855472"/>
            <a:ext cx="6885432" cy="2352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70C0"/>
              </a:buClr>
              <a:buSzPts val="2400"/>
              <a:buFont typeface="Arial"/>
              <a:buNone/>
            </a:pPr>
            <a:r>
              <a:rPr b="0" i="0" lang="en-US" sz="2400" u="none" cap="none" strike="noStrike">
                <a:solidFill>
                  <a:srgbClr val="0070C0"/>
                </a:solidFill>
                <a:latin typeface="Arial"/>
                <a:ea typeface="Arial"/>
                <a:cs typeface="Arial"/>
                <a:sym typeface="Arial"/>
              </a:rPr>
              <a:t>Make the right practice easy, visible and measurable.</a:t>
            </a:r>
            <a:endParaRPr/>
          </a:p>
        </p:txBody>
      </p:sp>
      <p:cxnSp>
        <p:nvCxnSpPr>
          <p:cNvPr id="188" name="Google Shape;188;p13"/>
          <p:cNvCxnSpPr/>
          <p:nvPr/>
        </p:nvCxnSpPr>
        <p:spPr>
          <a:xfrm>
            <a:off x="502920" y="1124712"/>
            <a:ext cx="11064240" cy="0"/>
          </a:xfrm>
          <a:prstGeom prst="straightConnector1">
            <a:avLst/>
          </a:prstGeom>
          <a:noFill/>
          <a:ln cap="flat" cmpd="sng" w="12700">
            <a:solidFill>
              <a:srgbClr val="F4F6F8"/>
            </a:solidFill>
            <a:prstDash val="solid"/>
            <a:round/>
            <a:headEnd len="sm" w="sm" type="none"/>
            <a:tailEnd len="sm" w="sm" type="none"/>
          </a:ln>
        </p:spPr>
      </p:cxnSp>
      <p:sp>
        <p:nvSpPr>
          <p:cNvPr id="189" name="Google Shape;189;p13"/>
          <p:cNvSpPr/>
          <p:nvPr/>
        </p:nvSpPr>
        <p:spPr>
          <a:xfrm>
            <a:off x="899006" y="1295400"/>
            <a:ext cx="10439553" cy="850900"/>
          </a:xfrm>
          <a:prstGeom prst="roundRect">
            <a:avLst>
              <a:gd fmla="val 9756" name="adj"/>
            </a:avLst>
          </a:prstGeom>
          <a:solidFill>
            <a:srgbClr val="EAF3FF"/>
          </a:solidFill>
          <a:ln cap="flat" cmpd="sng" w="12700">
            <a:solidFill>
              <a:srgbClr val="C8D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
          <p:cNvSpPr/>
          <p:nvPr/>
        </p:nvSpPr>
        <p:spPr>
          <a:xfrm>
            <a:off x="1089660" y="1581912"/>
            <a:ext cx="2011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Before collection</a:t>
            </a:r>
            <a:endParaRPr b="0" i="0" sz="2000" u="none" cap="none" strike="noStrike">
              <a:solidFill>
                <a:schemeClr val="dk1"/>
              </a:solidFill>
              <a:latin typeface="Arial"/>
              <a:ea typeface="Arial"/>
              <a:cs typeface="Arial"/>
              <a:sym typeface="Arial"/>
            </a:endParaRPr>
          </a:p>
        </p:txBody>
      </p:sp>
      <p:sp>
        <p:nvSpPr>
          <p:cNvPr id="191" name="Google Shape;191;p13"/>
          <p:cNvSpPr/>
          <p:nvPr/>
        </p:nvSpPr>
        <p:spPr>
          <a:xfrm>
            <a:off x="3375660" y="1581912"/>
            <a:ext cx="76809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Use two identifiers; check request form; choose correct EDTA tube.</a:t>
            </a:r>
            <a:endParaRPr/>
          </a:p>
        </p:txBody>
      </p:sp>
      <p:sp>
        <p:nvSpPr>
          <p:cNvPr id="192" name="Google Shape;192;p13"/>
          <p:cNvSpPr/>
          <p:nvPr/>
        </p:nvSpPr>
        <p:spPr>
          <a:xfrm>
            <a:off x="899007" y="2311400"/>
            <a:ext cx="10439553" cy="870712"/>
          </a:xfrm>
          <a:prstGeom prst="roundRect">
            <a:avLst>
              <a:gd fmla="val 9756" name="adj"/>
            </a:avLst>
          </a:prstGeom>
          <a:solidFill>
            <a:srgbClr val="F7CAAC"/>
          </a:solidFill>
          <a:ln cap="flat" cmpd="sng" w="12700">
            <a:solidFill>
              <a:srgbClr val="DDE3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3"/>
          <p:cNvSpPr/>
          <p:nvPr/>
        </p:nvSpPr>
        <p:spPr>
          <a:xfrm>
            <a:off x="1089660" y="2587752"/>
            <a:ext cx="2011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During collection</a:t>
            </a:r>
            <a:endParaRPr b="0" i="0" sz="2000" u="none" cap="none" strike="noStrike">
              <a:solidFill>
                <a:schemeClr val="dk1"/>
              </a:solidFill>
              <a:latin typeface="Arial"/>
              <a:ea typeface="Arial"/>
              <a:cs typeface="Arial"/>
              <a:sym typeface="Arial"/>
            </a:endParaRPr>
          </a:p>
        </p:txBody>
      </p:sp>
      <p:sp>
        <p:nvSpPr>
          <p:cNvPr id="194" name="Google Shape;194;p13"/>
          <p:cNvSpPr/>
          <p:nvPr/>
        </p:nvSpPr>
        <p:spPr>
          <a:xfrm>
            <a:off x="3375660" y="2587752"/>
            <a:ext cx="76809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Avoid IV contamination; fill to mark; gentle venipuncture.</a:t>
            </a:r>
            <a:endParaRPr/>
          </a:p>
        </p:txBody>
      </p:sp>
      <p:sp>
        <p:nvSpPr>
          <p:cNvPr id="195" name="Google Shape;195;p13"/>
          <p:cNvSpPr/>
          <p:nvPr/>
        </p:nvSpPr>
        <p:spPr>
          <a:xfrm>
            <a:off x="899006" y="3328416"/>
            <a:ext cx="10439553" cy="862584"/>
          </a:xfrm>
          <a:prstGeom prst="roundRect">
            <a:avLst>
              <a:gd fmla="val 9756" name="adj"/>
            </a:avLst>
          </a:prstGeom>
          <a:solidFill>
            <a:srgbClr val="EAF3FF"/>
          </a:solidFill>
          <a:ln cap="flat" cmpd="sng" w="12700">
            <a:solidFill>
              <a:srgbClr val="C8D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3"/>
          <p:cNvSpPr/>
          <p:nvPr/>
        </p:nvSpPr>
        <p:spPr>
          <a:xfrm>
            <a:off x="1043787" y="3593592"/>
            <a:ext cx="2011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355B"/>
              </a:buClr>
              <a:buSzPts val="2000"/>
              <a:buFont typeface="Arial"/>
              <a:buNone/>
            </a:pPr>
            <a:r>
              <a:rPr b="1" i="0" lang="en-US" sz="2000" u="none" cap="none" strike="noStrike">
                <a:solidFill>
                  <a:srgbClr val="12355B"/>
                </a:solidFill>
                <a:latin typeface="Arial"/>
                <a:ea typeface="Arial"/>
                <a:cs typeface="Arial"/>
                <a:sym typeface="Arial"/>
              </a:rPr>
              <a:t>After collection</a:t>
            </a:r>
            <a:endParaRPr b="0" i="0" sz="2000" u="none" cap="none" strike="noStrike">
              <a:solidFill>
                <a:schemeClr val="dk1"/>
              </a:solidFill>
              <a:latin typeface="Arial"/>
              <a:ea typeface="Arial"/>
              <a:cs typeface="Arial"/>
              <a:sym typeface="Arial"/>
            </a:endParaRPr>
          </a:p>
        </p:txBody>
      </p:sp>
      <p:sp>
        <p:nvSpPr>
          <p:cNvPr id="197" name="Google Shape;197;p13"/>
          <p:cNvSpPr/>
          <p:nvPr/>
        </p:nvSpPr>
        <p:spPr>
          <a:xfrm>
            <a:off x="3329787" y="3593592"/>
            <a:ext cx="76809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Invert 8–10 times; label bedside; send promptly.</a:t>
            </a:r>
            <a:endParaRPr/>
          </a:p>
        </p:txBody>
      </p:sp>
      <p:sp>
        <p:nvSpPr>
          <p:cNvPr id="198" name="Google Shape;198;p13"/>
          <p:cNvSpPr/>
          <p:nvPr/>
        </p:nvSpPr>
        <p:spPr>
          <a:xfrm>
            <a:off x="899007" y="4323080"/>
            <a:ext cx="10439553" cy="772160"/>
          </a:xfrm>
          <a:prstGeom prst="roundRect">
            <a:avLst>
              <a:gd fmla="val 9756" name="adj"/>
            </a:avLst>
          </a:prstGeom>
          <a:solidFill>
            <a:srgbClr val="F7CAAC"/>
          </a:solidFill>
          <a:ln cap="flat" cmpd="sng" w="12700">
            <a:solidFill>
              <a:srgbClr val="DDE3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3"/>
          <p:cNvSpPr/>
          <p:nvPr/>
        </p:nvSpPr>
        <p:spPr>
          <a:xfrm>
            <a:off x="1043787" y="4599432"/>
            <a:ext cx="2011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Arial"/>
              <a:buNone/>
            </a:pPr>
            <a:r>
              <a:rPr b="1" i="0" lang="en-US" sz="2000" u="none" cap="none" strike="noStrike">
                <a:solidFill>
                  <a:schemeClr val="dk1"/>
                </a:solidFill>
                <a:latin typeface="Arial"/>
                <a:ea typeface="Arial"/>
                <a:cs typeface="Arial"/>
                <a:sym typeface="Arial"/>
              </a:rPr>
              <a:t>In laboratory</a:t>
            </a:r>
            <a:endParaRPr b="0" i="0" sz="2000" u="none" cap="none" strike="noStrike">
              <a:solidFill>
                <a:schemeClr val="dk1"/>
              </a:solidFill>
              <a:latin typeface="Arial"/>
              <a:ea typeface="Arial"/>
              <a:cs typeface="Arial"/>
              <a:sym typeface="Arial"/>
            </a:endParaRPr>
          </a:p>
        </p:txBody>
      </p:sp>
      <p:sp>
        <p:nvSpPr>
          <p:cNvPr id="200" name="Google Shape;200;p13"/>
          <p:cNvSpPr/>
          <p:nvPr/>
        </p:nvSpPr>
        <p:spPr>
          <a:xfrm>
            <a:off x="3291840" y="4599432"/>
            <a:ext cx="76809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Inspect clots/volume/label; document rejection; feedback to ward.</a:t>
            </a:r>
            <a:endParaRPr/>
          </a:p>
        </p:txBody>
      </p:sp>
      <p:sp>
        <p:nvSpPr>
          <p:cNvPr id="201" name="Google Shape;201;p13"/>
          <p:cNvSpPr/>
          <p:nvPr/>
        </p:nvSpPr>
        <p:spPr>
          <a:xfrm>
            <a:off x="960120" y="5806440"/>
            <a:ext cx="1042416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8864B"/>
              </a:buClr>
              <a:buSzPts val="2800"/>
              <a:buFont typeface="Arial"/>
              <a:buNone/>
            </a:pPr>
            <a:r>
              <a:rPr b="1" i="0" lang="en-US" sz="2800" u="none" cap="none" strike="noStrike">
                <a:solidFill>
                  <a:srgbClr val="18864B"/>
                </a:solidFill>
                <a:latin typeface="Arial"/>
                <a:ea typeface="Arial"/>
                <a:cs typeface="Arial"/>
                <a:sym typeface="Arial"/>
              </a:rPr>
              <a:t>Key message: “Good CBC reporting begins with good specimen quality.”</a:t>
            </a:r>
            <a:endParaRPr b="0" i="0" sz="2800" u="none" cap="none" strike="noStrike">
              <a:solidFill>
                <a:schemeClr val="dk1"/>
              </a:solidFill>
              <a:latin typeface="Arial"/>
              <a:ea typeface="Arial"/>
              <a:cs typeface="Arial"/>
              <a:sym typeface="Arial"/>
            </a:endParaRPr>
          </a:p>
        </p:txBody>
      </p:sp>
      <p:sp>
        <p:nvSpPr>
          <p:cNvPr id="202" name="Google Shape;202;p13"/>
          <p:cNvSpPr/>
          <p:nvPr/>
        </p:nvSpPr>
        <p:spPr>
          <a:xfrm>
            <a:off x="11109960" y="6446520"/>
            <a:ext cx="548640" cy="1828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9AA3AF"/>
              </a:buClr>
              <a:buSzPts val="850"/>
              <a:buFont typeface="Arial"/>
              <a:buNone/>
            </a:pPr>
            <a:r>
              <a:rPr b="0" i="0" lang="en-US" sz="850" u="none" cap="none" strike="noStrike">
                <a:solidFill>
                  <a:srgbClr val="9AA3AF"/>
                </a:solidFill>
                <a:latin typeface="Arial"/>
                <a:ea typeface="Arial"/>
                <a:cs typeface="Arial"/>
                <a:sym typeface="Arial"/>
              </a:rPr>
              <a:t>10</a:t>
            </a:r>
            <a:endParaRPr b="0" i="0" sz="85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