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5" Type="http://schemas.openxmlformats.org/officedocument/2006/relationships/metadata/core-properties" Target="docProps/core0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dt" idx="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ftr" idx="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2" name="PlaceHolder 6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5A3C1B8E-5608-4AF6-875C-041E8AEF49D4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5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07F2C93-FC15-4981-BDE6-3A6A49CE9B4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E96358A-88CF-4079-A4D7-047316D6DF9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5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FC4BBBF-110C-4052-AD74-4D4A23CA809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8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3A7A427-B339-4BFF-A4F7-EDE8915B946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413C6DD-5668-4786-96A9-C68BE5D9060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4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297331-3AAA-43DA-8A06-7AFA3F5DD20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7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81A90D0-CDC4-4C7B-BE11-6C2CFAA7762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0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7B2D523-A5EB-41E3-9CF5-C660EC1B900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62727A7-7FFA-4322-B0A8-CB7D5D055D2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5226EF0-BDFA-4D6C-A324-86B3F69CF94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9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9443DED-2359-47D0-B630-AE3DEE1621A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2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449811E-A04F-4C72-88F2-6B0D63F6DF0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428B354-07E9-43C9-ACDE-7BA4870425C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FFF3534-6361-4D40-9369-079686242FE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1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CEE3839-BE50-46F8-B11B-691D156B286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4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0E5987F-6424-4552-BCD0-7714B695A32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7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A14A33-92AE-48A4-8A86-882D6204FF3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0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E75AB1E-AED1-44A9-A7CB-D242D4AF04B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3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9773C1B-7FAA-4585-AE77-4FA1BA659D5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8146345-97F5-4882-B2E9-9D0C8F8A292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/>
          <p:cNvSpPr/>
          <p:nvPr/>
        </p:nvSpPr>
        <p:spPr>
          <a:xfrm>
            <a:off x="0" y="0"/>
            <a:ext cx="12191400" cy="16416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Shape 1"/>
          <p:cNvSpPr/>
          <p:nvPr/>
        </p:nvSpPr>
        <p:spPr>
          <a:xfrm>
            <a:off x="365760" y="6492240"/>
            <a:ext cx="11457360" cy="360"/>
          </a:xfrm>
          <a:prstGeom prst="line">
            <a:avLst/>
          </a:prstGeom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Text 2"/>
          <p:cNvSpPr/>
          <p:nvPr/>
        </p:nvSpPr>
        <p:spPr>
          <a:xfrm>
            <a:off x="411480" y="6528960"/>
            <a:ext cx="4754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4th Year MBBS | Coagulation Disorders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Text 3"/>
          <p:cNvSpPr/>
          <p:nvPr/>
        </p:nvSpPr>
        <p:spPr>
          <a:xfrm>
            <a:off x="8412480" y="6528960"/>
            <a:ext cx="33372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Department of Medicine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sldNum" idx="1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0C9FE483-AEE8-46BB-8294-426884EFF6F3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‹#›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0"/>
          <p:cNvSpPr/>
          <p:nvPr/>
        </p:nvSpPr>
        <p:spPr>
          <a:xfrm>
            <a:off x="0" y="164520"/>
            <a:ext cx="12191400" cy="6327360"/>
          </a:xfrm>
          <a:prstGeom prst="rect">
            <a:avLst/>
          </a:prstGeom>
          <a:solidFill>
            <a:srgbClr val="ECFEFF"/>
          </a:solidFill>
          <a:ln w="12700">
            <a:solidFill>
              <a:srgbClr val="ECFE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1"/>
          <p:cNvSpPr/>
          <p:nvPr/>
        </p:nvSpPr>
        <p:spPr>
          <a:xfrm rot="480000">
            <a:off x="6492240" y="868680"/>
            <a:ext cx="5211720" cy="4388760"/>
          </a:xfrm>
          <a:prstGeom prst="arc">
            <a:avLst>
              <a:gd name="adj1" fmla="val 16200000"/>
              <a:gd name="adj2" fmla="val 0"/>
            </a:avLst>
          </a:prstGeom>
          <a:noFill/>
          <a:ln w="228600">
            <a:solidFill>
              <a:srgbClr val="DC2626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2"/>
          <p:cNvSpPr/>
          <p:nvPr/>
        </p:nvSpPr>
        <p:spPr>
          <a:xfrm rot="20880000">
            <a:off x="7314840" y="1234440"/>
            <a:ext cx="585000" cy="292320"/>
          </a:xfrm>
          <a:prstGeom prst="ellipse">
            <a:avLst/>
          </a:prstGeom>
          <a:solidFill>
            <a:srgbClr val="EF4444"/>
          </a:solidFill>
          <a:ln w="10160">
            <a:solidFill>
              <a:srgbClr val="B91C1C"/>
            </a:solidFill>
            <a:round/>
          </a:ln>
          <a:effectLst>
            <a:outerShdw blurRad="25560" dist="12218" dir="2700000" algn="bl" rotWithShape="0">
              <a:srgbClr val="000000">
                <a:alpha val="14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3"/>
          <p:cNvSpPr/>
          <p:nvPr/>
        </p:nvSpPr>
        <p:spPr>
          <a:xfrm rot="900000">
            <a:off x="8366760" y="1234080"/>
            <a:ext cx="585000" cy="292320"/>
          </a:xfrm>
          <a:prstGeom prst="ellipse">
            <a:avLst/>
          </a:prstGeom>
          <a:solidFill>
            <a:srgbClr val="EF4444"/>
          </a:solidFill>
          <a:ln w="10160">
            <a:solidFill>
              <a:srgbClr val="B91C1C"/>
            </a:solidFill>
            <a:round/>
          </a:ln>
          <a:effectLst>
            <a:outerShdw blurRad="322580160" dist="161290080" algn="bl" rotWithShape="0">
              <a:srgbClr val="000000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Shape 4"/>
          <p:cNvSpPr/>
          <p:nvPr/>
        </p:nvSpPr>
        <p:spPr>
          <a:xfrm rot="20880000">
            <a:off x="9417960" y="1234440"/>
            <a:ext cx="585000" cy="292320"/>
          </a:xfrm>
          <a:prstGeom prst="ellipse">
            <a:avLst/>
          </a:prstGeom>
          <a:solidFill>
            <a:srgbClr val="EF4444"/>
          </a:solidFill>
          <a:ln w="10160">
            <a:solidFill>
              <a:srgbClr val="B91C1C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Shape 5"/>
          <p:cNvSpPr/>
          <p:nvPr/>
        </p:nvSpPr>
        <p:spPr>
          <a:xfrm rot="900000">
            <a:off x="7315200" y="2239920"/>
            <a:ext cx="585000" cy="292320"/>
          </a:xfrm>
          <a:prstGeom prst="ellipse">
            <a:avLst/>
          </a:prstGeom>
          <a:solidFill>
            <a:srgbClr val="EF4444"/>
          </a:solidFill>
          <a:ln w="10160">
            <a:solidFill>
              <a:srgbClr val="B91C1C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6"/>
          <p:cNvSpPr/>
          <p:nvPr/>
        </p:nvSpPr>
        <p:spPr>
          <a:xfrm rot="20880000">
            <a:off x="8366400" y="2240280"/>
            <a:ext cx="585000" cy="292320"/>
          </a:xfrm>
          <a:prstGeom prst="ellipse">
            <a:avLst/>
          </a:prstGeom>
          <a:solidFill>
            <a:srgbClr val="EF4444"/>
          </a:solidFill>
          <a:ln w="10160">
            <a:solidFill>
              <a:srgbClr val="B91C1C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7"/>
          <p:cNvSpPr/>
          <p:nvPr/>
        </p:nvSpPr>
        <p:spPr>
          <a:xfrm rot="900000">
            <a:off x="9418320" y="2239920"/>
            <a:ext cx="585000" cy="292320"/>
          </a:xfrm>
          <a:prstGeom prst="ellipse">
            <a:avLst/>
          </a:prstGeom>
          <a:solidFill>
            <a:srgbClr val="EF4444"/>
          </a:solidFill>
          <a:ln w="10160">
            <a:solidFill>
              <a:srgbClr val="B91C1C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8"/>
          <p:cNvSpPr/>
          <p:nvPr/>
        </p:nvSpPr>
        <p:spPr>
          <a:xfrm rot="20880000">
            <a:off x="7314840" y="3246120"/>
            <a:ext cx="585000" cy="292320"/>
          </a:xfrm>
          <a:prstGeom prst="ellipse">
            <a:avLst/>
          </a:prstGeom>
          <a:solidFill>
            <a:srgbClr val="EF4444"/>
          </a:solidFill>
          <a:ln w="10160">
            <a:solidFill>
              <a:srgbClr val="B91C1C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Shape 9"/>
          <p:cNvSpPr/>
          <p:nvPr/>
        </p:nvSpPr>
        <p:spPr>
          <a:xfrm rot="900000">
            <a:off x="8366760" y="3245760"/>
            <a:ext cx="585000" cy="292320"/>
          </a:xfrm>
          <a:prstGeom prst="ellipse">
            <a:avLst/>
          </a:prstGeom>
          <a:solidFill>
            <a:srgbClr val="EF4444"/>
          </a:solidFill>
          <a:ln w="10160">
            <a:solidFill>
              <a:srgbClr val="B91C1C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10"/>
          <p:cNvSpPr/>
          <p:nvPr/>
        </p:nvSpPr>
        <p:spPr>
          <a:xfrm rot="20880000">
            <a:off x="9417960" y="3246120"/>
            <a:ext cx="585000" cy="292320"/>
          </a:xfrm>
          <a:prstGeom prst="ellipse">
            <a:avLst/>
          </a:prstGeom>
          <a:solidFill>
            <a:srgbClr val="EF4444"/>
          </a:solidFill>
          <a:ln w="10160">
            <a:solidFill>
              <a:srgbClr val="B91C1C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11"/>
          <p:cNvSpPr/>
          <p:nvPr/>
        </p:nvSpPr>
        <p:spPr>
          <a:xfrm>
            <a:off x="9966960" y="2743200"/>
            <a:ext cx="328680" cy="328680"/>
          </a:xfrm>
          <a:prstGeom prst="ellipse">
            <a:avLst/>
          </a:prstGeom>
          <a:solidFill>
            <a:srgbClr val="FACC15"/>
          </a:solidFill>
          <a:ln w="12700">
            <a:solidFill>
              <a:srgbClr val="CA8A0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12"/>
          <p:cNvSpPr/>
          <p:nvPr/>
        </p:nvSpPr>
        <p:spPr>
          <a:xfrm>
            <a:off x="10378440" y="3090600"/>
            <a:ext cx="255600" cy="255600"/>
          </a:xfrm>
          <a:prstGeom prst="ellipse">
            <a:avLst/>
          </a:prstGeom>
          <a:solidFill>
            <a:srgbClr val="FACC15"/>
          </a:solidFill>
          <a:ln w="12700">
            <a:solidFill>
              <a:srgbClr val="CA8A0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3"/>
          <p:cNvSpPr/>
          <p:nvPr/>
        </p:nvSpPr>
        <p:spPr>
          <a:xfrm>
            <a:off x="640080" y="1097280"/>
            <a:ext cx="6217560" cy="155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COAGULATION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DISORDERS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4"/>
          <p:cNvSpPr/>
          <p:nvPr/>
        </p:nvSpPr>
        <p:spPr>
          <a:xfrm>
            <a:off x="676800" y="2853000"/>
            <a:ext cx="5211720" cy="4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F766E"/>
                </a:solidFill>
                <a:effectLst/>
                <a:uFillTx/>
                <a:latin typeface="Aptos"/>
              </a:rPr>
              <a:t>A clinical approach for 4th Year MBBS students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15"/>
          <p:cNvSpPr/>
          <p:nvPr/>
        </p:nvSpPr>
        <p:spPr>
          <a:xfrm>
            <a:off x="232560" y="4627080"/>
            <a:ext cx="5440320" cy="868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Bleeding pattern • Laboratory interpretation • Common inherited and acquired disorders • Initial management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Shape 16"/>
          <p:cNvSpPr/>
          <p:nvPr/>
        </p:nvSpPr>
        <p:spPr>
          <a:xfrm>
            <a:off x="676800" y="4590360"/>
            <a:ext cx="2011320" cy="310680"/>
          </a:xfrm>
          <a:prstGeom prst="roundRect">
            <a:avLst>
              <a:gd name="adj" fmla="val 50000"/>
            </a:avLst>
          </a:prstGeom>
          <a:solidFill>
            <a:srgbClr val="0F766E"/>
          </a:solidFill>
          <a:ln w="12700">
            <a:solidFill>
              <a:srgbClr val="0F766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7"/>
          <p:cNvSpPr/>
          <p:nvPr/>
        </p:nvSpPr>
        <p:spPr>
          <a:xfrm>
            <a:off x="676800" y="4608720"/>
            <a:ext cx="20113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20-slide class deck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18"/>
          <p:cNvSpPr/>
          <p:nvPr/>
        </p:nvSpPr>
        <p:spPr>
          <a:xfrm>
            <a:off x="2834640" y="4590360"/>
            <a:ext cx="2468520" cy="31068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9"/>
          <p:cNvSpPr/>
          <p:nvPr/>
        </p:nvSpPr>
        <p:spPr>
          <a:xfrm>
            <a:off x="2834640" y="4608720"/>
            <a:ext cx="24685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Case-based learning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20"/>
          <p:cNvSpPr/>
          <p:nvPr/>
        </p:nvSpPr>
        <p:spPr>
          <a:xfrm>
            <a:off x="676800" y="5120640"/>
            <a:ext cx="5303160" cy="80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 dirty="0">
                <a:solidFill>
                  <a:srgbClr val="334155"/>
                </a:solidFill>
                <a:effectLst/>
                <a:uFillTx/>
                <a:latin typeface="Aptos"/>
              </a:rPr>
              <a:t>Dr. M. </a:t>
            </a:r>
            <a:r>
              <a:rPr lang="en-US" sz="1250" b="0" u="none" strike="noStrike" dirty="0" err="1">
                <a:solidFill>
                  <a:srgbClr val="334155"/>
                </a:solidFill>
                <a:effectLst/>
                <a:uFillTx/>
                <a:latin typeface="Aptos"/>
              </a:rPr>
              <a:t>Morsed</a:t>
            </a:r>
            <a:r>
              <a:rPr lang="en-US" sz="1250" b="0" u="none" strike="noStrike" dirty="0">
                <a:solidFill>
                  <a:srgbClr val="334155"/>
                </a:solidFill>
                <a:effectLst/>
                <a:uFillTx/>
                <a:latin typeface="Aptos"/>
              </a:rPr>
              <a:t> Zaman Miah</a:t>
            </a:r>
            <a:endParaRPr lang="en-US" sz="12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 dirty="0">
                <a:solidFill>
                  <a:srgbClr val="334155"/>
                </a:solidFill>
                <a:effectLst/>
                <a:uFillTx/>
                <a:latin typeface="Aptos"/>
              </a:rPr>
              <a:t>Associate Professor of </a:t>
            </a:r>
            <a:r>
              <a:rPr lang="en-US" sz="1250" b="0" u="none" strike="noStrike" dirty="0" err="1">
                <a:solidFill>
                  <a:srgbClr val="334155"/>
                </a:solidFill>
                <a:effectLst/>
                <a:uFillTx/>
                <a:latin typeface="Aptos"/>
              </a:rPr>
              <a:t>Haematology</a:t>
            </a:r>
            <a:endParaRPr lang="en-US" sz="12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 dirty="0" err="1">
                <a:solidFill>
                  <a:srgbClr val="334155"/>
                </a:solidFill>
                <a:effectLst/>
                <a:uFillTx/>
                <a:latin typeface="Aptos"/>
              </a:rPr>
              <a:t>Rajshahi</a:t>
            </a:r>
            <a:r>
              <a:rPr lang="en-US" sz="1250" b="0" u="none" strike="noStrike" dirty="0">
                <a:solidFill>
                  <a:srgbClr val="334155"/>
                </a:solidFill>
                <a:effectLst/>
                <a:uFillTx/>
                <a:latin typeface="Aptos"/>
              </a:rPr>
              <a:t> Medical College &amp; Hospital</a:t>
            </a:r>
            <a:endParaRPr lang="en-US" sz="12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1"/>
          <p:cNvSpPr>
            <a:spLocks noGrp="1"/>
          </p:cNvSpPr>
          <p:nvPr>
            <p:ph type="sldNum" idx="5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EC06E9B6-B4C1-4C19-95C4-FE38E94C5CDC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1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Learning objectives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By the end of the class, students should be able to: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Shape 2"/>
          <p:cNvSpPr/>
          <p:nvPr/>
        </p:nvSpPr>
        <p:spPr>
          <a:xfrm>
            <a:off x="594360" y="1234440"/>
            <a:ext cx="356580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Shape 3"/>
          <p:cNvSpPr/>
          <p:nvPr/>
        </p:nvSpPr>
        <p:spPr>
          <a:xfrm>
            <a:off x="594360" y="1234440"/>
            <a:ext cx="72720" cy="18284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4"/>
          <p:cNvSpPr/>
          <p:nvPr/>
        </p:nvSpPr>
        <p:spPr>
          <a:xfrm>
            <a:off x="795600" y="13989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👁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5"/>
          <p:cNvSpPr/>
          <p:nvPr/>
        </p:nvSpPr>
        <p:spPr>
          <a:xfrm>
            <a:off x="1252800" y="1380600"/>
            <a:ext cx="27428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Recognize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6"/>
          <p:cNvSpPr/>
          <p:nvPr/>
        </p:nvSpPr>
        <p:spPr>
          <a:xfrm>
            <a:off x="822960" y="1801440"/>
            <a:ext cx="310860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Differentiate mucocutaneous bleeding from deep tissue or joint bleeding.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Shape 7"/>
          <p:cNvSpPr/>
          <p:nvPr/>
        </p:nvSpPr>
        <p:spPr>
          <a:xfrm>
            <a:off x="4316040" y="1234440"/>
            <a:ext cx="356580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8"/>
          <p:cNvSpPr/>
          <p:nvPr/>
        </p:nvSpPr>
        <p:spPr>
          <a:xfrm>
            <a:off x="4316040" y="1234440"/>
            <a:ext cx="72720" cy="182844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9"/>
          <p:cNvSpPr/>
          <p:nvPr/>
        </p:nvSpPr>
        <p:spPr>
          <a:xfrm>
            <a:off x="4517280" y="13989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🧪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10"/>
          <p:cNvSpPr/>
          <p:nvPr/>
        </p:nvSpPr>
        <p:spPr>
          <a:xfrm>
            <a:off x="4974480" y="1380600"/>
            <a:ext cx="27428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Interpret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1"/>
          <p:cNvSpPr/>
          <p:nvPr/>
        </p:nvSpPr>
        <p:spPr>
          <a:xfrm>
            <a:off x="4544640" y="1801440"/>
            <a:ext cx="310860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Use platelet count, PT/INR, aPTT and mixing study logically.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12"/>
          <p:cNvSpPr/>
          <p:nvPr/>
        </p:nvSpPr>
        <p:spPr>
          <a:xfrm>
            <a:off x="8037720" y="1234440"/>
            <a:ext cx="356580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Shape 13"/>
          <p:cNvSpPr/>
          <p:nvPr/>
        </p:nvSpPr>
        <p:spPr>
          <a:xfrm>
            <a:off x="8037720" y="1234440"/>
            <a:ext cx="72720" cy="182844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14"/>
          <p:cNvSpPr/>
          <p:nvPr/>
        </p:nvSpPr>
        <p:spPr>
          <a:xfrm>
            <a:off x="8238600" y="13989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🔎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15"/>
          <p:cNvSpPr/>
          <p:nvPr/>
        </p:nvSpPr>
        <p:spPr>
          <a:xfrm>
            <a:off x="8695800" y="1380600"/>
            <a:ext cx="27428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Diagnose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16"/>
          <p:cNvSpPr/>
          <p:nvPr/>
        </p:nvSpPr>
        <p:spPr>
          <a:xfrm>
            <a:off x="8266320" y="1801440"/>
            <a:ext cx="310860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Identify common causes: thrombocytopenia, vWD, haemophilia, DIC and liver disease.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17"/>
          <p:cNvSpPr/>
          <p:nvPr/>
        </p:nvSpPr>
        <p:spPr>
          <a:xfrm>
            <a:off x="2423160" y="3429000"/>
            <a:ext cx="356580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Shape 18"/>
          <p:cNvSpPr/>
          <p:nvPr/>
        </p:nvSpPr>
        <p:spPr>
          <a:xfrm>
            <a:off x="2423160" y="3429000"/>
            <a:ext cx="72720" cy="182844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19"/>
          <p:cNvSpPr/>
          <p:nvPr/>
        </p:nvSpPr>
        <p:spPr>
          <a:xfrm>
            <a:off x="2624400" y="3593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20"/>
          <p:cNvSpPr/>
          <p:nvPr/>
        </p:nvSpPr>
        <p:spPr>
          <a:xfrm>
            <a:off x="3081600" y="3575160"/>
            <a:ext cx="27428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Stabilize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21"/>
          <p:cNvSpPr/>
          <p:nvPr/>
        </p:nvSpPr>
        <p:spPr>
          <a:xfrm>
            <a:off x="2651760" y="3996000"/>
            <a:ext cx="310860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Prioritize ABC, local haemostasis, transfusion support and urgent referral.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22"/>
          <p:cNvSpPr/>
          <p:nvPr/>
        </p:nvSpPr>
        <p:spPr>
          <a:xfrm>
            <a:off x="6217920" y="3429000"/>
            <a:ext cx="356580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23"/>
          <p:cNvSpPr/>
          <p:nvPr/>
        </p:nvSpPr>
        <p:spPr>
          <a:xfrm>
            <a:off x="6217920" y="3429000"/>
            <a:ext cx="72720" cy="182844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24"/>
          <p:cNvSpPr/>
          <p:nvPr/>
        </p:nvSpPr>
        <p:spPr>
          <a:xfrm>
            <a:off x="6419160" y="3593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🛡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25"/>
          <p:cNvSpPr/>
          <p:nvPr/>
        </p:nvSpPr>
        <p:spPr>
          <a:xfrm>
            <a:off x="6876360" y="3575160"/>
            <a:ext cx="27428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Avoid harm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26"/>
          <p:cNvSpPr/>
          <p:nvPr/>
        </p:nvSpPr>
        <p:spPr>
          <a:xfrm>
            <a:off x="6446520" y="3996000"/>
            <a:ext cx="310860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Recognize dangerous drugs and procedures in an actively bleeding patient.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27"/>
          <p:cNvSpPr/>
          <p:nvPr/>
        </p:nvSpPr>
        <p:spPr>
          <a:xfrm>
            <a:off x="2286000" y="5650920"/>
            <a:ext cx="76806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766E"/>
                </a:solidFill>
                <a:effectLst/>
                <a:uFillTx/>
                <a:latin typeface="Aptos"/>
              </a:rPr>
              <a:t>Clinical emphasis: pattern recognition + first-line laboratory reasoning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 type="sldNum" idx="6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F566CE7C-29A9-4B8A-9D0D-75230659C10B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2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Normal haemostasis: the 4-step model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A useful framework before learning disorders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2"/>
          <p:cNvSpPr/>
          <p:nvPr/>
        </p:nvSpPr>
        <p:spPr>
          <a:xfrm>
            <a:off x="594360" y="1874520"/>
            <a:ext cx="1051200" cy="1051200"/>
          </a:xfrm>
          <a:prstGeom prst="ellipse">
            <a:avLst/>
          </a:prstGeom>
          <a:solidFill>
            <a:srgbClr val="DC2626"/>
          </a:solidFill>
          <a:ln w="19050">
            <a:solidFill>
              <a:srgbClr val="FFFFFF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3"/>
          <p:cNvSpPr/>
          <p:nvPr/>
        </p:nvSpPr>
        <p:spPr>
          <a:xfrm>
            <a:off x="640080" y="2169000"/>
            <a:ext cx="959760" cy="29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4"/>
          <p:cNvSpPr/>
          <p:nvPr/>
        </p:nvSpPr>
        <p:spPr>
          <a:xfrm>
            <a:off x="274320" y="3090600"/>
            <a:ext cx="169128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Vasoconstriction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5"/>
          <p:cNvSpPr/>
          <p:nvPr/>
        </p:nvSpPr>
        <p:spPr>
          <a:xfrm>
            <a:off x="91440" y="3566160"/>
            <a:ext cx="205704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Immediate reduction of blood flow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6"/>
          <p:cNvSpPr/>
          <p:nvPr/>
        </p:nvSpPr>
        <p:spPr>
          <a:xfrm>
            <a:off x="1783080" y="2395440"/>
            <a:ext cx="1508760" cy="360"/>
          </a:xfrm>
          <a:prstGeom prst="line">
            <a:avLst/>
          </a:prstGeom>
          <a:ln w="2794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Shape 7"/>
          <p:cNvSpPr/>
          <p:nvPr/>
        </p:nvSpPr>
        <p:spPr>
          <a:xfrm>
            <a:off x="3429000" y="1874520"/>
            <a:ext cx="1051200" cy="1051200"/>
          </a:xfrm>
          <a:prstGeom prst="ellipse">
            <a:avLst/>
          </a:prstGeom>
          <a:solidFill>
            <a:srgbClr val="D97706"/>
          </a:solidFill>
          <a:ln w="19050">
            <a:solidFill>
              <a:srgbClr val="FFFFFF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8"/>
          <p:cNvSpPr/>
          <p:nvPr/>
        </p:nvSpPr>
        <p:spPr>
          <a:xfrm>
            <a:off x="3474720" y="2169000"/>
            <a:ext cx="959760" cy="29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9"/>
          <p:cNvSpPr/>
          <p:nvPr/>
        </p:nvSpPr>
        <p:spPr>
          <a:xfrm>
            <a:off x="3108960" y="3090600"/>
            <a:ext cx="169128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Primary haemostasis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0"/>
          <p:cNvSpPr/>
          <p:nvPr/>
        </p:nvSpPr>
        <p:spPr>
          <a:xfrm>
            <a:off x="2926080" y="3566160"/>
            <a:ext cx="205704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Platelet adhesion, activation and aggregation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11"/>
          <p:cNvSpPr/>
          <p:nvPr/>
        </p:nvSpPr>
        <p:spPr>
          <a:xfrm>
            <a:off x="4617720" y="2395440"/>
            <a:ext cx="1508760" cy="360"/>
          </a:xfrm>
          <a:prstGeom prst="line">
            <a:avLst/>
          </a:prstGeom>
          <a:ln w="2794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Shape 12"/>
          <p:cNvSpPr/>
          <p:nvPr/>
        </p:nvSpPr>
        <p:spPr>
          <a:xfrm>
            <a:off x="6263640" y="1874520"/>
            <a:ext cx="1051200" cy="1051200"/>
          </a:xfrm>
          <a:prstGeom prst="ellipse">
            <a:avLst/>
          </a:prstGeom>
          <a:solidFill>
            <a:srgbClr val="2563EB"/>
          </a:solidFill>
          <a:ln w="19050">
            <a:solidFill>
              <a:srgbClr val="FFFFFF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13"/>
          <p:cNvSpPr/>
          <p:nvPr/>
        </p:nvSpPr>
        <p:spPr>
          <a:xfrm>
            <a:off x="6309360" y="2169000"/>
            <a:ext cx="959760" cy="29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14"/>
          <p:cNvSpPr/>
          <p:nvPr/>
        </p:nvSpPr>
        <p:spPr>
          <a:xfrm>
            <a:off x="5943600" y="3090600"/>
            <a:ext cx="169128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Secondary haemostasis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15"/>
          <p:cNvSpPr/>
          <p:nvPr/>
        </p:nvSpPr>
        <p:spPr>
          <a:xfrm>
            <a:off x="5760720" y="3566160"/>
            <a:ext cx="205704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Thrombin generation and fibrin formation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16"/>
          <p:cNvSpPr/>
          <p:nvPr/>
        </p:nvSpPr>
        <p:spPr>
          <a:xfrm>
            <a:off x="7452360" y="2395440"/>
            <a:ext cx="1508760" cy="360"/>
          </a:xfrm>
          <a:prstGeom prst="line">
            <a:avLst/>
          </a:prstGeom>
          <a:ln w="2794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Shape 17"/>
          <p:cNvSpPr/>
          <p:nvPr/>
        </p:nvSpPr>
        <p:spPr>
          <a:xfrm>
            <a:off x="9098280" y="1874520"/>
            <a:ext cx="1051200" cy="1051200"/>
          </a:xfrm>
          <a:prstGeom prst="ellipse">
            <a:avLst/>
          </a:prstGeom>
          <a:solidFill>
            <a:srgbClr val="16A34A"/>
          </a:solidFill>
          <a:ln w="19050">
            <a:solidFill>
              <a:srgbClr val="FFFFFF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18"/>
          <p:cNvSpPr/>
          <p:nvPr/>
        </p:nvSpPr>
        <p:spPr>
          <a:xfrm>
            <a:off x="9144000" y="2169000"/>
            <a:ext cx="959760" cy="29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19"/>
          <p:cNvSpPr/>
          <p:nvPr/>
        </p:nvSpPr>
        <p:spPr>
          <a:xfrm>
            <a:off x="8778240" y="3090600"/>
            <a:ext cx="169128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Fibrinolysis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20"/>
          <p:cNvSpPr/>
          <p:nvPr/>
        </p:nvSpPr>
        <p:spPr>
          <a:xfrm>
            <a:off x="8595360" y="3566160"/>
            <a:ext cx="205704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Controlled clot breakdown and vessel healing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Shape 21"/>
          <p:cNvSpPr/>
          <p:nvPr/>
        </p:nvSpPr>
        <p:spPr>
          <a:xfrm>
            <a:off x="1051560" y="4892040"/>
            <a:ext cx="10058040" cy="776880"/>
          </a:xfrm>
          <a:prstGeom prst="roundRect">
            <a:avLst>
              <a:gd name="adj" fmla="val 9412"/>
            </a:avLst>
          </a:prstGeom>
          <a:solidFill>
            <a:srgbClr val="CCFBF1"/>
          </a:solidFill>
          <a:ln w="12700">
            <a:solidFill>
              <a:srgbClr val="99F6E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22"/>
          <p:cNvSpPr/>
          <p:nvPr/>
        </p:nvSpPr>
        <p:spPr>
          <a:xfrm>
            <a:off x="1325880" y="5139000"/>
            <a:ext cx="950940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85000" lnSpcReduction="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15E59"/>
                </a:solidFill>
                <a:effectLst/>
                <a:uFillTx/>
                <a:latin typeface="Aptos"/>
              </a:rPr>
              <a:t>Clinical shortcut: platelet/vessel defects → surface bleeding; coagulation factor defects → deep bleeding.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sldNum" idx="7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8D9F0AD9-D6FE-4061-94C8-4C6DEA1123B9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3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Classification of bleeding disorders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Think by the defective component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2"/>
          <p:cNvSpPr/>
          <p:nvPr/>
        </p:nvSpPr>
        <p:spPr>
          <a:xfrm>
            <a:off x="548640" y="1143000"/>
            <a:ext cx="2742840" cy="434304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3"/>
          <p:cNvSpPr/>
          <p:nvPr/>
        </p:nvSpPr>
        <p:spPr>
          <a:xfrm>
            <a:off x="548640" y="1143000"/>
            <a:ext cx="72720" cy="4343040"/>
          </a:xfrm>
          <a:prstGeom prst="rect">
            <a:avLst/>
          </a:prstGeom>
          <a:solidFill>
            <a:srgbClr val="DB2777"/>
          </a:solidFill>
          <a:ln w="12700">
            <a:solidFill>
              <a:srgbClr val="DB277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4"/>
          <p:cNvSpPr/>
          <p:nvPr/>
        </p:nvSpPr>
        <p:spPr>
          <a:xfrm>
            <a:off x="74988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🩸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5"/>
          <p:cNvSpPr/>
          <p:nvPr/>
        </p:nvSpPr>
        <p:spPr>
          <a:xfrm>
            <a:off x="1207080" y="1289160"/>
            <a:ext cx="19198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Vascular wall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6"/>
          <p:cNvSpPr/>
          <p:nvPr/>
        </p:nvSpPr>
        <p:spPr>
          <a:xfrm>
            <a:off x="777240" y="1710000"/>
            <a:ext cx="2285640" cy="362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Hereditary haemorrhagic telangiectasia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Ehlers–Danlos syndrome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Scurvy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Steroid purpura / senile purpura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7"/>
          <p:cNvSpPr/>
          <p:nvPr/>
        </p:nvSpPr>
        <p:spPr>
          <a:xfrm>
            <a:off x="3520440" y="1143000"/>
            <a:ext cx="2742840" cy="434304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8"/>
          <p:cNvSpPr/>
          <p:nvPr/>
        </p:nvSpPr>
        <p:spPr>
          <a:xfrm>
            <a:off x="3520440" y="1143000"/>
            <a:ext cx="72720" cy="434304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9"/>
          <p:cNvSpPr/>
          <p:nvPr/>
        </p:nvSpPr>
        <p:spPr>
          <a:xfrm>
            <a:off x="372168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●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10"/>
          <p:cNvSpPr/>
          <p:nvPr/>
        </p:nvSpPr>
        <p:spPr>
          <a:xfrm>
            <a:off x="4178880" y="1289160"/>
            <a:ext cx="19198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Platelet disorders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1"/>
          <p:cNvSpPr/>
          <p:nvPr/>
        </p:nvSpPr>
        <p:spPr>
          <a:xfrm>
            <a:off x="3749040" y="1710000"/>
            <a:ext cx="2285640" cy="362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Low count: ITP, marrow failure, DIC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Dysfunction: aspirin, uraemia, inherited defects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12"/>
          <p:cNvSpPr/>
          <p:nvPr/>
        </p:nvSpPr>
        <p:spPr>
          <a:xfrm>
            <a:off x="6492240" y="1143000"/>
            <a:ext cx="2742840" cy="434304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Shape 13"/>
          <p:cNvSpPr/>
          <p:nvPr/>
        </p:nvSpPr>
        <p:spPr>
          <a:xfrm>
            <a:off x="6492240" y="1143000"/>
            <a:ext cx="72720" cy="434304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4"/>
          <p:cNvSpPr/>
          <p:nvPr/>
        </p:nvSpPr>
        <p:spPr>
          <a:xfrm>
            <a:off x="669348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⚙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15"/>
          <p:cNvSpPr/>
          <p:nvPr/>
        </p:nvSpPr>
        <p:spPr>
          <a:xfrm>
            <a:off x="7150680" y="1289160"/>
            <a:ext cx="19198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Coagulation factors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16"/>
          <p:cNvSpPr/>
          <p:nvPr/>
        </p:nvSpPr>
        <p:spPr>
          <a:xfrm>
            <a:off x="6720840" y="1710000"/>
            <a:ext cx="2285640" cy="362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Haemophilia A/B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von Willebrand disease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Vitamin K deficiency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Liver disease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Anticoagulants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Shape 17"/>
          <p:cNvSpPr/>
          <p:nvPr/>
        </p:nvSpPr>
        <p:spPr>
          <a:xfrm>
            <a:off x="9464040" y="1143000"/>
            <a:ext cx="2194200" cy="43430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Shape 18"/>
          <p:cNvSpPr/>
          <p:nvPr/>
        </p:nvSpPr>
        <p:spPr>
          <a:xfrm>
            <a:off x="9464040" y="1143000"/>
            <a:ext cx="72720" cy="43430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19"/>
          <p:cNvSpPr/>
          <p:nvPr/>
        </p:nvSpPr>
        <p:spPr>
          <a:xfrm>
            <a:off x="966528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⚠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20"/>
          <p:cNvSpPr/>
          <p:nvPr/>
        </p:nvSpPr>
        <p:spPr>
          <a:xfrm>
            <a:off x="10122480" y="1289160"/>
            <a:ext cx="13712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Combined / consumption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21"/>
          <p:cNvSpPr/>
          <p:nvPr/>
        </p:nvSpPr>
        <p:spPr>
          <a:xfrm>
            <a:off x="9692640" y="1710000"/>
            <a:ext cx="1737000" cy="362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DIC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Massive transfusion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Severe liver failure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Trauma-induced coagulopathy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22"/>
          <p:cNvSpPr/>
          <p:nvPr/>
        </p:nvSpPr>
        <p:spPr>
          <a:xfrm>
            <a:off x="3749040" y="5779080"/>
            <a:ext cx="4754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One patient may have more than one mechanism.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sldNum" idx="8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01E3F0B-B066-4DF1-B31B-E940315D1272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4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Bleeding pattern gives the first clue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Primary haemostasis vs secondary haemostasis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Shape 2"/>
          <p:cNvSpPr/>
          <p:nvPr/>
        </p:nvSpPr>
        <p:spPr>
          <a:xfrm>
            <a:off x="594360" y="1143000"/>
            <a:ext cx="5348880" cy="4525920"/>
          </a:xfrm>
          <a:prstGeom prst="roundRect">
            <a:avLst>
              <a:gd name="adj" fmla="val 1616"/>
            </a:avLst>
          </a:prstGeom>
          <a:solidFill>
            <a:srgbClr val="FFF7ED"/>
          </a:solidFill>
          <a:ln w="15240">
            <a:solidFill>
              <a:srgbClr val="FED7AA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3"/>
          <p:cNvSpPr/>
          <p:nvPr/>
        </p:nvSpPr>
        <p:spPr>
          <a:xfrm>
            <a:off x="868680" y="1417320"/>
            <a:ext cx="48002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A580C"/>
                </a:solidFill>
                <a:effectLst/>
                <a:uFillTx/>
                <a:latin typeface="Aptos"/>
              </a:rPr>
              <a:t>PLATELET / VASCULAR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4"/>
          <p:cNvSpPr/>
          <p:nvPr/>
        </p:nvSpPr>
        <p:spPr>
          <a:xfrm>
            <a:off x="960120" y="2011680"/>
            <a:ext cx="4571640" cy="265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Petechiae and purpura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Epistaxis, gum bleeding, menorrhagia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Immediate bleeding after trauma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Bleeding from multiple superficial sites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Joint bleeding is unusual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5"/>
          <p:cNvSpPr/>
          <p:nvPr/>
        </p:nvSpPr>
        <p:spPr>
          <a:xfrm>
            <a:off x="6263640" y="1143000"/>
            <a:ext cx="5348880" cy="4525920"/>
          </a:xfrm>
          <a:prstGeom prst="roundRect">
            <a:avLst>
              <a:gd name="adj" fmla="val 1616"/>
            </a:avLst>
          </a:prstGeom>
          <a:solidFill>
            <a:srgbClr val="EFF6FF"/>
          </a:solidFill>
          <a:ln w="15240">
            <a:solidFill>
              <a:srgbClr val="BFDBFE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6"/>
          <p:cNvSpPr/>
          <p:nvPr/>
        </p:nvSpPr>
        <p:spPr>
          <a:xfrm>
            <a:off x="6537960" y="1417320"/>
            <a:ext cx="48002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2563EB"/>
                </a:solidFill>
                <a:effectLst/>
                <a:uFillTx/>
                <a:latin typeface="Aptos"/>
              </a:rPr>
              <a:t>COAGULATION FACTOR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7"/>
          <p:cNvSpPr/>
          <p:nvPr/>
        </p:nvSpPr>
        <p:spPr>
          <a:xfrm>
            <a:off x="6629400" y="2011680"/>
            <a:ext cx="4571640" cy="265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Haemarthrosis and muscle haematoma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Large ecchymosis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Delayed or recurrent bleeding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Bleeding after surgery or dental extraction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Family history may be present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8"/>
          <p:cNvSpPr/>
          <p:nvPr/>
        </p:nvSpPr>
        <p:spPr>
          <a:xfrm>
            <a:off x="2834640" y="5870520"/>
            <a:ext cx="64918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7C3AED"/>
                </a:solidFill>
                <a:effectLst/>
                <a:uFillTx/>
                <a:latin typeface="Aptos"/>
              </a:rPr>
              <a:t>Exception: von Willebrand disease can show mixed features.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sldNum" idx="9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1B0DA126-029F-4CD1-B43D-33A1B0CE6EAB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5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History and examination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A focused bedside checklist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2"/>
          <p:cNvSpPr/>
          <p:nvPr/>
        </p:nvSpPr>
        <p:spPr>
          <a:xfrm>
            <a:off x="640080" y="1188720"/>
            <a:ext cx="5348880" cy="114264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Shape 3"/>
          <p:cNvSpPr/>
          <p:nvPr/>
        </p:nvSpPr>
        <p:spPr>
          <a:xfrm>
            <a:off x="640080" y="1188720"/>
            <a:ext cx="72720" cy="114264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4"/>
          <p:cNvSpPr/>
          <p:nvPr/>
        </p:nvSpPr>
        <p:spPr>
          <a:xfrm>
            <a:off x="841320" y="135324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⏱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5"/>
          <p:cNvSpPr/>
          <p:nvPr/>
        </p:nvSpPr>
        <p:spPr>
          <a:xfrm>
            <a:off x="1298520" y="1334880"/>
            <a:ext cx="45259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Onset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6"/>
          <p:cNvSpPr/>
          <p:nvPr/>
        </p:nvSpPr>
        <p:spPr>
          <a:xfrm>
            <a:off x="868680" y="1755720"/>
            <a:ext cx="4891680" cy="42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Since childhood or newly acquired?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7"/>
          <p:cNvSpPr/>
          <p:nvPr/>
        </p:nvSpPr>
        <p:spPr>
          <a:xfrm>
            <a:off x="6309360" y="1188720"/>
            <a:ext cx="5348880" cy="114264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8"/>
          <p:cNvSpPr/>
          <p:nvPr/>
        </p:nvSpPr>
        <p:spPr>
          <a:xfrm>
            <a:off x="6309360" y="1188720"/>
            <a:ext cx="72720" cy="114264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9"/>
          <p:cNvSpPr/>
          <p:nvPr/>
        </p:nvSpPr>
        <p:spPr>
          <a:xfrm>
            <a:off x="6510600" y="135324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📍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10"/>
          <p:cNvSpPr/>
          <p:nvPr/>
        </p:nvSpPr>
        <p:spPr>
          <a:xfrm>
            <a:off x="6967800" y="1334880"/>
            <a:ext cx="45259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Site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11"/>
          <p:cNvSpPr/>
          <p:nvPr/>
        </p:nvSpPr>
        <p:spPr>
          <a:xfrm>
            <a:off x="6537960" y="1755720"/>
            <a:ext cx="4891680" cy="42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Mucosal, skin, joints, muscles, GI/GU?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12"/>
          <p:cNvSpPr/>
          <p:nvPr/>
        </p:nvSpPr>
        <p:spPr>
          <a:xfrm>
            <a:off x="640080" y="2670120"/>
            <a:ext cx="5348880" cy="114264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13"/>
          <p:cNvSpPr/>
          <p:nvPr/>
        </p:nvSpPr>
        <p:spPr>
          <a:xfrm>
            <a:off x="640080" y="2670120"/>
            <a:ext cx="72720" cy="114264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14"/>
          <p:cNvSpPr/>
          <p:nvPr/>
        </p:nvSpPr>
        <p:spPr>
          <a:xfrm>
            <a:off x="841320" y="283464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✂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15"/>
          <p:cNvSpPr/>
          <p:nvPr/>
        </p:nvSpPr>
        <p:spPr>
          <a:xfrm>
            <a:off x="1298520" y="2816280"/>
            <a:ext cx="45259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Trigger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16"/>
          <p:cNvSpPr/>
          <p:nvPr/>
        </p:nvSpPr>
        <p:spPr>
          <a:xfrm>
            <a:off x="868680" y="3237120"/>
            <a:ext cx="4891680" cy="42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Spontaneous, trauma, surgery, dental extraction?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Shape 17"/>
          <p:cNvSpPr/>
          <p:nvPr/>
        </p:nvSpPr>
        <p:spPr>
          <a:xfrm>
            <a:off x="6309360" y="2670120"/>
            <a:ext cx="5348880" cy="114264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Shape 18"/>
          <p:cNvSpPr/>
          <p:nvPr/>
        </p:nvSpPr>
        <p:spPr>
          <a:xfrm>
            <a:off x="6309360" y="2670120"/>
            <a:ext cx="72720" cy="114264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19"/>
          <p:cNvSpPr/>
          <p:nvPr/>
        </p:nvSpPr>
        <p:spPr>
          <a:xfrm>
            <a:off x="6510600" y="283464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💊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20"/>
          <p:cNvSpPr/>
          <p:nvPr/>
        </p:nvSpPr>
        <p:spPr>
          <a:xfrm>
            <a:off x="6967800" y="2816280"/>
            <a:ext cx="45259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Drugs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21"/>
          <p:cNvSpPr/>
          <p:nvPr/>
        </p:nvSpPr>
        <p:spPr>
          <a:xfrm>
            <a:off x="6537960" y="3237120"/>
            <a:ext cx="4891680" cy="42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Aspirin, NSAIDs, anticoagulants, herbal products?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22"/>
          <p:cNvSpPr/>
          <p:nvPr/>
        </p:nvSpPr>
        <p:spPr>
          <a:xfrm>
            <a:off x="640080" y="4151520"/>
            <a:ext cx="5348880" cy="114264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Shape 23"/>
          <p:cNvSpPr/>
          <p:nvPr/>
        </p:nvSpPr>
        <p:spPr>
          <a:xfrm>
            <a:off x="640080" y="4151520"/>
            <a:ext cx="72720" cy="11426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24"/>
          <p:cNvSpPr/>
          <p:nvPr/>
        </p:nvSpPr>
        <p:spPr>
          <a:xfrm>
            <a:off x="841320" y="431604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👪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25"/>
          <p:cNvSpPr/>
          <p:nvPr/>
        </p:nvSpPr>
        <p:spPr>
          <a:xfrm>
            <a:off x="1298520" y="4297680"/>
            <a:ext cx="45259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Family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26"/>
          <p:cNvSpPr/>
          <p:nvPr/>
        </p:nvSpPr>
        <p:spPr>
          <a:xfrm>
            <a:off x="868680" y="4718160"/>
            <a:ext cx="4891680" cy="42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Male relatives? Consanguinity? Similar bleeding?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Shape 27"/>
          <p:cNvSpPr/>
          <p:nvPr/>
        </p:nvSpPr>
        <p:spPr>
          <a:xfrm>
            <a:off x="6309360" y="4151520"/>
            <a:ext cx="5348880" cy="114264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28"/>
          <p:cNvSpPr/>
          <p:nvPr/>
        </p:nvSpPr>
        <p:spPr>
          <a:xfrm>
            <a:off x="6309360" y="4151520"/>
            <a:ext cx="72720" cy="114264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29"/>
          <p:cNvSpPr/>
          <p:nvPr/>
        </p:nvSpPr>
        <p:spPr>
          <a:xfrm>
            <a:off x="6510600" y="431604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🩺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30"/>
          <p:cNvSpPr/>
          <p:nvPr/>
        </p:nvSpPr>
        <p:spPr>
          <a:xfrm>
            <a:off x="6967800" y="4297680"/>
            <a:ext cx="45259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Systemic clues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31"/>
          <p:cNvSpPr/>
          <p:nvPr/>
        </p:nvSpPr>
        <p:spPr>
          <a:xfrm>
            <a:off x="6537960" y="4718160"/>
            <a:ext cx="4891680" cy="42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Fever, sepsis, liver disease, renal disease, malignancy?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32"/>
          <p:cNvSpPr/>
          <p:nvPr/>
        </p:nvSpPr>
        <p:spPr>
          <a:xfrm>
            <a:off x="1874520" y="5650920"/>
            <a:ext cx="8412120" cy="456840"/>
          </a:xfrm>
          <a:prstGeom prst="roundRect">
            <a:avLst>
              <a:gd name="adj" fmla="val 16000"/>
            </a:avLst>
          </a:prstGeom>
          <a:solidFill>
            <a:srgbClr val="FEF3C7"/>
          </a:solidFill>
          <a:ln w="12700">
            <a:solidFill>
              <a:srgbClr val="FDE6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33"/>
          <p:cNvSpPr/>
          <p:nvPr/>
        </p:nvSpPr>
        <p:spPr>
          <a:xfrm>
            <a:off x="2057400" y="5769720"/>
            <a:ext cx="804636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20" b="1" u="none" strike="noStrike">
                <a:solidFill>
                  <a:srgbClr val="92400E"/>
                </a:solidFill>
                <a:effectLst/>
                <a:uFillTx/>
                <a:latin typeface="Aptos"/>
              </a:rPr>
              <a:t>Examine skin, oral cavity, joints, lymph nodes, liver/spleen and signs of shock.</a:t>
            </a:r>
            <a:endParaRPr lang="en-US" sz="14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sldNum" idx="10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99041FF7-6C40-4E4B-9DFF-EF85981C6A4F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6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First-line laboratory evaluation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Start simple; interpret tests together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Shape 2"/>
          <p:cNvSpPr/>
          <p:nvPr/>
        </p:nvSpPr>
        <p:spPr>
          <a:xfrm>
            <a:off x="594360" y="1234440"/>
            <a:ext cx="3474360" cy="16455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Shape 3"/>
          <p:cNvSpPr/>
          <p:nvPr/>
        </p:nvSpPr>
        <p:spPr>
          <a:xfrm>
            <a:off x="594360" y="1234440"/>
            <a:ext cx="72720" cy="164556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4"/>
          <p:cNvSpPr/>
          <p:nvPr/>
        </p:nvSpPr>
        <p:spPr>
          <a:xfrm>
            <a:off x="795600" y="13989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🧪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5"/>
          <p:cNvSpPr/>
          <p:nvPr/>
        </p:nvSpPr>
        <p:spPr>
          <a:xfrm>
            <a:off x="1252800" y="138060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CBC + smear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6"/>
          <p:cNvSpPr/>
          <p:nvPr/>
        </p:nvSpPr>
        <p:spPr>
          <a:xfrm>
            <a:off x="822960" y="1801440"/>
            <a:ext cx="3017160" cy="93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Platelet count, anaemia, blasts, schistocytes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Shape 7"/>
          <p:cNvSpPr/>
          <p:nvPr/>
        </p:nvSpPr>
        <p:spPr>
          <a:xfrm>
            <a:off x="4434840" y="1234440"/>
            <a:ext cx="3474360" cy="16455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8"/>
          <p:cNvSpPr/>
          <p:nvPr/>
        </p:nvSpPr>
        <p:spPr>
          <a:xfrm>
            <a:off x="4434840" y="1234440"/>
            <a:ext cx="72720" cy="164556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9"/>
          <p:cNvSpPr/>
          <p:nvPr/>
        </p:nvSpPr>
        <p:spPr>
          <a:xfrm>
            <a:off x="4636080" y="13989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🧪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10"/>
          <p:cNvSpPr/>
          <p:nvPr/>
        </p:nvSpPr>
        <p:spPr>
          <a:xfrm>
            <a:off x="5093280" y="138060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PT / INR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11"/>
          <p:cNvSpPr/>
          <p:nvPr/>
        </p:nvSpPr>
        <p:spPr>
          <a:xfrm>
            <a:off x="4663440" y="1801440"/>
            <a:ext cx="3017160" cy="93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Extrinsic + common pathway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12"/>
          <p:cNvSpPr/>
          <p:nvPr/>
        </p:nvSpPr>
        <p:spPr>
          <a:xfrm>
            <a:off x="8275320" y="1234440"/>
            <a:ext cx="3474360" cy="16455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13"/>
          <p:cNvSpPr/>
          <p:nvPr/>
        </p:nvSpPr>
        <p:spPr>
          <a:xfrm>
            <a:off x="8275320" y="1234440"/>
            <a:ext cx="72720" cy="164556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14"/>
          <p:cNvSpPr/>
          <p:nvPr/>
        </p:nvSpPr>
        <p:spPr>
          <a:xfrm>
            <a:off x="8476560" y="13989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🧪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15"/>
          <p:cNvSpPr/>
          <p:nvPr/>
        </p:nvSpPr>
        <p:spPr>
          <a:xfrm>
            <a:off x="8933760" y="138060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aPTT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16"/>
          <p:cNvSpPr/>
          <p:nvPr/>
        </p:nvSpPr>
        <p:spPr>
          <a:xfrm>
            <a:off x="8503920" y="1801440"/>
            <a:ext cx="3017160" cy="93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Intrinsic + common pathway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17"/>
          <p:cNvSpPr/>
          <p:nvPr/>
        </p:nvSpPr>
        <p:spPr>
          <a:xfrm>
            <a:off x="594360" y="3291840"/>
            <a:ext cx="3474360" cy="16455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18"/>
          <p:cNvSpPr/>
          <p:nvPr/>
        </p:nvSpPr>
        <p:spPr>
          <a:xfrm>
            <a:off x="594360" y="3291840"/>
            <a:ext cx="72720" cy="164556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9"/>
          <p:cNvSpPr/>
          <p:nvPr/>
        </p:nvSpPr>
        <p:spPr>
          <a:xfrm>
            <a:off x="795600" y="34563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🧪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0"/>
          <p:cNvSpPr/>
          <p:nvPr/>
        </p:nvSpPr>
        <p:spPr>
          <a:xfrm>
            <a:off x="1252800" y="343800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Fibrinogen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1"/>
          <p:cNvSpPr/>
          <p:nvPr/>
        </p:nvSpPr>
        <p:spPr>
          <a:xfrm>
            <a:off x="822960" y="3858840"/>
            <a:ext cx="3017160" cy="93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Low in consumption / severe liver dysfunction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22"/>
          <p:cNvSpPr/>
          <p:nvPr/>
        </p:nvSpPr>
        <p:spPr>
          <a:xfrm>
            <a:off x="4434840" y="3291840"/>
            <a:ext cx="3474360" cy="16455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23"/>
          <p:cNvSpPr/>
          <p:nvPr/>
        </p:nvSpPr>
        <p:spPr>
          <a:xfrm>
            <a:off x="4434840" y="3291840"/>
            <a:ext cx="72720" cy="164556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24"/>
          <p:cNvSpPr/>
          <p:nvPr/>
        </p:nvSpPr>
        <p:spPr>
          <a:xfrm>
            <a:off x="4636080" y="34563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🧪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25"/>
          <p:cNvSpPr/>
          <p:nvPr/>
        </p:nvSpPr>
        <p:spPr>
          <a:xfrm>
            <a:off x="5093280" y="343800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D-dimer / FDP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26"/>
          <p:cNvSpPr/>
          <p:nvPr/>
        </p:nvSpPr>
        <p:spPr>
          <a:xfrm>
            <a:off x="4663440" y="3858840"/>
            <a:ext cx="3017160" cy="93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Evidence of fibrin formation and breakdown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Shape 27"/>
          <p:cNvSpPr/>
          <p:nvPr/>
        </p:nvSpPr>
        <p:spPr>
          <a:xfrm>
            <a:off x="8275320" y="3291840"/>
            <a:ext cx="3474360" cy="16455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28"/>
          <p:cNvSpPr/>
          <p:nvPr/>
        </p:nvSpPr>
        <p:spPr>
          <a:xfrm>
            <a:off x="8275320" y="3291840"/>
            <a:ext cx="72720" cy="164556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29"/>
          <p:cNvSpPr/>
          <p:nvPr/>
        </p:nvSpPr>
        <p:spPr>
          <a:xfrm>
            <a:off x="8476560" y="34563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🧪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30"/>
          <p:cNvSpPr/>
          <p:nvPr/>
        </p:nvSpPr>
        <p:spPr>
          <a:xfrm>
            <a:off x="8933760" y="343800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Renal &amp; liver tests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31"/>
          <p:cNvSpPr/>
          <p:nvPr/>
        </p:nvSpPr>
        <p:spPr>
          <a:xfrm>
            <a:off x="8503920" y="3858840"/>
            <a:ext cx="3017160" cy="93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Important acquired causes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32"/>
          <p:cNvSpPr/>
          <p:nvPr/>
        </p:nvSpPr>
        <p:spPr>
          <a:xfrm>
            <a:off x="2103120" y="5623560"/>
            <a:ext cx="795492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Do not delay resuscitation while waiting for the full coagulation panel.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PlaceHolder 1"/>
          <p:cNvSpPr>
            <a:spLocks noGrp="1"/>
          </p:cNvSpPr>
          <p:nvPr>
            <p:ph type="sldNum" idx="11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4B8B2301-D13C-483B-8F92-47FBC7C99E49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7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Interpreting PT and aPTT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A pattern-based diagnostic map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2"/>
          <p:cNvSpPr/>
          <p:nvPr/>
        </p:nvSpPr>
        <p:spPr>
          <a:xfrm>
            <a:off x="640080" y="1234440"/>
            <a:ext cx="2834280" cy="529920"/>
          </a:xfrm>
          <a:prstGeom prst="rect">
            <a:avLst/>
          </a:prstGeom>
          <a:solidFill>
            <a:srgbClr val="0F766E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3"/>
          <p:cNvSpPr/>
          <p:nvPr/>
        </p:nvSpPr>
        <p:spPr>
          <a:xfrm>
            <a:off x="685800" y="1380600"/>
            <a:ext cx="27428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Pattern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4"/>
          <p:cNvSpPr/>
          <p:nvPr/>
        </p:nvSpPr>
        <p:spPr>
          <a:xfrm>
            <a:off x="3474720" y="1234440"/>
            <a:ext cx="1965600" cy="529920"/>
          </a:xfrm>
          <a:prstGeom prst="rect">
            <a:avLst/>
          </a:prstGeom>
          <a:solidFill>
            <a:srgbClr val="0F766E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5"/>
          <p:cNvSpPr/>
          <p:nvPr/>
        </p:nvSpPr>
        <p:spPr>
          <a:xfrm>
            <a:off x="3520440" y="1380600"/>
            <a:ext cx="187416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PT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Shape 6"/>
          <p:cNvSpPr/>
          <p:nvPr/>
        </p:nvSpPr>
        <p:spPr>
          <a:xfrm>
            <a:off x="5440680" y="1234440"/>
            <a:ext cx="1965600" cy="529920"/>
          </a:xfrm>
          <a:prstGeom prst="rect">
            <a:avLst/>
          </a:prstGeom>
          <a:solidFill>
            <a:srgbClr val="0F766E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7"/>
          <p:cNvSpPr/>
          <p:nvPr/>
        </p:nvSpPr>
        <p:spPr>
          <a:xfrm>
            <a:off x="5486400" y="1380600"/>
            <a:ext cx="187416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aPTT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Shape 8"/>
          <p:cNvSpPr/>
          <p:nvPr/>
        </p:nvSpPr>
        <p:spPr>
          <a:xfrm>
            <a:off x="7406640" y="1234440"/>
            <a:ext cx="4571640" cy="529920"/>
          </a:xfrm>
          <a:prstGeom prst="rect">
            <a:avLst/>
          </a:prstGeom>
          <a:solidFill>
            <a:srgbClr val="0F766E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9"/>
          <p:cNvSpPr/>
          <p:nvPr/>
        </p:nvSpPr>
        <p:spPr>
          <a:xfrm>
            <a:off x="7452360" y="1380600"/>
            <a:ext cx="448020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Common possibilities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10"/>
          <p:cNvSpPr/>
          <p:nvPr/>
        </p:nvSpPr>
        <p:spPr>
          <a:xfrm>
            <a:off x="640080" y="1764720"/>
            <a:ext cx="2834280" cy="987120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11"/>
          <p:cNvSpPr/>
          <p:nvPr/>
        </p:nvSpPr>
        <p:spPr>
          <a:xfrm>
            <a:off x="713160" y="1920240"/>
            <a:ext cx="268812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Normal PT + normal aPTT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Shape 12"/>
          <p:cNvSpPr/>
          <p:nvPr/>
        </p:nvSpPr>
        <p:spPr>
          <a:xfrm>
            <a:off x="3474720" y="1764720"/>
            <a:ext cx="1965600" cy="987120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13"/>
          <p:cNvSpPr/>
          <p:nvPr/>
        </p:nvSpPr>
        <p:spPr>
          <a:xfrm>
            <a:off x="3547800" y="1920240"/>
            <a:ext cx="181944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Normal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14"/>
          <p:cNvSpPr/>
          <p:nvPr/>
        </p:nvSpPr>
        <p:spPr>
          <a:xfrm>
            <a:off x="5440680" y="1764720"/>
            <a:ext cx="1965600" cy="987120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15"/>
          <p:cNvSpPr/>
          <p:nvPr/>
        </p:nvSpPr>
        <p:spPr>
          <a:xfrm>
            <a:off x="5513760" y="1920240"/>
            <a:ext cx="181944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Normal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Shape 16"/>
          <p:cNvSpPr/>
          <p:nvPr/>
        </p:nvSpPr>
        <p:spPr>
          <a:xfrm>
            <a:off x="7406640" y="1764720"/>
            <a:ext cx="4571640" cy="987120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17"/>
          <p:cNvSpPr/>
          <p:nvPr/>
        </p:nvSpPr>
        <p:spPr>
          <a:xfrm>
            <a:off x="7479720" y="1920240"/>
            <a:ext cx="44254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Platelet disorder, mild vWD, vascular disorder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Shape 18"/>
          <p:cNvSpPr/>
          <p:nvPr/>
        </p:nvSpPr>
        <p:spPr>
          <a:xfrm>
            <a:off x="640080" y="2752200"/>
            <a:ext cx="2834280" cy="987120"/>
          </a:xfrm>
          <a:prstGeom prst="rect">
            <a:avLst/>
          </a:prstGeom>
          <a:solidFill>
            <a:srgbClr val="F8FAFC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19"/>
          <p:cNvSpPr/>
          <p:nvPr/>
        </p:nvSpPr>
        <p:spPr>
          <a:xfrm>
            <a:off x="713160" y="2907720"/>
            <a:ext cx="268812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Isolated prolonged PT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20"/>
          <p:cNvSpPr/>
          <p:nvPr/>
        </p:nvSpPr>
        <p:spPr>
          <a:xfrm>
            <a:off x="3474720" y="2752200"/>
            <a:ext cx="1965600" cy="987120"/>
          </a:xfrm>
          <a:prstGeom prst="rect">
            <a:avLst/>
          </a:prstGeom>
          <a:solidFill>
            <a:srgbClr val="F8FAFC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21"/>
          <p:cNvSpPr/>
          <p:nvPr/>
        </p:nvSpPr>
        <p:spPr>
          <a:xfrm>
            <a:off x="3547800" y="2907720"/>
            <a:ext cx="181944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↑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Shape 22"/>
          <p:cNvSpPr/>
          <p:nvPr/>
        </p:nvSpPr>
        <p:spPr>
          <a:xfrm>
            <a:off x="5440680" y="2752200"/>
            <a:ext cx="1965600" cy="987120"/>
          </a:xfrm>
          <a:prstGeom prst="rect">
            <a:avLst/>
          </a:prstGeom>
          <a:solidFill>
            <a:srgbClr val="F8FAFC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23"/>
          <p:cNvSpPr/>
          <p:nvPr/>
        </p:nvSpPr>
        <p:spPr>
          <a:xfrm>
            <a:off x="5513760" y="2907720"/>
            <a:ext cx="181944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Normal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24"/>
          <p:cNvSpPr/>
          <p:nvPr/>
        </p:nvSpPr>
        <p:spPr>
          <a:xfrm>
            <a:off x="7406640" y="2752200"/>
            <a:ext cx="4571640" cy="987120"/>
          </a:xfrm>
          <a:prstGeom prst="rect">
            <a:avLst/>
          </a:prstGeom>
          <a:solidFill>
            <a:srgbClr val="F8FAFC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25"/>
          <p:cNvSpPr/>
          <p:nvPr/>
        </p:nvSpPr>
        <p:spPr>
          <a:xfrm>
            <a:off x="7479720" y="2907720"/>
            <a:ext cx="44254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Warfarin, vitamin K deficiency, factor VII deficiency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Shape 26"/>
          <p:cNvSpPr/>
          <p:nvPr/>
        </p:nvSpPr>
        <p:spPr>
          <a:xfrm>
            <a:off x="640080" y="3740040"/>
            <a:ext cx="2834280" cy="987120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27"/>
          <p:cNvSpPr/>
          <p:nvPr/>
        </p:nvSpPr>
        <p:spPr>
          <a:xfrm>
            <a:off x="713160" y="3895200"/>
            <a:ext cx="268812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Isolated prolonged aPTT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Shape 28"/>
          <p:cNvSpPr/>
          <p:nvPr/>
        </p:nvSpPr>
        <p:spPr>
          <a:xfrm>
            <a:off x="3474720" y="3740040"/>
            <a:ext cx="1965600" cy="987120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29"/>
          <p:cNvSpPr/>
          <p:nvPr/>
        </p:nvSpPr>
        <p:spPr>
          <a:xfrm>
            <a:off x="3547800" y="3895200"/>
            <a:ext cx="181944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Normal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Shape 30"/>
          <p:cNvSpPr/>
          <p:nvPr/>
        </p:nvSpPr>
        <p:spPr>
          <a:xfrm>
            <a:off x="5440680" y="3740040"/>
            <a:ext cx="1965600" cy="987120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31"/>
          <p:cNvSpPr/>
          <p:nvPr/>
        </p:nvSpPr>
        <p:spPr>
          <a:xfrm>
            <a:off x="5513760" y="3895200"/>
            <a:ext cx="181944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↑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Shape 32"/>
          <p:cNvSpPr/>
          <p:nvPr/>
        </p:nvSpPr>
        <p:spPr>
          <a:xfrm>
            <a:off x="7406640" y="3740040"/>
            <a:ext cx="4571640" cy="987120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33"/>
          <p:cNvSpPr/>
          <p:nvPr/>
        </p:nvSpPr>
        <p:spPr>
          <a:xfrm>
            <a:off x="7479720" y="3895200"/>
            <a:ext cx="44254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Haemophilia, heparin, inhibitor, lupus anticoagulant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Shape 34"/>
          <p:cNvSpPr/>
          <p:nvPr/>
        </p:nvSpPr>
        <p:spPr>
          <a:xfrm>
            <a:off x="640080" y="4727520"/>
            <a:ext cx="2834280" cy="987120"/>
          </a:xfrm>
          <a:prstGeom prst="rect">
            <a:avLst/>
          </a:prstGeom>
          <a:solidFill>
            <a:srgbClr val="F8FAFC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35"/>
          <p:cNvSpPr/>
          <p:nvPr/>
        </p:nvSpPr>
        <p:spPr>
          <a:xfrm>
            <a:off x="713160" y="4883040"/>
            <a:ext cx="268812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Both prolonged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Shape 36"/>
          <p:cNvSpPr/>
          <p:nvPr/>
        </p:nvSpPr>
        <p:spPr>
          <a:xfrm>
            <a:off x="3474720" y="4727520"/>
            <a:ext cx="1965600" cy="987120"/>
          </a:xfrm>
          <a:prstGeom prst="rect">
            <a:avLst/>
          </a:prstGeom>
          <a:solidFill>
            <a:srgbClr val="F8FAFC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37"/>
          <p:cNvSpPr/>
          <p:nvPr/>
        </p:nvSpPr>
        <p:spPr>
          <a:xfrm>
            <a:off x="3547800" y="4883040"/>
            <a:ext cx="181944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↑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Shape 38"/>
          <p:cNvSpPr/>
          <p:nvPr/>
        </p:nvSpPr>
        <p:spPr>
          <a:xfrm>
            <a:off x="5440680" y="4727520"/>
            <a:ext cx="1965600" cy="987120"/>
          </a:xfrm>
          <a:prstGeom prst="rect">
            <a:avLst/>
          </a:prstGeom>
          <a:solidFill>
            <a:srgbClr val="F8FAFC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39"/>
          <p:cNvSpPr/>
          <p:nvPr/>
        </p:nvSpPr>
        <p:spPr>
          <a:xfrm>
            <a:off x="5513760" y="4883040"/>
            <a:ext cx="181944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↑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Shape 40"/>
          <p:cNvSpPr/>
          <p:nvPr/>
        </p:nvSpPr>
        <p:spPr>
          <a:xfrm>
            <a:off x="7406640" y="4727520"/>
            <a:ext cx="4571640" cy="987120"/>
          </a:xfrm>
          <a:prstGeom prst="rect">
            <a:avLst/>
          </a:prstGeom>
          <a:solidFill>
            <a:srgbClr val="F8FAFC"/>
          </a:solidFill>
          <a:ln w="1016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41"/>
          <p:cNvSpPr/>
          <p:nvPr/>
        </p:nvSpPr>
        <p:spPr>
          <a:xfrm>
            <a:off x="7479720" y="4883040"/>
            <a:ext cx="44254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DIC, severe liver disease, massive transfusion, common pathway defect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42"/>
          <p:cNvSpPr/>
          <p:nvPr/>
        </p:nvSpPr>
        <p:spPr>
          <a:xfrm>
            <a:off x="2103120" y="5897880"/>
            <a:ext cx="804636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115E59"/>
                </a:solidFill>
                <a:effectLst/>
                <a:uFillTx/>
                <a:latin typeface="Aptos"/>
              </a:rPr>
              <a:t>Always correlate with platelet count, fibrinogen and clinical context.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PlaceHolder 1"/>
          <p:cNvSpPr>
            <a:spLocks noGrp="1"/>
          </p:cNvSpPr>
          <p:nvPr>
            <p:ph type="sldNum" idx="12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4DD3AFF8-4607-4078-B47E-49FB89566F67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8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Mixing study: deficiency or inhibitor?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Used when PT or aPTT is unexpectedly prolonged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Shape 2"/>
          <p:cNvSpPr/>
          <p:nvPr/>
        </p:nvSpPr>
        <p:spPr>
          <a:xfrm>
            <a:off x="822960" y="1874520"/>
            <a:ext cx="1051200" cy="1051200"/>
          </a:xfrm>
          <a:prstGeom prst="ellipse">
            <a:avLst/>
          </a:prstGeom>
          <a:solidFill>
            <a:srgbClr val="000000"/>
          </a:solidFill>
          <a:ln w="19050">
            <a:solidFill>
              <a:srgbClr val="FFFFFF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3"/>
          <p:cNvSpPr/>
          <p:nvPr/>
        </p:nvSpPr>
        <p:spPr>
          <a:xfrm>
            <a:off x="868680" y="2169000"/>
            <a:ext cx="959760" cy="29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Patient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4"/>
          <p:cNvSpPr/>
          <p:nvPr/>
        </p:nvSpPr>
        <p:spPr>
          <a:xfrm>
            <a:off x="2057400" y="2176200"/>
            <a:ext cx="27396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+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Shape 5"/>
          <p:cNvSpPr/>
          <p:nvPr/>
        </p:nvSpPr>
        <p:spPr>
          <a:xfrm>
            <a:off x="2606040" y="1874520"/>
            <a:ext cx="1051200" cy="1051200"/>
          </a:xfrm>
          <a:prstGeom prst="ellipse">
            <a:avLst/>
          </a:prstGeom>
          <a:solidFill>
            <a:srgbClr val="000000"/>
          </a:solidFill>
          <a:ln w="19050">
            <a:solidFill>
              <a:srgbClr val="FFFFFF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6"/>
          <p:cNvSpPr/>
          <p:nvPr/>
        </p:nvSpPr>
        <p:spPr>
          <a:xfrm>
            <a:off x="2651760" y="2169000"/>
            <a:ext cx="959760" cy="29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Normal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7"/>
          <p:cNvSpPr/>
          <p:nvPr/>
        </p:nvSpPr>
        <p:spPr>
          <a:xfrm>
            <a:off x="2679120" y="2463480"/>
            <a:ext cx="905040" cy="18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2563EB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Shape 8"/>
          <p:cNvSpPr/>
          <p:nvPr/>
        </p:nvSpPr>
        <p:spPr>
          <a:xfrm>
            <a:off x="3886200" y="2395440"/>
            <a:ext cx="1005840" cy="360"/>
          </a:xfrm>
          <a:prstGeom prst="line">
            <a:avLst/>
          </a:prstGeom>
          <a:ln w="3048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Shape 9"/>
          <p:cNvSpPr/>
          <p:nvPr/>
        </p:nvSpPr>
        <p:spPr>
          <a:xfrm>
            <a:off x="5074920" y="1353240"/>
            <a:ext cx="2057040" cy="210276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CBD5E1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0"/>
          <p:cNvSpPr/>
          <p:nvPr/>
        </p:nvSpPr>
        <p:spPr>
          <a:xfrm>
            <a:off x="5349240" y="1664280"/>
            <a:ext cx="150840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1:1 MIX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11"/>
          <p:cNvSpPr/>
          <p:nvPr/>
        </p:nvSpPr>
        <p:spPr>
          <a:xfrm>
            <a:off x="5349240" y="2267640"/>
            <a:ext cx="150840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Repeat clotting test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immediately ± after incubation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Shape 12"/>
          <p:cNvSpPr/>
          <p:nvPr/>
        </p:nvSpPr>
        <p:spPr>
          <a:xfrm flipV="1">
            <a:off x="7269480" y="1572480"/>
            <a:ext cx="960120" cy="822960"/>
          </a:xfrm>
          <a:prstGeom prst="line">
            <a:avLst/>
          </a:prstGeom>
          <a:ln w="30480">
            <a:solidFill>
              <a:srgbClr val="16A34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Shape 13"/>
          <p:cNvSpPr/>
          <p:nvPr/>
        </p:nvSpPr>
        <p:spPr>
          <a:xfrm>
            <a:off x="7269480" y="2395440"/>
            <a:ext cx="960120" cy="1673640"/>
          </a:xfrm>
          <a:prstGeom prst="line">
            <a:avLst/>
          </a:prstGeom>
          <a:ln w="30480">
            <a:solidFill>
              <a:srgbClr val="DC2626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Shape 14"/>
          <p:cNvSpPr/>
          <p:nvPr/>
        </p:nvSpPr>
        <p:spPr>
          <a:xfrm>
            <a:off x="8412480" y="868680"/>
            <a:ext cx="3062880" cy="17370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Shape 15"/>
          <p:cNvSpPr/>
          <p:nvPr/>
        </p:nvSpPr>
        <p:spPr>
          <a:xfrm>
            <a:off x="8412480" y="868680"/>
            <a:ext cx="72720" cy="17370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16"/>
          <p:cNvSpPr/>
          <p:nvPr/>
        </p:nvSpPr>
        <p:spPr>
          <a:xfrm>
            <a:off x="8613720" y="103320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✓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7"/>
          <p:cNvSpPr/>
          <p:nvPr/>
        </p:nvSpPr>
        <p:spPr>
          <a:xfrm>
            <a:off x="9070920" y="1014840"/>
            <a:ext cx="22399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Correction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18"/>
          <p:cNvSpPr/>
          <p:nvPr/>
        </p:nvSpPr>
        <p:spPr>
          <a:xfrm>
            <a:off x="8641080" y="1435680"/>
            <a:ext cx="2605680" cy="102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Suggests factor deficiency.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Examples: factor VIII, IX, XI deficiency.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19"/>
          <p:cNvSpPr/>
          <p:nvPr/>
        </p:nvSpPr>
        <p:spPr>
          <a:xfrm>
            <a:off x="8412480" y="3474720"/>
            <a:ext cx="3062880" cy="173700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Shape 20"/>
          <p:cNvSpPr/>
          <p:nvPr/>
        </p:nvSpPr>
        <p:spPr>
          <a:xfrm>
            <a:off x="8412480" y="3474720"/>
            <a:ext cx="72720" cy="17370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21"/>
          <p:cNvSpPr/>
          <p:nvPr/>
        </p:nvSpPr>
        <p:spPr>
          <a:xfrm>
            <a:off x="8613720" y="363924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Text 22"/>
          <p:cNvSpPr/>
          <p:nvPr/>
        </p:nvSpPr>
        <p:spPr>
          <a:xfrm>
            <a:off x="9070920" y="3620880"/>
            <a:ext cx="22399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No correction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23"/>
          <p:cNvSpPr/>
          <p:nvPr/>
        </p:nvSpPr>
        <p:spPr>
          <a:xfrm>
            <a:off x="8641080" y="4041720"/>
            <a:ext cx="2605680" cy="102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Suggests inhibitor or anticoagulant.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Examples: heparin, lupus anticoagulant, factor VIII inhibitor.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24"/>
          <p:cNvSpPr/>
          <p:nvPr/>
        </p:nvSpPr>
        <p:spPr>
          <a:xfrm>
            <a:off x="2057400" y="5715000"/>
            <a:ext cx="80920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7C3AED"/>
                </a:solidFill>
                <a:effectLst/>
                <a:uFillTx/>
                <a:latin typeface="Aptos"/>
              </a:rPr>
              <a:t>Time-dependent inhibitors may correct initially but fail after incubation.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PlaceHolder 1"/>
          <p:cNvSpPr>
            <a:spLocks noGrp="1"/>
          </p:cNvSpPr>
          <p:nvPr>
            <p:ph type="sldNum" idx="13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9BAACDD9-1D13-4EAD-8202-CEBB1187384D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9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Thrombocytopenia: mechanism-based approach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A low count is a sign—not a diagnosis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Shape 2"/>
          <p:cNvSpPr/>
          <p:nvPr/>
        </p:nvSpPr>
        <p:spPr>
          <a:xfrm>
            <a:off x="777240" y="1143000"/>
            <a:ext cx="10606680" cy="712800"/>
          </a:xfrm>
          <a:prstGeom prst="roundRect">
            <a:avLst>
              <a:gd name="adj" fmla="val 10256"/>
            </a:avLst>
          </a:prstGeom>
          <a:solidFill>
            <a:srgbClr val="F8FAFC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Shape 3"/>
          <p:cNvSpPr/>
          <p:nvPr/>
        </p:nvSpPr>
        <p:spPr>
          <a:xfrm>
            <a:off x="960120" y="1280160"/>
            <a:ext cx="420120" cy="4201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4"/>
          <p:cNvSpPr/>
          <p:nvPr/>
        </p:nvSpPr>
        <p:spPr>
          <a:xfrm>
            <a:off x="1554480" y="1271160"/>
            <a:ext cx="2468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Reduced production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5"/>
          <p:cNvSpPr/>
          <p:nvPr/>
        </p:nvSpPr>
        <p:spPr>
          <a:xfrm>
            <a:off x="3886200" y="1252800"/>
            <a:ext cx="717768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Marrow failure, leukemia, drugs, infection, B12/folate deficiency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Shape 6"/>
          <p:cNvSpPr/>
          <p:nvPr/>
        </p:nvSpPr>
        <p:spPr>
          <a:xfrm>
            <a:off x="777240" y="2103120"/>
            <a:ext cx="10606680" cy="712800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Shape 7"/>
          <p:cNvSpPr/>
          <p:nvPr/>
        </p:nvSpPr>
        <p:spPr>
          <a:xfrm>
            <a:off x="960120" y="2240280"/>
            <a:ext cx="420120" cy="420120"/>
          </a:xfrm>
          <a:prstGeom prst="ellipse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 8"/>
          <p:cNvSpPr/>
          <p:nvPr/>
        </p:nvSpPr>
        <p:spPr>
          <a:xfrm>
            <a:off x="1554480" y="2231280"/>
            <a:ext cx="2468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Increased destruction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 9"/>
          <p:cNvSpPr/>
          <p:nvPr/>
        </p:nvSpPr>
        <p:spPr>
          <a:xfrm>
            <a:off x="3886200" y="2212920"/>
            <a:ext cx="717768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ITP, DIC, TTP/HUS, drugs, autoimmune disease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Shape 10"/>
          <p:cNvSpPr/>
          <p:nvPr/>
        </p:nvSpPr>
        <p:spPr>
          <a:xfrm>
            <a:off x="777240" y="3063240"/>
            <a:ext cx="10606680" cy="712800"/>
          </a:xfrm>
          <a:prstGeom prst="roundRect">
            <a:avLst>
              <a:gd name="adj" fmla="val 10256"/>
            </a:avLst>
          </a:prstGeom>
          <a:solidFill>
            <a:srgbClr val="F8FAFC"/>
          </a:solidFill>
          <a:ln w="12700">
            <a:solidFill>
              <a:srgbClr val="E2E8F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11"/>
          <p:cNvSpPr/>
          <p:nvPr/>
        </p:nvSpPr>
        <p:spPr>
          <a:xfrm>
            <a:off x="960120" y="3200400"/>
            <a:ext cx="420120" cy="42012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12"/>
          <p:cNvSpPr/>
          <p:nvPr/>
        </p:nvSpPr>
        <p:spPr>
          <a:xfrm>
            <a:off x="1554480" y="3191400"/>
            <a:ext cx="2468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Sequestration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13"/>
          <p:cNvSpPr/>
          <p:nvPr/>
        </p:nvSpPr>
        <p:spPr>
          <a:xfrm>
            <a:off x="3886200" y="3173040"/>
            <a:ext cx="717768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Hypersplenism / portal hypertension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Shape 14"/>
          <p:cNvSpPr/>
          <p:nvPr/>
        </p:nvSpPr>
        <p:spPr>
          <a:xfrm>
            <a:off x="777240" y="4023360"/>
            <a:ext cx="10606680" cy="712800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Shape 15"/>
          <p:cNvSpPr/>
          <p:nvPr/>
        </p:nvSpPr>
        <p:spPr>
          <a:xfrm>
            <a:off x="960120" y="4160520"/>
            <a:ext cx="420120" cy="420120"/>
          </a:xfrm>
          <a:prstGeom prst="ellipse">
            <a:avLst/>
          </a:prstGeom>
          <a:solidFill>
            <a:srgbClr val="EA580C"/>
          </a:solidFill>
          <a:ln w="12700">
            <a:solidFill>
              <a:srgbClr val="EA580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16"/>
          <p:cNvSpPr/>
          <p:nvPr/>
        </p:nvSpPr>
        <p:spPr>
          <a:xfrm>
            <a:off x="1554480" y="4151520"/>
            <a:ext cx="2468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Dilution / loss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 17"/>
          <p:cNvSpPr/>
          <p:nvPr/>
        </p:nvSpPr>
        <p:spPr>
          <a:xfrm>
            <a:off x="3886200" y="4133160"/>
            <a:ext cx="717768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Massive transfusion, major haemorrhage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Shape 18"/>
          <p:cNvSpPr/>
          <p:nvPr/>
        </p:nvSpPr>
        <p:spPr>
          <a:xfrm>
            <a:off x="777240" y="4983480"/>
            <a:ext cx="10606680" cy="712800"/>
          </a:xfrm>
          <a:prstGeom prst="roundRect">
            <a:avLst>
              <a:gd name="adj" fmla="val 10256"/>
            </a:avLst>
          </a:prstGeom>
          <a:solidFill>
            <a:srgbClr val="F8FAFC"/>
          </a:solidFill>
          <a:ln w="12700">
            <a:solidFill>
              <a:srgbClr val="E2E8F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Shape 19"/>
          <p:cNvSpPr/>
          <p:nvPr/>
        </p:nvSpPr>
        <p:spPr>
          <a:xfrm>
            <a:off x="960120" y="5120640"/>
            <a:ext cx="420120" cy="42012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20"/>
          <p:cNvSpPr/>
          <p:nvPr/>
        </p:nvSpPr>
        <p:spPr>
          <a:xfrm>
            <a:off x="1554480" y="5111640"/>
            <a:ext cx="2468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Pseudo-thrombocytopenia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21"/>
          <p:cNvSpPr/>
          <p:nvPr/>
        </p:nvSpPr>
        <p:spPr>
          <a:xfrm>
            <a:off x="3886200" y="5093280"/>
            <a:ext cx="717768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EDTA-induced platelet clumping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22"/>
          <p:cNvSpPr/>
          <p:nvPr/>
        </p:nvSpPr>
        <p:spPr>
          <a:xfrm>
            <a:off x="1965960" y="5989320"/>
            <a:ext cx="832068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16A34A"/>
                </a:solidFill>
                <a:effectLst/>
                <a:uFillTx/>
                <a:latin typeface="Aptos"/>
              </a:rPr>
              <a:t>First check the peripheral smear and repeat count if clumping is suspected.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PlaceHolder 1"/>
          <p:cNvSpPr>
            <a:spLocks noGrp="1"/>
          </p:cNvSpPr>
          <p:nvPr>
            <p:ph type="sldNum" idx="14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75611F65-C038-4C37-99B8-7E6D3D798396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10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Immune thrombocytopenia (ITP)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Common exam diagnosis—but a diagnosis of exclusion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Shape 2"/>
          <p:cNvSpPr/>
          <p:nvPr/>
        </p:nvSpPr>
        <p:spPr>
          <a:xfrm>
            <a:off x="640080" y="1143000"/>
            <a:ext cx="347436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Shape 3"/>
          <p:cNvSpPr/>
          <p:nvPr/>
        </p:nvSpPr>
        <p:spPr>
          <a:xfrm>
            <a:off x="640080" y="1143000"/>
            <a:ext cx="72720" cy="182844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4"/>
          <p:cNvSpPr/>
          <p:nvPr/>
        </p:nvSpPr>
        <p:spPr>
          <a:xfrm>
            <a:off x="84132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🔬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5"/>
          <p:cNvSpPr/>
          <p:nvPr/>
        </p:nvSpPr>
        <p:spPr>
          <a:xfrm>
            <a:off x="1298520" y="12891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Typical picture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6"/>
          <p:cNvSpPr/>
          <p:nvPr/>
        </p:nvSpPr>
        <p:spPr>
          <a:xfrm>
            <a:off x="868680" y="1710000"/>
            <a:ext cx="301716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Isolated thrombocytopenia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Normal or large platelets on smear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No splenomegaly in uncomplicated ITP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Shape 7"/>
          <p:cNvSpPr/>
          <p:nvPr/>
        </p:nvSpPr>
        <p:spPr>
          <a:xfrm>
            <a:off x="4343400" y="1143000"/>
            <a:ext cx="347436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Shape 8"/>
          <p:cNvSpPr/>
          <p:nvPr/>
        </p:nvSpPr>
        <p:spPr>
          <a:xfrm>
            <a:off x="4343400" y="1143000"/>
            <a:ext cx="72720" cy="182844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9"/>
          <p:cNvSpPr/>
          <p:nvPr/>
        </p:nvSpPr>
        <p:spPr>
          <a:xfrm>
            <a:off x="454464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⚠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10"/>
          <p:cNvSpPr/>
          <p:nvPr/>
        </p:nvSpPr>
        <p:spPr>
          <a:xfrm>
            <a:off x="5001840" y="12891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Exclude mimics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 11"/>
          <p:cNvSpPr/>
          <p:nvPr/>
        </p:nvSpPr>
        <p:spPr>
          <a:xfrm>
            <a:off x="4572000" y="1710000"/>
            <a:ext cx="301716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Drugs, viral infection, SLE, HIV/HCV, DIC, TTP, marrow disease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Shape 12"/>
          <p:cNvSpPr/>
          <p:nvPr/>
        </p:nvSpPr>
        <p:spPr>
          <a:xfrm>
            <a:off x="8046720" y="1143000"/>
            <a:ext cx="347436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Shape 13"/>
          <p:cNvSpPr/>
          <p:nvPr/>
        </p:nvSpPr>
        <p:spPr>
          <a:xfrm>
            <a:off x="8046720" y="1143000"/>
            <a:ext cx="72720" cy="18284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14"/>
          <p:cNvSpPr/>
          <p:nvPr/>
        </p:nvSpPr>
        <p:spPr>
          <a:xfrm>
            <a:off x="824796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🩸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15"/>
          <p:cNvSpPr/>
          <p:nvPr/>
        </p:nvSpPr>
        <p:spPr>
          <a:xfrm>
            <a:off x="8705160" y="12891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Bleeding risk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16"/>
          <p:cNvSpPr/>
          <p:nvPr/>
        </p:nvSpPr>
        <p:spPr>
          <a:xfrm>
            <a:off x="8275320" y="1710000"/>
            <a:ext cx="301716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Depends on platelet count, age, comorbidity and clinical bleeding—not the count alone.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Shape 17"/>
          <p:cNvSpPr/>
          <p:nvPr/>
        </p:nvSpPr>
        <p:spPr>
          <a:xfrm>
            <a:off x="914400" y="3429000"/>
            <a:ext cx="10332360" cy="1919880"/>
          </a:xfrm>
          <a:prstGeom prst="roundRect">
            <a:avLst>
              <a:gd name="adj" fmla="val 3810"/>
            </a:avLst>
          </a:prstGeom>
          <a:solidFill>
            <a:srgbClr val="DBEAFE"/>
          </a:solidFill>
          <a:ln w="12700">
            <a:solidFill>
              <a:srgbClr val="BFDBFE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18"/>
          <p:cNvSpPr/>
          <p:nvPr/>
        </p:nvSpPr>
        <p:spPr>
          <a:xfrm>
            <a:off x="1234440" y="3657600"/>
            <a:ext cx="31086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2563EB"/>
                </a:solidFill>
                <a:effectLst/>
                <a:uFillTx/>
                <a:latin typeface="Aptos"/>
              </a:rPr>
              <a:t>Initial management concept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19"/>
          <p:cNvSpPr/>
          <p:nvPr/>
        </p:nvSpPr>
        <p:spPr>
          <a:xfrm>
            <a:off x="1234440" y="4069080"/>
            <a:ext cx="9600840" cy="1051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43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Observe if clinically stable and no significant bleeding (specialist-guided)</a:t>
            </a:r>
            <a:endParaRPr lang="en-US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43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Corticosteroid or IVIG for clinically important bleeding / very low count</a:t>
            </a:r>
            <a:endParaRPr lang="en-US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43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Platelet transfusion only for life-threatening bleeding, together with ITP-directed therapy</a:t>
            </a:r>
            <a:endParaRPr lang="en-US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43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Avoid NSAIDs and unnecessary intramuscular injections</a:t>
            </a:r>
            <a:endParaRPr lang="en-US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20"/>
          <p:cNvSpPr/>
          <p:nvPr/>
        </p:nvSpPr>
        <p:spPr>
          <a:xfrm>
            <a:off x="2148840" y="5806440"/>
            <a:ext cx="78634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i="1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Note: detailed treatment thresholds vary by age and guideline; consult local protocol.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PlaceHolder 1"/>
          <p:cNvSpPr>
            <a:spLocks noGrp="1"/>
          </p:cNvSpPr>
          <p:nvPr>
            <p:ph type="sldNum" idx="15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4F7DC1C8-5E41-42CF-B4E4-88EB7A4622E5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11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von Willebrand disease (vWD)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The most common inherited bleeding disorder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Shape 2"/>
          <p:cNvSpPr/>
          <p:nvPr/>
        </p:nvSpPr>
        <p:spPr>
          <a:xfrm>
            <a:off x="868680" y="2240280"/>
            <a:ext cx="4389120" cy="360"/>
          </a:xfrm>
          <a:prstGeom prst="line">
            <a:avLst/>
          </a:prstGeom>
          <a:ln w="101600">
            <a:solidFill>
              <a:srgbClr val="94A3B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 3"/>
          <p:cNvSpPr/>
          <p:nvPr/>
        </p:nvSpPr>
        <p:spPr>
          <a:xfrm>
            <a:off x="1051560" y="1527120"/>
            <a:ext cx="18284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Damaged vessel wall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4"/>
          <p:cNvSpPr/>
          <p:nvPr/>
        </p:nvSpPr>
        <p:spPr>
          <a:xfrm>
            <a:off x="1051560" y="1956960"/>
            <a:ext cx="383760" cy="255600"/>
          </a:xfrm>
          <a:prstGeom prst="ellipse">
            <a:avLst/>
          </a:prstGeom>
          <a:solidFill>
            <a:srgbClr val="FACC15"/>
          </a:solidFill>
          <a:ln w="12700">
            <a:solidFill>
              <a:srgbClr val="CA8A0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Shape 5"/>
          <p:cNvSpPr/>
          <p:nvPr/>
        </p:nvSpPr>
        <p:spPr>
          <a:xfrm>
            <a:off x="1710000" y="1956960"/>
            <a:ext cx="383760" cy="255600"/>
          </a:xfrm>
          <a:prstGeom prst="ellipse">
            <a:avLst/>
          </a:prstGeom>
          <a:solidFill>
            <a:srgbClr val="FACC15"/>
          </a:solidFill>
          <a:ln w="12700">
            <a:solidFill>
              <a:srgbClr val="CA8A0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Shape 6"/>
          <p:cNvSpPr/>
          <p:nvPr/>
        </p:nvSpPr>
        <p:spPr>
          <a:xfrm>
            <a:off x="2368440" y="1956960"/>
            <a:ext cx="383760" cy="255600"/>
          </a:xfrm>
          <a:prstGeom prst="ellipse">
            <a:avLst/>
          </a:prstGeom>
          <a:solidFill>
            <a:srgbClr val="FACC15"/>
          </a:solidFill>
          <a:ln w="12700">
            <a:solidFill>
              <a:srgbClr val="CA8A0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Shape 7"/>
          <p:cNvSpPr/>
          <p:nvPr/>
        </p:nvSpPr>
        <p:spPr>
          <a:xfrm>
            <a:off x="3026520" y="1956960"/>
            <a:ext cx="383760" cy="255600"/>
          </a:xfrm>
          <a:prstGeom prst="ellipse">
            <a:avLst/>
          </a:prstGeom>
          <a:solidFill>
            <a:srgbClr val="FACC15"/>
          </a:solidFill>
          <a:ln w="12700">
            <a:solidFill>
              <a:srgbClr val="CA8A0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Shape 8"/>
          <p:cNvSpPr/>
          <p:nvPr/>
        </p:nvSpPr>
        <p:spPr>
          <a:xfrm>
            <a:off x="2057400" y="1600200"/>
            <a:ext cx="914040" cy="1096920"/>
          </a:xfrm>
          <a:prstGeom prst="arc">
            <a:avLst>
              <a:gd name="adj1" fmla="val 16200000"/>
              <a:gd name="adj2" fmla="val 0"/>
            </a:avLst>
          </a:prstGeom>
          <a:noFill/>
          <a:ln w="635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Text 9"/>
          <p:cNvSpPr/>
          <p:nvPr/>
        </p:nvSpPr>
        <p:spPr>
          <a:xfrm>
            <a:off x="2853000" y="2514600"/>
            <a:ext cx="10969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7C3AED"/>
                </a:solidFill>
                <a:effectLst/>
                <a:uFillTx/>
                <a:latin typeface="Aptos"/>
              </a:rPr>
              <a:t>vWF bridge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Shape 10"/>
          <p:cNvSpPr/>
          <p:nvPr/>
        </p:nvSpPr>
        <p:spPr>
          <a:xfrm>
            <a:off x="5577840" y="1143000"/>
            <a:ext cx="2742840" cy="15541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Shape 11"/>
          <p:cNvSpPr/>
          <p:nvPr/>
        </p:nvSpPr>
        <p:spPr>
          <a:xfrm>
            <a:off x="5577840" y="1143000"/>
            <a:ext cx="72720" cy="155412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2"/>
          <p:cNvSpPr/>
          <p:nvPr/>
        </p:nvSpPr>
        <p:spPr>
          <a:xfrm>
            <a:off x="577908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↔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 13"/>
          <p:cNvSpPr/>
          <p:nvPr/>
        </p:nvSpPr>
        <p:spPr>
          <a:xfrm>
            <a:off x="6236280" y="1289160"/>
            <a:ext cx="19198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Functions of vWF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 14"/>
          <p:cNvSpPr/>
          <p:nvPr/>
        </p:nvSpPr>
        <p:spPr>
          <a:xfrm>
            <a:off x="5806440" y="1710000"/>
            <a:ext cx="2285640" cy="84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Mediates platelet adhesion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Carries and stabilizes factor VIII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Shape 15"/>
          <p:cNvSpPr/>
          <p:nvPr/>
        </p:nvSpPr>
        <p:spPr>
          <a:xfrm>
            <a:off x="8595360" y="1143000"/>
            <a:ext cx="2742840" cy="15541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Shape 16"/>
          <p:cNvSpPr/>
          <p:nvPr/>
        </p:nvSpPr>
        <p:spPr>
          <a:xfrm>
            <a:off x="8595360" y="1143000"/>
            <a:ext cx="72720" cy="15541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 17"/>
          <p:cNvSpPr/>
          <p:nvPr/>
        </p:nvSpPr>
        <p:spPr>
          <a:xfrm>
            <a:off x="879660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🩸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 18"/>
          <p:cNvSpPr/>
          <p:nvPr/>
        </p:nvSpPr>
        <p:spPr>
          <a:xfrm>
            <a:off x="9253800" y="1289160"/>
            <a:ext cx="19198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Clinical clues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 19"/>
          <p:cNvSpPr/>
          <p:nvPr/>
        </p:nvSpPr>
        <p:spPr>
          <a:xfrm>
            <a:off x="8823960" y="1710000"/>
            <a:ext cx="2285640" cy="84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Epistaxis, menorrhagia, easy bruising, post-procedure bleeding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Shape 20"/>
          <p:cNvSpPr/>
          <p:nvPr/>
        </p:nvSpPr>
        <p:spPr>
          <a:xfrm>
            <a:off x="5577840" y="3063240"/>
            <a:ext cx="2742840" cy="15541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Shape 21"/>
          <p:cNvSpPr/>
          <p:nvPr/>
        </p:nvSpPr>
        <p:spPr>
          <a:xfrm>
            <a:off x="5577840" y="3063240"/>
            <a:ext cx="72720" cy="155412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22"/>
          <p:cNvSpPr/>
          <p:nvPr/>
        </p:nvSpPr>
        <p:spPr>
          <a:xfrm>
            <a:off x="5779080" y="32277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🧪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23"/>
          <p:cNvSpPr/>
          <p:nvPr/>
        </p:nvSpPr>
        <p:spPr>
          <a:xfrm>
            <a:off x="6236280" y="3209400"/>
            <a:ext cx="19198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Laboratory clues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24"/>
          <p:cNvSpPr/>
          <p:nvPr/>
        </p:nvSpPr>
        <p:spPr>
          <a:xfrm>
            <a:off x="5806440" y="3630240"/>
            <a:ext cx="2285640" cy="84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Platelet count usually normal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PT normal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aPTT may be normal or prolonged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Shape 25"/>
          <p:cNvSpPr/>
          <p:nvPr/>
        </p:nvSpPr>
        <p:spPr>
          <a:xfrm>
            <a:off x="8595360" y="3063240"/>
            <a:ext cx="2742840" cy="15541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Shape 26"/>
          <p:cNvSpPr/>
          <p:nvPr/>
        </p:nvSpPr>
        <p:spPr>
          <a:xfrm>
            <a:off x="8595360" y="3063240"/>
            <a:ext cx="72720" cy="15541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4" name="Text 27"/>
          <p:cNvSpPr/>
          <p:nvPr/>
        </p:nvSpPr>
        <p:spPr>
          <a:xfrm>
            <a:off x="8796600" y="32277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 28"/>
          <p:cNvSpPr/>
          <p:nvPr/>
        </p:nvSpPr>
        <p:spPr>
          <a:xfrm>
            <a:off x="9253800" y="3209400"/>
            <a:ext cx="19198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Diagnosis / treatment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29"/>
          <p:cNvSpPr/>
          <p:nvPr/>
        </p:nvSpPr>
        <p:spPr>
          <a:xfrm>
            <a:off x="8823960" y="3630240"/>
            <a:ext cx="2285640" cy="84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vWF antigen + activity ± factor VIII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Desmopressin or vWF concentrate in selected cases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30"/>
          <p:cNvSpPr/>
          <p:nvPr/>
        </p:nvSpPr>
        <p:spPr>
          <a:xfrm>
            <a:off x="1828800" y="5650920"/>
            <a:ext cx="85950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20" b="1" u="none" strike="noStrike">
                <a:solidFill>
                  <a:srgbClr val="115E59"/>
                </a:solidFill>
                <a:effectLst/>
                <a:uFillTx/>
                <a:latin typeface="Aptos"/>
              </a:rPr>
              <a:t>Ask specifically about heavy menstrual bleeding and bleeding after dental extraction.</a:t>
            </a:r>
            <a:endParaRPr lang="en-US" sz="15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PlaceHolder 1"/>
          <p:cNvSpPr>
            <a:spLocks noGrp="1"/>
          </p:cNvSpPr>
          <p:nvPr>
            <p:ph type="sldNum" idx="16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3DD6A240-A9DD-4634-8AF3-32D103F807B1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12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Haemophilia A and B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X-linked inherited coagulation factor deficiencies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Shape 2"/>
          <p:cNvSpPr/>
          <p:nvPr/>
        </p:nvSpPr>
        <p:spPr>
          <a:xfrm>
            <a:off x="640080" y="1143000"/>
            <a:ext cx="2925720" cy="502560"/>
          </a:xfrm>
          <a:prstGeom prst="rect">
            <a:avLst/>
          </a:prstGeom>
          <a:solidFill>
            <a:srgbClr val="0F766E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 3"/>
          <p:cNvSpPr/>
          <p:nvPr/>
        </p:nvSpPr>
        <p:spPr>
          <a:xfrm>
            <a:off x="685800" y="1280160"/>
            <a:ext cx="28342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Feature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Shape 4"/>
          <p:cNvSpPr/>
          <p:nvPr/>
        </p:nvSpPr>
        <p:spPr>
          <a:xfrm>
            <a:off x="3566160" y="1143000"/>
            <a:ext cx="4160160" cy="502560"/>
          </a:xfrm>
          <a:prstGeom prst="rect">
            <a:avLst/>
          </a:prstGeom>
          <a:solidFill>
            <a:srgbClr val="2563EB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 5"/>
          <p:cNvSpPr/>
          <p:nvPr/>
        </p:nvSpPr>
        <p:spPr>
          <a:xfrm>
            <a:off x="3611880" y="1280160"/>
            <a:ext cx="40687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Haemophilia A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Shape 6"/>
          <p:cNvSpPr/>
          <p:nvPr/>
        </p:nvSpPr>
        <p:spPr>
          <a:xfrm>
            <a:off x="7726680" y="1143000"/>
            <a:ext cx="4160160" cy="502560"/>
          </a:xfrm>
          <a:prstGeom prst="rect">
            <a:avLst/>
          </a:prstGeom>
          <a:solidFill>
            <a:srgbClr val="7C3AED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7"/>
          <p:cNvSpPr/>
          <p:nvPr/>
        </p:nvSpPr>
        <p:spPr>
          <a:xfrm>
            <a:off x="7772400" y="1280160"/>
            <a:ext cx="40687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Haemophilia B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Shape 8"/>
          <p:cNvSpPr/>
          <p:nvPr/>
        </p:nvSpPr>
        <p:spPr>
          <a:xfrm>
            <a:off x="640080" y="1645920"/>
            <a:ext cx="2925720" cy="6397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9"/>
          <p:cNvSpPr/>
          <p:nvPr/>
        </p:nvSpPr>
        <p:spPr>
          <a:xfrm>
            <a:off x="685800" y="1801440"/>
            <a:ext cx="2834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Factor deficiency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Shape 10"/>
          <p:cNvSpPr/>
          <p:nvPr/>
        </p:nvSpPr>
        <p:spPr>
          <a:xfrm>
            <a:off x="3566160" y="1645920"/>
            <a:ext cx="4160160" cy="6397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 11"/>
          <p:cNvSpPr/>
          <p:nvPr/>
        </p:nvSpPr>
        <p:spPr>
          <a:xfrm>
            <a:off x="3611880" y="1801440"/>
            <a:ext cx="4068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VIII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Shape 12"/>
          <p:cNvSpPr/>
          <p:nvPr/>
        </p:nvSpPr>
        <p:spPr>
          <a:xfrm>
            <a:off x="7726680" y="1645920"/>
            <a:ext cx="4160160" cy="6397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 13"/>
          <p:cNvSpPr/>
          <p:nvPr/>
        </p:nvSpPr>
        <p:spPr>
          <a:xfrm>
            <a:off x="7772400" y="1801440"/>
            <a:ext cx="4068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IX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Shape 14"/>
          <p:cNvSpPr/>
          <p:nvPr/>
        </p:nvSpPr>
        <p:spPr>
          <a:xfrm>
            <a:off x="640080" y="2286000"/>
            <a:ext cx="2925720" cy="639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15"/>
          <p:cNvSpPr/>
          <p:nvPr/>
        </p:nvSpPr>
        <p:spPr>
          <a:xfrm>
            <a:off x="685800" y="2441520"/>
            <a:ext cx="2834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Inheritance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Shape 16"/>
          <p:cNvSpPr/>
          <p:nvPr/>
        </p:nvSpPr>
        <p:spPr>
          <a:xfrm>
            <a:off x="3566160" y="2286000"/>
            <a:ext cx="4160160" cy="639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17"/>
          <p:cNvSpPr/>
          <p:nvPr/>
        </p:nvSpPr>
        <p:spPr>
          <a:xfrm>
            <a:off x="3611880" y="2441520"/>
            <a:ext cx="4068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X-linked recessive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Shape 18"/>
          <p:cNvSpPr/>
          <p:nvPr/>
        </p:nvSpPr>
        <p:spPr>
          <a:xfrm>
            <a:off x="7726680" y="2286000"/>
            <a:ext cx="4160160" cy="639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Text 19"/>
          <p:cNvSpPr/>
          <p:nvPr/>
        </p:nvSpPr>
        <p:spPr>
          <a:xfrm>
            <a:off x="7772400" y="2441520"/>
            <a:ext cx="4068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X-linked recessive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Shape 20"/>
          <p:cNvSpPr/>
          <p:nvPr/>
        </p:nvSpPr>
        <p:spPr>
          <a:xfrm>
            <a:off x="640080" y="2926080"/>
            <a:ext cx="2925720" cy="6397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21"/>
          <p:cNvSpPr/>
          <p:nvPr/>
        </p:nvSpPr>
        <p:spPr>
          <a:xfrm>
            <a:off x="685800" y="3081600"/>
            <a:ext cx="2834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Typical bleeding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Shape 22"/>
          <p:cNvSpPr/>
          <p:nvPr/>
        </p:nvSpPr>
        <p:spPr>
          <a:xfrm>
            <a:off x="3566160" y="2926080"/>
            <a:ext cx="4160160" cy="6397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23"/>
          <p:cNvSpPr/>
          <p:nvPr/>
        </p:nvSpPr>
        <p:spPr>
          <a:xfrm>
            <a:off x="3611880" y="3081600"/>
            <a:ext cx="4068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Haemarthrosis, muscle bleed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Shape 24"/>
          <p:cNvSpPr/>
          <p:nvPr/>
        </p:nvSpPr>
        <p:spPr>
          <a:xfrm>
            <a:off x="7726680" y="2926080"/>
            <a:ext cx="4160160" cy="6397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 25"/>
          <p:cNvSpPr/>
          <p:nvPr/>
        </p:nvSpPr>
        <p:spPr>
          <a:xfrm>
            <a:off x="7772400" y="3081600"/>
            <a:ext cx="4068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Same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Shape 26"/>
          <p:cNvSpPr/>
          <p:nvPr/>
        </p:nvSpPr>
        <p:spPr>
          <a:xfrm>
            <a:off x="640080" y="3566160"/>
            <a:ext cx="2925720" cy="639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Text 27"/>
          <p:cNvSpPr/>
          <p:nvPr/>
        </p:nvSpPr>
        <p:spPr>
          <a:xfrm>
            <a:off x="685800" y="3721680"/>
            <a:ext cx="2834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Screening tests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Shape 28"/>
          <p:cNvSpPr/>
          <p:nvPr/>
        </p:nvSpPr>
        <p:spPr>
          <a:xfrm>
            <a:off x="3566160" y="3566160"/>
            <a:ext cx="4160160" cy="639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29"/>
          <p:cNvSpPr/>
          <p:nvPr/>
        </p:nvSpPr>
        <p:spPr>
          <a:xfrm>
            <a:off x="3611880" y="3721680"/>
            <a:ext cx="4068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Isolated prolonged aPTT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Shape 30"/>
          <p:cNvSpPr/>
          <p:nvPr/>
        </p:nvSpPr>
        <p:spPr>
          <a:xfrm>
            <a:off x="7726680" y="3566160"/>
            <a:ext cx="4160160" cy="639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31"/>
          <p:cNvSpPr/>
          <p:nvPr/>
        </p:nvSpPr>
        <p:spPr>
          <a:xfrm>
            <a:off x="7772400" y="3721680"/>
            <a:ext cx="4068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Isolated prolonged aPTT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Shape 32"/>
          <p:cNvSpPr/>
          <p:nvPr/>
        </p:nvSpPr>
        <p:spPr>
          <a:xfrm>
            <a:off x="640080" y="4206240"/>
            <a:ext cx="2925720" cy="6397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33"/>
          <p:cNvSpPr/>
          <p:nvPr/>
        </p:nvSpPr>
        <p:spPr>
          <a:xfrm>
            <a:off x="685800" y="4361760"/>
            <a:ext cx="2834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Confirmation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Shape 34"/>
          <p:cNvSpPr/>
          <p:nvPr/>
        </p:nvSpPr>
        <p:spPr>
          <a:xfrm>
            <a:off x="3566160" y="4206240"/>
            <a:ext cx="4160160" cy="6397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 35"/>
          <p:cNvSpPr/>
          <p:nvPr/>
        </p:nvSpPr>
        <p:spPr>
          <a:xfrm>
            <a:off x="3611880" y="4361760"/>
            <a:ext cx="4068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Factor VIII assay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Shape 36"/>
          <p:cNvSpPr/>
          <p:nvPr/>
        </p:nvSpPr>
        <p:spPr>
          <a:xfrm>
            <a:off x="7726680" y="4206240"/>
            <a:ext cx="4160160" cy="6397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 37"/>
          <p:cNvSpPr/>
          <p:nvPr/>
        </p:nvSpPr>
        <p:spPr>
          <a:xfrm>
            <a:off x="7772400" y="4361760"/>
            <a:ext cx="4068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Factor IX assay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Shape 38"/>
          <p:cNvSpPr/>
          <p:nvPr/>
        </p:nvSpPr>
        <p:spPr>
          <a:xfrm>
            <a:off x="1143000" y="5166360"/>
            <a:ext cx="9920880" cy="703800"/>
          </a:xfrm>
          <a:prstGeom prst="roundRect">
            <a:avLst>
              <a:gd name="adj" fmla="val 10390"/>
            </a:avLst>
          </a:prstGeom>
          <a:solidFill>
            <a:srgbClr val="FEE2E2"/>
          </a:solidFill>
          <a:ln w="12700">
            <a:solidFill>
              <a:srgbClr val="FECAC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39"/>
          <p:cNvSpPr/>
          <p:nvPr/>
        </p:nvSpPr>
        <p:spPr>
          <a:xfrm>
            <a:off x="1417320" y="5394960"/>
            <a:ext cx="937224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991B1B"/>
                </a:solidFill>
                <a:effectLst/>
                <a:uFillTx/>
                <a:latin typeface="Aptos"/>
              </a:rPr>
              <a:t>Acute joint or muscle bleed is an emergency: give the appropriate factor concentrate early; do not wait for imaging.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PlaceHolder 1"/>
          <p:cNvSpPr>
            <a:spLocks noGrp="1"/>
          </p:cNvSpPr>
          <p:nvPr>
            <p:ph type="sldNum" idx="17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D5126117-B9CE-4670-866D-9D61784A8F6C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13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Acquired coagulation factor disorders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Common causes in adult medical practice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Shape 2"/>
          <p:cNvSpPr/>
          <p:nvPr/>
        </p:nvSpPr>
        <p:spPr>
          <a:xfrm>
            <a:off x="594360" y="1143000"/>
            <a:ext cx="352008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Shape 3"/>
          <p:cNvSpPr/>
          <p:nvPr/>
        </p:nvSpPr>
        <p:spPr>
          <a:xfrm>
            <a:off x="594360" y="1143000"/>
            <a:ext cx="72720" cy="182844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4"/>
          <p:cNvSpPr/>
          <p:nvPr/>
        </p:nvSpPr>
        <p:spPr>
          <a:xfrm>
            <a:off x="79560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K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5"/>
          <p:cNvSpPr/>
          <p:nvPr/>
        </p:nvSpPr>
        <p:spPr>
          <a:xfrm>
            <a:off x="1252800" y="1289160"/>
            <a:ext cx="2697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Vitamin K deficiency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6"/>
          <p:cNvSpPr/>
          <p:nvPr/>
        </p:nvSpPr>
        <p:spPr>
          <a:xfrm>
            <a:off x="822960" y="1710000"/>
            <a:ext cx="306288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Poor intake, malabsorption, antibiotics, biliary obstruction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PT prolongs first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Shape 7"/>
          <p:cNvSpPr/>
          <p:nvPr/>
        </p:nvSpPr>
        <p:spPr>
          <a:xfrm>
            <a:off x="4343400" y="1143000"/>
            <a:ext cx="352008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Shape 8"/>
          <p:cNvSpPr/>
          <p:nvPr/>
        </p:nvSpPr>
        <p:spPr>
          <a:xfrm>
            <a:off x="4343400" y="1143000"/>
            <a:ext cx="72720" cy="182844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9"/>
          <p:cNvSpPr/>
          <p:nvPr/>
        </p:nvSpPr>
        <p:spPr>
          <a:xfrm>
            <a:off x="454464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0"/>
          <p:cNvSpPr/>
          <p:nvPr/>
        </p:nvSpPr>
        <p:spPr>
          <a:xfrm>
            <a:off x="5001840" y="1289160"/>
            <a:ext cx="2697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Liver disease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 11"/>
          <p:cNvSpPr/>
          <p:nvPr/>
        </p:nvSpPr>
        <p:spPr>
          <a:xfrm>
            <a:off x="4572000" y="1710000"/>
            <a:ext cx="306288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Reduced synthesis, thrombocytopenia, dysfibrinogenaemia and hyperfibrinolysis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Complex haemostatic balance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Shape 12"/>
          <p:cNvSpPr/>
          <p:nvPr/>
        </p:nvSpPr>
        <p:spPr>
          <a:xfrm>
            <a:off x="8092440" y="1143000"/>
            <a:ext cx="352008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Shape 13"/>
          <p:cNvSpPr/>
          <p:nvPr/>
        </p:nvSpPr>
        <p:spPr>
          <a:xfrm>
            <a:off x="8092440" y="1143000"/>
            <a:ext cx="72720" cy="182844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" name="Text 14"/>
          <p:cNvSpPr/>
          <p:nvPr/>
        </p:nvSpPr>
        <p:spPr>
          <a:xfrm>
            <a:off x="829368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Rx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 15"/>
          <p:cNvSpPr/>
          <p:nvPr/>
        </p:nvSpPr>
        <p:spPr>
          <a:xfrm>
            <a:off x="8750880" y="1289160"/>
            <a:ext cx="2697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Anticoagulants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16"/>
          <p:cNvSpPr/>
          <p:nvPr/>
        </p:nvSpPr>
        <p:spPr>
          <a:xfrm>
            <a:off x="8321040" y="1710000"/>
            <a:ext cx="306288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Warfarin → PT/INR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Unfractionated heparin → aPTT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DOAC effects vary by assay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Shape 17"/>
          <p:cNvSpPr/>
          <p:nvPr/>
        </p:nvSpPr>
        <p:spPr>
          <a:xfrm>
            <a:off x="2468880" y="3429000"/>
            <a:ext cx="352008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Shape 18"/>
          <p:cNvSpPr/>
          <p:nvPr/>
        </p:nvSpPr>
        <p:spPr>
          <a:xfrm>
            <a:off x="2468880" y="3429000"/>
            <a:ext cx="72720" cy="18284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19"/>
          <p:cNvSpPr/>
          <p:nvPr/>
        </p:nvSpPr>
        <p:spPr>
          <a:xfrm>
            <a:off x="2670120" y="3593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Ab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 20"/>
          <p:cNvSpPr/>
          <p:nvPr/>
        </p:nvSpPr>
        <p:spPr>
          <a:xfrm>
            <a:off x="3127320" y="3575160"/>
            <a:ext cx="2697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Acquired haemophilia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Text 21"/>
          <p:cNvSpPr/>
          <p:nvPr/>
        </p:nvSpPr>
        <p:spPr>
          <a:xfrm>
            <a:off x="2697480" y="3996000"/>
            <a:ext cx="306288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Autoantibody to factor VIII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New severe soft-tissue bleeding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Prolonged aPTT not correcting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Shape 22"/>
          <p:cNvSpPr/>
          <p:nvPr/>
        </p:nvSpPr>
        <p:spPr>
          <a:xfrm>
            <a:off x="6217920" y="3429000"/>
            <a:ext cx="352008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Shape 23"/>
          <p:cNvSpPr/>
          <p:nvPr/>
        </p:nvSpPr>
        <p:spPr>
          <a:xfrm>
            <a:off x="6217920" y="3429000"/>
            <a:ext cx="72720" cy="182844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" name="Text 24"/>
          <p:cNvSpPr/>
          <p:nvPr/>
        </p:nvSpPr>
        <p:spPr>
          <a:xfrm>
            <a:off x="6419160" y="3593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MT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 25"/>
          <p:cNvSpPr/>
          <p:nvPr/>
        </p:nvSpPr>
        <p:spPr>
          <a:xfrm>
            <a:off x="6876360" y="3575160"/>
            <a:ext cx="2697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Massive transfusion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 26"/>
          <p:cNvSpPr/>
          <p:nvPr/>
        </p:nvSpPr>
        <p:spPr>
          <a:xfrm>
            <a:off x="6446520" y="3996000"/>
            <a:ext cx="3062880" cy="111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Dilution of platelets and factors, hypothermia, acidosis, low fibrinogen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 27"/>
          <p:cNvSpPr/>
          <p:nvPr/>
        </p:nvSpPr>
        <p:spPr>
          <a:xfrm>
            <a:off x="3200400" y="5715000"/>
            <a:ext cx="576036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766E"/>
                </a:solidFill>
                <a:effectLst/>
                <a:uFillTx/>
                <a:latin typeface="Aptos"/>
              </a:rPr>
              <a:t>Medication history is part of the coagulation screen.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PlaceHolder 1"/>
          <p:cNvSpPr>
            <a:spLocks noGrp="1"/>
          </p:cNvSpPr>
          <p:nvPr>
            <p:ph type="sldNum" idx="18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9F7CA0E-85BE-4B99-9E84-3D59AB4BC192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14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Disseminated intravascular coagulation (DIC)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Systemic activation of coagulation with consumption of platelets and factors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Shape 2"/>
          <p:cNvSpPr/>
          <p:nvPr/>
        </p:nvSpPr>
        <p:spPr>
          <a:xfrm>
            <a:off x="594360" y="1874520"/>
            <a:ext cx="1096920" cy="1096920"/>
          </a:xfrm>
          <a:prstGeom prst="ellipse">
            <a:avLst/>
          </a:prstGeom>
          <a:solidFill>
            <a:srgbClr val="DC2626"/>
          </a:solidFill>
          <a:ln w="19050">
            <a:solidFill>
              <a:srgbClr val="FFFFFF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" name="Text 3"/>
          <p:cNvSpPr/>
          <p:nvPr/>
        </p:nvSpPr>
        <p:spPr>
          <a:xfrm>
            <a:off x="640080" y="2181600"/>
            <a:ext cx="1005480" cy="30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Trigger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Text 4"/>
          <p:cNvSpPr/>
          <p:nvPr/>
        </p:nvSpPr>
        <p:spPr>
          <a:xfrm>
            <a:off x="667440" y="2489040"/>
            <a:ext cx="950760" cy="19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Sepsis/trauma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Shape 5"/>
          <p:cNvSpPr/>
          <p:nvPr/>
        </p:nvSpPr>
        <p:spPr>
          <a:xfrm>
            <a:off x="1783080" y="2423160"/>
            <a:ext cx="960120" cy="360"/>
          </a:xfrm>
          <a:prstGeom prst="line">
            <a:avLst/>
          </a:prstGeom>
          <a:ln w="31750">
            <a:solidFill>
              <a:srgbClr val="DC2626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Shape 6"/>
          <p:cNvSpPr/>
          <p:nvPr/>
        </p:nvSpPr>
        <p:spPr>
          <a:xfrm>
            <a:off x="2880360" y="1874520"/>
            <a:ext cx="1096920" cy="1096920"/>
          </a:xfrm>
          <a:prstGeom prst="ellipse">
            <a:avLst/>
          </a:prstGeom>
          <a:solidFill>
            <a:srgbClr val="EA580C"/>
          </a:solidFill>
          <a:ln w="19050">
            <a:solidFill>
              <a:srgbClr val="FFFFFF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" name="Text 7"/>
          <p:cNvSpPr/>
          <p:nvPr/>
        </p:nvSpPr>
        <p:spPr>
          <a:xfrm>
            <a:off x="2926080" y="2181600"/>
            <a:ext cx="1005480" cy="30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85000" lnSpcReduction="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Thrombin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Text 8"/>
          <p:cNvSpPr/>
          <p:nvPr/>
        </p:nvSpPr>
        <p:spPr>
          <a:xfrm>
            <a:off x="2953440" y="2489040"/>
            <a:ext cx="950760" cy="19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generation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Shape 9"/>
          <p:cNvSpPr/>
          <p:nvPr/>
        </p:nvSpPr>
        <p:spPr>
          <a:xfrm>
            <a:off x="4069080" y="2423160"/>
            <a:ext cx="960120" cy="360"/>
          </a:xfrm>
          <a:prstGeom prst="line">
            <a:avLst/>
          </a:prstGeom>
          <a:ln w="31750">
            <a:solidFill>
              <a:srgbClr val="EA580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Shape 10"/>
          <p:cNvSpPr/>
          <p:nvPr/>
        </p:nvSpPr>
        <p:spPr>
          <a:xfrm>
            <a:off x="5166360" y="1874520"/>
            <a:ext cx="1096920" cy="1096920"/>
          </a:xfrm>
          <a:prstGeom prst="ellipse">
            <a:avLst/>
          </a:prstGeom>
          <a:solidFill>
            <a:srgbClr val="2563EB"/>
          </a:solidFill>
          <a:ln w="19050">
            <a:solidFill>
              <a:srgbClr val="FFFFFF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" name="Text 11"/>
          <p:cNvSpPr/>
          <p:nvPr/>
        </p:nvSpPr>
        <p:spPr>
          <a:xfrm>
            <a:off x="5212080" y="2181600"/>
            <a:ext cx="1005480" cy="30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Fibrin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Text 12"/>
          <p:cNvSpPr/>
          <p:nvPr/>
        </p:nvSpPr>
        <p:spPr>
          <a:xfrm>
            <a:off x="5239440" y="2489040"/>
            <a:ext cx="950760" cy="19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microthrombi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Shape 13"/>
          <p:cNvSpPr/>
          <p:nvPr/>
        </p:nvSpPr>
        <p:spPr>
          <a:xfrm flipV="1">
            <a:off x="6355080" y="1508760"/>
            <a:ext cx="960120" cy="914400"/>
          </a:xfrm>
          <a:prstGeom prst="line">
            <a:avLst/>
          </a:prstGeom>
          <a:ln w="31750">
            <a:solidFill>
              <a:srgbClr val="256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Shape 14"/>
          <p:cNvSpPr/>
          <p:nvPr/>
        </p:nvSpPr>
        <p:spPr>
          <a:xfrm>
            <a:off x="6355080" y="2423160"/>
            <a:ext cx="960120" cy="1737360"/>
          </a:xfrm>
          <a:prstGeom prst="line">
            <a:avLst/>
          </a:prstGeom>
          <a:ln w="31750">
            <a:solidFill>
              <a:srgbClr val="256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Shape 15"/>
          <p:cNvSpPr/>
          <p:nvPr/>
        </p:nvSpPr>
        <p:spPr>
          <a:xfrm>
            <a:off x="7498080" y="868680"/>
            <a:ext cx="3748680" cy="16455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Shape 16"/>
          <p:cNvSpPr/>
          <p:nvPr/>
        </p:nvSpPr>
        <p:spPr>
          <a:xfrm>
            <a:off x="7498080" y="868680"/>
            <a:ext cx="72720" cy="164556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17"/>
          <p:cNvSpPr/>
          <p:nvPr/>
        </p:nvSpPr>
        <p:spPr>
          <a:xfrm>
            <a:off x="7699320" y="103320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⚠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18"/>
          <p:cNvSpPr/>
          <p:nvPr/>
        </p:nvSpPr>
        <p:spPr>
          <a:xfrm>
            <a:off x="8156520" y="1014840"/>
            <a:ext cx="29257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Organ dysfunction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Text 19"/>
          <p:cNvSpPr/>
          <p:nvPr/>
        </p:nvSpPr>
        <p:spPr>
          <a:xfrm>
            <a:off x="7726680" y="1435680"/>
            <a:ext cx="3291480" cy="93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Microvascular thrombosis → kidney, brain, lung, skin and liver injury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Shape 20"/>
          <p:cNvSpPr/>
          <p:nvPr/>
        </p:nvSpPr>
        <p:spPr>
          <a:xfrm>
            <a:off x="7498080" y="3474720"/>
            <a:ext cx="3748680" cy="16455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Shape 21"/>
          <p:cNvSpPr/>
          <p:nvPr/>
        </p:nvSpPr>
        <p:spPr>
          <a:xfrm>
            <a:off x="7498080" y="3474720"/>
            <a:ext cx="72720" cy="164556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" name="Text 22"/>
          <p:cNvSpPr/>
          <p:nvPr/>
        </p:nvSpPr>
        <p:spPr>
          <a:xfrm>
            <a:off x="7699320" y="363924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🩸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2" name="Text 23"/>
          <p:cNvSpPr/>
          <p:nvPr/>
        </p:nvSpPr>
        <p:spPr>
          <a:xfrm>
            <a:off x="8156520" y="3620880"/>
            <a:ext cx="29257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Bleeding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Text 24"/>
          <p:cNvSpPr/>
          <p:nvPr/>
        </p:nvSpPr>
        <p:spPr>
          <a:xfrm>
            <a:off x="7726680" y="4041720"/>
            <a:ext cx="3291480" cy="93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Consumption of platelets/factors + secondary fibrinolysis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Shape 25"/>
          <p:cNvSpPr/>
          <p:nvPr/>
        </p:nvSpPr>
        <p:spPr>
          <a:xfrm>
            <a:off x="777240" y="5212080"/>
            <a:ext cx="6034680" cy="6580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CBD5E1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5" name="Text 26"/>
          <p:cNvSpPr/>
          <p:nvPr/>
        </p:nvSpPr>
        <p:spPr>
          <a:xfrm>
            <a:off x="987480" y="5422320"/>
            <a:ext cx="562320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85000" lnSpcReduction="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Typical labs: ↓ platelets | ↑ PT/aPTT | ↓ fibrinogen | ↑ D-dimer | schistocytes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27"/>
          <p:cNvSpPr/>
          <p:nvPr/>
        </p:nvSpPr>
        <p:spPr>
          <a:xfrm>
            <a:off x="7040880" y="5532120"/>
            <a:ext cx="438876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115E59"/>
                </a:solidFill>
                <a:effectLst/>
                <a:uFillTx/>
                <a:latin typeface="Aptos"/>
              </a:rPr>
              <a:t>Treat the cause first; give blood components for significant bleeding or procedures.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PlaceHolder 1"/>
          <p:cNvSpPr>
            <a:spLocks noGrp="1"/>
          </p:cNvSpPr>
          <p:nvPr>
            <p:ph type="sldNum" idx="19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E2DDADF0-FBAA-48BD-9837-171BA1ED07CB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15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Initial management of active major bleeding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Resuscitation and haemostasis occur in parallel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Shape 2"/>
          <p:cNvSpPr/>
          <p:nvPr/>
        </p:nvSpPr>
        <p:spPr>
          <a:xfrm>
            <a:off x="594360" y="1143000"/>
            <a:ext cx="5348880" cy="118836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1" name="Shape 3"/>
          <p:cNvSpPr/>
          <p:nvPr/>
        </p:nvSpPr>
        <p:spPr>
          <a:xfrm>
            <a:off x="758880" y="1371600"/>
            <a:ext cx="658080" cy="658080"/>
          </a:xfrm>
          <a:prstGeom prst="ellipse">
            <a:avLst/>
          </a:prstGeom>
          <a:solidFill>
            <a:srgbClr val="DC2626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2" name="Text 4"/>
          <p:cNvSpPr/>
          <p:nvPr/>
        </p:nvSpPr>
        <p:spPr>
          <a:xfrm>
            <a:off x="758880" y="1527120"/>
            <a:ext cx="6580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Text 5"/>
          <p:cNvSpPr/>
          <p:nvPr/>
        </p:nvSpPr>
        <p:spPr>
          <a:xfrm>
            <a:off x="1581840" y="1307520"/>
            <a:ext cx="201132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ABC + shock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6"/>
          <p:cNvSpPr/>
          <p:nvPr/>
        </p:nvSpPr>
        <p:spPr>
          <a:xfrm>
            <a:off x="1581840" y="1645920"/>
            <a:ext cx="40687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7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Airway, breathing, circulation; oxygen; two large-bore IV lines</a:t>
            </a:r>
            <a:endParaRPr lang="en-US" sz="11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Shape 7"/>
          <p:cNvSpPr/>
          <p:nvPr/>
        </p:nvSpPr>
        <p:spPr>
          <a:xfrm>
            <a:off x="6263640" y="1143000"/>
            <a:ext cx="5348880" cy="118836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8"/>
          <p:cNvSpPr/>
          <p:nvPr/>
        </p:nvSpPr>
        <p:spPr>
          <a:xfrm>
            <a:off x="6428160" y="1371600"/>
            <a:ext cx="658080" cy="658080"/>
          </a:xfrm>
          <a:prstGeom prst="ellipse">
            <a:avLst/>
          </a:prstGeom>
          <a:solidFill>
            <a:srgbClr val="EA580C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" name="Text 9"/>
          <p:cNvSpPr/>
          <p:nvPr/>
        </p:nvSpPr>
        <p:spPr>
          <a:xfrm>
            <a:off x="6428160" y="1527120"/>
            <a:ext cx="6580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 10"/>
          <p:cNvSpPr/>
          <p:nvPr/>
        </p:nvSpPr>
        <p:spPr>
          <a:xfrm>
            <a:off x="7251120" y="1307520"/>
            <a:ext cx="201132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Control source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Text 11"/>
          <p:cNvSpPr/>
          <p:nvPr/>
        </p:nvSpPr>
        <p:spPr>
          <a:xfrm>
            <a:off x="7251120" y="1645920"/>
            <a:ext cx="40687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7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Direct pressure, packing, endoscopy, surgery or interventional radiology</a:t>
            </a:r>
            <a:endParaRPr lang="en-US" sz="11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Shape 12"/>
          <p:cNvSpPr/>
          <p:nvPr/>
        </p:nvSpPr>
        <p:spPr>
          <a:xfrm>
            <a:off x="594360" y="2651760"/>
            <a:ext cx="5348880" cy="118836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Shape 13"/>
          <p:cNvSpPr/>
          <p:nvPr/>
        </p:nvSpPr>
        <p:spPr>
          <a:xfrm>
            <a:off x="758880" y="2880360"/>
            <a:ext cx="658080" cy="658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 14"/>
          <p:cNvSpPr/>
          <p:nvPr/>
        </p:nvSpPr>
        <p:spPr>
          <a:xfrm>
            <a:off x="758880" y="3035880"/>
            <a:ext cx="6580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Text 15"/>
          <p:cNvSpPr/>
          <p:nvPr/>
        </p:nvSpPr>
        <p:spPr>
          <a:xfrm>
            <a:off x="1581840" y="2816280"/>
            <a:ext cx="201132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Send urgent tests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Text 16"/>
          <p:cNvSpPr/>
          <p:nvPr/>
        </p:nvSpPr>
        <p:spPr>
          <a:xfrm>
            <a:off x="1581840" y="3154680"/>
            <a:ext cx="40687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7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CBC, PT/INR, aPTT, fibrinogen, group &amp; cross-match, renal/liver tests</a:t>
            </a:r>
            <a:endParaRPr lang="en-US" sz="11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Shape 17"/>
          <p:cNvSpPr/>
          <p:nvPr/>
        </p:nvSpPr>
        <p:spPr>
          <a:xfrm>
            <a:off x="6263640" y="2651760"/>
            <a:ext cx="5348880" cy="118836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Shape 18"/>
          <p:cNvSpPr/>
          <p:nvPr/>
        </p:nvSpPr>
        <p:spPr>
          <a:xfrm>
            <a:off x="6428160" y="2880360"/>
            <a:ext cx="658080" cy="65808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19"/>
          <p:cNvSpPr/>
          <p:nvPr/>
        </p:nvSpPr>
        <p:spPr>
          <a:xfrm>
            <a:off x="6428160" y="3035880"/>
            <a:ext cx="6580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 20"/>
          <p:cNvSpPr/>
          <p:nvPr/>
        </p:nvSpPr>
        <p:spPr>
          <a:xfrm>
            <a:off x="7251120" y="2816280"/>
            <a:ext cx="201132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Replace what is missing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9" name="Text 21"/>
          <p:cNvSpPr/>
          <p:nvPr/>
        </p:nvSpPr>
        <p:spPr>
          <a:xfrm>
            <a:off x="7251120" y="3154680"/>
            <a:ext cx="40687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7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RBCs, platelets, plasma, cryoprecipitate/fibrinogen, specific factor concentrate</a:t>
            </a:r>
            <a:endParaRPr lang="en-US" sz="11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" name="Shape 22"/>
          <p:cNvSpPr/>
          <p:nvPr/>
        </p:nvSpPr>
        <p:spPr>
          <a:xfrm>
            <a:off x="594360" y="4160520"/>
            <a:ext cx="5348880" cy="118836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Shape 23"/>
          <p:cNvSpPr/>
          <p:nvPr/>
        </p:nvSpPr>
        <p:spPr>
          <a:xfrm>
            <a:off x="758880" y="4389120"/>
            <a:ext cx="658080" cy="658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" name="Text 24"/>
          <p:cNvSpPr/>
          <p:nvPr/>
        </p:nvSpPr>
        <p:spPr>
          <a:xfrm>
            <a:off x="758880" y="4544640"/>
            <a:ext cx="6580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Text 25"/>
          <p:cNvSpPr/>
          <p:nvPr/>
        </p:nvSpPr>
        <p:spPr>
          <a:xfrm>
            <a:off x="1581840" y="4325040"/>
            <a:ext cx="201132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Reverse anticoagulants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26"/>
          <p:cNvSpPr/>
          <p:nvPr/>
        </p:nvSpPr>
        <p:spPr>
          <a:xfrm>
            <a:off x="1581840" y="4663440"/>
            <a:ext cx="40687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7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Use agent-specific reversal and specialist guidance</a:t>
            </a:r>
            <a:endParaRPr lang="en-US" sz="11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Shape 27"/>
          <p:cNvSpPr/>
          <p:nvPr/>
        </p:nvSpPr>
        <p:spPr>
          <a:xfrm>
            <a:off x="6263640" y="4160520"/>
            <a:ext cx="5348880" cy="118836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Shape 28"/>
          <p:cNvSpPr/>
          <p:nvPr/>
        </p:nvSpPr>
        <p:spPr>
          <a:xfrm>
            <a:off x="6428160" y="4389120"/>
            <a:ext cx="658080" cy="65808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 29"/>
          <p:cNvSpPr/>
          <p:nvPr/>
        </p:nvSpPr>
        <p:spPr>
          <a:xfrm>
            <a:off x="6428160" y="4544640"/>
            <a:ext cx="6580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Text 30"/>
          <p:cNvSpPr/>
          <p:nvPr/>
        </p:nvSpPr>
        <p:spPr>
          <a:xfrm>
            <a:off x="7251120" y="4325040"/>
            <a:ext cx="201132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Prevent worsening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9" name="Text 31"/>
          <p:cNvSpPr/>
          <p:nvPr/>
        </p:nvSpPr>
        <p:spPr>
          <a:xfrm>
            <a:off x="7251120" y="4663440"/>
            <a:ext cx="40687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7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Warm patient; correct acidosis and hypocalcaemia; avoid NSAIDs / IM injections</a:t>
            </a:r>
            <a:endParaRPr lang="en-US" sz="11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Text 32"/>
          <p:cNvSpPr/>
          <p:nvPr/>
        </p:nvSpPr>
        <p:spPr>
          <a:xfrm>
            <a:off x="1965960" y="5852160"/>
            <a:ext cx="83206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8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Escalate early to haematology, transfusion medicine and the procedural team.</a:t>
            </a:r>
            <a:endParaRPr lang="en-US" sz="14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PlaceHolder 1"/>
          <p:cNvSpPr>
            <a:spLocks noGrp="1"/>
          </p:cNvSpPr>
          <p:nvPr>
            <p:ph type="sldNum" idx="20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0FDA77EA-68F4-44F8-AB35-49B2E7E041D6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16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Blood components: what each one provides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3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Use targeted replacement whenever possible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Shape 2"/>
          <p:cNvSpPr/>
          <p:nvPr/>
        </p:nvSpPr>
        <p:spPr>
          <a:xfrm>
            <a:off x="502920" y="1234440"/>
            <a:ext cx="2605680" cy="443448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Shape 3"/>
          <p:cNvSpPr/>
          <p:nvPr/>
        </p:nvSpPr>
        <p:spPr>
          <a:xfrm>
            <a:off x="1280160" y="1600200"/>
            <a:ext cx="1051200" cy="1051200"/>
          </a:xfrm>
          <a:prstGeom prst="ellipse">
            <a:avLst/>
          </a:prstGeom>
          <a:solidFill>
            <a:srgbClr val="D97706"/>
          </a:solidFill>
          <a:ln w="190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" name="Text 4"/>
          <p:cNvSpPr/>
          <p:nvPr/>
        </p:nvSpPr>
        <p:spPr>
          <a:xfrm>
            <a:off x="1371600" y="1911240"/>
            <a:ext cx="8683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Platelets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Text 5"/>
          <p:cNvSpPr/>
          <p:nvPr/>
        </p:nvSpPr>
        <p:spPr>
          <a:xfrm>
            <a:off x="731520" y="2926080"/>
            <a:ext cx="214848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Platelets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8" name="Text 6"/>
          <p:cNvSpPr/>
          <p:nvPr/>
        </p:nvSpPr>
        <p:spPr>
          <a:xfrm>
            <a:off x="731520" y="3684960"/>
            <a:ext cx="2148480" cy="123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For clinically significant bleeding with thrombocytopenia or platelet dysfunction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Shape 7"/>
          <p:cNvSpPr/>
          <p:nvPr/>
        </p:nvSpPr>
        <p:spPr>
          <a:xfrm>
            <a:off x="3410640" y="1234440"/>
            <a:ext cx="2605680" cy="443448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Shape 8"/>
          <p:cNvSpPr/>
          <p:nvPr/>
        </p:nvSpPr>
        <p:spPr>
          <a:xfrm>
            <a:off x="4187880" y="1600200"/>
            <a:ext cx="1051200" cy="1051200"/>
          </a:xfrm>
          <a:prstGeom prst="ellipse">
            <a:avLst/>
          </a:prstGeom>
          <a:solidFill>
            <a:srgbClr val="2563EB"/>
          </a:solidFill>
          <a:ln w="190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9"/>
          <p:cNvSpPr/>
          <p:nvPr/>
        </p:nvSpPr>
        <p:spPr>
          <a:xfrm>
            <a:off x="4279320" y="1911240"/>
            <a:ext cx="8683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Factors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10"/>
          <p:cNvSpPr/>
          <p:nvPr/>
        </p:nvSpPr>
        <p:spPr>
          <a:xfrm>
            <a:off x="3639240" y="2926080"/>
            <a:ext cx="214848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Fresh frozen plasma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11"/>
          <p:cNvSpPr/>
          <p:nvPr/>
        </p:nvSpPr>
        <p:spPr>
          <a:xfrm>
            <a:off x="3639240" y="3684960"/>
            <a:ext cx="2148480" cy="123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Multiple coagulation factors; useful when broad factor replacement is needed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Shape 12"/>
          <p:cNvSpPr/>
          <p:nvPr/>
        </p:nvSpPr>
        <p:spPr>
          <a:xfrm>
            <a:off x="6318360" y="1234440"/>
            <a:ext cx="2605680" cy="443448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Shape 13"/>
          <p:cNvSpPr/>
          <p:nvPr/>
        </p:nvSpPr>
        <p:spPr>
          <a:xfrm>
            <a:off x="7095600" y="1600200"/>
            <a:ext cx="1051200" cy="105120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 14"/>
          <p:cNvSpPr/>
          <p:nvPr/>
        </p:nvSpPr>
        <p:spPr>
          <a:xfrm>
            <a:off x="7187040" y="1911240"/>
            <a:ext cx="8683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850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Fibrinogen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Text 15"/>
          <p:cNvSpPr/>
          <p:nvPr/>
        </p:nvSpPr>
        <p:spPr>
          <a:xfrm>
            <a:off x="6546960" y="2926080"/>
            <a:ext cx="214848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Cryoprecipitate / fibrinogen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" name="Text 16"/>
          <p:cNvSpPr/>
          <p:nvPr/>
        </p:nvSpPr>
        <p:spPr>
          <a:xfrm>
            <a:off x="6546960" y="3684960"/>
            <a:ext cx="2148480" cy="123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Concentrated fibrinogen (plus factor VIII, XIII, vWF in cryoprecipitate)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Shape 17"/>
          <p:cNvSpPr/>
          <p:nvPr/>
        </p:nvSpPr>
        <p:spPr>
          <a:xfrm>
            <a:off x="9226440" y="1234440"/>
            <a:ext cx="2605680" cy="443448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Shape 18"/>
          <p:cNvSpPr/>
          <p:nvPr/>
        </p:nvSpPr>
        <p:spPr>
          <a:xfrm>
            <a:off x="10003680" y="1600200"/>
            <a:ext cx="1051200" cy="1051200"/>
          </a:xfrm>
          <a:prstGeom prst="ellipse">
            <a:avLst/>
          </a:prstGeom>
          <a:solidFill>
            <a:srgbClr val="16A34A"/>
          </a:solidFill>
          <a:ln w="190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" name="Text 19"/>
          <p:cNvSpPr/>
          <p:nvPr/>
        </p:nvSpPr>
        <p:spPr>
          <a:xfrm>
            <a:off x="10095120" y="1911240"/>
            <a:ext cx="8683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VIII / IX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2" name="Text 20"/>
          <p:cNvSpPr/>
          <p:nvPr/>
        </p:nvSpPr>
        <p:spPr>
          <a:xfrm>
            <a:off x="9455040" y="2926080"/>
            <a:ext cx="214848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Specific factor concentrate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Text 21"/>
          <p:cNvSpPr/>
          <p:nvPr/>
        </p:nvSpPr>
        <p:spPr>
          <a:xfrm>
            <a:off x="9455040" y="3684960"/>
            <a:ext cx="2148480" cy="123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Preferred for haemophilia and selected factor deficiencies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4" name="Text 22"/>
          <p:cNvSpPr/>
          <p:nvPr/>
        </p:nvSpPr>
        <p:spPr>
          <a:xfrm>
            <a:off x="2011680" y="589788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115E59"/>
                </a:solidFill>
                <a:effectLst/>
                <a:uFillTx/>
                <a:latin typeface="Aptos"/>
              </a:rPr>
              <a:t>Transfuse for a clinical indication—not simply to normalize a laboratory value.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PlaceHolder 1"/>
          <p:cNvSpPr>
            <a:spLocks noGrp="1"/>
          </p:cNvSpPr>
          <p:nvPr>
            <p:ph type="sldNum" idx="21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0478F2C1-6088-489B-9CE0-D863AB1CF9D1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17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Case 1: a young man with a swollen knee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Apply pattern recognition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Shape 2"/>
          <p:cNvSpPr/>
          <p:nvPr/>
        </p:nvSpPr>
        <p:spPr>
          <a:xfrm>
            <a:off x="640080" y="1143000"/>
            <a:ext cx="3840120" cy="45259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9" name="Text 3"/>
          <p:cNvSpPr/>
          <p:nvPr/>
        </p:nvSpPr>
        <p:spPr>
          <a:xfrm>
            <a:off x="960120" y="1508760"/>
            <a:ext cx="3200040" cy="159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A 17-year-old boy presents with painful swelling of the right knee after minor trauma. Similar episodes occurred previously. His maternal uncle had the same problem.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0" name="Shape 4"/>
          <p:cNvSpPr/>
          <p:nvPr/>
        </p:nvSpPr>
        <p:spPr>
          <a:xfrm>
            <a:off x="960120" y="3364920"/>
            <a:ext cx="1096920" cy="31068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 w="127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" name="Text 5"/>
          <p:cNvSpPr/>
          <p:nvPr/>
        </p:nvSpPr>
        <p:spPr>
          <a:xfrm>
            <a:off x="960120" y="3383280"/>
            <a:ext cx="10969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Platelets: normal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Shape 6"/>
          <p:cNvSpPr/>
          <p:nvPr/>
        </p:nvSpPr>
        <p:spPr>
          <a:xfrm>
            <a:off x="2212920" y="3364920"/>
            <a:ext cx="914040" cy="31068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 w="127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" name="Text 7"/>
          <p:cNvSpPr/>
          <p:nvPr/>
        </p:nvSpPr>
        <p:spPr>
          <a:xfrm>
            <a:off x="2212920" y="3383280"/>
            <a:ext cx="9140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PT: normal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Shape 8"/>
          <p:cNvSpPr/>
          <p:nvPr/>
        </p:nvSpPr>
        <p:spPr>
          <a:xfrm>
            <a:off x="3273480" y="3364920"/>
            <a:ext cx="868320" cy="31068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" name="Text 9"/>
          <p:cNvSpPr/>
          <p:nvPr/>
        </p:nvSpPr>
        <p:spPr>
          <a:xfrm>
            <a:off x="3273480" y="3383280"/>
            <a:ext cx="8683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aPTT: ↑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6" name="Text 10"/>
          <p:cNvSpPr/>
          <p:nvPr/>
        </p:nvSpPr>
        <p:spPr>
          <a:xfrm>
            <a:off x="960120" y="4069080"/>
            <a:ext cx="320004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Question: What is the likely diagnosis and next test?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Shape 11"/>
          <p:cNvSpPr/>
          <p:nvPr/>
        </p:nvSpPr>
        <p:spPr>
          <a:xfrm>
            <a:off x="4754880" y="3337560"/>
            <a:ext cx="868680" cy="360"/>
          </a:xfrm>
          <a:prstGeom prst="line">
            <a:avLst/>
          </a:prstGeom>
          <a:ln w="3175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12"/>
          <p:cNvSpPr/>
          <p:nvPr/>
        </p:nvSpPr>
        <p:spPr>
          <a:xfrm>
            <a:off x="5806440" y="1325880"/>
            <a:ext cx="2514240" cy="150840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9" name="Shape 13"/>
          <p:cNvSpPr/>
          <p:nvPr/>
        </p:nvSpPr>
        <p:spPr>
          <a:xfrm>
            <a:off x="5806440" y="1325880"/>
            <a:ext cx="72720" cy="15084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14"/>
          <p:cNvSpPr/>
          <p:nvPr/>
        </p:nvSpPr>
        <p:spPr>
          <a:xfrm>
            <a:off x="6007680" y="149040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15"/>
          <p:cNvSpPr/>
          <p:nvPr/>
        </p:nvSpPr>
        <p:spPr>
          <a:xfrm>
            <a:off x="6464880" y="1472040"/>
            <a:ext cx="16912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Clue 1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Text 16"/>
          <p:cNvSpPr/>
          <p:nvPr/>
        </p:nvSpPr>
        <p:spPr>
          <a:xfrm>
            <a:off x="6035040" y="1892880"/>
            <a:ext cx="205704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Deep joint bleeding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Shape 17"/>
          <p:cNvSpPr/>
          <p:nvPr/>
        </p:nvSpPr>
        <p:spPr>
          <a:xfrm>
            <a:off x="8549640" y="1325880"/>
            <a:ext cx="2514240" cy="150840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4" name="Shape 18"/>
          <p:cNvSpPr/>
          <p:nvPr/>
        </p:nvSpPr>
        <p:spPr>
          <a:xfrm>
            <a:off x="8549640" y="1325880"/>
            <a:ext cx="72720" cy="15084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" name="Text 19"/>
          <p:cNvSpPr/>
          <p:nvPr/>
        </p:nvSpPr>
        <p:spPr>
          <a:xfrm>
            <a:off x="8750880" y="149040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2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Text 20"/>
          <p:cNvSpPr/>
          <p:nvPr/>
        </p:nvSpPr>
        <p:spPr>
          <a:xfrm>
            <a:off x="9208080" y="1472040"/>
            <a:ext cx="16912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Clue 2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7" name="Text 21"/>
          <p:cNvSpPr/>
          <p:nvPr/>
        </p:nvSpPr>
        <p:spPr>
          <a:xfrm>
            <a:off x="8778240" y="1892880"/>
            <a:ext cx="205704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X-linked family history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8" name="Shape 22"/>
          <p:cNvSpPr/>
          <p:nvPr/>
        </p:nvSpPr>
        <p:spPr>
          <a:xfrm>
            <a:off x="5806440" y="3337560"/>
            <a:ext cx="2514240" cy="150840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9" name="Shape 23"/>
          <p:cNvSpPr/>
          <p:nvPr/>
        </p:nvSpPr>
        <p:spPr>
          <a:xfrm>
            <a:off x="5806440" y="3337560"/>
            <a:ext cx="72720" cy="150840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" name="Text 24"/>
          <p:cNvSpPr/>
          <p:nvPr/>
        </p:nvSpPr>
        <p:spPr>
          <a:xfrm>
            <a:off x="6007680" y="350208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3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 25"/>
          <p:cNvSpPr/>
          <p:nvPr/>
        </p:nvSpPr>
        <p:spPr>
          <a:xfrm>
            <a:off x="6464880" y="3483720"/>
            <a:ext cx="16912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Clue 3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26"/>
          <p:cNvSpPr/>
          <p:nvPr/>
        </p:nvSpPr>
        <p:spPr>
          <a:xfrm>
            <a:off x="6035040" y="3904560"/>
            <a:ext cx="205704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Isolated prolonged aPTT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3" name="Shape 27"/>
          <p:cNvSpPr/>
          <p:nvPr/>
        </p:nvSpPr>
        <p:spPr>
          <a:xfrm>
            <a:off x="8549640" y="3337560"/>
            <a:ext cx="2514240" cy="150840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4" name="Shape 28"/>
          <p:cNvSpPr/>
          <p:nvPr/>
        </p:nvSpPr>
        <p:spPr>
          <a:xfrm>
            <a:off x="8549640" y="3337560"/>
            <a:ext cx="72720" cy="150840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" name="Text 29"/>
          <p:cNvSpPr/>
          <p:nvPr/>
        </p:nvSpPr>
        <p:spPr>
          <a:xfrm>
            <a:off x="8750880" y="350208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✓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6" name="Text 30"/>
          <p:cNvSpPr/>
          <p:nvPr/>
        </p:nvSpPr>
        <p:spPr>
          <a:xfrm>
            <a:off x="9208080" y="3483720"/>
            <a:ext cx="16912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Answer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Text 31"/>
          <p:cNvSpPr/>
          <p:nvPr/>
        </p:nvSpPr>
        <p:spPr>
          <a:xfrm>
            <a:off x="8778240" y="3904560"/>
            <a:ext cx="205704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Haemophilia A/B → factor VIII and IX assay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8" name="Text 32"/>
          <p:cNvSpPr/>
          <p:nvPr/>
        </p:nvSpPr>
        <p:spPr>
          <a:xfrm>
            <a:off x="5989320" y="5440680"/>
            <a:ext cx="484596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Give factor replacement early if there is an acute haemarthrosis.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9" name="PlaceHolder 1"/>
          <p:cNvSpPr>
            <a:spLocks noGrp="1"/>
          </p:cNvSpPr>
          <p:nvPr>
            <p:ph type="sldNum" idx="22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03A980EE-17B5-47CC-B1E0-677FB9D7724F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18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Case 2: sepsis with oozing from venepuncture sites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1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Rapid bedside reasoning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2" name="Shape 2"/>
          <p:cNvSpPr/>
          <p:nvPr/>
        </p:nvSpPr>
        <p:spPr>
          <a:xfrm>
            <a:off x="594360" y="1143000"/>
            <a:ext cx="4754520" cy="4480200"/>
          </a:xfrm>
          <a:prstGeom prst="roundRect">
            <a:avLst>
              <a:gd name="adj" fmla="val 1633"/>
            </a:avLst>
          </a:prstGeom>
          <a:solidFill>
            <a:srgbClr val="FFF7ED"/>
          </a:solidFill>
          <a:ln w="12700">
            <a:solidFill>
              <a:srgbClr val="FED7AA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3" name="Text 3"/>
          <p:cNvSpPr/>
          <p:nvPr/>
        </p:nvSpPr>
        <p:spPr>
          <a:xfrm>
            <a:off x="914400" y="1508760"/>
            <a:ext cx="4114440" cy="100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A 62-year-old patient with septic shock develops widespread ecchymosis and oozing from cannula sites.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4" name="Text 4"/>
          <p:cNvSpPr/>
          <p:nvPr/>
        </p:nvSpPr>
        <p:spPr>
          <a:xfrm>
            <a:off x="1005840" y="274320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Platelets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5" name="Text 5"/>
          <p:cNvSpPr/>
          <p:nvPr/>
        </p:nvSpPr>
        <p:spPr>
          <a:xfrm>
            <a:off x="2606040" y="2743200"/>
            <a:ext cx="1965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42 ×10⁹/L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6" name="Text 6"/>
          <p:cNvSpPr/>
          <p:nvPr/>
        </p:nvSpPr>
        <p:spPr>
          <a:xfrm>
            <a:off x="1005840" y="332856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PT / aPTT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7" name="Text 7"/>
          <p:cNvSpPr/>
          <p:nvPr/>
        </p:nvSpPr>
        <p:spPr>
          <a:xfrm>
            <a:off x="2606040" y="3328560"/>
            <a:ext cx="1965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Prolonged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8" name="Text 8"/>
          <p:cNvSpPr/>
          <p:nvPr/>
        </p:nvSpPr>
        <p:spPr>
          <a:xfrm>
            <a:off x="1005840" y="391356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Fibrinogen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9" name="Text 9"/>
          <p:cNvSpPr/>
          <p:nvPr/>
        </p:nvSpPr>
        <p:spPr>
          <a:xfrm>
            <a:off x="2606040" y="3913560"/>
            <a:ext cx="1965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Low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10"/>
          <p:cNvSpPr/>
          <p:nvPr/>
        </p:nvSpPr>
        <p:spPr>
          <a:xfrm>
            <a:off x="1005840" y="449892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D-dimer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11"/>
          <p:cNvSpPr/>
          <p:nvPr/>
        </p:nvSpPr>
        <p:spPr>
          <a:xfrm>
            <a:off x="2606040" y="4498920"/>
            <a:ext cx="1965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DC2626"/>
                </a:solidFill>
                <a:effectLst/>
                <a:uFillTx/>
                <a:latin typeface="Aptos"/>
              </a:rPr>
              <a:t>Markedly raised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Text 12"/>
          <p:cNvSpPr/>
          <p:nvPr/>
        </p:nvSpPr>
        <p:spPr>
          <a:xfrm>
            <a:off x="914400" y="5166360"/>
            <a:ext cx="402300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EA580C"/>
                </a:solidFill>
                <a:effectLst/>
                <a:uFillTx/>
                <a:latin typeface="Aptos"/>
              </a:rPr>
              <a:t>Most likely diagnosis?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3" name="Shape 13"/>
          <p:cNvSpPr/>
          <p:nvPr/>
        </p:nvSpPr>
        <p:spPr>
          <a:xfrm>
            <a:off x="5715000" y="1143000"/>
            <a:ext cx="2559960" cy="132552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4" name="Shape 14"/>
          <p:cNvSpPr/>
          <p:nvPr/>
        </p:nvSpPr>
        <p:spPr>
          <a:xfrm>
            <a:off x="5715000" y="1143000"/>
            <a:ext cx="72720" cy="1325520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" name="Text 15"/>
          <p:cNvSpPr/>
          <p:nvPr/>
        </p:nvSpPr>
        <p:spPr>
          <a:xfrm>
            <a:off x="591624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16"/>
          <p:cNvSpPr/>
          <p:nvPr/>
        </p:nvSpPr>
        <p:spPr>
          <a:xfrm>
            <a:off x="6373440" y="1289160"/>
            <a:ext cx="17370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A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17"/>
          <p:cNvSpPr/>
          <p:nvPr/>
        </p:nvSpPr>
        <p:spPr>
          <a:xfrm>
            <a:off x="5943600" y="1710000"/>
            <a:ext cx="2102760" cy="61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Immune thrombocytopenia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8" name="Shape 18"/>
          <p:cNvSpPr/>
          <p:nvPr/>
        </p:nvSpPr>
        <p:spPr>
          <a:xfrm>
            <a:off x="8549640" y="1143000"/>
            <a:ext cx="2559960" cy="132552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9" name="Shape 19"/>
          <p:cNvSpPr/>
          <p:nvPr/>
        </p:nvSpPr>
        <p:spPr>
          <a:xfrm>
            <a:off x="8549640" y="1143000"/>
            <a:ext cx="72720" cy="1325520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" name="Text 20"/>
          <p:cNvSpPr/>
          <p:nvPr/>
        </p:nvSpPr>
        <p:spPr>
          <a:xfrm>
            <a:off x="8750880" y="130752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B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1" name="Text 21"/>
          <p:cNvSpPr/>
          <p:nvPr/>
        </p:nvSpPr>
        <p:spPr>
          <a:xfrm>
            <a:off x="9208080" y="1289160"/>
            <a:ext cx="17370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B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2" name="Text 22"/>
          <p:cNvSpPr/>
          <p:nvPr/>
        </p:nvSpPr>
        <p:spPr>
          <a:xfrm>
            <a:off x="8778240" y="1710000"/>
            <a:ext cx="2102760" cy="61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Haemophilia 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Shape 23"/>
          <p:cNvSpPr/>
          <p:nvPr/>
        </p:nvSpPr>
        <p:spPr>
          <a:xfrm>
            <a:off x="5715000" y="2834640"/>
            <a:ext cx="2559960" cy="132552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Shape 24"/>
          <p:cNvSpPr/>
          <p:nvPr/>
        </p:nvSpPr>
        <p:spPr>
          <a:xfrm>
            <a:off x="5715000" y="2834640"/>
            <a:ext cx="72720" cy="13255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" name="Text 25"/>
          <p:cNvSpPr/>
          <p:nvPr/>
        </p:nvSpPr>
        <p:spPr>
          <a:xfrm>
            <a:off x="5916240" y="29991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C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6" name="Text 26"/>
          <p:cNvSpPr/>
          <p:nvPr/>
        </p:nvSpPr>
        <p:spPr>
          <a:xfrm>
            <a:off x="6373440" y="2980800"/>
            <a:ext cx="17370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C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7" name="Text 27"/>
          <p:cNvSpPr/>
          <p:nvPr/>
        </p:nvSpPr>
        <p:spPr>
          <a:xfrm>
            <a:off x="5943600" y="3401640"/>
            <a:ext cx="2102760" cy="61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Disseminated intravascular coagulation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8" name="Shape 28"/>
          <p:cNvSpPr/>
          <p:nvPr/>
        </p:nvSpPr>
        <p:spPr>
          <a:xfrm>
            <a:off x="8549640" y="2834640"/>
            <a:ext cx="2559960" cy="132552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9" name="Shape 29"/>
          <p:cNvSpPr/>
          <p:nvPr/>
        </p:nvSpPr>
        <p:spPr>
          <a:xfrm>
            <a:off x="8549640" y="2834640"/>
            <a:ext cx="72720" cy="1325520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" name="Text 30"/>
          <p:cNvSpPr/>
          <p:nvPr/>
        </p:nvSpPr>
        <p:spPr>
          <a:xfrm>
            <a:off x="8750880" y="2999160"/>
            <a:ext cx="4111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D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31"/>
          <p:cNvSpPr/>
          <p:nvPr/>
        </p:nvSpPr>
        <p:spPr>
          <a:xfrm>
            <a:off x="9208080" y="2980800"/>
            <a:ext cx="17370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ptos"/>
              </a:rPr>
              <a:t>D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32"/>
          <p:cNvSpPr/>
          <p:nvPr/>
        </p:nvSpPr>
        <p:spPr>
          <a:xfrm>
            <a:off x="8778240" y="3401640"/>
            <a:ext cx="2102760" cy="61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34155"/>
                </a:solidFill>
                <a:effectLst/>
                <a:uFillTx/>
                <a:latin typeface="Aptos"/>
              </a:rPr>
              <a:t>von Willebrand disease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Shape 33"/>
          <p:cNvSpPr/>
          <p:nvPr/>
        </p:nvSpPr>
        <p:spPr>
          <a:xfrm>
            <a:off x="5806440" y="4754880"/>
            <a:ext cx="5211720" cy="731160"/>
          </a:xfrm>
          <a:prstGeom prst="roundRect">
            <a:avLst>
              <a:gd name="adj" fmla="val 10000"/>
            </a:avLst>
          </a:prstGeom>
          <a:solidFill>
            <a:srgbClr val="FEE2E2"/>
          </a:solidFill>
          <a:ln w="12700">
            <a:solidFill>
              <a:srgbClr val="FECAC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Text 34"/>
          <p:cNvSpPr/>
          <p:nvPr/>
        </p:nvSpPr>
        <p:spPr>
          <a:xfrm>
            <a:off x="6080760" y="49377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70" b="1" u="none" strike="noStrike">
                <a:solidFill>
                  <a:srgbClr val="991B1B"/>
                </a:solidFill>
                <a:effectLst/>
                <a:uFillTx/>
                <a:latin typeface="Aptos"/>
              </a:rPr>
              <a:t>Answer: C. Treat sepsis urgently; support haemostasis according to bleeding and laboratory findings.</a:t>
            </a:r>
            <a:endParaRPr lang="en-US" sz="13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5" name="PlaceHolder 1"/>
          <p:cNvSpPr>
            <a:spLocks noGrp="1"/>
          </p:cNvSpPr>
          <p:nvPr>
            <p:ph type="sldNum" idx="23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DC05B290-A12C-4FB2-AA5A-2C7700FFBB7E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19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Text 0"/>
          <p:cNvSpPr/>
          <p:nvPr/>
        </p:nvSpPr>
        <p:spPr>
          <a:xfrm>
            <a:off x="502920" y="347400"/>
            <a:ext cx="11155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0F172A"/>
                </a:solidFill>
                <a:effectLst/>
                <a:uFillTx/>
                <a:latin typeface="Aptos Display"/>
                <a:ea typeface="Aptos Display"/>
              </a:rPr>
              <a:t>Take-home messages and key references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Text 1"/>
          <p:cNvSpPr/>
          <p:nvPr/>
        </p:nvSpPr>
        <p:spPr>
          <a:xfrm>
            <a:off x="521280" y="804600"/>
            <a:ext cx="109724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A compact exam and ward checklist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8" name="Shape 2"/>
          <p:cNvSpPr/>
          <p:nvPr/>
        </p:nvSpPr>
        <p:spPr>
          <a:xfrm>
            <a:off x="594360" y="1143000"/>
            <a:ext cx="5486040" cy="4525920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9" name="Text 3"/>
          <p:cNvSpPr/>
          <p:nvPr/>
        </p:nvSpPr>
        <p:spPr>
          <a:xfrm>
            <a:off x="914400" y="1444680"/>
            <a:ext cx="48459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0F766E"/>
                </a:solidFill>
                <a:effectLst/>
                <a:uFillTx/>
                <a:latin typeface="Aptos"/>
              </a:rPr>
              <a:t>Take-home messages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Text 4"/>
          <p:cNvSpPr/>
          <p:nvPr/>
        </p:nvSpPr>
        <p:spPr>
          <a:xfrm>
            <a:off x="914400" y="1965960"/>
            <a:ext cx="4891680" cy="306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52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Pattern of bleeding often localizes the defect.</a:t>
            </a:r>
            <a:endParaRPr lang="en-US" sz="15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52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Platelet count + PT + aPTT are the core first-line tests.</a:t>
            </a:r>
            <a:endParaRPr lang="en-US" sz="15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52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Use a mixing study to separate deficiency from inhibitor.</a:t>
            </a:r>
            <a:endParaRPr lang="en-US" sz="15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52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Haemarthrosis suggests haemophilia until proved otherwise.</a:t>
            </a:r>
            <a:endParaRPr lang="en-US" sz="15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52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DIC requires urgent treatment of the underlying cause.</a:t>
            </a:r>
            <a:endParaRPr lang="en-US" sz="15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52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In major bleeding: resuscitate, control source and replace targeted components.</a:t>
            </a:r>
            <a:endParaRPr lang="en-US" sz="15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Shape 5"/>
          <p:cNvSpPr/>
          <p:nvPr/>
        </p:nvSpPr>
        <p:spPr>
          <a:xfrm>
            <a:off x="6355080" y="1143000"/>
            <a:ext cx="5211720" cy="4525920"/>
          </a:xfrm>
          <a:prstGeom prst="roundRect">
            <a:avLst>
              <a:gd name="adj" fmla="val 1616"/>
            </a:avLst>
          </a:prstGeom>
          <a:solidFill>
            <a:srgbClr val="F8FAFC"/>
          </a:solidFill>
          <a:ln w="12700">
            <a:solidFill>
              <a:srgbClr val="E2E8F0"/>
            </a:solidFill>
            <a:round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Text 6"/>
          <p:cNvSpPr/>
          <p:nvPr/>
        </p:nvSpPr>
        <p:spPr>
          <a:xfrm>
            <a:off x="6675120" y="1444680"/>
            <a:ext cx="45716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2563EB"/>
                </a:solidFill>
                <a:effectLst/>
                <a:uFillTx/>
                <a:latin typeface="Aptos"/>
              </a:rPr>
              <a:t>Suggested references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3" name="Text 7"/>
          <p:cNvSpPr/>
          <p:nvPr/>
        </p:nvSpPr>
        <p:spPr>
          <a:xfrm>
            <a:off x="6675120" y="1965960"/>
            <a:ext cx="4525920" cy="265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35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Davidson’s Principles and Practice of Medicine, latest edition.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35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Hoffbrand’s Essential Haematology, latest edition.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35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Dacie and Lewis Practical Haematology, latest edition.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35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World Federation of Hemophilia: Guidelines for the Management of Hemophilia.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334155"/>
              </a:buClr>
              <a:buFont typeface="Symbol" charset="2"/>
              <a:buChar char=""/>
            </a:pPr>
            <a:r>
              <a:rPr lang="en-US" sz="1350" b="0" u="none" strike="noStrike">
                <a:solidFill>
                  <a:srgbClr val="334155"/>
                </a:solidFill>
                <a:effectLst/>
                <a:uFillTx/>
                <a:latin typeface="Aptos"/>
                <a:ea typeface="Aptos"/>
              </a:rPr>
              <a:t>International Society on Thrombosis and Haemostasis (ISTH): educational resources on DIC and bleeding disorders.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4" name="Text 8"/>
          <p:cNvSpPr/>
          <p:nvPr/>
        </p:nvSpPr>
        <p:spPr>
          <a:xfrm>
            <a:off x="6675120" y="4983480"/>
            <a:ext cx="45259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i="1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Prepared as a standard 4th-year MBBS teaching deck. It does not claim formal BMDC syllabus mapping where an official accessible topic-wise outline was not available.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Text 9"/>
          <p:cNvSpPr/>
          <p:nvPr/>
        </p:nvSpPr>
        <p:spPr>
          <a:xfrm>
            <a:off x="4160520" y="5806440"/>
            <a:ext cx="38401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0F766E"/>
                </a:solidFill>
                <a:effectLst/>
                <a:uFillTx/>
                <a:latin typeface="Aptos"/>
              </a:rPr>
              <a:t>Questions?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PlaceHolder 1"/>
          <p:cNvSpPr>
            <a:spLocks noGrp="1"/>
          </p:cNvSpPr>
          <p:nvPr>
            <p:ph type="sldNum" idx="24"/>
          </p:nvPr>
        </p:nvSpPr>
        <p:spPr>
          <a:xfrm>
            <a:off x="11795760" y="650124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3935447B-E7D4-4ACD-AC65-60BC465C0CE9}" type="slidenum">
              <a:rPr lang="en-US" sz="800" b="0" u="none" strike="noStrike">
                <a:solidFill>
                  <a:srgbClr val="64748B"/>
                </a:solidFill>
                <a:effectLst/>
                <a:uFillTx/>
                <a:latin typeface="Aptos"/>
                <a:ea typeface="Aptos"/>
              </a:rPr>
              <a:t>20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Widescreen</PresentationFormat>
  <Paragraphs>0</Paragraphs>
  <Slides>20</Slides>
  <Notes>20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Medicine, Rajshahi Medical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Morsed Zaman</cp:lastModifiedBy>
  <cp:revision>1</cp:revision>
  <dcterms:modified xsi:type="dcterms:W3CDTF">2026-07-22T05:10:07Z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2026-07-22T00:48:04Z</dcterms:created>
  <dc:creator>Dr. M. Morshed Zaman Miah</dc:creator>
  <dc:description/>
  <dc:language>en-US</dc:language>
  <cp:lastModifiedBy>Dr. M. Morshed Zaman Miah</cp:lastModifiedBy>
  <dcterms:modified xsi:type="dcterms:W3CDTF">2026-07-22T00:48:04Z</dcterms:modified>
  <cp:revision>1</cp:revision>
  <dc:subject>Coagulation Disorders for 4th Year MBBS</dc:subject>
  <dc:title>Coagulation Disorders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20</vt:r8>
  </property>
  <property fmtid="{D5CDD505-2E9C-101B-9397-08002B2CF9AE}" pid="3" name="PresentationFormat">
    <vt:lpwstr>On-screen Show (16:9)</vt:lpwstr>
  </property>
  <property fmtid="{D5CDD505-2E9C-101B-9397-08002B2CF9AE}" pid="4" name="Slides">
    <vt:r8>20</vt:r8>
  </property>
</Properties>
</file>