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1"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Lst>
  <p:sldSz cy="6858000" cx="12192000"/>
  <p:notesSz cx="6858000" cy="12192000"/>
  <p:embeddedFontLst>
    <p:embeddedFont>
      <p:font typeface="Play"/>
      <p:regular r:id="rId36"/>
      <p:bold r:id="rId3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F9D8A72-D365-4773-B6F7-1606A2DA6095}">
  <a:tblStyle styleId="{CF9D8A72-D365-4773-B6F7-1606A2DA6095}"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font" Target="fonts/Play-bold.fntdata"/><Relationship Id="rId14" Type="http://schemas.openxmlformats.org/officeDocument/2006/relationships/slide" Target="slides/slide9.xml"/><Relationship Id="rId36" Type="http://schemas.openxmlformats.org/officeDocument/2006/relationships/font" Target="fonts/Play-regular.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914400"/>
            <a:ext cx="4572225" cy="4572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5791200"/>
            <a:ext cx="5486400" cy="54864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 name="Shape 19"/>
        <p:cNvGrpSpPr/>
        <p:nvPr/>
      </p:nvGrpSpPr>
      <p:grpSpPr>
        <a:xfrm>
          <a:off x="0" y="0"/>
          <a:ext cx="0" cy="0"/>
          <a:chOff x="0" y="0"/>
          <a:chExt cx="0" cy="0"/>
        </a:xfrm>
      </p:grpSpPr>
      <p:sp>
        <p:nvSpPr>
          <p:cNvPr id="20" name="Google Shape;20;p1:notes"/>
          <p:cNvSpPr txBox="1"/>
          <p:nvPr>
            <p:ph idx="1" type="body"/>
          </p:nvPr>
        </p:nvSpPr>
        <p:spPr>
          <a:xfrm>
            <a:off x="685800" y="5791200"/>
            <a:ext cx="5486400" cy="548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1:notes"/>
          <p:cNvSpPr/>
          <p:nvPr>
            <p:ph idx="2" type="sldImg"/>
          </p:nvPr>
        </p:nvSpPr>
        <p:spPr>
          <a:xfrm>
            <a:off x="1143225" y="914400"/>
            <a:ext cx="4572225" cy="4572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 name="Shape 27"/>
        <p:cNvGrpSpPr/>
        <p:nvPr/>
      </p:nvGrpSpPr>
      <p:grpSpPr>
        <a:xfrm>
          <a:off x="0" y="0"/>
          <a:ext cx="0" cy="0"/>
          <a:chOff x="0" y="0"/>
          <a:chExt cx="0" cy="0"/>
        </a:xfrm>
      </p:grpSpPr>
      <p:sp>
        <p:nvSpPr>
          <p:cNvPr id="28" name="Google Shape;28;p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9" name="Google Shape;29;p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Open with a bedside question: Is anaemia a diagnosis or a sign? Emphasize that the class focuses on a repeatable clinical algorithm.</a:t>
            </a:r>
            <a:endParaRPr/>
          </a:p>
        </p:txBody>
      </p:sp>
      <p:sp>
        <p:nvSpPr>
          <p:cNvPr id="30" name="Google Shape;30;p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 name="Shape 39"/>
        <p:cNvGrpSpPr/>
        <p:nvPr/>
      </p:nvGrpSpPr>
      <p:grpSpPr>
        <a:xfrm>
          <a:off x="0" y="0"/>
          <a:ext cx="0" cy="0"/>
          <a:chOff x="0" y="0"/>
          <a:chExt cx="0" cy="0"/>
        </a:xfrm>
      </p:grpSpPr>
      <p:sp>
        <p:nvSpPr>
          <p:cNvPr id="40" name="Google Shape;40;p3:notes"/>
          <p:cNvSpPr txBox="1"/>
          <p:nvPr>
            <p:ph idx="1" type="body"/>
          </p:nvPr>
        </p:nvSpPr>
        <p:spPr>
          <a:xfrm>
            <a:off x="685800" y="5791200"/>
            <a:ext cx="5486400" cy="548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3:notes"/>
          <p:cNvSpPr/>
          <p:nvPr>
            <p:ph idx="2" type="sldImg"/>
          </p:nvPr>
        </p:nvSpPr>
        <p:spPr>
          <a:xfrm>
            <a:off x="1143225" y="914400"/>
            <a:ext cx="4572225" cy="4572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 name="Shape 43"/>
        <p:cNvGrpSpPr/>
        <p:nvPr/>
      </p:nvGrpSpPr>
      <p:grpSpPr>
        <a:xfrm>
          <a:off x="0" y="0"/>
          <a:ext cx="0" cy="0"/>
          <a:chOff x="0" y="0"/>
          <a:chExt cx="0" cy="0"/>
        </a:xfrm>
      </p:grpSpPr>
      <p:sp>
        <p:nvSpPr>
          <p:cNvPr id="44" name="Google Shape;44;p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5" name="Google Shape;45;p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46" name="Google Shape;46;p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p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2" name="Google Shape;72;p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73" name="Google Shape;73;p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3" name="Google Shape;93;p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94" name="Google Shape;94;p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7: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5" name="Google Shape;105;p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06" name="Google Shape;106;p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8: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6" name="Google Shape;126;p8: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27" name="Google Shape;127;p8: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57" name="Google Shape;157;p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58" name="Google Shape;158;p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1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6" name="Google Shape;166;p1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67" name="Google Shape;167;p1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1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97" name="Google Shape;197;p1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98" name="Google Shape;198;p1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1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05" name="Google Shape;205;p1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06" name="Google Shape;206;p1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1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25" name="Google Shape;225;p1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26" name="Google Shape;226;p1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1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46" name="Google Shape;246;p1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47" name="Google Shape;247;p1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1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54" name="Google Shape;254;p1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55" name="Google Shape;255;p1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1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82" name="Google Shape;282;p1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83" name="Google Shape;283;p1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17: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12" name="Google Shape;312;p1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313" name="Google Shape;313;p1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p18: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32" name="Google Shape;332;p18: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333" name="Google Shape;333;p18: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p1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65" name="Google Shape;365;p1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366" name="Google Shape;366;p1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p2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87" name="Google Shape;387;p2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388" name="Google Shape;388;p2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p2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99" name="Google Shape;399;p2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400" name="Google Shape;400;p2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p2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07" name="Google Shape;407;p2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408" name="Google Shape;408;p2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p2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46" name="Google Shape;446;p2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447" name="Google Shape;447;p2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p2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67" name="Google Shape;467;p2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468" name="Google Shape;468;p2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p2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89" name="Google Shape;489;p2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490" name="Google Shape;490;p2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p2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11" name="Google Shape;511;p2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512" name="Google Shape;512;p2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p27: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33" name="Google Shape;533;p2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534" name="Google Shape;534;p2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p28: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64" name="Google Shape;564;p28: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565" name="Google Shape;565;p28: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p2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02" name="Google Shape;602;p2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603" name="Google Shape;603;p2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2" name="Shape 612"/>
        <p:cNvGrpSpPr/>
        <p:nvPr/>
      </p:nvGrpSpPr>
      <p:grpSpPr>
        <a:xfrm>
          <a:off x="0" y="0"/>
          <a:ext cx="0" cy="0"/>
          <a:chOff x="0" y="0"/>
          <a:chExt cx="0" cy="0"/>
        </a:xfrm>
      </p:grpSpPr>
      <p:sp>
        <p:nvSpPr>
          <p:cNvPr id="613" name="Google Shape;613;p3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14" name="Google Shape;614;p3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615" name="Google Shape;615;p3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 name="Shape 7"/>
        <p:cNvGrpSpPr/>
        <p:nvPr/>
      </p:nvGrpSpPr>
      <p:grpSpPr>
        <a:xfrm>
          <a:off x="0" y="0"/>
          <a:ext cx="0" cy="0"/>
          <a:chOff x="0" y="0"/>
          <a:chExt cx="0" cy="0"/>
        </a:xfrm>
      </p:grpSpPr>
      <p:sp>
        <p:nvSpPr>
          <p:cNvPr id="8" name="Google Shape;8;p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marR="0" rtl="0" algn="ctr">
              <a:spcBef>
                <a:spcPts val="0"/>
              </a:spcBef>
              <a:spcAft>
                <a:spcPts val="0"/>
              </a:spcAft>
              <a:buClr>
                <a:schemeClr val="dk1"/>
              </a:buClr>
              <a:buSzPts val="6000"/>
              <a:buFont typeface="Play"/>
              <a:buNone/>
              <a:defRPr b="0" i="0" sz="60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 name="Google Shape;9;p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marR="0" rtl="0" algn="ctr">
              <a:spcBef>
                <a:spcPts val="48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1pPr>
            <a:lvl2pPr lvl="1" marR="0" rtl="0" algn="ctr">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2pPr>
            <a:lvl3pPr lvl="2" marR="0" rtl="0" algn="ctr">
              <a:spcBef>
                <a:spcPts val="36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lvl="3" marR="0" rtl="0" algn="ctr">
              <a:spcBef>
                <a:spcPts val="32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4pPr>
            <a:lvl5pPr lvl="4" marR="0" rtl="0" algn="ctr">
              <a:spcBef>
                <a:spcPts val="32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5pPr>
            <a:lvl6pPr lvl="5" marR="0" rtl="0" algn="ctr">
              <a:spcBef>
                <a:spcPts val="32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6pPr>
            <a:lvl7pPr lvl="6" marR="0" rtl="0" algn="ctr">
              <a:spcBef>
                <a:spcPts val="32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7pPr>
            <a:lvl8pPr lvl="7" marR="0" rtl="0" algn="ctr">
              <a:spcBef>
                <a:spcPts val="32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8pPr>
            <a:lvl9pPr lvl="8" marR="0" rtl="0" algn="ctr">
              <a:spcBef>
                <a:spcPts val="32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9pPr>
          </a:lstStyle>
          <a:p/>
        </p:txBody>
      </p:sp>
      <p:sp>
        <p:nvSpPr>
          <p:cNvPr id="10" name="Google Shape;10;p2"/>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 name="Google Shape;11;p2"/>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 name="Google Shape;12;p2"/>
          <p:cNvSpPr txBox="1"/>
          <p:nvPr>
            <p:ph idx="12" type="sldNum"/>
          </p:nvPr>
        </p:nvSpPr>
        <p:spPr>
          <a:xfrm>
            <a:off x="11759184" y="6537960"/>
            <a:ext cx="228600" cy="182880"/>
          </a:xfrm>
          <a:prstGeom prst="rect">
            <a:avLst/>
          </a:prstGeom>
          <a:noFill/>
          <a:ln>
            <a:noFill/>
          </a:ln>
        </p:spPr>
        <p:txBody>
          <a:bodyPr anchorCtr="0" anchor="t"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3" name="Shape 13"/>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STER">
  <p:cSld name="MASTER">
    <p:bg>
      <p:bgPr>
        <a:solidFill>
          <a:srgbClr val="F6F8FC"/>
        </a:solidFill>
      </p:bgPr>
    </p:bg>
    <p:spTree>
      <p:nvGrpSpPr>
        <p:cNvPr id="14" name="Shape 14"/>
        <p:cNvGrpSpPr/>
        <p:nvPr/>
      </p:nvGrpSpPr>
      <p:grpSpPr>
        <a:xfrm>
          <a:off x="0" y="0"/>
          <a:ext cx="0" cy="0"/>
          <a:chOff x="0" y="0"/>
          <a:chExt cx="0" cy="0"/>
        </a:xfrm>
      </p:grpSpPr>
      <p:sp>
        <p:nvSpPr>
          <p:cNvPr id="15" name="Google Shape;15;p4"/>
          <p:cNvSpPr/>
          <p:nvPr/>
        </p:nvSpPr>
        <p:spPr>
          <a:xfrm>
            <a:off x="0" y="0"/>
            <a:ext cx="12191695" cy="146304"/>
          </a:xfrm>
          <a:prstGeom prst="rect">
            <a:avLst/>
          </a:prstGeom>
          <a:solidFill>
            <a:srgbClr val="173B6C"/>
          </a:solidFill>
          <a:ln cap="flat" cmpd="sng" w="12700">
            <a:solidFill>
              <a:srgbClr val="173B6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4"/>
          <p:cNvSpPr/>
          <p:nvPr/>
        </p:nvSpPr>
        <p:spPr>
          <a:xfrm>
            <a:off x="411480" y="6565392"/>
            <a:ext cx="6949440" cy="1645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7085"/>
              </a:buClr>
              <a:buSzPts val="800"/>
              <a:buFont typeface="Arial"/>
              <a:buNone/>
            </a:pPr>
            <a:r>
              <a:rPr lang="en-US" sz="800">
                <a:solidFill>
                  <a:srgbClr val="667085"/>
                </a:solidFill>
                <a:latin typeface="Arial"/>
                <a:ea typeface="Arial"/>
                <a:cs typeface="Arial"/>
                <a:sym typeface="Arial"/>
              </a:rPr>
              <a:t>Approach to a Patient with Anaemia</a:t>
            </a:r>
            <a:endParaRPr sz="800">
              <a:solidFill>
                <a:schemeClr val="dk1"/>
              </a:solidFill>
              <a:latin typeface="Arial"/>
              <a:ea typeface="Arial"/>
              <a:cs typeface="Arial"/>
              <a:sym typeface="Arial"/>
            </a:endParaRPr>
          </a:p>
        </p:txBody>
      </p:sp>
      <p:sp>
        <p:nvSpPr>
          <p:cNvPr id="17" name="Google Shape;17;p4"/>
          <p:cNvSpPr/>
          <p:nvPr/>
        </p:nvSpPr>
        <p:spPr>
          <a:xfrm>
            <a:off x="8458200" y="6565392"/>
            <a:ext cx="3246120" cy="164592"/>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67085"/>
              </a:buClr>
              <a:buSzPts val="800"/>
              <a:buFont typeface="Arial"/>
              <a:buNone/>
            </a:pPr>
            <a:r>
              <a:rPr lang="en-US" sz="800">
                <a:solidFill>
                  <a:srgbClr val="667085"/>
                </a:solidFill>
                <a:latin typeface="Arial"/>
                <a:ea typeface="Arial"/>
                <a:cs typeface="Arial"/>
                <a:sym typeface="Arial"/>
              </a:rPr>
              <a:t>5th Year MBBS • Clinical Medicine</a:t>
            </a:r>
            <a:endParaRPr sz="800">
              <a:solidFill>
                <a:schemeClr val="dk1"/>
              </a:solidFill>
              <a:latin typeface="Arial"/>
              <a:ea typeface="Arial"/>
              <a:cs typeface="Arial"/>
              <a:sym typeface="Arial"/>
            </a:endParaRPr>
          </a:p>
        </p:txBody>
      </p:sp>
      <p:sp>
        <p:nvSpPr>
          <p:cNvPr id="18" name="Google Shape;18;p4"/>
          <p:cNvSpPr txBox="1"/>
          <p:nvPr>
            <p:ph idx="12" type="sldNum"/>
          </p:nvPr>
        </p:nvSpPr>
        <p:spPr>
          <a:xfrm>
            <a:off x="11759184" y="6537960"/>
            <a:ext cx="228600" cy="182880"/>
          </a:xfrm>
          <a:prstGeom prst="rect">
            <a:avLst/>
          </a:prstGeom>
          <a:noFill/>
          <a:ln>
            <a:noFill/>
          </a:ln>
        </p:spPr>
        <p:txBody>
          <a:bodyPr anchorCtr="0" anchor="t" bIns="45700" lIns="91425" spcFirstLastPara="1" rIns="91425" wrap="square" tIns="45700">
            <a:noAutofit/>
          </a:bodyPr>
          <a:lstStyle>
            <a:lvl1pPr indent="0" lvl="0" marL="0" marR="0" algn="l">
              <a:spcBef>
                <a:spcPts val="0"/>
              </a:spcBef>
              <a:buNone/>
              <a:defRPr b="0" sz="800">
                <a:solidFill>
                  <a:srgbClr val="667085"/>
                </a:solidFill>
                <a:latin typeface="Arial"/>
                <a:ea typeface="Arial"/>
                <a:cs typeface="Arial"/>
                <a:sym typeface="Arial"/>
              </a:defRPr>
            </a:lvl1pPr>
            <a:lvl2pPr indent="0" lvl="1" marL="0" marR="0" algn="l">
              <a:spcBef>
                <a:spcPts val="0"/>
              </a:spcBef>
              <a:buNone/>
              <a:defRPr b="0" sz="800">
                <a:solidFill>
                  <a:srgbClr val="667085"/>
                </a:solidFill>
                <a:latin typeface="Arial"/>
                <a:ea typeface="Arial"/>
                <a:cs typeface="Arial"/>
                <a:sym typeface="Arial"/>
              </a:defRPr>
            </a:lvl2pPr>
            <a:lvl3pPr indent="0" lvl="2" marL="0" marR="0" algn="l">
              <a:spcBef>
                <a:spcPts val="0"/>
              </a:spcBef>
              <a:buNone/>
              <a:defRPr b="0" sz="800">
                <a:solidFill>
                  <a:srgbClr val="667085"/>
                </a:solidFill>
                <a:latin typeface="Arial"/>
                <a:ea typeface="Arial"/>
                <a:cs typeface="Arial"/>
                <a:sym typeface="Arial"/>
              </a:defRPr>
            </a:lvl3pPr>
            <a:lvl4pPr indent="0" lvl="3" marL="0" marR="0" algn="l">
              <a:spcBef>
                <a:spcPts val="0"/>
              </a:spcBef>
              <a:buNone/>
              <a:defRPr b="0" sz="800">
                <a:solidFill>
                  <a:srgbClr val="667085"/>
                </a:solidFill>
                <a:latin typeface="Arial"/>
                <a:ea typeface="Arial"/>
                <a:cs typeface="Arial"/>
                <a:sym typeface="Arial"/>
              </a:defRPr>
            </a:lvl4pPr>
            <a:lvl5pPr indent="0" lvl="4" marL="0" marR="0" algn="l">
              <a:spcBef>
                <a:spcPts val="0"/>
              </a:spcBef>
              <a:buNone/>
              <a:defRPr b="0" sz="800">
                <a:solidFill>
                  <a:srgbClr val="667085"/>
                </a:solidFill>
                <a:latin typeface="Arial"/>
                <a:ea typeface="Arial"/>
                <a:cs typeface="Arial"/>
                <a:sym typeface="Arial"/>
              </a:defRPr>
            </a:lvl5pPr>
            <a:lvl6pPr indent="0" lvl="5" marL="0" marR="0" algn="l">
              <a:spcBef>
                <a:spcPts val="0"/>
              </a:spcBef>
              <a:buNone/>
              <a:defRPr b="0" sz="800">
                <a:solidFill>
                  <a:srgbClr val="667085"/>
                </a:solidFill>
                <a:latin typeface="Arial"/>
                <a:ea typeface="Arial"/>
                <a:cs typeface="Arial"/>
                <a:sym typeface="Arial"/>
              </a:defRPr>
            </a:lvl6pPr>
            <a:lvl7pPr indent="0" lvl="6" marL="0" marR="0" algn="l">
              <a:spcBef>
                <a:spcPts val="0"/>
              </a:spcBef>
              <a:buNone/>
              <a:defRPr b="0" sz="800">
                <a:solidFill>
                  <a:srgbClr val="667085"/>
                </a:solidFill>
                <a:latin typeface="Arial"/>
                <a:ea typeface="Arial"/>
                <a:cs typeface="Arial"/>
                <a:sym typeface="Arial"/>
              </a:defRPr>
            </a:lvl7pPr>
            <a:lvl8pPr indent="0" lvl="7" marL="0" marR="0" algn="l">
              <a:spcBef>
                <a:spcPts val="0"/>
              </a:spcBef>
              <a:buNone/>
              <a:defRPr b="0" sz="800">
                <a:solidFill>
                  <a:srgbClr val="667085"/>
                </a:solidFill>
                <a:latin typeface="Arial"/>
                <a:ea typeface="Arial"/>
                <a:cs typeface="Arial"/>
                <a:sym typeface="Arial"/>
              </a:defRPr>
            </a:lvl8pPr>
            <a:lvl9pPr indent="0" lvl="8" marL="0" marR="0" algn="l">
              <a:spcBef>
                <a:spcPts val="0"/>
              </a:spcBef>
              <a:buNone/>
              <a:defRPr b="0" sz="800">
                <a:solidFill>
                  <a:srgbClr val="667085"/>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idx="12" type="sldNum"/>
          </p:nvPr>
        </p:nvSpPr>
        <p:spPr>
          <a:xfrm>
            <a:off x="11759184" y="6537960"/>
            <a:ext cx="228600" cy="182880"/>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800" u="none" cap="none" strike="noStrike">
                <a:solidFill>
                  <a:srgbClr val="667085"/>
                </a:solidFill>
                <a:latin typeface="Arial"/>
                <a:ea typeface="Arial"/>
                <a:cs typeface="Arial"/>
                <a:sym typeface="Arial"/>
              </a:defRPr>
            </a:lvl1pPr>
            <a:lvl2pPr indent="0" lvl="1" marL="0" marR="0" rtl="0" algn="l">
              <a:spcBef>
                <a:spcPts val="0"/>
              </a:spcBef>
              <a:buNone/>
              <a:defRPr b="0" i="0" sz="800" u="none" cap="none" strike="noStrike">
                <a:solidFill>
                  <a:srgbClr val="667085"/>
                </a:solidFill>
                <a:latin typeface="Arial"/>
                <a:ea typeface="Arial"/>
                <a:cs typeface="Arial"/>
                <a:sym typeface="Arial"/>
              </a:defRPr>
            </a:lvl2pPr>
            <a:lvl3pPr indent="0" lvl="2" marL="0" marR="0" rtl="0" algn="l">
              <a:spcBef>
                <a:spcPts val="0"/>
              </a:spcBef>
              <a:buNone/>
              <a:defRPr b="0" i="0" sz="800" u="none" cap="none" strike="noStrike">
                <a:solidFill>
                  <a:srgbClr val="667085"/>
                </a:solidFill>
                <a:latin typeface="Arial"/>
                <a:ea typeface="Arial"/>
                <a:cs typeface="Arial"/>
                <a:sym typeface="Arial"/>
              </a:defRPr>
            </a:lvl3pPr>
            <a:lvl4pPr indent="0" lvl="3" marL="0" marR="0" rtl="0" algn="l">
              <a:spcBef>
                <a:spcPts val="0"/>
              </a:spcBef>
              <a:buNone/>
              <a:defRPr b="0" i="0" sz="800" u="none" cap="none" strike="noStrike">
                <a:solidFill>
                  <a:srgbClr val="667085"/>
                </a:solidFill>
                <a:latin typeface="Arial"/>
                <a:ea typeface="Arial"/>
                <a:cs typeface="Arial"/>
                <a:sym typeface="Arial"/>
              </a:defRPr>
            </a:lvl4pPr>
            <a:lvl5pPr indent="0" lvl="4" marL="0" marR="0" rtl="0" algn="l">
              <a:spcBef>
                <a:spcPts val="0"/>
              </a:spcBef>
              <a:buNone/>
              <a:defRPr b="0" i="0" sz="800" u="none" cap="none" strike="noStrike">
                <a:solidFill>
                  <a:srgbClr val="667085"/>
                </a:solidFill>
                <a:latin typeface="Arial"/>
                <a:ea typeface="Arial"/>
                <a:cs typeface="Arial"/>
                <a:sym typeface="Arial"/>
              </a:defRPr>
            </a:lvl5pPr>
            <a:lvl6pPr indent="0" lvl="5" marL="0" marR="0" rtl="0" algn="l">
              <a:spcBef>
                <a:spcPts val="0"/>
              </a:spcBef>
              <a:buNone/>
              <a:defRPr b="0" i="0" sz="800" u="none" cap="none" strike="noStrike">
                <a:solidFill>
                  <a:srgbClr val="667085"/>
                </a:solidFill>
                <a:latin typeface="Arial"/>
                <a:ea typeface="Arial"/>
                <a:cs typeface="Arial"/>
                <a:sym typeface="Arial"/>
              </a:defRPr>
            </a:lvl6pPr>
            <a:lvl7pPr indent="0" lvl="6" marL="0" marR="0" rtl="0" algn="l">
              <a:spcBef>
                <a:spcPts val="0"/>
              </a:spcBef>
              <a:buNone/>
              <a:defRPr b="0" i="0" sz="800" u="none" cap="none" strike="noStrike">
                <a:solidFill>
                  <a:srgbClr val="667085"/>
                </a:solidFill>
                <a:latin typeface="Arial"/>
                <a:ea typeface="Arial"/>
                <a:cs typeface="Arial"/>
                <a:sym typeface="Arial"/>
              </a:defRPr>
            </a:lvl7pPr>
            <a:lvl8pPr indent="0" lvl="7" marL="0" marR="0" rtl="0" algn="l">
              <a:spcBef>
                <a:spcPts val="0"/>
              </a:spcBef>
              <a:buNone/>
              <a:defRPr b="0" i="0" sz="800" u="none" cap="none" strike="noStrike">
                <a:solidFill>
                  <a:srgbClr val="667085"/>
                </a:solidFill>
                <a:latin typeface="Arial"/>
                <a:ea typeface="Arial"/>
                <a:cs typeface="Arial"/>
                <a:sym typeface="Arial"/>
              </a:defRPr>
            </a:lvl8pPr>
            <a:lvl9pPr indent="0" lvl="8" marL="0" marR="0" rtl="0" algn="l">
              <a:spcBef>
                <a:spcPts val="0"/>
              </a:spcBef>
              <a:buNone/>
              <a:defRPr b="0" i="0" sz="800" u="none" cap="none" strike="noStrike">
                <a:solidFill>
                  <a:srgbClr val="667085"/>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www.drmzaman.com/" TargetMode="External"/><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 name="Shape 22"/>
        <p:cNvGrpSpPr/>
        <p:nvPr/>
      </p:nvGrpSpPr>
      <p:grpSpPr>
        <a:xfrm>
          <a:off x="0" y="0"/>
          <a:ext cx="0" cy="0"/>
          <a:chOff x="0" y="0"/>
          <a:chExt cx="0" cy="0"/>
        </a:xfrm>
      </p:grpSpPr>
      <p:sp>
        <p:nvSpPr>
          <p:cNvPr id="23" name="Google Shape;23;p5"/>
          <p:cNvSpPr txBox="1"/>
          <p:nvPr>
            <p:ph idx="1" type="subTitle"/>
          </p:nvPr>
        </p:nvSpPr>
        <p:spPr>
          <a:xfrm>
            <a:off x="1524000" y="419100"/>
            <a:ext cx="9144000" cy="619125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SzPts val="2400"/>
              <a:buNone/>
            </a:pPr>
            <a:r>
              <a:rPr lang="en-US"/>
              <a:t> </a:t>
            </a:r>
            <a:endParaRPr/>
          </a:p>
        </p:txBody>
      </p:sp>
      <p:sp>
        <p:nvSpPr>
          <p:cNvPr id="24" name="Google Shape;24;p5"/>
          <p:cNvSpPr/>
          <p:nvPr/>
        </p:nvSpPr>
        <p:spPr>
          <a:xfrm>
            <a:off x="2201699" y="3981418"/>
            <a:ext cx="8229600" cy="24935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With nearly </a:t>
            </a:r>
            <a:r>
              <a:rPr b="1" i="0" lang="en-US" sz="1800" u="none" cap="none" strike="noStrike">
                <a:solidFill>
                  <a:schemeClr val="dk1"/>
                </a:solidFill>
                <a:latin typeface="Arial"/>
                <a:ea typeface="Arial"/>
                <a:cs typeface="Arial"/>
                <a:sym typeface="Arial"/>
              </a:rPr>
              <a:t>20 years of clinical, laboratory, teaching, and research experience</a:t>
            </a:r>
            <a:r>
              <a:rPr b="0" i="0" lang="en-US" sz="1800" u="none" cap="none" strike="noStrike">
                <a:solidFill>
                  <a:schemeClr val="dk1"/>
                </a:solidFill>
                <a:latin typeface="Arial"/>
                <a:ea typeface="Arial"/>
                <a:cs typeface="Arial"/>
                <a:sym typeface="Arial"/>
              </a:rPr>
              <a:t>, he specializes in Clinical Haematology, Hemato-Oncology, Haematopathology, Hemophilia, Thalassemia, and Advanced Hematology Diagnostics. He leads the Hemophilia Treatment Center (HTC) and Thalassemia Management Centre at RMCH and has published widely in national and international scientific journals. His research focuses on digital hematology, artificial intelligence, hematological malignancies, and laboratory innovation.</a:t>
            </a:r>
            <a:endParaRPr b="0" i="0" sz="1800" u="none" cap="none" strike="noStrike">
              <a:solidFill>
                <a:schemeClr val="dk1"/>
              </a:solidFill>
              <a:latin typeface="Times New Roman"/>
              <a:ea typeface="Times New Roman"/>
              <a:cs typeface="Times New Roman"/>
              <a:sym typeface="Times New Roman"/>
            </a:endParaRPr>
          </a:p>
        </p:txBody>
      </p:sp>
      <p:sp>
        <p:nvSpPr>
          <p:cNvPr id="25" name="Google Shape;25;p5"/>
          <p:cNvSpPr/>
          <p:nvPr/>
        </p:nvSpPr>
        <p:spPr>
          <a:xfrm>
            <a:off x="6181944" y="1136826"/>
            <a:ext cx="3962400" cy="259491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2800" u="none" cap="none" strike="noStrike">
                <a:solidFill>
                  <a:srgbClr val="C00000"/>
                </a:solidFill>
                <a:latin typeface="Play"/>
                <a:ea typeface="Play"/>
                <a:cs typeface="Play"/>
                <a:sym typeface="Play"/>
              </a:rPr>
              <a:t>Dr.Morsed Zaman Miah</a:t>
            </a:r>
            <a:br>
              <a:rPr b="0" i="0" lang="en-US" sz="2800" u="none" cap="none" strike="noStrike">
                <a:solidFill>
                  <a:srgbClr val="00B050"/>
                </a:solidFill>
                <a:latin typeface="Play"/>
                <a:ea typeface="Play"/>
                <a:cs typeface="Play"/>
                <a:sym typeface="Play"/>
              </a:rPr>
            </a:br>
            <a:r>
              <a:rPr b="0" i="0" lang="en-US" sz="2400" u="none" cap="none" strike="noStrike">
                <a:solidFill>
                  <a:srgbClr val="00B050"/>
                </a:solidFill>
                <a:latin typeface="Play"/>
                <a:ea typeface="Play"/>
                <a:cs typeface="Play"/>
                <a:sym typeface="Play"/>
              </a:rPr>
              <a:t>MBBS, MCPS</a:t>
            </a:r>
            <a:br>
              <a:rPr b="0" i="0" lang="en-US" sz="2400" u="none" cap="none" strike="noStrike">
                <a:solidFill>
                  <a:srgbClr val="00B050"/>
                </a:solidFill>
                <a:latin typeface="Play"/>
                <a:ea typeface="Play"/>
                <a:cs typeface="Play"/>
                <a:sym typeface="Play"/>
              </a:rPr>
            </a:br>
            <a:r>
              <a:rPr b="0" i="0" lang="en-US" sz="2400" u="none" cap="none" strike="noStrike">
                <a:solidFill>
                  <a:srgbClr val="00B050"/>
                </a:solidFill>
                <a:latin typeface="Play"/>
                <a:ea typeface="Play"/>
                <a:cs typeface="Play"/>
                <a:sym typeface="Play"/>
              </a:rPr>
              <a:t>FCPS(Haematology)</a:t>
            </a:r>
            <a:br>
              <a:rPr b="0" i="0" lang="en-US" sz="2400" u="none" cap="none" strike="noStrike">
                <a:solidFill>
                  <a:srgbClr val="00B050"/>
                </a:solidFill>
                <a:latin typeface="Play"/>
                <a:ea typeface="Play"/>
                <a:cs typeface="Play"/>
                <a:sym typeface="Play"/>
              </a:rPr>
            </a:br>
            <a:r>
              <a:rPr b="0" i="0" lang="en-US" sz="2400" u="none" cap="none" strike="noStrike">
                <a:solidFill>
                  <a:srgbClr val="00B050"/>
                </a:solidFill>
                <a:latin typeface="Play"/>
                <a:ea typeface="Play"/>
                <a:cs typeface="Play"/>
                <a:sym typeface="Play"/>
              </a:rPr>
              <a:t>Associate Professor &amp; Head</a:t>
            </a:r>
            <a:br>
              <a:rPr b="0" i="0" lang="en-US" sz="2400" u="none" cap="none" strike="noStrike">
                <a:solidFill>
                  <a:srgbClr val="00B050"/>
                </a:solidFill>
                <a:latin typeface="Play"/>
                <a:ea typeface="Play"/>
                <a:cs typeface="Play"/>
                <a:sym typeface="Play"/>
              </a:rPr>
            </a:br>
            <a:r>
              <a:rPr b="0" i="0" lang="en-US" sz="2400" u="none" cap="none" strike="noStrike">
                <a:solidFill>
                  <a:srgbClr val="00B050"/>
                </a:solidFill>
                <a:latin typeface="Play"/>
                <a:ea typeface="Play"/>
                <a:cs typeface="Play"/>
                <a:sym typeface="Play"/>
              </a:rPr>
              <a:t>Rajshahi Medical College.</a:t>
            </a:r>
            <a:br>
              <a:rPr b="0" i="0" lang="en-US" sz="2400" u="none" cap="none" strike="noStrike">
                <a:solidFill>
                  <a:srgbClr val="00B050"/>
                </a:solidFill>
                <a:latin typeface="Play"/>
                <a:ea typeface="Play"/>
                <a:cs typeface="Play"/>
                <a:sym typeface="Play"/>
              </a:rPr>
            </a:br>
            <a:r>
              <a:rPr b="0" i="0" lang="en-US" sz="2400" u="sng" cap="none" strike="noStrike">
                <a:solidFill>
                  <a:schemeClr val="hlink"/>
                </a:solidFill>
                <a:latin typeface="Play"/>
                <a:ea typeface="Play"/>
                <a:cs typeface="Play"/>
                <a:sym typeface="Play"/>
                <a:hlinkClick r:id="rId3"/>
              </a:rPr>
              <a:t>www.drmzaman.com</a:t>
            </a:r>
            <a:r>
              <a:rPr b="0" i="0" lang="en-US" sz="2400" u="none" cap="none" strike="noStrike">
                <a:solidFill>
                  <a:srgbClr val="00B0F0"/>
                </a:solidFill>
                <a:latin typeface="Play"/>
                <a:ea typeface="Play"/>
                <a:cs typeface="Play"/>
                <a:sym typeface="Play"/>
              </a:rPr>
              <a:t>  </a:t>
            </a:r>
            <a:endParaRPr b="0" i="0" sz="2800" u="none" cap="none" strike="noStrike">
              <a:solidFill>
                <a:srgbClr val="00B050"/>
              </a:solidFill>
              <a:latin typeface="Play"/>
              <a:ea typeface="Play"/>
              <a:cs typeface="Play"/>
              <a:sym typeface="Play"/>
            </a:endParaRPr>
          </a:p>
        </p:txBody>
      </p:sp>
      <p:pic>
        <p:nvPicPr>
          <p:cNvPr id="26" name="Google Shape;26;p5"/>
          <p:cNvPicPr preferRelativeResize="0"/>
          <p:nvPr/>
        </p:nvPicPr>
        <p:blipFill rotWithShape="1">
          <a:blip r:embed="rId4">
            <a:alphaModFix/>
          </a:blip>
          <a:srcRect b="0" l="0" r="0" t="0"/>
          <a:stretch/>
        </p:blipFill>
        <p:spPr>
          <a:xfrm>
            <a:off x="2369105" y="755414"/>
            <a:ext cx="3635025" cy="293624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D2340"/>
        </a:solidFill>
      </p:bgPr>
    </p:bg>
    <p:spTree>
      <p:nvGrpSpPr>
        <p:cNvPr id="31" name="Shape 31"/>
        <p:cNvGrpSpPr/>
        <p:nvPr/>
      </p:nvGrpSpPr>
      <p:grpSpPr>
        <a:xfrm>
          <a:off x="0" y="0"/>
          <a:ext cx="0" cy="0"/>
          <a:chOff x="0" y="0"/>
          <a:chExt cx="0" cy="0"/>
        </a:xfrm>
      </p:grpSpPr>
      <p:pic>
        <p:nvPicPr>
          <p:cNvPr descr="/mnt/data/wide_horizontal_medical_laboratory_presentation_sc.png" id="32" name="Google Shape;32;p6"/>
          <p:cNvPicPr preferRelativeResize="0"/>
          <p:nvPr/>
        </p:nvPicPr>
        <p:blipFill rotWithShape="1">
          <a:blip r:embed="rId3">
            <a:alphaModFix/>
          </a:blip>
          <a:srcRect b="0" l="0" r="0" t="0"/>
          <a:stretch/>
        </p:blipFill>
        <p:spPr>
          <a:xfrm>
            <a:off x="82073" y="0"/>
            <a:ext cx="12191695" cy="6858000"/>
          </a:xfrm>
          <a:prstGeom prst="rect">
            <a:avLst/>
          </a:prstGeom>
          <a:noFill/>
          <a:ln>
            <a:noFill/>
          </a:ln>
        </p:spPr>
      </p:pic>
      <p:sp>
        <p:nvSpPr>
          <p:cNvPr id="33" name="Google Shape;33;p6"/>
          <p:cNvSpPr/>
          <p:nvPr/>
        </p:nvSpPr>
        <p:spPr>
          <a:xfrm>
            <a:off x="82378" y="0"/>
            <a:ext cx="12191695" cy="6858000"/>
          </a:xfrm>
          <a:prstGeom prst="rect">
            <a:avLst/>
          </a:prstGeom>
          <a:solidFill>
            <a:srgbClr val="071A30">
              <a:alpha val="65098"/>
            </a:srgbClr>
          </a:solidFill>
          <a:ln cap="flat" cmpd="sng" w="12700">
            <a:solidFill>
              <a:srgbClr val="071A30">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6"/>
          <p:cNvSpPr/>
          <p:nvPr/>
        </p:nvSpPr>
        <p:spPr>
          <a:xfrm>
            <a:off x="740441" y="1143000"/>
            <a:ext cx="7373524" cy="1645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4400"/>
              <a:buFont typeface="Arial"/>
              <a:buNone/>
            </a:pPr>
            <a:r>
              <a:rPr b="1" i="0" lang="en-US" sz="4400" u="none" cap="none" strike="noStrike">
                <a:solidFill>
                  <a:srgbClr val="FFFFFF"/>
                </a:solidFill>
                <a:latin typeface="Arial"/>
                <a:ea typeface="Arial"/>
                <a:cs typeface="Arial"/>
                <a:sym typeface="Arial"/>
              </a:rPr>
              <a:t>APPROACH TO A</a:t>
            </a:r>
            <a:endParaRPr b="0" i="0" sz="4400" u="none" cap="none" strike="noStrike">
              <a:solidFill>
                <a:schemeClr val="dk1"/>
              </a:solidFill>
              <a:latin typeface="Arial"/>
              <a:ea typeface="Arial"/>
              <a:cs typeface="Arial"/>
              <a:sym typeface="Arial"/>
            </a:endParaRPr>
          </a:p>
          <a:p>
            <a:pPr indent="0" lvl="0" marL="0" marR="0" rtl="0" algn="l">
              <a:spcBef>
                <a:spcPts val="0"/>
              </a:spcBef>
              <a:spcAft>
                <a:spcPts val="0"/>
              </a:spcAft>
              <a:buClr>
                <a:srgbClr val="FFFFFF"/>
              </a:buClr>
              <a:buSzPts val="4400"/>
              <a:buFont typeface="Arial"/>
              <a:buNone/>
            </a:pPr>
            <a:r>
              <a:rPr b="1" i="0" lang="en-US" sz="4400" u="none" cap="none" strike="noStrike">
                <a:solidFill>
                  <a:srgbClr val="FFFFFF"/>
                </a:solidFill>
                <a:latin typeface="Arial"/>
                <a:ea typeface="Arial"/>
                <a:cs typeface="Arial"/>
                <a:sym typeface="Arial"/>
              </a:rPr>
              <a:t>PATIENT WITH ANAEMIA</a:t>
            </a:r>
            <a:endParaRPr b="0" i="0" sz="4400" u="none" cap="none" strike="noStrike">
              <a:solidFill>
                <a:schemeClr val="dk1"/>
              </a:solidFill>
              <a:latin typeface="Arial"/>
              <a:ea typeface="Arial"/>
              <a:cs typeface="Arial"/>
              <a:sym typeface="Arial"/>
            </a:endParaRPr>
          </a:p>
        </p:txBody>
      </p:sp>
      <p:sp>
        <p:nvSpPr>
          <p:cNvPr id="35" name="Google Shape;35;p6"/>
          <p:cNvSpPr/>
          <p:nvPr/>
        </p:nvSpPr>
        <p:spPr>
          <a:xfrm>
            <a:off x="777017" y="2999232"/>
            <a:ext cx="530352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D7E8FA"/>
              </a:buClr>
              <a:buSzPts val="1800"/>
              <a:buFont typeface="Arial"/>
              <a:buNone/>
            </a:pPr>
            <a:r>
              <a:rPr b="0" i="0" lang="en-US" sz="1800" u="none" cap="none" strike="noStrike">
                <a:solidFill>
                  <a:srgbClr val="D7E8FA"/>
                </a:solidFill>
                <a:latin typeface="Arial"/>
                <a:ea typeface="Arial"/>
                <a:cs typeface="Arial"/>
                <a:sym typeface="Arial"/>
              </a:rPr>
              <a:t>A clinical reasoning framework for 5th Year MBBS students</a:t>
            </a:r>
            <a:endParaRPr b="0" i="0" sz="1800" u="none" cap="none" strike="noStrike">
              <a:solidFill>
                <a:schemeClr val="dk1"/>
              </a:solidFill>
              <a:latin typeface="Arial"/>
              <a:ea typeface="Arial"/>
              <a:cs typeface="Arial"/>
              <a:sym typeface="Arial"/>
            </a:endParaRPr>
          </a:p>
        </p:txBody>
      </p:sp>
      <p:cxnSp>
        <p:nvCxnSpPr>
          <p:cNvPr id="36" name="Google Shape;36;p6"/>
          <p:cNvCxnSpPr/>
          <p:nvPr/>
        </p:nvCxnSpPr>
        <p:spPr>
          <a:xfrm>
            <a:off x="786161" y="3703320"/>
            <a:ext cx="2743200" cy="0"/>
          </a:xfrm>
          <a:prstGeom prst="straightConnector1">
            <a:avLst/>
          </a:prstGeom>
          <a:noFill/>
          <a:ln cap="flat" cmpd="sng" w="50800">
            <a:solidFill>
              <a:srgbClr val="50A6C2"/>
            </a:solidFill>
            <a:prstDash val="solid"/>
            <a:round/>
            <a:headEnd len="sm" w="sm" type="none"/>
            <a:tailEnd len="sm" w="sm" type="none"/>
          </a:ln>
        </p:spPr>
      </p:cxnSp>
      <p:sp>
        <p:nvSpPr>
          <p:cNvPr id="37" name="Google Shape;37;p6"/>
          <p:cNvSpPr/>
          <p:nvPr/>
        </p:nvSpPr>
        <p:spPr>
          <a:xfrm>
            <a:off x="795305" y="3977640"/>
            <a:ext cx="5669280" cy="7772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500"/>
              <a:buFont typeface="Arial"/>
              <a:buNone/>
            </a:pPr>
            <a:r>
              <a:rPr b="0" i="0" lang="en-US" sz="1500" u="none" cap="none" strike="noStrike">
                <a:solidFill>
                  <a:srgbClr val="FFFFFF"/>
                </a:solidFill>
                <a:latin typeface="Arial"/>
                <a:ea typeface="Arial"/>
                <a:cs typeface="Arial"/>
                <a:sym typeface="Arial"/>
              </a:rPr>
              <a:t>History • Examination • CBC &amp; smear • Differential diagnosis • Initial management</a:t>
            </a:r>
            <a:endParaRPr b="0" i="0" sz="1500" u="none" cap="none" strike="noStrike">
              <a:solidFill>
                <a:schemeClr val="dk1"/>
              </a:solidFill>
              <a:latin typeface="Arial"/>
              <a:ea typeface="Arial"/>
              <a:cs typeface="Arial"/>
              <a:sym typeface="Arial"/>
            </a:endParaRPr>
          </a:p>
        </p:txBody>
      </p:sp>
      <p:sp>
        <p:nvSpPr>
          <p:cNvPr id="38" name="Google Shape;38;p6"/>
          <p:cNvSpPr/>
          <p:nvPr/>
        </p:nvSpPr>
        <p:spPr>
          <a:xfrm>
            <a:off x="795304" y="5029199"/>
            <a:ext cx="4707265" cy="1216153"/>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i="0" lang="en-US" sz="1800" u="none" cap="none" strike="noStrike">
                <a:solidFill>
                  <a:schemeClr val="accent4"/>
                </a:solidFill>
                <a:latin typeface="Arial"/>
                <a:ea typeface="Arial"/>
                <a:cs typeface="Arial"/>
                <a:sym typeface="Arial"/>
              </a:rPr>
              <a:t>Dr. M. Morsed Zaman Miah</a:t>
            </a:r>
            <a:endParaRPr/>
          </a:p>
          <a:p>
            <a:pPr indent="0" lvl="0" marL="0" marR="0" rtl="0" algn="l">
              <a:spcBef>
                <a:spcPts val="0"/>
              </a:spcBef>
              <a:spcAft>
                <a:spcPts val="0"/>
              </a:spcAft>
              <a:buNone/>
            </a:pPr>
            <a:r>
              <a:rPr lang="en-US" sz="1800">
                <a:solidFill>
                  <a:schemeClr val="accent4"/>
                </a:solidFill>
                <a:latin typeface="Arial"/>
                <a:ea typeface="Arial"/>
                <a:cs typeface="Arial"/>
                <a:sym typeface="Arial"/>
              </a:rPr>
              <a:t>Associate Professor of Haematology, RMC</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 name="Shape 42"/>
        <p:cNvGrpSpPr/>
        <p:nvPr/>
      </p:nvGrpSpPr>
      <p:grpSpPr>
        <a:xfrm>
          <a:off x="0" y="0"/>
          <a:ext cx="0" cy="0"/>
          <a:chOff x="0" y="0"/>
          <a:chExt cx="0" cy="0"/>
        </a:xfrm>
      </p:grpSpPr>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 name="Shape 47"/>
        <p:cNvGrpSpPr/>
        <p:nvPr/>
      </p:nvGrpSpPr>
      <p:grpSpPr>
        <a:xfrm>
          <a:off x="0" y="0"/>
          <a:ext cx="0" cy="0"/>
          <a:chOff x="0" y="0"/>
          <a:chExt cx="0" cy="0"/>
        </a:xfrm>
      </p:grpSpPr>
      <p:sp>
        <p:nvSpPr>
          <p:cNvPr id="48" name="Google Shape;48;p8"/>
          <p:cNvSpPr/>
          <p:nvPr/>
        </p:nvSpPr>
        <p:spPr>
          <a:xfrm>
            <a:off x="502920" y="347472"/>
            <a:ext cx="1110996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2600"/>
              <a:buFont typeface="Arial"/>
              <a:buNone/>
            </a:pPr>
            <a:r>
              <a:rPr b="1" lang="en-US" sz="2600">
                <a:solidFill>
                  <a:srgbClr val="173B6C"/>
                </a:solidFill>
                <a:latin typeface="Arial"/>
                <a:ea typeface="Arial"/>
                <a:cs typeface="Arial"/>
                <a:sym typeface="Arial"/>
              </a:rPr>
              <a:t>Learning objectives</a:t>
            </a:r>
            <a:endParaRPr sz="2600">
              <a:solidFill>
                <a:schemeClr val="dk1"/>
              </a:solidFill>
              <a:latin typeface="Arial"/>
              <a:ea typeface="Arial"/>
              <a:cs typeface="Arial"/>
              <a:sym typeface="Arial"/>
            </a:endParaRPr>
          </a:p>
        </p:txBody>
      </p:sp>
      <p:sp>
        <p:nvSpPr>
          <p:cNvPr id="49" name="Google Shape;49;p8"/>
          <p:cNvSpPr/>
          <p:nvPr/>
        </p:nvSpPr>
        <p:spPr>
          <a:xfrm>
            <a:off x="640080" y="1234440"/>
            <a:ext cx="3566160" cy="1920240"/>
          </a:xfrm>
          <a:prstGeom prst="roundRect">
            <a:avLst>
              <a:gd fmla="val 3810"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8"/>
          <p:cNvSpPr/>
          <p:nvPr/>
        </p:nvSpPr>
        <p:spPr>
          <a:xfrm>
            <a:off x="640080" y="1234440"/>
            <a:ext cx="82296" cy="1920240"/>
          </a:xfrm>
          <a:prstGeom prst="rect">
            <a:avLst/>
          </a:prstGeom>
          <a:solidFill>
            <a:srgbClr val="2F6FB0"/>
          </a:solidFill>
          <a:ln cap="flat" cmpd="sng" w="12700">
            <a:solidFill>
              <a:srgbClr val="2F6FB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8"/>
          <p:cNvSpPr/>
          <p:nvPr/>
        </p:nvSpPr>
        <p:spPr>
          <a:xfrm>
            <a:off x="868680" y="1399032"/>
            <a:ext cx="320040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1700"/>
              <a:buFont typeface="Arial"/>
              <a:buNone/>
            </a:pPr>
            <a:r>
              <a:rPr b="1" lang="en-US" sz="1700">
                <a:solidFill>
                  <a:srgbClr val="173B6C"/>
                </a:solidFill>
                <a:latin typeface="Arial"/>
                <a:ea typeface="Arial"/>
                <a:cs typeface="Arial"/>
                <a:sym typeface="Arial"/>
              </a:rPr>
              <a:t>1. Recognise</a:t>
            </a:r>
            <a:endParaRPr sz="1700">
              <a:solidFill>
                <a:schemeClr val="dk1"/>
              </a:solidFill>
              <a:latin typeface="Arial"/>
              <a:ea typeface="Arial"/>
              <a:cs typeface="Arial"/>
              <a:sym typeface="Arial"/>
            </a:endParaRPr>
          </a:p>
        </p:txBody>
      </p:sp>
      <p:sp>
        <p:nvSpPr>
          <p:cNvPr id="52" name="Google Shape;52;p8"/>
          <p:cNvSpPr/>
          <p:nvPr/>
        </p:nvSpPr>
        <p:spPr>
          <a:xfrm>
            <a:off x="868680" y="1810512"/>
            <a:ext cx="3154680" cy="1207008"/>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Identify symptoms, signs and red flags suggesting clinically significant anaemia.</a:t>
            </a:r>
            <a:endParaRPr sz="1350">
              <a:solidFill>
                <a:schemeClr val="dk1"/>
              </a:solidFill>
              <a:latin typeface="Arial"/>
              <a:ea typeface="Arial"/>
              <a:cs typeface="Arial"/>
              <a:sym typeface="Arial"/>
            </a:endParaRPr>
          </a:p>
        </p:txBody>
      </p:sp>
      <p:sp>
        <p:nvSpPr>
          <p:cNvPr id="53" name="Google Shape;53;p8"/>
          <p:cNvSpPr/>
          <p:nvPr/>
        </p:nvSpPr>
        <p:spPr>
          <a:xfrm>
            <a:off x="4315968" y="1234440"/>
            <a:ext cx="3566160" cy="1920240"/>
          </a:xfrm>
          <a:prstGeom prst="roundRect">
            <a:avLst>
              <a:gd fmla="val 3810"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8"/>
          <p:cNvSpPr/>
          <p:nvPr/>
        </p:nvSpPr>
        <p:spPr>
          <a:xfrm>
            <a:off x="4315968" y="1234440"/>
            <a:ext cx="82296" cy="1920240"/>
          </a:xfrm>
          <a:prstGeom prst="rect">
            <a:avLst/>
          </a:prstGeom>
          <a:solidFill>
            <a:srgbClr val="27866F"/>
          </a:solidFill>
          <a:ln cap="flat" cmpd="sng" w="12700">
            <a:solidFill>
              <a:srgbClr val="27866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8"/>
          <p:cNvSpPr/>
          <p:nvPr/>
        </p:nvSpPr>
        <p:spPr>
          <a:xfrm>
            <a:off x="4544568" y="1399032"/>
            <a:ext cx="320040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1700"/>
              <a:buFont typeface="Arial"/>
              <a:buNone/>
            </a:pPr>
            <a:r>
              <a:rPr b="1" lang="en-US" sz="1700">
                <a:solidFill>
                  <a:srgbClr val="173B6C"/>
                </a:solidFill>
                <a:latin typeface="Arial"/>
                <a:ea typeface="Arial"/>
                <a:cs typeface="Arial"/>
                <a:sym typeface="Arial"/>
              </a:rPr>
              <a:t>2. Classify</a:t>
            </a:r>
            <a:endParaRPr sz="1700">
              <a:solidFill>
                <a:schemeClr val="dk1"/>
              </a:solidFill>
              <a:latin typeface="Arial"/>
              <a:ea typeface="Arial"/>
              <a:cs typeface="Arial"/>
              <a:sym typeface="Arial"/>
            </a:endParaRPr>
          </a:p>
        </p:txBody>
      </p:sp>
      <p:sp>
        <p:nvSpPr>
          <p:cNvPr id="56" name="Google Shape;56;p8"/>
          <p:cNvSpPr/>
          <p:nvPr/>
        </p:nvSpPr>
        <p:spPr>
          <a:xfrm>
            <a:off x="4544568" y="1810512"/>
            <a:ext cx="3154680" cy="1207008"/>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Use MCV and reticulocyte response to build a focused differential diagnosis.</a:t>
            </a:r>
            <a:endParaRPr sz="1350">
              <a:solidFill>
                <a:schemeClr val="dk1"/>
              </a:solidFill>
              <a:latin typeface="Arial"/>
              <a:ea typeface="Arial"/>
              <a:cs typeface="Arial"/>
              <a:sym typeface="Arial"/>
            </a:endParaRPr>
          </a:p>
        </p:txBody>
      </p:sp>
      <p:sp>
        <p:nvSpPr>
          <p:cNvPr id="57" name="Google Shape;57;p8"/>
          <p:cNvSpPr/>
          <p:nvPr/>
        </p:nvSpPr>
        <p:spPr>
          <a:xfrm>
            <a:off x="7991856" y="1234440"/>
            <a:ext cx="3566160" cy="1920240"/>
          </a:xfrm>
          <a:prstGeom prst="roundRect">
            <a:avLst>
              <a:gd fmla="val 3810"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8"/>
          <p:cNvSpPr/>
          <p:nvPr/>
        </p:nvSpPr>
        <p:spPr>
          <a:xfrm>
            <a:off x="7991856" y="1234440"/>
            <a:ext cx="82296" cy="1920240"/>
          </a:xfrm>
          <a:prstGeom prst="rect">
            <a:avLst/>
          </a:prstGeom>
          <a:solidFill>
            <a:srgbClr val="D58A23"/>
          </a:solidFill>
          <a:ln cap="flat" cmpd="sng" w="12700">
            <a:solidFill>
              <a:srgbClr val="D58A2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8"/>
          <p:cNvSpPr/>
          <p:nvPr/>
        </p:nvSpPr>
        <p:spPr>
          <a:xfrm>
            <a:off x="8220456" y="1399032"/>
            <a:ext cx="320040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1700"/>
              <a:buFont typeface="Arial"/>
              <a:buNone/>
            </a:pPr>
            <a:r>
              <a:rPr b="1" lang="en-US" sz="1700">
                <a:solidFill>
                  <a:srgbClr val="173B6C"/>
                </a:solidFill>
                <a:latin typeface="Arial"/>
                <a:ea typeface="Arial"/>
                <a:cs typeface="Arial"/>
                <a:sym typeface="Arial"/>
              </a:rPr>
              <a:t>3. Investigate</a:t>
            </a:r>
            <a:endParaRPr sz="1700">
              <a:solidFill>
                <a:schemeClr val="dk1"/>
              </a:solidFill>
              <a:latin typeface="Arial"/>
              <a:ea typeface="Arial"/>
              <a:cs typeface="Arial"/>
              <a:sym typeface="Arial"/>
            </a:endParaRPr>
          </a:p>
        </p:txBody>
      </p:sp>
      <p:sp>
        <p:nvSpPr>
          <p:cNvPr id="60" name="Google Shape;60;p8"/>
          <p:cNvSpPr/>
          <p:nvPr/>
        </p:nvSpPr>
        <p:spPr>
          <a:xfrm>
            <a:off x="8220456" y="1810512"/>
            <a:ext cx="3154680" cy="1207008"/>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Choose rational first-line and second-line tests without shotgun testing.</a:t>
            </a:r>
            <a:endParaRPr sz="1350">
              <a:solidFill>
                <a:schemeClr val="dk1"/>
              </a:solidFill>
              <a:latin typeface="Arial"/>
              <a:ea typeface="Arial"/>
              <a:cs typeface="Arial"/>
              <a:sym typeface="Arial"/>
            </a:endParaRPr>
          </a:p>
        </p:txBody>
      </p:sp>
      <p:sp>
        <p:nvSpPr>
          <p:cNvPr id="61" name="Google Shape;61;p8"/>
          <p:cNvSpPr/>
          <p:nvPr/>
        </p:nvSpPr>
        <p:spPr>
          <a:xfrm>
            <a:off x="2487168" y="3520440"/>
            <a:ext cx="3566160" cy="1920240"/>
          </a:xfrm>
          <a:prstGeom prst="roundRect">
            <a:avLst>
              <a:gd fmla="val 3810"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8"/>
          <p:cNvSpPr/>
          <p:nvPr/>
        </p:nvSpPr>
        <p:spPr>
          <a:xfrm>
            <a:off x="2487168" y="3520440"/>
            <a:ext cx="82296" cy="1920240"/>
          </a:xfrm>
          <a:prstGeom prst="rect">
            <a:avLst/>
          </a:prstGeom>
          <a:solidFill>
            <a:srgbClr val="C74747"/>
          </a:solidFill>
          <a:ln cap="flat" cmpd="sng" w="12700">
            <a:solidFill>
              <a:srgbClr val="C7474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8"/>
          <p:cNvSpPr/>
          <p:nvPr/>
        </p:nvSpPr>
        <p:spPr>
          <a:xfrm>
            <a:off x="2715768" y="3685032"/>
            <a:ext cx="320040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1700"/>
              <a:buFont typeface="Arial"/>
              <a:buNone/>
            </a:pPr>
            <a:r>
              <a:rPr b="1" lang="en-US" sz="1700">
                <a:solidFill>
                  <a:srgbClr val="173B6C"/>
                </a:solidFill>
                <a:latin typeface="Arial"/>
                <a:ea typeface="Arial"/>
                <a:cs typeface="Arial"/>
                <a:sym typeface="Arial"/>
              </a:rPr>
              <a:t>4. Stabilise</a:t>
            </a:r>
            <a:endParaRPr sz="1700">
              <a:solidFill>
                <a:schemeClr val="dk1"/>
              </a:solidFill>
              <a:latin typeface="Arial"/>
              <a:ea typeface="Arial"/>
              <a:cs typeface="Arial"/>
              <a:sym typeface="Arial"/>
            </a:endParaRPr>
          </a:p>
        </p:txBody>
      </p:sp>
      <p:sp>
        <p:nvSpPr>
          <p:cNvPr id="64" name="Google Shape;64;p8"/>
          <p:cNvSpPr/>
          <p:nvPr/>
        </p:nvSpPr>
        <p:spPr>
          <a:xfrm>
            <a:off x="2715768" y="4096512"/>
            <a:ext cx="3154680" cy="1207008"/>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Recognise situations requiring urgent resuscitation, transfusion or referral.</a:t>
            </a:r>
            <a:endParaRPr sz="1350">
              <a:solidFill>
                <a:schemeClr val="dk1"/>
              </a:solidFill>
              <a:latin typeface="Arial"/>
              <a:ea typeface="Arial"/>
              <a:cs typeface="Arial"/>
              <a:sym typeface="Arial"/>
            </a:endParaRPr>
          </a:p>
        </p:txBody>
      </p:sp>
      <p:sp>
        <p:nvSpPr>
          <p:cNvPr id="65" name="Google Shape;65;p8"/>
          <p:cNvSpPr/>
          <p:nvPr/>
        </p:nvSpPr>
        <p:spPr>
          <a:xfrm>
            <a:off x="6163056" y="3520440"/>
            <a:ext cx="3566160" cy="1920240"/>
          </a:xfrm>
          <a:prstGeom prst="roundRect">
            <a:avLst>
              <a:gd fmla="val 3810"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8"/>
          <p:cNvSpPr/>
          <p:nvPr/>
        </p:nvSpPr>
        <p:spPr>
          <a:xfrm>
            <a:off x="6163056" y="3520440"/>
            <a:ext cx="82296" cy="1920240"/>
          </a:xfrm>
          <a:prstGeom prst="rect">
            <a:avLst/>
          </a:prstGeom>
          <a:solidFill>
            <a:srgbClr val="50A6C2"/>
          </a:solidFill>
          <a:ln cap="flat" cmpd="sng" w="12700">
            <a:solidFill>
              <a:srgbClr val="50A6C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8"/>
          <p:cNvSpPr/>
          <p:nvPr/>
        </p:nvSpPr>
        <p:spPr>
          <a:xfrm>
            <a:off x="6391656" y="3685032"/>
            <a:ext cx="320040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1700"/>
              <a:buFont typeface="Arial"/>
              <a:buNone/>
            </a:pPr>
            <a:r>
              <a:rPr b="1" lang="en-US" sz="1700">
                <a:solidFill>
                  <a:srgbClr val="173B6C"/>
                </a:solidFill>
                <a:latin typeface="Arial"/>
                <a:ea typeface="Arial"/>
                <a:cs typeface="Arial"/>
                <a:sym typeface="Arial"/>
              </a:rPr>
              <a:t>5. Integrate</a:t>
            </a:r>
            <a:endParaRPr sz="1700">
              <a:solidFill>
                <a:schemeClr val="dk1"/>
              </a:solidFill>
              <a:latin typeface="Arial"/>
              <a:ea typeface="Arial"/>
              <a:cs typeface="Arial"/>
              <a:sym typeface="Arial"/>
            </a:endParaRPr>
          </a:p>
        </p:txBody>
      </p:sp>
      <p:sp>
        <p:nvSpPr>
          <p:cNvPr id="68" name="Google Shape;68;p8"/>
          <p:cNvSpPr/>
          <p:nvPr/>
        </p:nvSpPr>
        <p:spPr>
          <a:xfrm>
            <a:off x="6391656" y="4096512"/>
            <a:ext cx="3154680" cy="1207008"/>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Solve common ward and examination cases using a structured approach.</a:t>
            </a:r>
            <a:endParaRPr sz="1350">
              <a:solidFill>
                <a:schemeClr val="dk1"/>
              </a:solidFill>
              <a:latin typeface="Arial"/>
              <a:ea typeface="Arial"/>
              <a:cs typeface="Arial"/>
              <a:sym typeface="Arial"/>
            </a:endParaRPr>
          </a:p>
        </p:txBody>
      </p:sp>
      <p:sp>
        <p:nvSpPr>
          <p:cNvPr id="69" name="Google Shape;69;p8"/>
          <p:cNvSpPr txBox="1"/>
          <p:nvPr>
            <p:ph idx="4294967295" type="sldNum"/>
          </p:nvPr>
        </p:nvSpPr>
        <p:spPr>
          <a:xfrm>
            <a:off x="11759184" y="6537960"/>
            <a:ext cx="228600" cy="18288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b="0" lang="en-US" sz="800">
                <a:solidFill>
                  <a:srgbClr val="667085"/>
                </a:solidFill>
                <a:latin typeface="Arial"/>
                <a:ea typeface="Arial"/>
                <a:cs typeface="Arial"/>
                <a:sym typeface="Arial"/>
              </a:rPr>
              <a:t>‹#›</a:t>
            </a:fld>
            <a:endParaRPr sz="800">
              <a:solidFill>
                <a:srgbClr val="667085"/>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9"/>
          <p:cNvSpPr/>
          <p:nvPr/>
        </p:nvSpPr>
        <p:spPr>
          <a:xfrm>
            <a:off x="502920" y="347472"/>
            <a:ext cx="1110996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2600"/>
              <a:buFont typeface="Arial"/>
              <a:buNone/>
            </a:pPr>
            <a:r>
              <a:rPr b="1" lang="en-US" sz="2600">
                <a:solidFill>
                  <a:srgbClr val="173B6C"/>
                </a:solidFill>
                <a:latin typeface="Arial"/>
                <a:ea typeface="Arial"/>
                <a:cs typeface="Arial"/>
                <a:sym typeface="Arial"/>
              </a:rPr>
              <a:t>Anaemia: definition and clinical meaning</a:t>
            </a:r>
            <a:endParaRPr sz="2600">
              <a:solidFill>
                <a:schemeClr val="dk1"/>
              </a:solidFill>
              <a:latin typeface="Arial"/>
              <a:ea typeface="Arial"/>
              <a:cs typeface="Arial"/>
              <a:sym typeface="Arial"/>
            </a:endParaRPr>
          </a:p>
        </p:txBody>
      </p:sp>
      <p:sp>
        <p:nvSpPr>
          <p:cNvPr id="76" name="Google Shape;76;p9"/>
          <p:cNvSpPr/>
          <p:nvPr/>
        </p:nvSpPr>
        <p:spPr>
          <a:xfrm>
            <a:off x="731520" y="1234440"/>
            <a:ext cx="10698480" cy="685800"/>
          </a:xfrm>
          <a:prstGeom prst="rect">
            <a:avLst/>
          </a:prstGeom>
          <a:solidFill>
            <a:srgbClr val="EAF1F8"/>
          </a:solidFill>
          <a:ln cap="flat" cmpd="sng" w="9525">
            <a:solidFill>
              <a:srgbClr val="BDD1E5"/>
            </a:solidFill>
            <a:prstDash val="solid"/>
            <a:round/>
            <a:headEnd len="sm" w="sm" type="none"/>
            <a:tailEnd len="sm" w="sm" type="none"/>
          </a:ln>
        </p:spPr>
        <p:txBody>
          <a:bodyPr anchorCtr="0" anchor="ctr" bIns="1500" lIns="1500" spcFirstLastPara="1" rIns="1500" wrap="square" tIns="1500">
            <a:noAutofit/>
          </a:bodyPr>
          <a:lstStyle/>
          <a:p>
            <a:pPr indent="0" lvl="0" marL="0" marR="0" rtl="0" algn="ctr">
              <a:spcBef>
                <a:spcPts val="0"/>
              </a:spcBef>
              <a:spcAft>
                <a:spcPts val="0"/>
              </a:spcAft>
              <a:buClr>
                <a:srgbClr val="173B6C"/>
              </a:buClr>
              <a:buSzPts val="2200"/>
              <a:buFont typeface="Arial"/>
              <a:buNone/>
            </a:pPr>
            <a:r>
              <a:rPr b="1" lang="en-US" sz="2200">
                <a:solidFill>
                  <a:srgbClr val="173B6C"/>
                </a:solidFill>
                <a:latin typeface="Arial"/>
                <a:ea typeface="Arial"/>
                <a:cs typeface="Arial"/>
                <a:sym typeface="Arial"/>
              </a:rPr>
              <a:t>Anaemia = haemoglobin concentration below the appropriate reference threshold for age, sex, pregnancy status and context.</a:t>
            </a:r>
            <a:endParaRPr sz="2200">
              <a:solidFill>
                <a:schemeClr val="dk1"/>
              </a:solidFill>
              <a:latin typeface="Arial"/>
              <a:ea typeface="Arial"/>
              <a:cs typeface="Arial"/>
              <a:sym typeface="Arial"/>
            </a:endParaRPr>
          </a:p>
        </p:txBody>
      </p:sp>
      <p:sp>
        <p:nvSpPr>
          <p:cNvPr id="77" name="Google Shape;77;p9"/>
          <p:cNvSpPr/>
          <p:nvPr/>
        </p:nvSpPr>
        <p:spPr>
          <a:xfrm>
            <a:off x="777240" y="2240280"/>
            <a:ext cx="3337560" cy="2286000"/>
          </a:xfrm>
          <a:prstGeom prst="roundRect">
            <a:avLst>
              <a:gd fmla="val 3200"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9"/>
          <p:cNvSpPr/>
          <p:nvPr/>
        </p:nvSpPr>
        <p:spPr>
          <a:xfrm>
            <a:off x="777240" y="2240280"/>
            <a:ext cx="82296" cy="2286000"/>
          </a:xfrm>
          <a:prstGeom prst="rect">
            <a:avLst/>
          </a:prstGeom>
          <a:solidFill>
            <a:srgbClr val="2F6FB0"/>
          </a:solidFill>
          <a:ln cap="flat" cmpd="sng" w="12700">
            <a:solidFill>
              <a:srgbClr val="2F6FB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9"/>
          <p:cNvSpPr/>
          <p:nvPr/>
        </p:nvSpPr>
        <p:spPr>
          <a:xfrm>
            <a:off x="1005840" y="2404872"/>
            <a:ext cx="297180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1700"/>
              <a:buFont typeface="Arial"/>
              <a:buNone/>
            </a:pPr>
            <a:r>
              <a:rPr b="1" lang="en-US" sz="1700">
                <a:solidFill>
                  <a:srgbClr val="173B6C"/>
                </a:solidFill>
                <a:latin typeface="Arial"/>
                <a:ea typeface="Arial"/>
                <a:cs typeface="Arial"/>
                <a:sym typeface="Arial"/>
              </a:rPr>
              <a:t>Not a final diagnosis</a:t>
            </a:r>
            <a:endParaRPr sz="1700">
              <a:solidFill>
                <a:schemeClr val="dk1"/>
              </a:solidFill>
              <a:latin typeface="Arial"/>
              <a:ea typeface="Arial"/>
              <a:cs typeface="Arial"/>
              <a:sym typeface="Arial"/>
            </a:endParaRPr>
          </a:p>
        </p:txBody>
      </p:sp>
      <p:sp>
        <p:nvSpPr>
          <p:cNvPr id="80" name="Google Shape;80;p9"/>
          <p:cNvSpPr/>
          <p:nvPr/>
        </p:nvSpPr>
        <p:spPr>
          <a:xfrm>
            <a:off x="1005840" y="2816352"/>
            <a:ext cx="2926080" cy="1572768"/>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It is a manifestation of reduced production, blood loss, increased destruction, or a combination.</a:t>
            </a:r>
            <a:endParaRPr sz="1350">
              <a:solidFill>
                <a:schemeClr val="dk1"/>
              </a:solidFill>
              <a:latin typeface="Arial"/>
              <a:ea typeface="Arial"/>
              <a:cs typeface="Arial"/>
              <a:sym typeface="Arial"/>
            </a:endParaRPr>
          </a:p>
        </p:txBody>
      </p:sp>
      <p:sp>
        <p:nvSpPr>
          <p:cNvPr id="81" name="Google Shape;81;p9"/>
          <p:cNvSpPr/>
          <p:nvPr/>
        </p:nvSpPr>
        <p:spPr>
          <a:xfrm>
            <a:off x="4425696" y="2240280"/>
            <a:ext cx="3337560" cy="2286000"/>
          </a:xfrm>
          <a:prstGeom prst="roundRect">
            <a:avLst>
              <a:gd fmla="val 3200"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9"/>
          <p:cNvSpPr/>
          <p:nvPr/>
        </p:nvSpPr>
        <p:spPr>
          <a:xfrm>
            <a:off x="4425696" y="2240280"/>
            <a:ext cx="82296" cy="2286000"/>
          </a:xfrm>
          <a:prstGeom prst="rect">
            <a:avLst/>
          </a:prstGeom>
          <a:solidFill>
            <a:srgbClr val="27866F"/>
          </a:solidFill>
          <a:ln cap="flat" cmpd="sng" w="12700">
            <a:solidFill>
              <a:srgbClr val="27866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9"/>
          <p:cNvSpPr/>
          <p:nvPr/>
        </p:nvSpPr>
        <p:spPr>
          <a:xfrm>
            <a:off x="4654296" y="2404872"/>
            <a:ext cx="297180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1700"/>
              <a:buFont typeface="Arial"/>
              <a:buNone/>
            </a:pPr>
            <a:r>
              <a:rPr b="1" lang="en-US" sz="1700">
                <a:solidFill>
                  <a:srgbClr val="173B6C"/>
                </a:solidFill>
                <a:latin typeface="Arial"/>
                <a:ea typeface="Arial"/>
                <a:cs typeface="Arial"/>
                <a:sym typeface="Arial"/>
              </a:rPr>
              <a:t>Hb ≠ oxygen delivery alone</a:t>
            </a:r>
            <a:endParaRPr sz="1700">
              <a:solidFill>
                <a:schemeClr val="dk1"/>
              </a:solidFill>
              <a:latin typeface="Arial"/>
              <a:ea typeface="Arial"/>
              <a:cs typeface="Arial"/>
              <a:sym typeface="Arial"/>
            </a:endParaRPr>
          </a:p>
        </p:txBody>
      </p:sp>
      <p:sp>
        <p:nvSpPr>
          <p:cNvPr id="84" name="Google Shape;84;p9"/>
          <p:cNvSpPr/>
          <p:nvPr/>
        </p:nvSpPr>
        <p:spPr>
          <a:xfrm>
            <a:off x="4654296" y="2816352"/>
            <a:ext cx="2926080" cy="1572768"/>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Clinical impact depends on rapidity of fall, cardiopulmonary reserve, volume status and comorbidity.</a:t>
            </a:r>
            <a:endParaRPr sz="1350">
              <a:solidFill>
                <a:schemeClr val="dk1"/>
              </a:solidFill>
              <a:latin typeface="Arial"/>
              <a:ea typeface="Arial"/>
              <a:cs typeface="Arial"/>
              <a:sym typeface="Arial"/>
            </a:endParaRPr>
          </a:p>
        </p:txBody>
      </p:sp>
      <p:sp>
        <p:nvSpPr>
          <p:cNvPr id="85" name="Google Shape;85;p9"/>
          <p:cNvSpPr/>
          <p:nvPr/>
        </p:nvSpPr>
        <p:spPr>
          <a:xfrm>
            <a:off x="8074152" y="2240280"/>
            <a:ext cx="3337560" cy="2286000"/>
          </a:xfrm>
          <a:prstGeom prst="roundRect">
            <a:avLst>
              <a:gd fmla="val 3200"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9"/>
          <p:cNvSpPr/>
          <p:nvPr/>
        </p:nvSpPr>
        <p:spPr>
          <a:xfrm>
            <a:off x="8074152" y="2240280"/>
            <a:ext cx="82296" cy="2286000"/>
          </a:xfrm>
          <a:prstGeom prst="rect">
            <a:avLst/>
          </a:prstGeom>
          <a:solidFill>
            <a:srgbClr val="C74747"/>
          </a:solidFill>
          <a:ln cap="flat" cmpd="sng" w="12700">
            <a:solidFill>
              <a:srgbClr val="C7474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9"/>
          <p:cNvSpPr/>
          <p:nvPr/>
        </p:nvSpPr>
        <p:spPr>
          <a:xfrm>
            <a:off x="8302752" y="2404872"/>
            <a:ext cx="297180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1700"/>
              <a:buFont typeface="Arial"/>
              <a:buNone/>
            </a:pPr>
            <a:r>
              <a:rPr b="1" lang="en-US" sz="1700">
                <a:solidFill>
                  <a:srgbClr val="173B6C"/>
                </a:solidFill>
                <a:latin typeface="Arial"/>
                <a:ea typeface="Arial"/>
                <a:cs typeface="Arial"/>
                <a:sym typeface="Arial"/>
              </a:rPr>
              <a:t>Interpret the patient</a:t>
            </a:r>
            <a:endParaRPr sz="1700">
              <a:solidFill>
                <a:schemeClr val="dk1"/>
              </a:solidFill>
              <a:latin typeface="Arial"/>
              <a:ea typeface="Arial"/>
              <a:cs typeface="Arial"/>
              <a:sym typeface="Arial"/>
            </a:endParaRPr>
          </a:p>
        </p:txBody>
      </p:sp>
      <p:sp>
        <p:nvSpPr>
          <p:cNvPr id="88" name="Google Shape;88;p9"/>
          <p:cNvSpPr/>
          <p:nvPr/>
        </p:nvSpPr>
        <p:spPr>
          <a:xfrm>
            <a:off x="8302752" y="2816352"/>
            <a:ext cx="2926080" cy="1572768"/>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A stable chronic Hb of 7 g/dL may look different from an acute fall to 9 g/dL.</a:t>
            </a:r>
            <a:endParaRPr sz="1350">
              <a:solidFill>
                <a:schemeClr val="dk1"/>
              </a:solidFill>
              <a:latin typeface="Arial"/>
              <a:ea typeface="Arial"/>
              <a:cs typeface="Arial"/>
              <a:sym typeface="Arial"/>
            </a:endParaRPr>
          </a:p>
        </p:txBody>
      </p:sp>
      <p:sp>
        <p:nvSpPr>
          <p:cNvPr id="89" name="Google Shape;89;p9"/>
          <p:cNvSpPr/>
          <p:nvPr/>
        </p:nvSpPr>
        <p:spPr>
          <a:xfrm>
            <a:off x="1280160" y="5074920"/>
            <a:ext cx="9601200" cy="54864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7085"/>
              </a:buClr>
              <a:buSzPts val="1400"/>
              <a:buFont typeface="Arial"/>
              <a:buNone/>
            </a:pPr>
            <a:r>
              <a:rPr i="1" lang="en-US" sz="1400">
                <a:solidFill>
                  <a:srgbClr val="667085"/>
                </a:solidFill>
                <a:latin typeface="Arial"/>
                <a:ea typeface="Arial"/>
                <a:cs typeface="Arial"/>
                <a:sym typeface="Arial"/>
              </a:rPr>
              <a:t>WHO updated guidance emphasises population-specific interpretation and adjustment for relevant factors.</a:t>
            </a:r>
            <a:endParaRPr sz="1400">
              <a:solidFill>
                <a:schemeClr val="dk1"/>
              </a:solidFill>
              <a:latin typeface="Arial"/>
              <a:ea typeface="Arial"/>
              <a:cs typeface="Arial"/>
              <a:sym typeface="Arial"/>
            </a:endParaRPr>
          </a:p>
        </p:txBody>
      </p:sp>
      <p:sp>
        <p:nvSpPr>
          <p:cNvPr id="90" name="Google Shape;90;p9"/>
          <p:cNvSpPr txBox="1"/>
          <p:nvPr>
            <p:ph idx="4294967295" type="sldNum"/>
          </p:nvPr>
        </p:nvSpPr>
        <p:spPr>
          <a:xfrm>
            <a:off x="11759184" y="6537960"/>
            <a:ext cx="228600" cy="18288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b="0" lang="en-US" sz="800">
                <a:solidFill>
                  <a:srgbClr val="667085"/>
                </a:solidFill>
                <a:latin typeface="Arial"/>
                <a:ea typeface="Arial"/>
                <a:cs typeface="Arial"/>
                <a:sym typeface="Arial"/>
              </a:rPr>
              <a:t>‹#›</a:t>
            </a:fld>
            <a:endParaRPr sz="800">
              <a:solidFill>
                <a:srgbClr val="667085"/>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0"/>
          <p:cNvSpPr/>
          <p:nvPr/>
        </p:nvSpPr>
        <p:spPr>
          <a:xfrm>
            <a:off x="502920" y="347472"/>
            <a:ext cx="1110996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2600"/>
              <a:buFont typeface="Arial"/>
              <a:buNone/>
            </a:pPr>
            <a:r>
              <a:rPr b="1" lang="en-US" sz="2600">
                <a:solidFill>
                  <a:srgbClr val="173B6C"/>
                </a:solidFill>
                <a:latin typeface="Arial"/>
                <a:ea typeface="Arial"/>
                <a:cs typeface="Arial"/>
                <a:sym typeface="Arial"/>
              </a:rPr>
              <a:t>First question: is the patient unstable?</a:t>
            </a:r>
            <a:endParaRPr sz="2600">
              <a:solidFill>
                <a:schemeClr val="dk1"/>
              </a:solidFill>
              <a:latin typeface="Arial"/>
              <a:ea typeface="Arial"/>
              <a:cs typeface="Arial"/>
              <a:sym typeface="Arial"/>
            </a:endParaRPr>
          </a:p>
        </p:txBody>
      </p:sp>
      <p:sp>
        <p:nvSpPr>
          <p:cNvPr id="97" name="Google Shape;97;p10"/>
          <p:cNvSpPr/>
          <p:nvPr/>
        </p:nvSpPr>
        <p:spPr>
          <a:xfrm>
            <a:off x="731520" y="1143000"/>
            <a:ext cx="1417320" cy="347472"/>
          </a:xfrm>
          <a:prstGeom prst="rect">
            <a:avLst/>
          </a:prstGeom>
          <a:solidFill>
            <a:srgbClr val="C74747"/>
          </a:solidFill>
          <a:ln cap="flat" cmpd="sng" w="9525">
            <a:solidFill>
              <a:srgbClr val="C74747"/>
            </a:solidFill>
            <a:prstDash val="solid"/>
            <a:round/>
            <a:headEnd len="sm" w="sm" type="none"/>
            <a:tailEnd len="sm" w="sm" type="none"/>
          </a:ln>
        </p:spPr>
        <p:txBody>
          <a:bodyPr anchorCtr="0" anchor="ctr" bIns="375" lIns="375" spcFirstLastPara="1" rIns="375" wrap="square" tIns="375">
            <a:noAutofit/>
          </a:bodyPr>
          <a:lstStyle/>
          <a:p>
            <a:pPr indent="0" lvl="0" marL="0" marR="0" rtl="0" algn="ctr">
              <a:spcBef>
                <a:spcPts val="0"/>
              </a:spcBef>
              <a:spcAft>
                <a:spcPts val="0"/>
              </a:spcAft>
              <a:buClr>
                <a:srgbClr val="FFFFFF"/>
              </a:buClr>
              <a:buSzPts val="1200"/>
              <a:buFont typeface="Arial"/>
              <a:buNone/>
            </a:pPr>
            <a:r>
              <a:rPr b="1" lang="en-US" sz="1200">
                <a:solidFill>
                  <a:srgbClr val="FFFFFF"/>
                </a:solidFill>
                <a:latin typeface="Arial"/>
                <a:ea typeface="Arial"/>
                <a:cs typeface="Arial"/>
                <a:sym typeface="Arial"/>
              </a:rPr>
              <a:t>RED FLAGS</a:t>
            </a:r>
            <a:endParaRPr sz="1200">
              <a:solidFill>
                <a:schemeClr val="dk1"/>
              </a:solidFill>
              <a:latin typeface="Arial"/>
              <a:ea typeface="Arial"/>
              <a:cs typeface="Arial"/>
              <a:sym typeface="Arial"/>
            </a:endParaRPr>
          </a:p>
        </p:txBody>
      </p:sp>
      <p:sp>
        <p:nvSpPr>
          <p:cNvPr id="98" name="Google Shape;98;p10"/>
          <p:cNvSpPr/>
          <p:nvPr/>
        </p:nvSpPr>
        <p:spPr>
          <a:xfrm>
            <a:off x="822960" y="1645920"/>
            <a:ext cx="5486400" cy="4206240"/>
          </a:xfrm>
          <a:prstGeom prst="rect">
            <a:avLst/>
          </a:prstGeom>
          <a:noFill/>
          <a:ln>
            <a:noFill/>
          </a:ln>
        </p:spPr>
        <p:txBody>
          <a:bodyPr anchorCtr="0" anchor="ctr" bIns="625" lIns="625" spcFirstLastPara="1" rIns="625" wrap="square" tIns="625">
            <a:noAutofit/>
          </a:bodyPr>
          <a:lstStyle/>
          <a:p>
            <a:pPr indent="-228600" lvl="0" marL="228600" marR="0" rtl="0" algn="l">
              <a:spcBef>
                <a:spcPts val="0"/>
              </a:spcBef>
              <a:spcAft>
                <a:spcPts val="0"/>
              </a:spcAft>
              <a:buClr>
                <a:srgbClr val="1F2937"/>
              </a:buClr>
              <a:buSzPts val="1900"/>
              <a:buFont typeface="Arial"/>
              <a:buChar char="•"/>
            </a:pPr>
            <a:r>
              <a:rPr lang="en-US" sz="1900">
                <a:solidFill>
                  <a:srgbClr val="1F2937"/>
                </a:solidFill>
                <a:latin typeface="Arial"/>
                <a:ea typeface="Arial"/>
                <a:cs typeface="Arial"/>
                <a:sym typeface="Arial"/>
              </a:rPr>
              <a:t>Syncope, confusion, chest pain or severe dyspnoea</a:t>
            </a:r>
            <a:endParaRPr sz="1900">
              <a:solidFill>
                <a:schemeClr val="dk1"/>
              </a:solidFill>
              <a:latin typeface="Arial"/>
              <a:ea typeface="Arial"/>
              <a:cs typeface="Arial"/>
              <a:sym typeface="Arial"/>
            </a:endParaRPr>
          </a:p>
          <a:p>
            <a:pPr indent="-228600" lvl="0" marL="228600" marR="0" rtl="0" algn="l">
              <a:spcBef>
                <a:spcPts val="0"/>
              </a:spcBef>
              <a:spcAft>
                <a:spcPts val="0"/>
              </a:spcAft>
              <a:buClr>
                <a:srgbClr val="1F2937"/>
              </a:buClr>
              <a:buSzPts val="1900"/>
              <a:buFont typeface="Arial"/>
              <a:buChar char="•"/>
            </a:pPr>
            <a:r>
              <a:rPr lang="en-US" sz="1900">
                <a:solidFill>
                  <a:srgbClr val="1F2937"/>
                </a:solidFill>
                <a:latin typeface="Arial"/>
                <a:ea typeface="Arial"/>
                <a:cs typeface="Arial"/>
                <a:sym typeface="Arial"/>
              </a:rPr>
              <a:t>Tachycardia, hypotension, shock or active bleeding</a:t>
            </a:r>
            <a:endParaRPr sz="1900">
              <a:solidFill>
                <a:schemeClr val="dk1"/>
              </a:solidFill>
              <a:latin typeface="Arial"/>
              <a:ea typeface="Arial"/>
              <a:cs typeface="Arial"/>
              <a:sym typeface="Arial"/>
            </a:endParaRPr>
          </a:p>
          <a:p>
            <a:pPr indent="-228600" lvl="0" marL="228600" marR="0" rtl="0" algn="l">
              <a:spcBef>
                <a:spcPts val="0"/>
              </a:spcBef>
              <a:spcAft>
                <a:spcPts val="0"/>
              </a:spcAft>
              <a:buClr>
                <a:srgbClr val="1F2937"/>
              </a:buClr>
              <a:buSzPts val="1900"/>
              <a:buFont typeface="Arial"/>
              <a:buChar char="•"/>
            </a:pPr>
            <a:r>
              <a:rPr lang="en-US" sz="1900">
                <a:solidFill>
                  <a:srgbClr val="1F2937"/>
                </a:solidFill>
                <a:latin typeface="Arial"/>
                <a:ea typeface="Arial"/>
                <a:cs typeface="Arial"/>
                <a:sym typeface="Arial"/>
              </a:rPr>
              <a:t>Acute haemolysis with haemoglobinuria / rapidly falling Hb</a:t>
            </a:r>
            <a:endParaRPr sz="1900">
              <a:solidFill>
                <a:schemeClr val="dk1"/>
              </a:solidFill>
              <a:latin typeface="Arial"/>
              <a:ea typeface="Arial"/>
              <a:cs typeface="Arial"/>
              <a:sym typeface="Arial"/>
            </a:endParaRPr>
          </a:p>
          <a:p>
            <a:pPr indent="-228600" lvl="0" marL="228600" marR="0" rtl="0" algn="l">
              <a:spcBef>
                <a:spcPts val="0"/>
              </a:spcBef>
              <a:spcAft>
                <a:spcPts val="0"/>
              </a:spcAft>
              <a:buClr>
                <a:srgbClr val="1F2937"/>
              </a:buClr>
              <a:buSzPts val="1900"/>
              <a:buFont typeface="Arial"/>
              <a:buChar char="•"/>
            </a:pPr>
            <a:r>
              <a:rPr lang="en-US" sz="1900">
                <a:solidFill>
                  <a:srgbClr val="1F2937"/>
                </a:solidFill>
                <a:latin typeface="Arial"/>
                <a:ea typeface="Arial"/>
                <a:cs typeface="Arial"/>
                <a:sym typeface="Arial"/>
              </a:rPr>
              <a:t>Severe anaemia with heart failure, pregnancy or major comorbidity</a:t>
            </a:r>
            <a:endParaRPr sz="1900">
              <a:solidFill>
                <a:schemeClr val="dk1"/>
              </a:solidFill>
              <a:latin typeface="Arial"/>
              <a:ea typeface="Arial"/>
              <a:cs typeface="Arial"/>
              <a:sym typeface="Arial"/>
            </a:endParaRPr>
          </a:p>
          <a:p>
            <a:pPr indent="-228600" lvl="0" marL="228600" marR="0" rtl="0" algn="l">
              <a:spcBef>
                <a:spcPts val="0"/>
              </a:spcBef>
              <a:spcAft>
                <a:spcPts val="0"/>
              </a:spcAft>
              <a:buClr>
                <a:srgbClr val="1F2937"/>
              </a:buClr>
              <a:buSzPts val="1900"/>
              <a:buFont typeface="Arial"/>
              <a:buChar char="•"/>
            </a:pPr>
            <a:r>
              <a:rPr lang="en-US" sz="1900">
                <a:solidFill>
                  <a:srgbClr val="1F2937"/>
                </a:solidFill>
                <a:latin typeface="Arial"/>
                <a:ea typeface="Arial"/>
                <a:cs typeface="Arial"/>
                <a:sym typeface="Arial"/>
              </a:rPr>
              <a:t>Suspected acute leukaemia, aplasia or pancytopenia</a:t>
            </a:r>
            <a:endParaRPr sz="1900">
              <a:solidFill>
                <a:schemeClr val="dk1"/>
              </a:solidFill>
              <a:latin typeface="Arial"/>
              <a:ea typeface="Arial"/>
              <a:cs typeface="Arial"/>
              <a:sym typeface="Arial"/>
            </a:endParaRPr>
          </a:p>
        </p:txBody>
      </p:sp>
      <p:sp>
        <p:nvSpPr>
          <p:cNvPr id="99" name="Google Shape;99;p10"/>
          <p:cNvSpPr/>
          <p:nvPr/>
        </p:nvSpPr>
        <p:spPr>
          <a:xfrm>
            <a:off x="6812280" y="1417320"/>
            <a:ext cx="4480560" cy="3566160"/>
          </a:xfrm>
          <a:prstGeom prst="roundRect">
            <a:avLst>
              <a:gd fmla="val 16667" name="adj"/>
            </a:avLst>
          </a:prstGeom>
          <a:solidFill>
            <a:srgbClr val="FCECED"/>
          </a:solidFill>
          <a:ln cap="flat" cmpd="sng" w="17775">
            <a:solidFill>
              <a:srgbClr val="E9B1B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0"/>
          <p:cNvSpPr/>
          <p:nvPr/>
        </p:nvSpPr>
        <p:spPr>
          <a:xfrm>
            <a:off x="7132320" y="1755648"/>
            <a:ext cx="3840480" cy="411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C74747"/>
              </a:buClr>
              <a:buSzPts val="2400"/>
              <a:buFont typeface="Arial"/>
              <a:buNone/>
            </a:pPr>
            <a:r>
              <a:rPr b="1" lang="en-US" sz="2400">
                <a:solidFill>
                  <a:srgbClr val="C74747"/>
                </a:solidFill>
                <a:latin typeface="Arial"/>
                <a:ea typeface="Arial"/>
                <a:cs typeface="Arial"/>
                <a:sym typeface="Arial"/>
              </a:rPr>
              <a:t>Immediate actions</a:t>
            </a:r>
            <a:endParaRPr sz="2400">
              <a:solidFill>
                <a:schemeClr val="dk1"/>
              </a:solidFill>
              <a:latin typeface="Arial"/>
              <a:ea typeface="Arial"/>
              <a:cs typeface="Arial"/>
              <a:sym typeface="Arial"/>
            </a:endParaRPr>
          </a:p>
        </p:txBody>
      </p:sp>
      <p:sp>
        <p:nvSpPr>
          <p:cNvPr id="101" name="Google Shape;101;p10"/>
          <p:cNvSpPr/>
          <p:nvPr/>
        </p:nvSpPr>
        <p:spPr>
          <a:xfrm>
            <a:off x="7315200" y="2359152"/>
            <a:ext cx="3474720" cy="2148840"/>
          </a:xfrm>
          <a:prstGeom prst="rect">
            <a:avLst/>
          </a:prstGeom>
          <a:noFill/>
          <a:ln>
            <a:noFill/>
          </a:ln>
        </p:spPr>
        <p:txBody>
          <a:bodyPr anchorCtr="0" anchor="ctr" bIns="625" lIns="625" spcFirstLastPara="1" rIns="625" wrap="square" tIns="625">
            <a:noAutofit/>
          </a:bodyPr>
          <a:lstStyle/>
          <a:p>
            <a:pPr indent="0" lvl="0" marL="0" marR="0" rtl="0" algn="ctr">
              <a:spcBef>
                <a:spcPts val="0"/>
              </a:spcBef>
              <a:spcAft>
                <a:spcPts val="0"/>
              </a:spcAft>
              <a:buClr>
                <a:srgbClr val="1F2937"/>
              </a:buClr>
              <a:buSzPts val="1800"/>
              <a:buFont typeface="Arial"/>
              <a:buNone/>
            </a:pPr>
            <a:r>
              <a:rPr lang="en-US" sz="1800">
                <a:solidFill>
                  <a:srgbClr val="1F2937"/>
                </a:solidFill>
                <a:latin typeface="Arial"/>
                <a:ea typeface="Arial"/>
                <a:cs typeface="Arial"/>
                <a:sym typeface="Arial"/>
              </a:rPr>
              <a:t>ABC assessment</a:t>
            </a:r>
            <a:endParaRPr sz="1800">
              <a:solidFill>
                <a:schemeClr val="dk1"/>
              </a:solidFill>
              <a:latin typeface="Arial"/>
              <a:ea typeface="Arial"/>
              <a:cs typeface="Arial"/>
              <a:sym typeface="Arial"/>
            </a:endParaRPr>
          </a:p>
          <a:p>
            <a:pPr indent="0" lvl="0" marL="0" marR="0" rtl="0" algn="ctr">
              <a:spcBef>
                <a:spcPts val="0"/>
              </a:spcBef>
              <a:spcAft>
                <a:spcPts val="0"/>
              </a:spcAft>
              <a:buClr>
                <a:srgbClr val="1F2937"/>
              </a:buClr>
              <a:buSzPts val="1800"/>
              <a:buFont typeface="Arial"/>
              <a:buNone/>
            </a:pPr>
            <a:r>
              <a:rPr lang="en-US" sz="1800">
                <a:solidFill>
                  <a:srgbClr val="1F2937"/>
                </a:solidFill>
                <a:latin typeface="Arial"/>
                <a:ea typeface="Arial"/>
                <a:cs typeface="Arial"/>
                <a:sym typeface="Arial"/>
              </a:rPr>
              <a:t>IV access + monitoring</a:t>
            </a:r>
            <a:endParaRPr sz="1800">
              <a:solidFill>
                <a:schemeClr val="dk1"/>
              </a:solidFill>
              <a:latin typeface="Arial"/>
              <a:ea typeface="Arial"/>
              <a:cs typeface="Arial"/>
              <a:sym typeface="Arial"/>
            </a:endParaRPr>
          </a:p>
          <a:p>
            <a:pPr indent="0" lvl="0" marL="0" marR="0" rtl="0" algn="ctr">
              <a:spcBef>
                <a:spcPts val="0"/>
              </a:spcBef>
              <a:spcAft>
                <a:spcPts val="0"/>
              </a:spcAft>
              <a:buClr>
                <a:srgbClr val="1F2937"/>
              </a:buClr>
              <a:buSzPts val="1800"/>
              <a:buFont typeface="Arial"/>
              <a:buNone/>
            </a:pPr>
            <a:r>
              <a:rPr lang="en-US" sz="1800">
                <a:solidFill>
                  <a:srgbClr val="1F2937"/>
                </a:solidFill>
                <a:latin typeface="Arial"/>
                <a:ea typeface="Arial"/>
                <a:cs typeface="Arial"/>
                <a:sym typeface="Arial"/>
              </a:rPr>
              <a:t>CBC, group &amp; crossmatch</a:t>
            </a:r>
            <a:endParaRPr sz="1800">
              <a:solidFill>
                <a:schemeClr val="dk1"/>
              </a:solidFill>
              <a:latin typeface="Arial"/>
              <a:ea typeface="Arial"/>
              <a:cs typeface="Arial"/>
              <a:sym typeface="Arial"/>
            </a:endParaRPr>
          </a:p>
          <a:p>
            <a:pPr indent="0" lvl="0" marL="0" marR="0" rtl="0" algn="ctr">
              <a:spcBef>
                <a:spcPts val="0"/>
              </a:spcBef>
              <a:spcAft>
                <a:spcPts val="0"/>
              </a:spcAft>
              <a:buClr>
                <a:srgbClr val="1F2937"/>
              </a:buClr>
              <a:buSzPts val="1800"/>
              <a:buFont typeface="Arial"/>
              <a:buNone/>
            </a:pPr>
            <a:r>
              <a:rPr lang="en-US" sz="1800">
                <a:solidFill>
                  <a:srgbClr val="1F2937"/>
                </a:solidFill>
                <a:latin typeface="Arial"/>
                <a:ea typeface="Arial"/>
                <a:cs typeface="Arial"/>
                <a:sym typeface="Arial"/>
              </a:rPr>
              <a:t>Identify/stop bleeding</a:t>
            </a:r>
            <a:endParaRPr sz="1800">
              <a:solidFill>
                <a:schemeClr val="dk1"/>
              </a:solidFill>
              <a:latin typeface="Arial"/>
              <a:ea typeface="Arial"/>
              <a:cs typeface="Arial"/>
              <a:sym typeface="Arial"/>
            </a:endParaRPr>
          </a:p>
          <a:p>
            <a:pPr indent="0" lvl="0" marL="0" marR="0" rtl="0" algn="ctr">
              <a:spcBef>
                <a:spcPts val="0"/>
              </a:spcBef>
              <a:spcAft>
                <a:spcPts val="0"/>
              </a:spcAft>
              <a:buClr>
                <a:srgbClr val="1F2937"/>
              </a:buClr>
              <a:buSzPts val="1800"/>
              <a:buFont typeface="Arial"/>
              <a:buNone/>
            </a:pPr>
            <a:r>
              <a:rPr lang="en-US" sz="1800">
                <a:solidFill>
                  <a:srgbClr val="1F2937"/>
                </a:solidFill>
                <a:latin typeface="Arial"/>
                <a:ea typeface="Arial"/>
                <a:cs typeface="Arial"/>
                <a:sym typeface="Arial"/>
              </a:rPr>
              <a:t>Urgent senior/haematology review</a:t>
            </a:r>
            <a:endParaRPr sz="1800">
              <a:solidFill>
                <a:schemeClr val="dk1"/>
              </a:solidFill>
              <a:latin typeface="Arial"/>
              <a:ea typeface="Arial"/>
              <a:cs typeface="Arial"/>
              <a:sym typeface="Arial"/>
            </a:endParaRPr>
          </a:p>
          <a:p>
            <a:pPr indent="0" lvl="0" marL="0" marR="0" rtl="0" algn="ctr">
              <a:spcBef>
                <a:spcPts val="0"/>
              </a:spcBef>
              <a:spcAft>
                <a:spcPts val="0"/>
              </a:spcAft>
              <a:buClr>
                <a:srgbClr val="1F2937"/>
              </a:buClr>
              <a:buSzPts val="1800"/>
              <a:buFont typeface="Arial"/>
              <a:buNone/>
            </a:pPr>
            <a:r>
              <a:rPr lang="en-US" sz="1800">
                <a:solidFill>
                  <a:srgbClr val="1F2937"/>
                </a:solidFill>
                <a:latin typeface="Arial"/>
                <a:ea typeface="Arial"/>
                <a:cs typeface="Arial"/>
                <a:sym typeface="Arial"/>
              </a:rPr>
              <a:t>Transfuse only when clinically indicated</a:t>
            </a:r>
            <a:endParaRPr sz="1800">
              <a:solidFill>
                <a:schemeClr val="dk1"/>
              </a:solidFill>
              <a:latin typeface="Arial"/>
              <a:ea typeface="Arial"/>
              <a:cs typeface="Arial"/>
              <a:sym typeface="Arial"/>
            </a:endParaRPr>
          </a:p>
        </p:txBody>
      </p:sp>
      <p:sp>
        <p:nvSpPr>
          <p:cNvPr id="102" name="Google Shape;102;p10"/>
          <p:cNvSpPr txBox="1"/>
          <p:nvPr>
            <p:ph idx="4294967295" type="sldNum"/>
          </p:nvPr>
        </p:nvSpPr>
        <p:spPr>
          <a:xfrm>
            <a:off x="11759184" y="6537960"/>
            <a:ext cx="228600" cy="18288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b="0" lang="en-US" sz="800">
                <a:solidFill>
                  <a:srgbClr val="667085"/>
                </a:solidFill>
                <a:latin typeface="Arial"/>
                <a:ea typeface="Arial"/>
                <a:cs typeface="Arial"/>
                <a:sym typeface="Arial"/>
              </a:rPr>
              <a:t>‹#›</a:t>
            </a:fld>
            <a:endParaRPr sz="800">
              <a:solidFill>
                <a:srgbClr val="667085"/>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1"/>
          <p:cNvSpPr/>
          <p:nvPr/>
        </p:nvSpPr>
        <p:spPr>
          <a:xfrm>
            <a:off x="502920" y="347472"/>
            <a:ext cx="1110996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2600"/>
              <a:buFont typeface="Arial"/>
              <a:buNone/>
            </a:pPr>
            <a:r>
              <a:rPr b="1" lang="en-US" sz="2600">
                <a:solidFill>
                  <a:srgbClr val="173B6C"/>
                </a:solidFill>
                <a:latin typeface="Arial"/>
                <a:ea typeface="Arial"/>
                <a:cs typeface="Arial"/>
                <a:sym typeface="Arial"/>
              </a:rPr>
              <a:t>Clinical symptoms: think mechanism + severity</a:t>
            </a:r>
            <a:endParaRPr sz="2600">
              <a:solidFill>
                <a:schemeClr val="dk1"/>
              </a:solidFill>
              <a:latin typeface="Arial"/>
              <a:ea typeface="Arial"/>
              <a:cs typeface="Arial"/>
              <a:sym typeface="Arial"/>
            </a:endParaRPr>
          </a:p>
        </p:txBody>
      </p:sp>
      <p:pic>
        <p:nvPicPr>
          <p:cNvPr id="109" name="Google Shape;109;p11"/>
          <p:cNvPicPr preferRelativeResize="0"/>
          <p:nvPr/>
        </p:nvPicPr>
        <p:blipFill rotWithShape="1">
          <a:blip r:embed="rId3">
            <a:alphaModFix/>
          </a:blip>
          <a:srcRect b="0" l="0" r="0" t="0"/>
          <a:stretch/>
        </p:blipFill>
        <p:spPr>
          <a:xfrm>
            <a:off x="685800" y="1234440"/>
            <a:ext cx="5852160" cy="4480560"/>
          </a:xfrm>
          <a:prstGeom prst="rect">
            <a:avLst/>
          </a:prstGeom>
          <a:noFill/>
          <a:ln>
            <a:noFill/>
          </a:ln>
        </p:spPr>
      </p:pic>
      <p:sp>
        <p:nvSpPr>
          <p:cNvPr id="110" name="Google Shape;110;p11"/>
          <p:cNvSpPr/>
          <p:nvPr/>
        </p:nvSpPr>
        <p:spPr>
          <a:xfrm>
            <a:off x="6903720" y="1325880"/>
            <a:ext cx="4343400" cy="1234440"/>
          </a:xfrm>
          <a:prstGeom prst="roundRect">
            <a:avLst>
              <a:gd fmla="val 5926"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1"/>
          <p:cNvSpPr/>
          <p:nvPr/>
        </p:nvSpPr>
        <p:spPr>
          <a:xfrm>
            <a:off x="6903720" y="1325880"/>
            <a:ext cx="82296" cy="1234440"/>
          </a:xfrm>
          <a:prstGeom prst="rect">
            <a:avLst/>
          </a:prstGeom>
          <a:solidFill>
            <a:srgbClr val="C74747"/>
          </a:solidFill>
          <a:ln cap="flat" cmpd="sng" w="12700">
            <a:solidFill>
              <a:srgbClr val="C7474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1"/>
          <p:cNvSpPr/>
          <p:nvPr/>
        </p:nvSpPr>
        <p:spPr>
          <a:xfrm>
            <a:off x="7132320" y="1490472"/>
            <a:ext cx="397764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1700"/>
              <a:buFont typeface="Arial"/>
              <a:buNone/>
            </a:pPr>
            <a:r>
              <a:rPr b="1" lang="en-US" sz="1700">
                <a:solidFill>
                  <a:srgbClr val="173B6C"/>
                </a:solidFill>
                <a:latin typeface="Arial"/>
                <a:ea typeface="Arial"/>
                <a:cs typeface="Arial"/>
                <a:sym typeface="Arial"/>
              </a:rPr>
              <a:t>Rapid onset</a:t>
            </a:r>
            <a:endParaRPr sz="1700">
              <a:solidFill>
                <a:schemeClr val="dk1"/>
              </a:solidFill>
              <a:latin typeface="Arial"/>
              <a:ea typeface="Arial"/>
              <a:cs typeface="Arial"/>
              <a:sym typeface="Arial"/>
            </a:endParaRPr>
          </a:p>
        </p:txBody>
      </p:sp>
      <p:sp>
        <p:nvSpPr>
          <p:cNvPr id="113" name="Google Shape;113;p11"/>
          <p:cNvSpPr/>
          <p:nvPr/>
        </p:nvSpPr>
        <p:spPr>
          <a:xfrm>
            <a:off x="7132320" y="1901952"/>
            <a:ext cx="3931920" cy="521208"/>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More cardiovascular and neurological symptoms at a comparatively higher Hb.</a:t>
            </a:r>
            <a:endParaRPr sz="1350">
              <a:solidFill>
                <a:schemeClr val="dk1"/>
              </a:solidFill>
              <a:latin typeface="Arial"/>
              <a:ea typeface="Arial"/>
              <a:cs typeface="Arial"/>
              <a:sym typeface="Arial"/>
            </a:endParaRPr>
          </a:p>
        </p:txBody>
      </p:sp>
      <p:sp>
        <p:nvSpPr>
          <p:cNvPr id="114" name="Google Shape;114;p11"/>
          <p:cNvSpPr/>
          <p:nvPr/>
        </p:nvSpPr>
        <p:spPr>
          <a:xfrm>
            <a:off x="6903720" y="2788920"/>
            <a:ext cx="4343400" cy="1234440"/>
          </a:xfrm>
          <a:prstGeom prst="roundRect">
            <a:avLst>
              <a:gd fmla="val 5926"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1"/>
          <p:cNvSpPr/>
          <p:nvPr/>
        </p:nvSpPr>
        <p:spPr>
          <a:xfrm>
            <a:off x="6903720" y="2788920"/>
            <a:ext cx="82296" cy="1234440"/>
          </a:xfrm>
          <a:prstGeom prst="rect">
            <a:avLst/>
          </a:prstGeom>
          <a:solidFill>
            <a:srgbClr val="27866F"/>
          </a:solidFill>
          <a:ln cap="flat" cmpd="sng" w="12700">
            <a:solidFill>
              <a:srgbClr val="27866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1"/>
          <p:cNvSpPr/>
          <p:nvPr/>
        </p:nvSpPr>
        <p:spPr>
          <a:xfrm>
            <a:off x="7132320" y="2953512"/>
            <a:ext cx="397764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1700"/>
              <a:buFont typeface="Arial"/>
              <a:buNone/>
            </a:pPr>
            <a:r>
              <a:rPr b="1" lang="en-US" sz="1700">
                <a:solidFill>
                  <a:srgbClr val="173B6C"/>
                </a:solidFill>
                <a:latin typeface="Arial"/>
                <a:ea typeface="Arial"/>
                <a:cs typeface="Arial"/>
                <a:sym typeface="Arial"/>
              </a:rPr>
              <a:t>Slow onset</a:t>
            </a:r>
            <a:endParaRPr sz="1700">
              <a:solidFill>
                <a:schemeClr val="dk1"/>
              </a:solidFill>
              <a:latin typeface="Arial"/>
              <a:ea typeface="Arial"/>
              <a:cs typeface="Arial"/>
              <a:sym typeface="Arial"/>
            </a:endParaRPr>
          </a:p>
        </p:txBody>
      </p:sp>
      <p:sp>
        <p:nvSpPr>
          <p:cNvPr id="117" name="Google Shape;117;p11"/>
          <p:cNvSpPr/>
          <p:nvPr/>
        </p:nvSpPr>
        <p:spPr>
          <a:xfrm>
            <a:off x="7132320" y="3364992"/>
            <a:ext cx="3931920" cy="521208"/>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Physiological adaptation may mask profound chronic anaemia.</a:t>
            </a:r>
            <a:endParaRPr sz="1350">
              <a:solidFill>
                <a:schemeClr val="dk1"/>
              </a:solidFill>
              <a:latin typeface="Arial"/>
              <a:ea typeface="Arial"/>
              <a:cs typeface="Arial"/>
              <a:sym typeface="Arial"/>
            </a:endParaRPr>
          </a:p>
        </p:txBody>
      </p:sp>
      <p:sp>
        <p:nvSpPr>
          <p:cNvPr id="118" name="Google Shape;118;p11"/>
          <p:cNvSpPr/>
          <p:nvPr/>
        </p:nvSpPr>
        <p:spPr>
          <a:xfrm>
            <a:off x="6903720" y="4251960"/>
            <a:ext cx="4343400" cy="1234440"/>
          </a:xfrm>
          <a:prstGeom prst="roundRect">
            <a:avLst>
              <a:gd fmla="val 5926"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1"/>
          <p:cNvSpPr/>
          <p:nvPr/>
        </p:nvSpPr>
        <p:spPr>
          <a:xfrm>
            <a:off x="6903720" y="4251960"/>
            <a:ext cx="82296" cy="1234440"/>
          </a:xfrm>
          <a:prstGeom prst="rect">
            <a:avLst/>
          </a:prstGeom>
          <a:solidFill>
            <a:srgbClr val="D58A23"/>
          </a:solidFill>
          <a:ln cap="flat" cmpd="sng" w="12700">
            <a:solidFill>
              <a:srgbClr val="D58A2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1"/>
          <p:cNvSpPr/>
          <p:nvPr/>
        </p:nvSpPr>
        <p:spPr>
          <a:xfrm>
            <a:off x="7132320" y="4416552"/>
            <a:ext cx="397764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1700"/>
              <a:buFont typeface="Arial"/>
              <a:buNone/>
            </a:pPr>
            <a:r>
              <a:rPr b="1" lang="en-US" sz="1700">
                <a:solidFill>
                  <a:srgbClr val="173B6C"/>
                </a:solidFill>
                <a:latin typeface="Arial"/>
                <a:ea typeface="Arial"/>
                <a:cs typeface="Arial"/>
                <a:sym typeface="Arial"/>
              </a:rPr>
              <a:t>Ask specifically</a:t>
            </a:r>
            <a:endParaRPr sz="1700">
              <a:solidFill>
                <a:schemeClr val="dk1"/>
              </a:solidFill>
              <a:latin typeface="Arial"/>
              <a:ea typeface="Arial"/>
              <a:cs typeface="Arial"/>
              <a:sym typeface="Arial"/>
            </a:endParaRPr>
          </a:p>
        </p:txBody>
      </p:sp>
      <p:sp>
        <p:nvSpPr>
          <p:cNvPr id="121" name="Google Shape;121;p11"/>
          <p:cNvSpPr/>
          <p:nvPr/>
        </p:nvSpPr>
        <p:spPr>
          <a:xfrm>
            <a:off x="7132320" y="4828032"/>
            <a:ext cx="3931920" cy="521208"/>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Bleeding, jaundice, dark urine, fever, weight loss, pica, neuropathy and drug exposure.</a:t>
            </a:r>
            <a:endParaRPr sz="1350">
              <a:solidFill>
                <a:schemeClr val="dk1"/>
              </a:solidFill>
              <a:latin typeface="Arial"/>
              <a:ea typeface="Arial"/>
              <a:cs typeface="Arial"/>
              <a:sym typeface="Arial"/>
            </a:endParaRPr>
          </a:p>
        </p:txBody>
      </p:sp>
      <p:sp>
        <p:nvSpPr>
          <p:cNvPr id="122" name="Google Shape;122;p11"/>
          <p:cNvSpPr/>
          <p:nvPr/>
        </p:nvSpPr>
        <p:spPr>
          <a:xfrm>
            <a:off x="822960" y="5897880"/>
            <a:ext cx="530352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7085"/>
              </a:buClr>
              <a:buSzPts val="900"/>
              <a:buFont typeface="Arial"/>
              <a:buNone/>
            </a:pPr>
            <a:r>
              <a:rPr i="1" lang="en-US" sz="900">
                <a:solidFill>
                  <a:srgbClr val="667085"/>
                </a:solidFill>
                <a:latin typeface="Arial"/>
                <a:ea typeface="Arial"/>
                <a:cs typeface="Arial"/>
                <a:sym typeface="Arial"/>
              </a:rPr>
              <a:t>Chart is illustrative, not prevalence data.</a:t>
            </a:r>
            <a:endParaRPr sz="900">
              <a:solidFill>
                <a:schemeClr val="dk1"/>
              </a:solidFill>
              <a:latin typeface="Arial"/>
              <a:ea typeface="Arial"/>
              <a:cs typeface="Arial"/>
              <a:sym typeface="Arial"/>
            </a:endParaRPr>
          </a:p>
        </p:txBody>
      </p:sp>
      <p:sp>
        <p:nvSpPr>
          <p:cNvPr id="123" name="Google Shape;123;p11"/>
          <p:cNvSpPr txBox="1"/>
          <p:nvPr>
            <p:ph idx="4294967295" type="sldNum"/>
          </p:nvPr>
        </p:nvSpPr>
        <p:spPr>
          <a:xfrm>
            <a:off x="11759184" y="6537960"/>
            <a:ext cx="228600" cy="18288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b="0" lang="en-US" sz="800">
                <a:solidFill>
                  <a:srgbClr val="667085"/>
                </a:solidFill>
                <a:latin typeface="Arial"/>
                <a:ea typeface="Arial"/>
                <a:cs typeface="Arial"/>
                <a:sym typeface="Arial"/>
              </a:rPr>
              <a:t>‹#›</a:t>
            </a:fld>
            <a:endParaRPr sz="800">
              <a:solidFill>
                <a:srgbClr val="667085"/>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12"/>
          <p:cNvSpPr/>
          <p:nvPr/>
        </p:nvSpPr>
        <p:spPr>
          <a:xfrm>
            <a:off x="502920" y="347472"/>
            <a:ext cx="1110996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2600"/>
              <a:buFont typeface="Arial"/>
              <a:buNone/>
            </a:pPr>
            <a:r>
              <a:rPr b="1" lang="en-US" sz="2600">
                <a:solidFill>
                  <a:srgbClr val="173B6C"/>
                </a:solidFill>
                <a:latin typeface="Arial"/>
                <a:ea typeface="Arial"/>
                <a:cs typeface="Arial"/>
                <a:sym typeface="Arial"/>
              </a:rPr>
              <a:t>Focused history: a high-yield checklist</a:t>
            </a:r>
            <a:endParaRPr sz="2600">
              <a:solidFill>
                <a:schemeClr val="dk1"/>
              </a:solidFill>
              <a:latin typeface="Arial"/>
              <a:ea typeface="Arial"/>
              <a:cs typeface="Arial"/>
              <a:sym typeface="Arial"/>
            </a:endParaRPr>
          </a:p>
        </p:txBody>
      </p:sp>
      <p:sp>
        <p:nvSpPr>
          <p:cNvPr id="130" name="Google Shape;130;p12"/>
          <p:cNvSpPr/>
          <p:nvPr/>
        </p:nvSpPr>
        <p:spPr>
          <a:xfrm>
            <a:off x="594360" y="1143000"/>
            <a:ext cx="3566160" cy="1874520"/>
          </a:xfrm>
          <a:prstGeom prst="roundRect">
            <a:avLst>
              <a:gd fmla="val 3902"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12"/>
          <p:cNvSpPr/>
          <p:nvPr/>
        </p:nvSpPr>
        <p:spPr>
          <a:xfrm>
            <a:off x="594360" y="1143000"/>
            <a:ext cx="82296" cy="1874520"/>
          </a:xfrm>
          <a:prstGeom prst="rect">
            <a:avLst/>
          </a:prstGeom>
          <a:solidFill>
            <a:srgbClr val="C74747"/>
          </a:solidFill>
          <a:ln cap="flat" cmpd="sng" w="12700">
            <a:solidFill>
              <a:srgbClr val="C7474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12"/>
          <p:cNvSpPr/>
          <p:nvPr/>
        </p:nvSpPr>
        <p:spPr>
          <a:xfrm>
            <a:off x="822960" y="1307592"/>
            <a:ext cx="320040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1700"/>
              <a:buFont typeface="Arial"/>
              <a:buNone/>
            </a:pPr>
            <a:r>
              <a:rPr b="1" lang="en-US" sz="1700">
                <a:solidFill>
                  <a:srgbClr val="173B6C"/>
                </a:solidFill>
                <a:latin typeface="Arial"/>
                <a:ea typeface="Arial"/>
                <a:cs typeface="Arial"/>
                <a:sym typeface="Arial"/>
              </a:rPr>
              <a:t>Bleeding history</a:t>
            </a:r>
            <a:endParaRPr sz="1700">
              <a:solidFill>
                <a:schemeClr val="dk1"/>
              </a:solidFill>
              <a:latin typeface="Arial"/>
              <a:ea typeface="Arial"/>
              <a:cs typeface="Arial"/>
              <a:sym typeface="Arial"/>
            </a:endParaRPr>
          </a:p>
        </p:txBody>
      </p:sp>
      <p:sp>
        <p:nvSpPr>
          <p:cNvPr id="133" name="Google Shape;133;p12"/>
          <p:cNvSpPr/>
          <p:nvPr/>
        </p:nvSpPr>
        <p:spPr>
          <a:xfrm>
            <a:off x="822960" y="1719072"/>
            <a:ext cx="3154680" cy="1161288"/>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Menorrhagia • GI blood loss • haematemesis/melaena • haematuria • epistaxis • surgery/trauma • blood donation</a:t>
            </a:r>
            <a:endParaRPr sz="1350">
              <a:solidFill>
                <a:schemeClr val="dk1"/>
              </a:solidFill>
              <a:latin typeface="Arial"/>
              <a:ea typeface="Arial"/>
              <a:cs typeface="Arial"/>
              <a:sym typeface="Arial"/>
            </a:endParaRPr>
          </a:p>
        </p:txBody>
      </p:sp>
      <p:sp>
        <p:nvSpPr>
          <p:cNvPr id="134" name="Google Shape;134;p12"/>
          <p:cNvSpPr/>
          <p:nvPr/>
        </p:nvSpPr>
        <p:spPr>
          <a:xfrm>
            <a:off x="4315968" y="1143000"/>
            <a:ext cx="3566160" cy="1874520"/>
          </a:xfrm>
          <a:prstGeom prst="roundRect">
            <a:avLst>
              <a:gd fmla="val 3902"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12"/>
          <p:cNvSpPr/>
          <p:nvPr/>
        </p:nvSpPr>
        <p:spPr>
          <a:xfrm>
            <a:off x="4315968" y="1143000"/>
            <a:ext cx="82296" cy="1874520"/>
          </a:xfrm>
          <a:prstGeom prst="rect">
            <a:avLst/>
          </a:prstGeom>
          <a:solidFill>
            <a:srgbClr val="27866F"/>
          </a:solidFill>
          <a:ln cap="flat" cmpd="sng" w="12700">
            <a:solidFill>
              <a:srgbClr val="27866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12"/>
          <p:cNvSpPr/>
          <p:nvPr/>
        </p:nvSpPr>
        <p:spPr>
          <a:xfrm>
            <a:off x="4544568" y="1307592"/>
            <a:ext cx="320040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1700"/>
              <a:buFont typeface="Arial"/>
              <a:buNone/>
            </a:pPr>
            <a:r>
              <a:rPr b="1" lang="en-US" sz="1700">
                <a:solidFill>
                  <a:srgbClr val="173B6C"/>
                </a:solidFill>
                <a:latin typeface="Arial"/>
                <a:ea typeface="Arial"/>
                <a:cs typeface="Arial"/>
                <a:sym typeface="Arial"/>
              </a:rPr>
              <a:t>Nutrition &amp; absorption</a:t>
            </a:r>
            <a:endParaRPr sz="1700">
              <a:solidFill>
                <a:schemeClr val="dk1"/>
              </a:solidFill>
              <a:latin typeface="Arial"/>
              <a:ea typeface="Arial"/>
              <a:cs typeface="Arial"/>
              <a:sym typeface="Arial"/>
            </a:endParaRPr>
          </a:p>
        </p:txBody>
      </p:sp>
      <p:sp>
        <p:nvSpPr>
          <p:cNvPr id="137" name="Google Shape;137;p12"/>
          <p:cNvSpPr/>
          <p:nvPr/>
        </p:nvSpPr>
        <p:spPr>
          <a:xfrm>
            <a:off x="4544568" y="1719072"/>
            <a:ext cx="3154680" cy="1161288"/>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Dietary iron/B12/folate • pica • vegan diet • diarrhoea • gastrectomy • bariatric surgery • drugs affecting absorption</a:t>
            </a:r>
            <a:endParaRPr sz="1350">
              <a:solidFill>
                <a:schemeClr val="dk1"/>
              </a:solidFill>
              <a:latin typeface="Arial"/>
              <a:ea typeface="Arial"/>
              <a:cs typeface="Arial"/>
              <a:sym typeface="Arial"/>
            </a:endParaRPr>
          </a:p>
        </p:txBody>
      </p:sp>
      <p:sp>
        <p:nvSpPr>
          <p:cNvPr id="138" name="Google Shape;138;p12"/>
          <p:cNvSpPr/>
          <p:nvPr/>
        </p:nvSpPr>
        <p:spPr>
          <a:xfrm>
            <a:off x="8037576" y="1143000"/>
            <a:ext cx="3566160" cy="1874520"/>
          </a:xfrm>
          <a:prstGeom prst="roundRect">
            <a:avLst>
              <a:gd fmla="val 3902"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2"/>
          <p:cNvSpPr/>
          <p:nvPr/>
        </p:nvSpPr>
        <p:spPr>
          <a:xfrm>
            <a:off x="8037576" y="1143000"/>
            <a:ext cx="82296" cy="1874520"/>
          </a:xfrm>
          <a:prstGeom prst="rect">
            <a:avLst/>
          </a:prstGeom>
          <a:solidFill>
            <a:srgbClr val="2F6FB0"/>
          </a:solidFill>
          <a:ln cap="flat" cmpd="sng" w="12700">
            <a:solidFill>
              <a:srgbClr val="2F6FB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2"/>
          <p:cNvSpPr/>
          <p:nvPr/>
        </p:nvSpPr>
        <p:spPr>
          <a:xfrm>
            <a:off x="8266176" y="1307592"/>
            <a:ext cx="320040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1700"/>
              <a:buFont typeface="Arial"/>
              <a:buNone/>
            </a:pPr>
            <a:r>
              <a:rPr b="1" lang="en-US" sz="1700">
                <a:solidFill>
                  <a:srgbClr val="173B6C"/>
                </a:solidFill>
                <a:latin typeface="Arial"/>
                <a:ea typeface="Arial"/>
                <a:cs typeface="Arial"/>
                <a:sym typeface="Arial"/>
              </a:rPr>
              <a:t>Chronic disease</a:t>
            </a:r>
            <a:endParaRPr sz="1700">
              <a:solidFill>
                <a:schemeClr val="dk1"/>
              </a:solidFill>
              <a:latin typeface="Arial"/>
              <a:ea typeface="Arial"/>
              <a:cs typeface="Arial"/>
              <a:sym typeface="Arial"/>
            </a:endParaRPr>
          </a:p>
        </p:txBody>
      </p:sp>
      <p:sp>
        <p:nvSpPr>
          <p:cNvPr id="141" name="Google Shape;141;p12"/>
          <p:cNvSpPr/>
          <p:nvPr/>
        </p:nvSpPr>
        <p:spPr>
          <a:xfrm>
            <a:off x="8266176" y="1719072"/>
            <a:ext cx="3154680" cy="1161288"/>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CKD • infection/TB • inflammatory disease • malignancy • liver/endocrine disease</a:t>
            </a:r>
            <a:endParaRPr sz="1350">
              <a:solidFill>
                <a:schemeClr val="dk1"/>
              </a:solidFill>
              <a:latin typeface="Arial"/>
              <a:ea typeface="Arial"/>
              <a:cs typeface="Arial"/>
              <a:sym typeface="Arial"/>
            </a:endParaRPr>
          </a:p>
        </p:txBody>
      </p:sp>
      <p:sp>
        <p:nvSpPr>
          <p:cNvPr id="142" name="Google Shape;142;p12"/>
          <p:cNvSpPr/>
          <p:nvPr/>
        </p:nvSpPr>
        <p:spPr>
          <a:xfrm>
            <a:off x="594360" y="3337560"/>
            <a:ext cx="3566160" cy="1874520"/>
          </a:xfrm>
          <a:prstGeom prst="roundRect">
            <a:avLst>
              <a:gd fmla="val 3902"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2"/>
          <p:cNvSpPr/>
          <p:nvPr/>
        </p:nvSpPr>
        <p:spPr>
          <a:xfrm>
            <a:off x="594360" y="3337560"/>
            <a:ext cx="82296" cy="1874520"/>
          </a:xfrm>
          <a:prstGeom prst="rect">
            <a:avLst/>
          </a:prstGeom>
          <a:solidFill>
            <a:srgbClr val="D58A23"/>
          </a:solidFill>
          <a:ln cap="flat" cmpd="sng" w="12700">
            <a:solidFill>
              <a:srgbClr val="D58A2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2"/>
          <p:cNvSpPr/>
          <p:nvPr/>
        </p:nvSpPr>
        <p:spPr>
          <a:xfrm>
            <a:off x="822960" y="3502152"/>
            <a:ext cx="320040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1700"/>
              <a:buFont typeface="Arial"/>
              <a:buNone/>
            </a:pPr>
            <a:r>
              <a:rPr b="1" lang="en-US" sz="1700">
                <a:solidFill>
                  <a:srgbClr val="173B6C"/>
                </a:solidFill>
                <a:latin typeface="Arial"/>
                <a:ea typeface="Arial"/>
                <a:cs typeface="Arial"/>
                <a:sym typeface="Arial"/>
              </a:rPr>
              <a:t>Haemolysis clues</a:t>
            </a:r>
            <a:endParaRPr sz="1700">
              <a:solidFill>
                <a:schemeClr val="dk1"/>
              </a:solidFill>
              <a:latin typeface="Arial"/>
              <a:ea typeface="Arial"/>
              <a:cs typeface="Arial"/>
              <a:sym typeface="Arial"/>
            </a:endParaRPr>
          </a:p>
        </p:txBody>
      </p:sp>
      <p:sp>
        <p:nvSpPr>
          <p:cNvPr id="145" name="Google Shape;145;p12"/>
          <p:cNvSpPr/>
          <p:nvPr/>
        </p:nvSpPr>
        <p:spPr>
          <a:xfrm>
            <a:off x="822960" y="3913632"/>
            <a:ext cx="3154680" cy="1161288"/>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Jaundice • dark urine • gallstones • episodic attacks • family history • transfusion reactions</a:t>
            </a:r>
            <a:endParaRPr sz="1350">
              <a:solidFill>
                <a:schemeClr val="dk1"/>
              </a:solidFill>
              <a:latin typeface="Arial"/>
              <a:ea typeface="Arial"/>
              <a:cs typeface="Arial"/>
              <a:sym typeface="Arial"/>
            </a:endParaRPr>
          </a:p>
        </p:txBody>
      </p:sp>
      <p:sp>
        <p:nvSpPr>
          <p:cNvPr id="146" name="Google Shape;146;p12"/>
          <p:cNvSpPr/>
          <p:nvPr/>
        </p:nvSpPr>
        <p:spPr>
          <a:xfrm>
            <a:off x="4315968" y="3337560"/>
            <a:ext cx="3566160" cy="1874520"/>
          </a:xfrm>
          <a:prstGeom prst="roundRect">
            <a:avLst>
              <a:gd fmla="val 3902"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2"/>
          <p:cNvSpPr/>
          <p:nvPr/>
        </p:nvSpPr>
        <p:spPr>
          <a:xfrm>
            <a:off x="4315968" y="3337560"/>
            <a:ext cx="82296" cy="1874520"/>
          </a:xfrm>
          <a:prstGeom prst="rect">
            <a:avLst/>
          </a:prstGeom>
          <a:solidFill>
            <a:srgbClr val="50A6C2"/>
          </a:solidFill>
          <a:ln cap="flat" cmpd="sng" w="12700">
            <a:solidFill>
              <a:srgbClr val="50A6C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2"/>
          <p:cNvSpPr/>
          <p:nvPr/>
        </p:nvSpPr>
        <p:spPr>
          <a:xfrm>
            <a:off x="4544568" y="3502152"/>
            <a:ext cx="320040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1700"/>
              <a:buFont typeface="Arial"/>
              <a:buNone/>
            </a:pPr>
            <a:r>
              <a:rPr b="1" lang="en-US" sz="1700">
                <a:solidFill>
                  <a:srgbClr val="173B6C"/>
                </a:solidFill>
                <a:latin typeface="Arial"/>
                <a:ea typeface="Arial"/>
                <a:cs typeface="Arial"/>
                <a:sym typeface="Arial"/>
              </a:rPr>
              <a:t>Drug &amp; toxin exposure</a:t>
            </a:r>
            <a:endParaRPr sz="1700">
              <a:solidFill>
                <a:schemeClr val="dk1"/>
              </a:solidFill>
              <a:latin typeface="Arial"/>
              <a:ea typeface="Arial"/>
              <a:cs typeface="Arial"/>
              <a:sym typeface="Arial"/>
            </a:endParaRPr>
          </a:p>
        </p:txBody>
      </p:sp>
      <p:sp>
        <p:nvSpPr>
          <p:cNvPr id="149" name="Google Shape;149;p12"/>
          <p:cNvSpPr/>
          <p:nvPr/>
        </p:nvSpPr>
        <p:spPr>
          <a:xfrm>
            <a:off x="4544568" y="3913632"/>
            <a:ext cx="3154680" cy="1161288"/>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NSAIDs • anticoagulants • chemotherapy • antimetabolites • oxidant drugs • alcohol • lead</a:t>
            </a:r>
            <a:endParaRPr sz="1350">
              <a:solidFill>
                <a:schemeClr val="dk1"/>
              </a:solidFill>
              <a:latin typeface="Arial"/>
              <a:ea typeface="Arial"/>
              <a:cs typeface="Arial"/>
              <a:sym typeface="Arial"/>
            </a:endParaRPr>
          </a:p>
        </p:txBody>
      </p:sp>
      <p:sp>
        <p:nvSpPr>
          <p:cNvPr id="150" name="Google Shape;150;p12"/>
          <p:cNvSpPr/>
          <p:nvPr/>
        </p:nvSpPr>
        <p:spPr>
          <a:xfrm>
            <a:off x="8037576" y="3337560"/>
            <a:ext cx="3566160" cy="1874520"/>
          </a:xfrm>
          <a:prstGeom prst="roundRect">
            <a:avLst>
              <a:gd fmla="val 3902"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2"/>
          <p:cNvSpPr/>
          <p:nvPr/>
        </p:nvSpPr>
        <p:spPr>
          <a:xfrm>
            <a:off x="8037576" y="3337560"/>
            <a:ext cx="82296" cy="1874520"/>
          </a:xfrm>
          <a:prstGeom prst="rect">
            <a:avLst/>
          </a:prstGeom>
          <a:solidFill>
            <a:srgbClr val="173B6C"/>
          </a:solidFill>
          <a:ln cap="flat" cmpd="sng" w="12700">
            <a:solidFill>
              <a:srgbClr val="173B6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2"/>
          <p:cNvSpPr/>
          <p:nvPr/>
        </p:nvSpPr>
        <p:spPr>
          <a:xfrm>
            <a:off x="8266176" y="3502152"/>
            <a:ext cx="320040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1700"/>
              <a:buFont typeface="Arial"/>
              <a:buNone/>
            </a:pPr>
            <a:r>
              <a:rPr b="1" lang="en-US" sz="1700">
                <a:solidFill>
                  <a:srgbClr val="173B6C"/>
                </a:solidFill>
                <a:latin typeface="Arial"/>
                <a:ea typeface="Arial"/>
                <a:cs typeface="Arial"/>
                <a:sym typeface="Arial"/>
              </a:rPr>
              <a:t>Context</a:t>
            </a:r>
            <a:endParaRPr sz="1700">
              <a:solidFill>
                <a:schemeClr val="dk1"/>
              </a:solidFill>
              <a:latin typeface="Arial"/>
              <a:ea typeface="Arial"/>
              <a:cs typeface="Arial"/>
              <a:sym typeface="Arial"/>
            </a:endParaRPr>
          </a:p>
        </p:txBody>
      </p:sp>
      <p:sp>
        <p:nvSpPr>
          <p:cNvPr id="153" name="Google Shape;153;p12"/>
          <p:cNvSpPr/>
          <p:nvPr/>
        </p:nvSpPr>
        <p:spPr>
          <a:xfrm>
            <a:off x="8266176" y="3913632"/>
            <a:ext cx="3154680" cy="1161288"/>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Age • pregnancy • ethnicity • travel • recurrent fever • renal symptoms • constitutional symptoms</a:t>
            </a:r>
            <a:endParaRPr sz="1350">
              <a:solidFill>
                <a:schemeClr val="dk1"/>
              </a:solidFill>
              <a:latin typeface="Arial"/>
              <a:ea typeface="Arial"/>
              <a:cs typeface="Arial"/>
              <a:sym typeface="Arial"/>
            </a:endParaRPr>
          </a:p>
        </p:txBody>
      </p:sp>
      <p:sp>
        <p:nvSpPr>
          <p:cNvPr id="154" name="Google Shape;154;p12"/>
          <p:cNvSpPr txBox="1"/>
          <p:nvPr>
            <p:ph idx="4294967295" type="sldNum"/>
          </p:nvPr>
        </p:nvSpPr>
        <p:spPr>
          <a:xfrm>
            <a:off x="11759184" y="6537960"/>
            <a:ext cx="228600" cy="18288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b="0" lang="en-US" sz="800">
                <a:solidFill>
                  <a:srgbClr val="667085"/>
                </a:solidFill>
                <a:latin typeface="Arial"/>
                <a:ea typeface="Arial"/>
                <a:cs typeface="Arial"/>
                <a:sym typeface="Arial"/>
              </a:rPr>
              <a:t>‹#›</a:t>
            </a:fld>
            <a:endParaRPr sz="800">
              <a:solidFill>
                <a:srgbClr val="667085"/>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13"/>
          <p:cNvSpPr/>
          <p:nvPr/>
        </p:nvSpPr>
        <p:spPr>
          <a:xfrm>
            <a:off x="502920" y="347472"/>
            <a:ext cx="1110996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2600"/>
              <a:buFont typeface="Arial"/>
              <a:buNone/>
            </a:pPr>
            <a:r>
              <a:rPr b="1" lang="en-US" sz="2600">
                <a:solidFill>
                  <a:srgbClr val="173B6C"/>
                </a:solidFill>
                <a:latin typeface="Arial"/>
                <a:ea typeface="Arial"/>
                <a:cs typeface="Arial"/>
                <a:sym typeface="Arial"/>
              </a:rPr>
              <a:t>Examination: look beyond pallor</a:t>
            </a:r>
            <a:endParaRPr sz="2600">
              <a:solidFill>
                <a:schemeClr val="dk1"/>
              </a:solidFill>
              <a:latin typeface="Arial"/>
              <a:ea typeface="Arial"/>
              <a:cs typeface="Arial"/>
              <a:sym typeface="Arial"/>
            </a:endParaRPr>
          </a:p>
        </p:txBody>
      </p:sp>
      <p:graphicFrame>
        <p:nvGraphicFramePr>
          <p:cNvPr id="161" name="Google Shape;161;p13"/>
          <p:cNvGraphicFramePr/>
          <p:nvPr/>
        </p:nvGraphicFramePr>
        <p:xfrm>
          <a:off x="640080" y="1143000"/>
          <a:ext cx="3000000" cy="3000000"/>
        </p:xfrm>
        <a:graphic>
          <a:graphicData uri="http://schemas.openxmlformats.org/drawingml/2006/table">
            <a:tbl>
              <a:tblPr>
                <a:noFill/>
                <a:tableStyleId>{CF9D8A72-D365-4773-B6F7-1606A2DA6095}</a:tableStyleId>
              </a:tblPr>
              <a:tblGrid>
                <a:gridCol w="1965950"/>
                <a:gridCol w="8961125"/>
              </a:tblGrid>
              <a:tr h="612650">
                <a:tc>
                  <a:txBody>
                    <a:bodyPr/>
                    <a:lstStyle/>
                    <a:p>
                      <a:pPr indent="0" lvl="0" marL="0" marR="0" rtl="0" algn="l">
                        <a:spcBef>
                          <a:spcPts val="0"/>
                        </a:spcBef>
                        <a:spcAft>
                          <a:spcPts val="0"/>
                        </a:spcAft>
                        <a:buClr>
                          <a:srgbClr val="1F2937"/>
                        </a:buClr>
                        <a:buSzPts val="1500"/>
                        <a:buFont typeface="Arial"/>
                        <a:buNone/>
                      </a:pPr>
                      <a:r>
                        <a:rPr lang="en-US" sz="1500" u="none" cap="none" strike="noStrike">
                          <a:solidFill>
                            <a:srgbClr val="1F2937"/>
                          </a:solidFill>
                        </a:rPr>
                        <a:t>General</a:t>
                      </a:r>
                      <a:endParaRPr sz="1500" u="none" cap="none" strike="noStrike"/>
                    </a:p>
                  </a:txBody>
                  <a:tcPr marT="91450" marB="91450" marR="91450" marL="91450">
                    <a:lnL cap="flat" cmpd="sng" w="12700">
                      <a:solidFill>
                        <a:srgbClr val="D4DDE8"/>
                      </a:solidFill>
                      <a:prstDash val="solid"/>
                      <a:round/>
                      <a:headEnd len="sm" w="sm" type="none"/>
                      <a:tailEnd len="sm" w="sm" type="none"/>
                    </a:lnL>
                    <a:lnR cap="flat" cmpd="sng" w="12700">
                      <a:solidFill>
                        <a:srgbClr val="D4DDE8"/>
                      </a:solidFill>
                      <a:prstDash val="solid"/>
                      <a:round/>
                      <a:headEnd len="sm" w="sm" type="none"/>
                      <a:tailEnd len="sm" w="sm" type="none"/>
                    </a:lnR>
                    <a:lnT cap="flat" cmpd="sng" w="12700">
                      <a:solidFill>
                        <a:srgbClr val="D4DDE8"/>
                      </a:solidFill>
                      <a:prstDash val="solid"/>
                      <a:round/>
                      <a:headEnd len="sm" w="sm" type="none"/>
                      <a:tailEnd len="sm" w="sm" type="none"/>
                    </a:lnT>
                    <a:lnB cap="flat" cmpd="sng" w="12700">
                      <a:solidFill>
                        <a:srgbClr val="D4DDE8"/>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F2937"/>
                        </a:buClr>
                        <a:buSzPts val="1500"/>
                        <a:buFont typeface="Arial"/>
                        <a:buNone/>
                      </a:pPr>
                      <a:r>
                        <a:rPr lang="en-US" sz="1500" u="none" cap="none" strike="noStrike">
                          <a:solidFill>
                            <a:srgbClr val="1F2937"/>
                          </a:solidFill>
                        </a:rPr>
                        <a:t>Pallor, jaundice, fever, oedema, cachexia, lymphadenopathy</a:t>
                      </a:r>
                      <a:endParaRPr sz="1500" u="none" cap="none" strike="noStrike"/>
                    </a:p>
                  </a:txBody>
                  <a:tcPr marT="91450" marB="91450" marR="91450" marL="91450">
                    <a:lnL cap="flat" cmpd="sng" w="12700">
                      <a:solidFill>
                        <a:srgbClr val="D4DDE8"/>
                      </a:solidFill>
                      <a:prstDash val="solid"/>
                      <a:round/>
                      <a:headEnd len="sm" w="sm" type="none"/>
                      <a:tailEnd len="sm" w="sm" type="none"/>
                    </a:lnL>
                    <a:lnR cap="flat" cmpd="sng" w="12700">
                      <a:solidFill>
                        <a:srgbClr val="D4DDE8"/>
                      </a:solidFill>
                      <a:prstDash val="solid"/>
                      <a:round/>
                      <a:headEnd len="sm" w="sm" type="none"/>
                      <a:tailEnd len="sm" w="sm" type="none"/>
                    </a:lnR>
                    <a:lnT cap="flat" cmpd="sng" w="12700">
                      <a:solidFill>
                        <a:srgbClr val="D4DDE8"/>
                      </a:solidFill>
                      <a:prstDash val="solid"/>
                      <a:round/>
                      <a:headEnd len="sm" w="sm" type="none"/>
                      <a:tailEnd len="sm" w="sm" type="none"/>
                    </a:lnT>
                    <a:lnB cap="flat" cmpd="sng" w="12700">
                      <a:solidFill>
                        <a:srgbClr val="D4DDE8"/>
                      </a:solidFill>
                      <a:prstDash val="solid"/>
                      <a:round/>
                      <a:headEnd len="sm" w="sm" type="none"/>
                      <a:tailEnd len="sm" w="sm" type="none"/>
                    </a:lnB>
                    <a:solidFill>
                      <a:srgbClr val="FFFFFF"/>
                    </a:solidFill>
                  </a:tcPr>
                </a:tc>
              </a:tr>
              <a:tr h="612650">
                <a:tc>
                  <a:txBody>
                    <a:bodyPr/>
                    <a:lstStyle/>
                    <a:p>
                      <a:pPr indent="0" lvl="0" marL="0" marR="0" rtl="0" algn="l">
                        <a:spcBef>
                          <a:spcPts val="0"/>
                        </a:spcBef>
                        <a:spcAft>
                          <a:spcPts val="0"/>
                        </a:spcAft>
                        <a:buClr>
                          <a:srgbClr val="1F2937"/>
                        </a:buClr>
                        <a:buSzPts val="1500"/>
                        <a:buFont typeface="Arial"/>
                        <a:buNone/>
                      </a:pPr>
                      <a:r>
                        <a:rPr lang="en-US" sz="1500" u="none" cap="none" strike="noStrike">
                          <a:solidFill>
                            <a:srgbClr val="1F2937"/>
                          </a:solidFill>
                        </a:rPr>
                        <a:t>Cardiovascular</a:t>
                      </a:r>
                      <a:endParaRPr sz="1500" u="none" cap="none" strike="noStrike"/>
                    </a:p>
                  </a:txBody>
                  <a:tcPr marT="91450" marB="91450" marR="91450" marL="91450">
                    <a:lnL cap="flat" cmpd="sng" w="12700">
                      <a:solidFill>
                        <a:srgbClr val="D4DDE8"/>
                      </a:solidFill>
                      <a:prstDash val="solid"/>
                      <a:round/>
                      <a:headEnd len="sm" w="sm" type="none"/>
                      <a:tailEnd len="sm" w="sm" type="none"/>
                    </a:lnL>
                    <a:lnR cap="flat" cmpd="sng" w="12700">
                      <a:solidFill>
                        <a:srgbClr val="D4DDE8"/>
                      </a:solidFill>
                      <a:prstDash val="solid"/>
                      <a:round/>
                      <a:headEnd len="sm" w="sm" type="none"/>
                      <a:tailEnd len="sm" w="sm" type="none"/>
                    </a:lnR>
                    <a:lnT cap="flat" cmpd="sng" w="12700">
                      <a:solidFill>
                        <a:srgbClr val="D4DDE8"/>
                      </a:solidFill>
                      <a:prstDash val="solid"/>
                      <a:round/>
                      <a:headEnd len="sm" w="sm" type="none"/>
                      <a:tailEnd len="sm" w="sm" type="none"/>
                    </a:lnT>
                    <a:lnB cap="flat" cmpd="sng" w="12700">
                      <a:solidFill>
                        <a:srgbClr val="D4DDE8"/>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F2937"/>
                        </a:buClr>
                        <a:buSzPts val="1500"/>
                        <a:buFont typeface="Arial"/>
                        <a:buNone/>
                      </a:pPr>
                      <a:r>
                        <a:rPr lang="en-US" sz="1500" u="none" cap="none" strike="noStrike">
                          <a:solidFill>
                            <a:srgbClr val="1F2937"/>
                          </a:solidFill>
                        </a:rPr>
                        <a:t>Pulse, BP, flow murmur, signs of heart failure</a:t>
                      </a:r>
                      <a:endParaRPr sz="1500" u="none" cap="none" strike="noStrike"/>
                    </a:p>
                  </a:txBody>
                  <a:tcPr marT="91450" marB="91450" marR="91450" marL="91450">
                    <a:lnL cap="flat" cmpd="sng" w="12700">
                      <a:solidFill>
                        <a:srgbClr val="D4DDE8"/>
                      </a:solidFill>
                      <a:prstDash val="solid"/>
                      <a:round/>
                      <a:headEnd len="sm" w="sm" type="none"/>
                      <a:tailEnd len="sm" w="sm" type="none"/>
                    </a:lnL>
                    <a:lnR cap="flat" cmpd="sng" w="12700">
                      <a:solidFill>
                        <a:srgbClr val="D4DDE8"/>
                      </a:solidFill>
                      <a:prstDash val="solid"/>
                      <a:round/>
                      <a:headEnd len="sm" w="sm" type="none"/>
                      <a:tailEnd len="sm" w="sm" type="none"/>
                    </a:lnR>
                    <a:lnT cap="flat" cmpd="sng" w="12700">
                      <a:solidFill>
                        <a:srgbClr val="D4DDE8"/>
                      </a:solidFill>
                      <a:prstDash val="solid"/>
                      <a:round/>
                      <a:headEnd len="sm" w="sm" type="none"/>
                      <a:tailEnd len="sm" w="sm" type="none"/>
                    </a:lnT>
                    <a:lnB cap="flat" cmpd="sng" w="12700">
                      <a:solidFill>
                        <a:srgbClr val="D4DDE8"/>
                      </a:solidFill>
                      <a:prstDash val="solid"/>
                      <a:round/>
                      <a:headEnd len="sm" w="sm" type="none"/>
                      <a:tailEnd len="sm" w="sm" type="none"/>
                    </a:lnB>
                    <a:solidFill>
                      <a:srgbClr val="FFFFFF"/>
                    </a:solidFill>
                  </a:tcPr>
                </a:tc>
              </a:tr>
              <a:tr h="612650">
                <a:tc>
                  <a:txBody>
                    <a:bodyPr/>
                    <a:lstStyle/>
                    <a:p>
                      <a:pPr indent="0" lvl="0" marL="0" marR="0" rtl="0" algn="l">
                        <a:spcBef>
                          <a:spcPts val="0"/>
                        </a:spcBef>
                        <a:spcAft>
                          <a:spcPts val="0"/>
                        </a:spcAft>
                        <a:buClr>
                          <a:srgbClr val="1F2937"/>
                        </a:buClr>
                        <a:buSzPts val="1500"/>
                        <a:buFont typeface="Arial"/>
                        <a:buNone/>
                      </a:pPr>
                      <a:r>
                        <a:rPr lang="en-US" sz="1500" u="none" cap="none" strike="noStrike">
                          <a:solidFill>
                            <a:srgbClr val="1F2937"/>
                          </a:solidFill>
                        </a:rPr>
                        <a:t>Skin/nails</a:t>
                      </a:r>
                      <a:endParaRPr sz="1500" u="none" cap="none" strike="noStrike"/>
                    </a:p>
                  </a:txBody>
                  <a:tcPr marT="91450" marB="91450" marR="91450" marL="91450">
                    <a:lnL cap="flat" cmpd="sng" w="12700">
                      <a:solidFill>
                        <a:srgbClr val="D4DDE8"/>
                      </a:solidFill>
                      <a:prstDash val="solid"/>
                      <a:round/>
                      <a:headEnd len="sm" w="sm" type="none"/>
                      <a:tailEnd len="sm" w="sm" type="none"/>
                    </a:lnL>
                    <a:lnR cap="flat" cmpd="sng" w="12700">
                      <a:solidFill>
                        <a:srgbClr val="D4DDE8"/>
                      </a:solidFill>
                      <a:prstDash val="solid"/>
                      <a:round/>
                      <a:headEnd len="sm" w="sm" type="none"/>
                      <a:tailEnd len="sm" w="sm" type="none"/>
                    </a:lnR>
                    <a:lnT cap="flat" cmpd="sng" w="12700">
                      <a:solidFill>
                        <a:srgbClr val="D4DDE8"/>
                      </a:solidFill>
                      <a:prstDash val="solid"/>
                      <a:round/>
                      <a:headEnd len="sm" w="sm" type="none"/>
                      <a:tailEnd len="sm" w="sm" type="none"/>
                    </a:lnT>
                    <a:lnB cap="flat" cmpd="sng" w="12700">
                      <a:solidFill>
                        <a:srgbClr val="D4DDE8"/>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F2937"/>
                        </a:buClr>
                        <a:buSzPts val="1500"/>
                        <a:buFont typeface="Arial"/>
                        <a:buNone/>
                      </a:pPr>
                      <a:r>
                        <a:rPr lang="en-US" sz="1500" u="none" cap="none" strike="noStrike">
                          <a:solidFill>
                            <a:srgbClr val="1F2937"/>
                          </a:solidFill>
                        </a:rPr>
                        <a:t>Petechiae, bruising, koilonychia, leg ulcers</a:t>
                      </a:r>
                      <a:endParaRPr sz="1500" u="none" cap="none" strike="noStrike"/>
                    </a:p>
                  </a:txBody>
                  <a:tcPr marT="91450" marB="91450" marR="91450" marL="91450">
                    <a:lnL cap="flat" cmpd="sng" w="12700">
                      <a:solidFill>
                        <a:srgbClr val="D4DDE8"/>
                      </a:solidFill>
                      <a:prstDash val="solid"/>
                      <a:round/>
                      <a:headEnd len="sm" w="sm" type="none"/>
                      <a:tailEnd len="sm" w="sm" type="none"/>
                    </a:lnL>
                    <a:lnR cap="flat" cmpd="sng" w="12700">
                      <a:solidFill>
                        <a:srgbClr val="D4DDE8"/>
                      </a:solidFill>
                      <a:prstDash val="solid"/>
                      <a:round/>
                      <a:headEnd len="sm" w="sm" type="none"/>
                      <a:tailEnd len="sm" w="sm" type="none"/>
                    </a:lnR>
                    <a:lnT cap="flat" cmpd="sng" w="12700">
                      <a:solidFill>
                        <a:srgbClr val="D4DDE8"/>
                      </a:solidFill>
                      <a:prstDash val="solid"/>
                      <a:round/>
                      <a:headEnd len="sm" w="sm" type="none"/>
                      <a:tailEnd len="sm" w="sm" type="none"/>
                    </a:lnT>
                    <a:lnB cap="flat" cmpd="sng" w="12700">
                      <a:solidFill>
                        <a:srgbClr val="D4DDE8"/>
                      </a:solidFill>
                      <a:prstDash val="solid"/>
                      <a:round/>
                      <a:headEnd len="sm" w="sm" type="none"/>
                      <a:tailEnd len="sm" w="sm" type="none"/>
                    </a:lnB>
                    <a:solidFill>
                      <a:srgbClr val="FFFFFF"/>
                    </a:solidFill>
                  </a:tcPr>
                </a:tc>
              </a:tr>
              <a:tr h="612650">
                <a:tc>
                  <a:txBody>
                    <a:bodyPr/>
                    <a:lstStyle/>
                    <a:p>
                      <a:pPr indent="0" lvl="0" marL="0" marR="0" rtl="0" algn="l">
                        <a:spcBef>
                          <a:spcPts val="0"/>
                        </a:spcBef>
                        <a:spcAft>
                          <a:spcPts val="0"/>
                        </a:spcAft>
                        <a:buClr>
                          <a:srgbClr val="1F2937"/>
                        </a:buClr>
                        <a:buSzPts val="1500"/>
                        <a:buFont typeface="Arial"/>
                        <a:buNone/>
                      </a:pPr>
                      <a:r>
                        <a:rPr lang="en-US" sz="1500" u="none" cap="none" strike="noStrike">
                          <a:solidFill>
                            <a:srgbClr val="1F2937"/>
                          </a:solidFill>
                        </a:rPr>
                        <a:t>Mouth</a:t>
                      </a:r>
                      <a:endParaRPr sz="1500" u="none" cap="none" strike="noStrike"/>
                    </a:p>
                  </a:txBody>
                  <a:tcPr marT="91450" marB="91450" marR="91450" marL="91450">
                    <a:lnL cap="flat" cmpd="sng" w="12700">
                      <a:solidFill>
                        <a:srgbClr val="D4DDE8"/>
                      </a:solidFill>
                      <a:prstDash val="solid"/>
                      <a:round/>
                      <a:headEnd len="sm" w="sm" type="none"/>
                      <a:tailEnd len="sm" w="sm" type="none"/>
                    </a:lnL>
                    <a:lnR cap="flat" cmpd="sng" w="12700">
                      <a:solidFill>
                        <a:srgbClr val="D4DDE8"/>
                      </a:solidFill>
                      <a:prstDash val="solid"/>
                      <a:round/>
                      <a:headEnd len="sm" w="sm" type="none"/>
                      <a:tailEnd len="sm" w="sm" type="none"/>
                    </a:lnR>
                    <a:lnT cap="flat" cmpd="sng" w="12700">
                      <a:solidFill>
                        <a:srgbClr val="D4DDE8"/>
                      </a:solidFill>
                      <a:prstDash val="solid"/>
                      <a:round/>
                      <a:headEnd len="sm" w="sm" type="none"/>
                      <a:tailEnd len="sm" w="sm" type="none"/>
                    </a:lnT>
                    <a:lnB cap="flat" cmpd="sng" w="12700">
                      <a:solidFill>
                        <a:srgbClr val="D4DDE8"/>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F2937"/>
                        </a:buClr>
                        <a:buSzPts val="1500"/>
                        <a:buFont typeface="Arial"/>
                        <a:buNone/>
                      </a:pPr>
                      <a:r>
                        <a:rPr lang="en-US" sz="1500" u="none" cap="none" strike="noStrike">
                          <a:solidFill>
                            <a:srgbClr val="1F2937"/>
                          </a:solidFill>
                        </a:rPr>
                        <a:t>Glossitis, angular cheilitis, oral ulcers</a:t>
                      </a:r>
                      <a:endParaRPr sz="1500" u="none" cap="none" strike="noStrike"/>
                    </a:p>
                  </a:txBody>
                  <a:tcPr marT="91450" marB="91450" marR="91450" marL="91450">
                    <a:lnL cap="flat" cmpd="sng" w="12700">
                      <a:solidFill>
                        <a:srgbClr val="D4DDE8"/>
                      </a:solidFill>
                      <a:prstDash val="solid"/>
                      <a:round/>
                      <a:headEnd len="sm" w="sm" type="none"/>
                      <a:tailEnd len="sm" w="sm" type="none"/>
                    </a:lnL>
                    <a:lnR cap="flat" cmpd="sng" w="12700">
                      <a:solidFill>
                        <a:srgbClr val="D4DDE8"/>
                      </a:solidFill>
                      <a:prstDash val="solid"/>
                      <a:round/>
                      <a:headEnd len="sm" w="sm" type="none"/>
                      <a:tailEnd len="sm" w="sm" type="none"/>
                    </a:lnR>
                    <a:lnT cap="flat" cmpd="sng" w="12700">
                      <a:solidFill>
                        <a:srgbClr val="D4DDE8"/>
                      </a:solidFill>
                      <a:prstDash val="solid"/>
                      <a:round/>
                      <a:headEnd len="sm" w="sm" type="none"/>
                      <a:tailEnd len="sm" w="sm" type="none"/>
                    </a:lnT>
                    <a:lnB cap="flat" cmpd="sng" w="12700">
                      <a:solidFill>
                        <a:srgbClr val="D4DDE8"/>
                      </a:solidFill>
                      <a:prstDash val="solid"/>
                      <a:round/>
                      <a:headEnd len="sm" w="sm" type="none"/>
                      <a:tailEnd len="sm" w="sm" type="none"/>
                    </a:lnB>
                    <a:solidFill>
                      <a:srgbClr val="FFFFFF"/>
                    </a:solidFill>
                  </a:tcPr>
                </a:tc>
              </a:tr>
              <a:tr h="612650">
                <a:tc>
                  <a:txBody>
                    <a:bodyPr/>
                    <a:lstStyle/>
                    <a:p>
                      <a:pPr indent="0" lvl="0" marL="0" marR="0" rtl="0" algn="l">
                        <a:spcBef>
                          <a:spcPts val="0"/>
                        </a:spcBef>
                        <a:spcAft>
                          <a:spcPts val="0"/>
                        </a:spcAft>
                        <a:buClr>
                          <a:srgbClr val="1F2937"/>
                        </a:buClr>
                        <a:buSzPts val="1500"/>
                        <a:buFont typeface="Arial"/>
                        <a:buNone/>
                      </a:pPr>
                      <a:r>
                        <a:rPr lang="en-US" sz="1500" u="none" cap="none" strike="noStrike">
                          <a:solidFill>
                            <a:srgbClr val="1F2937"/>
                          </a:solidFill>
                        </a:rPr>
                        <a:t>Neurology</a:t>
                      </a:r>
                      <a:endParaRPr sz="1500" u="none" cap="none" strike="noStrike"/>
                    </a:p>
                  </a:txBody>
                  <a:tcPr marT="91450" marB="91450" marR="91450" marL="91450">
                    <a:lnL cap="flat" cmpd="sng" w="12700">
                      <a:solidFill>
                        <a:srgbClr val="D4DDE8"/>
                      </a:solidFill>
                      <a:prstDash val="solid"/>
                      <a:round/>
                      <a:headEnd len="sm" w="sm" type="none"/>
                      <a:tailEnd len="sm" w="sm" type="none"/>
                    </a:lnL>
                    <a:lnR cap="flat" cmpd="sng" w="12700">
                      <a:solidFill>
                        <a:srgbClr val="D4DDE8"/>
                      </a:solidFill>
                      <a:prstDash val="solid"/>
                      <a:round/>
                      <a:headEnd len="sm" w="sm" type="none"/>
                      <a:tailEnd len="sm" w="sm" type="none"/>
                    </a:lnR>
                    <a:lnT cap="flat" cmpd="sng" w="12700">
                      <a:solidFill>
                        <a:srgbClr val="D4DDE8"/>
                      </a:solidFill>
                      <a:prstDash val="solid"/>
                      <a:round/>
                      <a:headEnd len="sm" w="sm" type="none"/>
                      <a:tailEnd len="sm" w="sm" type="none"/>
                    </a:lnT>
                    <a:lnB cap="flat" cmpd="sng" w="12700">
                      <a:solidFill>
                        <a:srgbClr val="D4DDE8"/>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F2937"/>
                        </a:buClr>
                        <a:buSzPts val="1500"/>
                        <a:buFont typeface="Arial"/>
                        <a:buNone/>
                      </a:pPr>
                      <a:r>
                        <a:rPr lang="en-US" sz="1500" u="none" cap="none" strike="noStrike">
                          <a:solidFill>
                            <a:srgbClr val="1F2937"/>
                          </a:solidFill>
                        </a:rPr>
                        <a:t>Vibration/proprioception loss, neuropathy, cognitive change</a:t>
                      </a:r>
                      <a:endParaRPr sz="1500" u="none" cap="none" strike="noStrike"/>
                    </a:p>
                  </a:txBody>
                  <a:tcPr marT="91450" marB="91450" marR="91450" marL="91450">
                    <a:lnL cap="flat" cmpd="sng" w="12700">
                      <a:solidFill>
                        <a:srgbClr val="D4DDE8"/>
                      </a:solidFill>
                      <a:prstDash val="solid"/>
                      <a:round/>
                      <a:headEnd len="sm" w="sm" type="none"/>
                      <a:tailEnd len="sm" w="sm" type="none"/>
                    </a:lnL>
                    <a:lnR cap="flat" cmpd="sng" w="12700">
                      <a:solidFill>
                        <a:srgbClr val="D4DDE8"/>
                      </a:solidFill>
                      <a:prstDash val="solid"/>
                      <a:round/>
                      <a:headEnd len="sm" w="sm" type="none"/>
                      <a:tailEnd len="sm" w="sm" type="none"/>
                    </a:lnR>
                    <a:lnT cap="flat" cmpd="sng" w="12700">
                      <a:solidFill>
                        <a:srgbClr val="D4DDE8"/>
                      </a:solidFill>
                      <a:prstDash val="solid"/>
                      <a:round/>
                      <a:headEnd len="sm" w="sm" type="none"/>
                      <a:tailEnd len="sm" w="sm" type="none"/>
                    </a:lnT>
                    <a:lnB cap="flat" cmpd="sng" w="12700">
                      <a:solidFill>
                        <a:srgbClr val="D4DDE8"/>
                      </a:solidFill>
                      <a:prstDash val="solid"/>
                      <a:round/>
                      <a:headEnd len="sm" w="sm" type="none"/>
                      <a:tailEnd len="sm" w="sm" type="none"/>
                    </a:lnB>
                    <a:solidFill>
                      <a:srgbClr val="FFFFFF"/>
                    </a:solidFill>
                  </a:tcPr>
                </a:tc>
              </a:tr>
              <a:tr h="612650">
                <a:tc>
                  <a:txBody>
                    <a:bodyPr/>
                    <a:lstStyle/>
                    <a:p>
                      <a:pPr indent="0" lvl="0" marL="0" marR="0" rtl="0" algn="l">
                        <a:spcBef>
                          <a:spcPts val="0"/>
                        </a:spcBef>
                        <a:spcAft>
                          <a:spcPts val="0"/>
                        </a:spcAft>
                        <a:buClr>
                          <a:srgbClr val="1F2937"/>
                        </a:buClr>
                        <a:buSzPts val="1500"/>
                        <a:buFont typeface="Arial"/>
                        <a:buNone/>
                      </a:pPr>
                      <a:r>
                        <a:rPr lang="en-US" sz="1500" u="none" cap="none" strike="noStrike">
                          <a:solidFill>
                            <a:srgbClr val="1F2937"/>
                          </a:solidFill>
                        </a:rPr>
                        <a:t>Abdomen</a:t>
                      </a:r>
                      <a:endParaRPr sz="1500" u="none" cap="none" strike="noStrike"/>
                    </a:p>
                  </a:txBody>
                  <a:tcPr marT="91450" marB="91450" marR="91450" marL="91450">
                    <a:lnL cap="flat" cmpd="sng" w="12700">
                      <a:solidFill>
                        <a:srgbClr val="D4DDE8"/>
                      </a:solidFill>
                      <a:prstDash val="solid"/>
                      <a:round/>
                      <a:headEnd len="sm" w="sm" type="none"/>
                      <a:tailEnd len="sm" w="sm" type="none"/>
                    </a:lnL>
                    <a:lnR cap="flat" cmpd="sng" w="12700">
                      <a:solidFill>
                        <a:srgbClr val="D4DDE8"/>
                      </a:solidFill>
                      <a:prstDash val="solid"/>
                      <a:round/>
                      <a:headEnd len="sm" w="sm" type="none"/>
                      <a:tailEnd len="sm" w="sm" type="none"/>
                    </a:lnR>
                    <a:lnT cap="flat" cmpd="sng" w="12700">
                      <a:solidFill>
                        <a:srgbClr val="D4DDE8"/>
                      </a:solidFill>
                      <a:prstDash val="solid"/>
                      <a:round/>
                      <a:headEnd len="sm" w="sm" type="none"/>
                      <a:tailEnd len="sm" w="sm" type="none"/>
                    </a:lnT>
                    <a:lnB cap="flat" cmpd="sng" w="12700">
                      <a:solidFill>
                        <a:srgbClr val="D4DDE8"/>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F2937"/>
                        </a:buClr>
                        <a:buSzPts val="1500"/>
                        <a:buFont typeface="Arial"/>
                        <a:buNone/>
                      </a:pPr>
                      <a:r>
                        <a:rPr lang="en-US" sz="1500" u="none" cap="none" strike="noStrike">
                          <a:solidFill>
                            <a:srgbClr val="1F2937"/>
                          </a:solidFill>
                        </a:rPr>
                        <a:t>Hepatomegaly, splenomegaly, masses, ascites</a:t>
                      </a:r>
                      <a:endParaRPr sz="1500" u="none" cap="none" strike="noStrike"/>
                    </a:p>
                  </a:txBody>
                  <a:tcPr marT="91450" marB="91450" marR="91450" marL="91450">
                    <a:lnL cap="flat" cmpd="sng" w="12700">
                      <a:solidFill>
                        <a:srgbClr val="D4DDE8"/>
                      </a:solidFill>
                      <a:prstDash val="solid"/>
                      <a:round/>
                      <a:headEnd len="sm" w="sm" type="none"/>
                      <a:tailEnd len="sm" w="sm" type="none"/>
                    </a:lnL>
                    <a:lnR cap="flat" cmpd="sng" w="12700">
                      <a:solidFill>
                        <a:srgbClr val="D4DDE8"/>
                      </a:solidFill>
                      <a:prstDash val="solid"/>
                      <a:round/>
                      <a:headEnd len="sm" w="sm" type="none"/>
                      <a:tailEnd len="sm" w="sm" type="none"/>
                    </a:lnR>
                    <a:lnT cap="flat" cmpd="sng" w="12700">
                      <a:solidFill>
                        <a:srgbClr val="D4DDE8"/>
                      </a:solidFill>
                      <a:prstDash val="solid"/>
                      <a:round/>
                      <a:headEnd len="sm" w="sm" type="none"/>
                      <a:tailEnd len="sm" w="sm" type="none"/>
                    </a:lnT>
                    <a:lnB cap="flat" cmpd="sng" w="12700">
                      <a:solidFill>
                        <a:srgbClr val="D4DDE8"/>
                      </a:solidFill>
                      <a:prstDash val="solid"/>
                      <a:round/>
                      <a:headEnd len="sm" w="sm" type="none"/>
                      <a:tailEnd len="sm" w="sm" type="none"/>
                    </a:lnB>
                    <a:solidFill>
                      <a:srgbClr val="FFFFFF"/>
                    </a:solidFill>
                  </a:tcPr>
                </a:tc>
              </a:tr>
              <a:tr h="612650">
                <a:tc>
                  <a:txBody>
                    <a:bodyPr/>
                    <a:lstStyle/>
                    <a:p>
                      <a:pPr indent="0" lvl="0" marL="0" marR="0" rtl="0" algn="l">
                        <a:spcBef>
                          <a:spcPts val="0"/>
                        </a:spcBef>
                        <a:spcAft>
                          <a:spcPts val="0"/>
                        </a:spcAft>
                        <a:buClr>
                          <a:srgbClr val="1F2937"/>
                        </a:buClr>
                        <a:buSzPts val="1500"/>
                        <a:buFont typeface="Arial"/>
                        <a:buNone/>
                      </a:pPr>
                      <a:r>
                        <a:rPr lang="en-US" sz="1500" u="none" cap="none" strike="noStrike">
                          <a:solidFill>
                            <a:srgbClr val="1F2937"/>
                          </a:solidFill>
                        </a:rPr>
                        <a:t>Rectal/pelvic</a:t>
                      </a:r>
                      <a:endParaRPr sz="1500" u="none" cap="none" strike="noStrike"/>
                    </a:p>
                  </a:txBody>
                  <a:tcPr marT="91450" marB="91450" marR="91450" marL="91450">
                    <a:lnL cap="flat" cmpd="sng" w="12700">
                      <a:solidFill>
                        <a:srgbClr val="D4DDE8"/>
                      </a:solidFill>
                      <a:prstDash val="solid"/>
                      <a:round/>
                      <a:headEnd len="sm" w="sm" type="none"/>
                      <a:tailEnd len="sm" w="sm" type="none"/>
                    </a:lnL>
                    <a:lnR cap="flat" cmpd="sng" w="12700">
                      <a:solidFill>
                        <a:srgbClr val="D4DDE8"/>
                      </a:solidFill>
                      <a:prstDash val="solid"/>
                      <a:round/>
                      <a:headEnd len="sm" w="sm" type="none"/>
                      <a:tailEnd len="sm" w="sm" type="none"/>
                    </a:lnR>
                    <a:lnT cap="flat" cmpd="sng" w="12700">
                      <a:solidFill>
                        <a:srgbClr val="D4DDE8"/>
                      </a:solidFill>
                      <a:prstDash val="solid"/>
                      <a:round/>
                      <a:headEnd len="sm" w="sm" type="none"/>
                      <a:tailEnd len="sm" w="sm" type="none"/>
                    </a:lnT>
                    <a:lnB cap="flat" cmpd="sng" w="12700">
                      <a:solidFill>
                        <a:srgbClr val="D4DDE8"/>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F2937"/>
                        </a:buClr>
                        <a:buSzPts val="1500"/>
                        <a:buFont typeface="Arial"/>
                        <a:buNone/>
                      </a:pPr>
                      <a:r>
                        <a:rPr lang="en-US" sz="1500" u="none" cap="none" strike="noStrike">
                          <a:solidFill>
                            <a:srgbClr val="1F2937"/>
                          </a:solidFill>
                        </a:rPr>
                        <a:t>When indicated: occult bleeding or gynaecological cause</a:t>
                      </a:r>
                      <a:endParaRPr sz="1500" u="none" cap="none" strike="noStrike"/>
                    </a:p>
                  </a:txBody>
                  <a:tcPr marT="91450" marB="91450" marR="91450" marL="91450">
                    <a:lnL cap="flat" cmpd="sng" w="12700">
                      <a:solidFill>
                        <a:srgbClr val="D4DDE8"/>
                      </a:solidFill>
                      <a:prstDash val="solid"/>
                      <a:round/>
                      <a:headEnd len="sm" w="sm" type="none"/>
                      <a:tailEnd len="sm" w="sm" type="none"/>
                    </a:lnL>
                    <a:lnR cap="flat" cmpd="sng" w="12700">
                      <a:solidFill>
                        <a:srgbClr val="D4DDE8"/>
                      </a:solidFill>
                      <a:prstDash val="solid"/>
                      <a:round/>
                      <a:headEnd len="sm" w="sm" type="none"/>
                      <a:tailEnd len="sm" w="sm" type="none"/>
                    </a:lnR>
                    <a:lnT cap="flat" cmpd="sng" w="12700">
                      <a:solidFill>
                        <a:srgbClr val="D4DDE8"/>
                      </a:solidFill>
                      <a:prstDash val="solid"/>
                      <a:round/>
                      <a:headEnd len="sm" w="sm" type="none"/>
                      <a:tailEnd len="sm" w="sm" type="none"/>
                    </a:lnT>
                    <a:lnB cap="flat" cmpd="sng" w="12700">
                      <a:solidFill>
                        <a:srgbClr val="D4DDE8"/>
                      </a:solidFill>
                      <a:prstDash val="solid"/>
                      <a:round/>
                      <a:headEnd len="sm" w="sm" type="none"/>
                      <a:tailEnd len="sm" w="sm" type="none"/>
                    </a:lnB>
                    <a:solidFill>
                      <a:srgbClr val="FFFFFF"/>
                    </a:solidFill>
                  </a:tcPr>
                </a:tc>
              </a:tr>
            </a:tbl>
          </a:graphicData>
        </a:graphic>
      </p:graphicFrame>
      <p:sp>
        <p:nvSpPr>
          <p:cNvPr id="162" name="Google Shape;162;p13"/>
          <p:cNvSpPr/>
          <p:nvPr/>
        </p:nvSpPr>
        <p:spPr>
          <a:xfrm>
            <a:off x="2103120" y="5852160"/>
            <a:ext cx="7955280" cy="32004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73B6C"/>
              </a:buClr>
              <a:buSzPts val="1700"/>
              <a:buFont typeface="Arial"/>
              <a:buNone/>
            </a:pPr>
            <a:r>
              <a:rPr b="1" lang="en-US" sz="1700">
                <a:solidFill>
                  <a:srgbClr val="173B6C"/>
                </a:solidFill>
                <a:latin typeface="Arial"/>
                <a:ea typeface="Arial"/>
                <a:cs typeface="Arial"/>
                <a:sym typeface="Arial"/>
              </a:rPr>
              <a:t>Examination aims to identify severity, cause and complications.</a:t>
            </a:r>
            <a:endParaRPr sz="1700">
              <a:solidFill>
                <a:schemeClr val="dk1"/>
              </a:solidFill>
              <a:latin typeface="Arial"/>
              <a:ea typeface="Arial"/>
              <a:cs typeface="Arial"/>
              <a:sym typeface="Arial"/>
            </a:endParaRPr>
          </a:p>
        </p:txBody>
      </p:sp>
      <p:sp>
        <p:nvSpPr>
          <p:cNvPr id="163" name="Google Shape;163;p13"/>
          <p:cNvSpPr txBox="1"/>
          <p:nvPr>
            <p:ph idx="4294967295" type="sldNum"/>
          </p:nvPr>
        </p:nvSpPr>
        <p:spPr>
          <a:xfrm>
            <a:off x="11759184" y="6537960"/>
            <a:ext cx="228600" cy="18288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b="0" lang="en-US" sz="800">
                <a:solidFill>
                  <a:srgbClr val="667085"/>
                </a:solidFill>
                <a:latin typeface="Arial"/>
                <a:ea typeface="Arial"/>
                <a:cs typeface="Arial"/>
                <a:sym typeface="Arial"/>
              </a:rPr>
              <a:t>‹#›</a:t>
            </a:fld>
            <a:endParaRPr sz="800">
              <a:solidFill>
                <a:srgbClr val="667085"/>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14"/>
          <p:cNvSpPr/>
          <p:nvPr/>
        </p:nvSpPr>
        <p:spPr>
          <a:xfrm>
            <a:off x="502920" y="347472"/>
            <a:ext cx="1110996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2600"/>
              <a:buFont typeface="Arial"/>
              <a:buNone/>
            </a:pPr>
            <a:r>
              <a:rPr b="1" lang="en-US" sz="2600">
                <a:solidFill>
                  <a:srgbClr val="173B6C"/>
                </a:solidFill>
                <a:latin typeface="Arial"/>
                <a:ea typeface="Arial"/>
                <a:cs typeface="Arial"/>
                <a:sym typeface="Arial"/>
              </a:rPr>
              <a:t>The core diagnostic framework</a:t>
            </a:r>
            <a:endParaRPr sz="2600">
              <a:solidFill>
                <a:schemeClr val="dk1"/>
              </a:solidFill>
              <a:latin typeface="Arial"/>
              <a:ea typeface="Arial"/>
              <a:cs typeface="Arial"/>
              <a:sym typeface="Arial"/>
            </a:endParaRPr>
          </a:p>
        </p:txBody>
      </p:sp>
      <p:sp>
        <p:nvSpPr>
          <p:cNvPr id="170" name="Google Shape;170;p14"/>
          <p:cNvSpPr/>
          <p:nvPr/>
        </p:nvSpPr>
        <p:spPr>
          <a:xfrm>
            <a:off x="731520" y="1508760"/>
            <a:ext cx="2971800" cy="1417320"/>
          </a:xfrm>
          <a:prstGeom prst="roundRect">
            <a:avLst>
              <a:gd fmla="val 5161"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4"/>
          <p:cNvSpPr/>
          <p:nvPr/>
        </p:nvSpPr>
        <p:spPr>
          <a:xfrm>
            <a:off x="731520" y="1508760"/>
            <a:ext cx="82296" cy="1417320"/>
          </a:xfrm>
          <a:prstGeom prst="rect">
            <a:avLst/>
          </a:prstGeom>
          <a:solidFill>
            <a:srgbClr val="2F6FB0"/>
          </a:solidFill>
          <a:ln cap="flat" cmpd="sng" w="12700">
            <a:solidFill>
              <a:srgbClr val="2F6FB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4"/>
          <p:cNvSpPr/>
          <p:nvPr/>
        </p:nvSpPr>
        <p:spPr>
          <a:xfrm>
            <a:off x="960120" y="1673352"/>
            <a:ext cx="260604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1700"/>
              <a:buFont typeface="Arial"/>
              <a:buNone/>
            </a:pPr>
            <a:r>
              <a:rPr b="1" lang="en-US" sz="1700">
                <a:solidFill>
                  <a:srgbClr val="173B6C"/>
                </a:solidFill>
                <a:latin typeface="Arial"/>
                <a:ea typeface="Arial"/>
                <a:cs typeface="Arial"/>
                <a:sym typeface="Arial"/>
              </a:rPr>
              <a:t>1. Confirm</a:t>
            </a:r>
            <a:endParaRPr sz="1700">
              <a:solidFill>
                <a:schemeClr val="dk1"/>
              </a:solidFill>
              <a:latin typeface="Arial"/>
              <a:ea typeface="Arial"/>
              <a:cs typeface="Arial"/>
              <a:sym typeface="Arial"/>
            </a:endParaRPr>
          </a:p>
        </p:txBody>
      </p:sp>
      <p:sp>
        <p:nvSpPr>
          <p:cNvPr id="173" name="Google Shape;173;p14"/>
          <p:cNvSpPr/>
          <p:nvPr/>
        </p:nvSpPr>
        <p:spPr>
          <a:xfrm>
            <a:off x="960120" y="2084832"/>
            <a:ext cx="2560320" cy="704088"/>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Repeat CBC if unexpected; review Hb, Hct, RBC count and other cell lines.</a:t>
            </a:r>
            <a:endParaRPr sz="1350">
              <a:solidFill>
                <a:schemeClr val="dk1"/>
              </a:solidFill>
              <a:latin typeface="Arial"/>
              <a:ea typeface="Arial"/>
              <a:cs typeface="Arial"/>
              <a:sym typeface="Arial"/>
            </a:endParaRPr>
          </a:p>
        </p:txBody>
      </p:sp>
      <p:sp>
        <p:nvSpPr>
          <p:cNvPr id="174" name="Google Shape;174;p14"/>
          <p:cNvSpPr/>
          <p:nvPr/>
        </p:nvSpPr>
        <p:spPr>
          <a:xfrm>
            <a:off x="4160520" y="1508760"/>
            <a:ext cx="2971800" cy="1417320"/>
          </a:xfrm>
          <a:prstGeom prst="roundRect">
            <a:avLst>
              <a:gd fmla="val 5161"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4"/>
          <p:cNvSpPr/>
          <p:nvPr/>
        </p:nvSpPr>
        <p:spPr>
          <a:xfrm>
            <a:off x="4160520" y="1508760"/>
            <a:ext cx="82296" cy="1417320"/>
          </a:xfrm>
          <a:prstGeom prst="rect">
            <a:avLst/>
          </a:prstGeom>
          <a:solidFill>
            <a:srgbClr val="27866F"/>
          </a:solidFill>
          <a:ln cap="flat" cmpd="sng" w="12700">
            <a:solidFill>
              <a:srgbClr val="27866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4"/>
          <p:cNvSpPr/>
          <p:nvPr/>
        </p:nvSpPr>
        <p:spPr>
          <a:xfrm>
            <a:off x="4389120" y="1673352"/>
            <a:ext cx="260604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1700"/>
              <a:buFont typeface="Arial"/>
              <a:buNone/>
            </a:pPr>
            <a:r>
              <a:rPr b="1" lang="en-US" sz="1700">
                <a:solidFill>
                  <a:srgbClr val="173B6C"/>
                </a:solidFill>
                <a:latin typeface="Arial"/>
                <a:ea typeface="Arial"/>
                <a:cs typeface="Arial"/>
                <a:sym typeface="Arial"/>
              </a:rPr>
              <a:t>2. Classify</a:t>
            </a:r>
            <a:endParaRPr sz="1700">
              <a:solidFill>
                <a:schemeClr val="dk1"/>
              </a:solidFill>
              <a:latin typeface="Arial"/>
              <a:ea typeface="Arial"/>
              <a:cs typeface="Arial"/>
              <a:sym typeface="Arial"/>
            </a:endParaRPr>
          </a:p>
        </p:txBody>
      </p:sp>
      <p:sp>
        <p:nvSpPr>
          <p:cNvPr id="177" name="Google Shape;177;p14"/>
          <p:cNvSpPr/>
          <p:nvPr/>
        </p:nvSpPr>
        <p:spPr>
          <a:xfrm>
            <a:off x="4389120" y="2084832"/>
            <a:ext cx="2560320" cy="704088"/>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MCV: microcytic, normocytic or macrocytic.</a:t>
            </a:r>
            <a:endParaRPr sz="1350">
              <a:solidFill>
                <a:schemeClr val="dk1"/>
              </a:solidFill>
              <a:latin typeface="Arial"/>
              <a:ea typeface="Arial"/>
              <a:cs typeface="Arial"/>
              <a:sym typeface="Arial"/>
            </a:endParaRPr>
          </a:p>
        </p:txBody>
      </p:sp>
      <p:sp>
        <p:nvSpPr>
          <p:cNvPr id="178" name="Google Shape;178;p14"/>
          <p:cNvSpPr/>
          <p:nvPr/>
        </p:nvSpPr>
        <p:spPr>
          <a:xfrm>
            <a:off x="7589520" y="1508760"/>
            <a:ext cx="2971800" cy="1417320"/>
          </a:xfrm>
          <a:prstGeom prst="roundRect">
            <a:avLst>
              <a:gd fmla="val 5161"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14"/>
          <p:cNvSpPr/>
          <p:nvPr/>
        </p:nvSpPr>
        <p:spPr>
          <a:xfrm>
            <a:off x="7589520" y="1508760"/>
            <a:ext cx="82296" cy="1417320"/>
          </a:xfrm>
          <a:prstGeom prst="rect">
            <a:avLst/>
          </a:prstGeom>
          <a:solidFill>
            <a:srgbClr val="D58A23"/>
          </a:solidFill>
          <a:ln cap="flat" cmpd="sng" w="12700">
            <a:solidFill>
              <a:srgbClr val="D58A2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4"/>
          <p:cNvSpPr/>
          <p:nvPr/>
        </p:nvSpPr>
        <p:spPr>
          <a:xfrm>
            <a:off x="7818120" y="1673352"/>
            <a:ext cx="260604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1700"/>
              <a:buFont typeface="Arial"/>
              <a:buNone/>
            </a:pPr>
            <a:r>
              <a:rPr b="1" lang="en-US" sz="1700">
                <a:solidFill>
                  <a:srgbClr val="173B6C"/>
                </a:solidFill>
                <a:latin typeface="Arial"/>
                <a:ea typeface="Arial"/>
                <a:cs typeface="Arial"/>
                <a:sym typeface="Arial"/>
              </a:rPr>
              <a:t>3. Measure response</a:t>
            </a:r>
            <a:endParaRPr sz="1700">
              <a:solidFill>
                <a:schemeClr val="dk1"/>
              </a:solidFill>
              <a:latin typeface="Arial"/>
              <a:ea typeface="Arial"/>
              <a:cs typeface="Arial"/>
              <a:sym typeface="Arial"/>
            </a:endParaRPr>
          </a:p>
        </p:txBody>
      </p:sp>
      <p:sp>
        <p:nvSpPr>
          <p:cNvPr id="181" name="Google Shape;181;p14"/>
          <p:cNvSpPr/>
          <p:nvPr/>
        </p:nvSpPr>
        <p:spPr>
          <a:xfrm>
            <a:off x="7818120" y="2084832"/>
            <a:ext cx="2560320" cy="704088"/>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Reticulocyte count / corrected reticulocyte index.</a:t>
            </a:r>
            <a:endParaRPr sz="1350">
              <a:solidFill>
                <a:schemeClr val="dk1"/>
              </a:solidFill>
              <a:latin typeface="Arial"/>
              <a:ea typeface="Arial"/>
              <a:cs typeface="Arial"/>
              <a:sym typeface="Arial"/>
            </a:endParaRPr>
          </a:p>
        </p:txBody>
      </p:sp>
      <p:cxnSp>
        <p:nvCxnSpPr>
          <p:cNvPr id="182" name="Google Shape;182;p14"/>
          <p:cNvCxnSpPr/>
          <p:nvPr/>
        </p:nvCxnSpPr>
        <p:spPr>
          <a:xfrm>
            <a:off x="3749040" y="2212848"/>
            <a:ext cx="347472" cy="0"/>
          </a:xfrm>
          <a:prstGeom prst="straightConnector1">
            <a:avLst/>
          </a:prstGeom>
          <a:noFill/>
          <a:ln cap="flat" cmpd="sng" w="25400">
            <a:solidFill>
              <a:srgbClr val="2F6FB0"/>
            </a:solidFill>
            <a:prstDash val="solid"/>
            <a:round/>
            <a:headEnd len="sm" w="sm" type="none"/>
            <a:tailEnd len="med" w="med" type="triangle"/>
          </a:ln>
        </p:spPr>
      </p:cxnSp>
      <p:cxnSp>
        <p:nvCxnSpPr>
          <p:cNvPr id="183" name="Google Shape;183;p14"/>
          <p:cNvCxnSpPr/>
          <p:nvPr/>
        </p:nvCxnSpPr>
        <p:spPr>
          <a:xfrm>
            <a:off x="7178040" y="2212848"/>
            <a:ext cx="347472" cy="0"/>
          </a:xfrm>
          <a:prstGeom prst="straightConnector1">
            <a:avLst/>
          </a:prstGeom>
          <a:noFill/>
          <a:ln cap="flat" cmpd="sng" w="25400">
            <a:solidFill>
              <a:srgbClr val="2F6FB0"/>
            </a:solidFill>
            <a:prstDash val="solid"/>
            <a:round/>
            <a:headEnd len="sm" w="sm" type="none"/>
            <a:tailEnd len="med" w="med" type="triangle"/>
          </a:ln>
        </p:spPr>
      </p:cxnSp>
      <p:sp>
        <p:nvSpPr>
          <p:cNvPr id="184" name="Google Shape;184;p14"/>
          <p:cNvSpPr/>
          <p:nvPr/>
        </p:nvSpPr>
        <p:spPr>
          <a:xfrm>
            <a:off x="2423160" y="3794760"/>
            <a:ext cx="2971800" cy="1417320"/>
          </a:xfrm>
          <a:prstGeom prst="roundRect">
            <a:avLst>
              <a:gd fmla="val 5161"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14"/>
          <p:cNvSpPr/>
          <p:nvPr/>
        </p:nvSpPr>
        <p:spPr>
          <a:xfrm>
            <a:off x="2423160" y="3794760"/>
            <a:ext cx="82296" cy="1417320"/>
          </a:xfrm>
          <a:prstGeom prst="rect">
            <a:avLst/>
          </a:prstGeom>
          <a:solidFill>
            <a:srgbClr val="50A6C2"/>
          </a:solidFill>
          <a:ln cap="flat" cmpd="sng" w="12700">
            <a:solidFill>
              <a:srgbClr val="50A6C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4"/>
          <p:cNvSpPr/>
          <p:nvPr/>
        </p:nvSpPr>
        <p:spPr>
          <a:xfrm>
            <a:off x="2651760" y="3959352"/>
            <a:ext cx="260604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1700"/>
              <a:buFont typeface="Arial"/>
              <a:buNone/>
            </a:pPr>
            <a:r>
              <a:rPr b="1" lang="en-US" sz="1700">
                <a:solidFill>
                  <a:srgbClr val="173B6C"/>
                </a:solidFill>
                <a:latin typeface="Arial"/>
                <a:ea typeface="Arial"/>
                <a:cs typeface="Arial"/>
                <a:sym typeface="Arial"/>
              </a:rPr>
              <a:t>4. Examine morphology</a:t>
            </a:r>
            <a:endParaRPr sz="1700">
              <a:solidFill>
                <a:schemeClr val="dk1"/>
              </a:solidFill>
              <a:latin typeface="Arial"/>
              <a:ea typeface="Arial"/>
              <a:cs typeface="Arial"/>
              <a:sym typeface="Arial"/>
            </a:endParaRPr>
          </a:p>
        </p:txBody>
      </p:sp>
      <p:sp>
        <p:nvSpPr>
          <p:cNvPr id="187" name="Google Shape;187;p14"/>
          <p:cNvSpPr/>
          <p:nvPr/>
        </p:nvSpPr>
        <p:spPr>
          <a:xfrm>
            <a:off x="2651760" y="4370832"/>
            <a:ext cx="2560320" cy="704088"/>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Peripheral blood film directs targeted investigation.</a:t>
            </a:r>
            <a:endParaRPr sz="1350">
              <a:solidFill>
                <a:schemeClr val="dk1"/>
              </a:solidFill>
              <a:latin typeface="Arial"/>
              <a:ea typeface="Arial"/>
              <a:cs typeface="Arial"/>
              <a:sym typeface="Arial"/>
            </a:endParaRPr>
          </a:p>
        </p:txBody>
      </p:sp>
      <p:sp>
        <p:nvSpPr>
          <p:cNvPr id="188" name="Google Shape;188;p14"/>
          <p:cNvSpPr/>
          <p:nvPr/>
        </p:nvSpPr>
        <p:spPr>
          <a:xfrm>
            <a:off x="6720840" y="3794760"/>
            <a:ext cx="2971800" cy="1417320"/>
          </a:xfrm>
          <a:prstGeom prst="roundRect">
            <a:avLst>
              <a:gd fmla="val 5161"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14"/>
          <p:cNvSpPr/>
          <p:nvPr/>
        </p:nvSpPr>
        <p:spPr>
          <a:xfrm>
            <a:off x="6720840" y="3794760"/>
            <a:ext cx="82296" cy="1417320"/>
          </a:xfrm>
          <a:prstGeom prst="rect">
            <a:avLst/>
          </a:prstGeom>
          <a:solidFill>
            <a:srgbClr val="C74747"/>
          </a:solidFill>
          <a:ln cap="flat" cmpd="sng" w="12700">
            <a:solidFill>
              <a:srgbClr val="C7474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14"/>
          <p:cNvSpPr/>
          <p:nvPr/>
        </p:nvSpPr>
        <p:spPr>
          <a:xfrm>
            <a:off x="6949440" y="3959352"/>
            <a:ext cx="260604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1700"/>
              <a:buFont typeface="Arial"/>
              <a:buNone/>
            </a:pPr>
            <a:r>
              <a:rPr b="1" lang="en-US" sz="1700">
                <a:solidFill>
                  <a:srgbClr val="173B6C"/>
                </a:solidFill>
                <a:latin typeface="Arial"/>
                <a:ea typeface="Arial"/>
                <a:cs typeface="Arial"/>
                <a:sym typeface="Arial"/>
              </a:rPr>
              <a:t>5. Target the cause</a:t>
            </a:r>
            <a:endParaRPr sz="1700">
              <a:solidFill>
                <a:schemeClr val="dk1"/>
              </a:solidFill>
              <a:latin typeface="Arial"/>
              <a:ea typeface="Arial"/>
              <a:cs typeface="Arial"/>
              <a:sym typeface="Arial"/>
            </a:endParaRPr>
          </a:p>
        </p:txBody>
      </p:sp>
      <p:sp>
        <p:nvSpPr>
          <p:cNvPr id="191" name="Google Shape;191;p14"/>
          <p:cNvSpPr/>
          <p:nvPr/>
        </p:nvSpPr>
        <p:spPr>
          <a:xfrm>
            <a:off x="6949440" y="4370832"/>
            <a:ext cx="2560320" cy="704088"/>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Iron, B12/folate, renal/liver tests, haemolysis screen, marrow when indicated.</a:t>
            </a:r>
            <a:endParaRPr sz="1350">
              <a:solidFill>
                <a:schemeClr val="dk1"/>
              </a:solidFill>
              <a:latin typeface="Arial"/>
              <a:ea typeface="Arial"/>
              <a:cs typeface="Arial"/>
              <a:sym typeface="Arial"/>
            </a:endParaRPr>
          </a:p>
        </p:txBody>
      </p:sp>
      <p:cxnSp>
        <p:nvCxnSpPr>
          <p:cNvPr id="192" name="Google Shape;192;p14"/>
          <p:cNvCxnSpPr/>
          <p:nvPr/>
        </p:nvCxnSpPr>
        <p:spPr>
          <a:xfrm>
            <a:off x="5669280" y="2743200"/>
            <a:ext cx="0" cy="960120"/>
          </a:xfrm>
          <a:prstGeom prst="straightConnector1">
            <a:avLst/>
          </a:prstGeom>
          <a:noFill/>
          <a:ln cap="flat" cmpd="sng" w="25400">
            <a:solidFill>
              <a:srgbClr val="2F6FB0"/>
            </a:solidFill>
            <a:prstDash val="solid"/>
            <a:round/>
            <a:headEnd len="sm" w="sm" type="none"/>
            <a:tailEnd len="med" w="med" type="triangle"/>
          </a:ln>
        </p:spPr>
      </p:cxnSp>
      <p:cxnSp>
        <p:nvCxnSpPr>
          <p:cNvPr id="193" name="Google Shape;193;p14"/>
          <p:cNvCxnSpPr/>
          <p:nvPr/>
        </p:nvCxnSpPr>
        <p:spPr>
          <a:xfrm>
            <a:off x="6309360" y="2743200"/>
            <a:ext cx="1874520" cy="960120"/>
          </a:xfrm>
          <a:prstGeom prst="straightConnector1">
            <a:avLst/>
          </a:prstGeom>
          <a:noFill/>
          <a:ln cap="flat" cmpd="sng" w="25400">
            <a:solidFill>
              <a:srgbClr val="2F6FB0"/>
            </a:solidFill>
            <a:prstDash val="solid"/>
            <a:round/>
            <a:headEnd len="sm" w="sm" type="none"/>
            <a:tailEnd len="med" w="med" type="triangle"/>
          </a:ln>
        </p:spPr>
      </p:cxnSp>
      <p:sp>
        <p:nvSpPr>
          <p:cNvPr id="194" name="Google Shape;194;p14"/>
          <p:cNvSpPr txBox="1"/>
          <p:nvPr>
            <p:ph idx="4294967295" type="sldNum"/>
          </p:nvPr>
        </p:nvSpPr>
        <p:spPr>
          <a:xfrm>
            <a:off x="11759184" y="6537960"/>
            <a:ext cx="228600" cy="18288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b="0" lang="en-US" sz="800">
                <a:solidFill>
                  <a:srgbClr val="667085"/>
                </a:solidFill>
                <a:latin typeface="Arial"/>
                <a:ea typeface="Arial"/>
                <a:cs typeface="Arial"/>
                <a:sym typeface="Arial"/>
              </a:rPr>
              <a:t>‹#›</a:t>
            </a:fld>
            <a:endParaRPr sz="800">
              <a:solidFill>
                <a:srgbClr val="667085"/>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15"/>
          <p:cNvSpPr/>
          <p:nvPr/>
        </p:nvSpPr>
        <p:spPr>
          <a:xfrm>
            <a:off x="502920" y="347472"/>
            <a:ext cx="1110996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2600"/>
              <a:buFont typeface="Arial"/>
              <a:buNone/>
            </a:pPr>
            <a:r>
              <a:rPr b="1" lang="en-US" sz="2600">
                <a:solidFill>
                  <a:srgbClr val="173B6C"/>
                </a:solidFill>
                <a:latin typeface="Arial"/>
                <a:ea typeface="Arial"/>
                <a:cs typeface="Arial"/>
                <a:sym typeface="Arial"/>
              </a:rPr>
              <a:t>CBC interpretation: do not stop at haemoglobin</a:t>
            </a:r>
            <a:endParaRPr sz="2600">
              <a:solidFill>
                <a:schemeClr val="dk1"/>
              </a:solidFill>
              <a:latin typeface="Arial"/>
              <a:ea typeface="Arial"/>
              <a:cs typeface="Arial"/>
              <a:sym typeface="Arial"/>
            </a:endParaRPr>
          </a:p>
        </p:txBody>
      </p:sp>
      <p:graphicFrame>
        <p:nvGraphicFramePr>
          <p:cNvPr id="201" name="Google Shape;201;p15"/>
          <p:cNvGraphicFramePr/>
          <p:nvPr/>
        </p:nvGraphicFramePr>
        <p:xfrm>
          <a:off x="685800" y="1188720"/>
          <a:ext cx="3000000" cy="3000000"/>
        </p:xfrm>
        <a:graphic>
          <a:graphicData uri="http://schemas.openxmlformats.org/drawingml/2006/table">
            <a:tbl>
              <a:tblPr>
                <a:noFill/>
                <a:tableStyleId>{CF9D8A72-D365-4773-B6F7-1606A2DA6095}</a:tableStyleId>
              </a:tblPr>
              <a:tblGrid>
                <a:gridCol w="2194550"/>
                <a:gridCol w="8641075"/>
              </a:tblGrid>
              <a:tr h="658375">
                <a:tc>
                  <a:txBody>
                    <a:bodyPr/>
                    <a:lstStyle/>
                    <a:p>
                      <a:pPr indent="0" lvl="0" marL="0" marR="0" rtl="0" algn="l">
                        <a:spcBef>
                          <a:spcPts val="0"/>
                        </a:spcBef>
                        <a:spcAft>
                          <a:spcPts val="0"/>
                        </a:spcAft>
                        <a:buClr>
                          <a:srgbClr val="FFFFFF"/>
                        </a:buClr>
                        <a:buSzPts val="1500"/>
                        <a:buFont typeface="Arial"/>
                        <a:buNone/>
                      </a:pPr>
                      <a:r>
                        <a:rPr b="1" lang="en-US" sz="1500" u="none" cap="none" strike="noStrike">
                          <a:solidFill>
                            <a:srgbClr val="FFFFFF"/>
                          </a:solidFill>
                        </a:rPr>
                        <a:t>Parameter</a:t>
                      </a:r>
                      <a:endParaRPr sz="1500" u="none" cap="none" strike="noStrike"/>
                    </a:p>
                  </a:txBody>
                  <a:tcPr marT="82300" marB="82300" marR="82300" marL="82300">
                    <a:lnL cap="flat" cmpd="sng" w="12700">
                      <a:solidFill>
                        <a:srgbClr val="D3DCE6"/>
                      </a:solidFill>
                      <a:prstDash val="solid"/>
                      <a:round/>
                      <a:headEnd len="sm" w="sm" type="none"/>
                      <a:tailEnd len="sm" w="sm" type="none"/>
                    </a:lnL>
                    <a:lnR cap="flat" cmpd="sng" w="12700">
                      <a:solidFill>
                        <a:srgbClr val="D3DCE6"/>
                      </a:solidFill>
                      <a:prstDash val="solid"/>
                      <a:round/>
                      <a:headEnd len="sm" w="sm" type="none"/>
                      <a:tailEnd len="sm" w="sm" type="none"/>
                    </a:lnR>
                    <a:lnT cap="flat" cmpd="sng" w="12700">
                      <a:solidFill>
                        <a:srgbClr val="D3DCE6"/>
                      </a:solidFill>
                      <a:prstDash val="solid"/>
                      <a:round/>
                      <a:headEnd len="sm" w="sm" type="none"/>
                      <a:tailEnd len="sm" w="sm" type="none"/>
                    </a:lnT>
                    <a:lnB cap="flat" cmpd="sng" w="12700">
                      <a:solidFill>
                        <a:srgbClr val="D3DCE6"/>
                      </a:solidFill>
                      <a:prstDash val="solid"/>
                      <a:round/>
                      <a:headEnd len="sm" w="sm" type="none"/>
                      <a:tailEnd len="sm" w="sm" type="none"/>
                    </a:lnB>
                    <a:solidFill>
                      <a:srgbClr val="173B6C"/>
                    </a:solidFill>
                  </a:tcPr>
                </a:tc>
                <a:tc>
                  <a:txBody>
                    <a:bodyPr/>
                    <a:lstStyle/>
                    <a:p>
                      <a:pPr indent="0" lvl="0" marL="0" marR="0" rtl="0" algn="l">
                        <a:spcBef>
                          <a:spcPts val="0"/>
                        </a:spcBef>
                        <a:spcAft>
                          <a:spcPts val="0"/>
                        </a:spcAft>
                        <a:buClr>
                          <a:srgbClr val="FFFFFF"/>
                        </a:buClr>
                        <a:buSzPts val="1500"/>
                        <a:buFont typeface="Arial"/>
                        <a:buNone/>
                      </a:pPr>
                      <a:r>
                        <a:rPr b="1" lang="en-US" sz="1500" u="none" cap="none" strike="noStrike">
                          <a:solidFill>
                            <a:srgbClr val="FFFFFF"/>
                          </a:solidFill>
                        </a:rPr>
                        <a:t>Clinical use</a:t>
                      </a:r>
                      <a:endParaRPr sz="1500" u="none" cap="none" strike="noStrike"/>
                    </a:p>
                  </a:txBody>
                  <a:tcPr marT="82300" marB="82300" marR="82300" marL="82300">
                    <a:lnL cap="flat" cmpd="sng" w="12700">
                      <a:solidFill>
                        <a:srgbClr val="D3DCE6"/>
                      </a:solidFill>
                      <a:prstDash val="solid"/>
                      <a:round/>
                      <a:headEnd len="sm" w="sm" type="none"/>
                      <a:tailEnd len="sm" w="sm" type="none"/>
                    </a:lnL>
                    <a:lnR cap="flat" cmpd="sng" w="12700">
                      <a:solidFill>
                        <a:srgbClr val="D3DCE6"/>
                      </a:solidFill>
                      <a:prstDash val="solid"/>
                      <a:round/>
                      <a:headEnd len="sm" w="sm" type="none"/>
                      <a:tailEnd len="sm" w="sm" type="none"/>
                    </a:lnR>
                    <a:lnT cap="flat" cmpd="sng" w="12700">
                      <a:solidFill>
                        <a:srgbClr val="D3DCE6"/>
                      </a:solidFill>
                      <a:prstDash val="solid"/>
                      <a:round/>
                      <a:headEnd len="sm" w="sm" type="none"/>
                      <a:tailEnd len="sm" w="sm" type="none"/>
                    </a:lnT>
                    <a:lnB cap="flat" cmpd="sng" w="12700">
                      <a:solidFill>
                        <a:srgbClr val="D3DCE6"/>
                      </a:solidFill>
                      <a:prstDash val="solid"/>
                      <a:round/>
                      <a:headEnd len="sm" w="sm" type="none"/>
                      <a:tailEnd len="sm" w="sm" type="none"/>
                    </a:lnB>
                    <a:solidFill>
                      <a:srgbClr val="173B6C"/>
                    </a:solidFill>
                  </a:tcPr>
                </a:tc>
              </a:tr>
              <a:tr h="658375">
                <a:tc>
                  <a:txBody>
                    <a:bodyPr/>
                    <a:lstStyle/>
                    <a:p>
                      <a:pPr indent="0" lvl="0" marL="0" marR="0" rtl="0" algn="l">
                        <a:spcBef>
                          <a:spcPts val="0"/>
                        </a:spcBef>
                        <a:spcAft>
                          <a:spcPts val="0"/>
                        </a:spcAft>
                        <a:buClr>
                          <a:srgbClr val="1F2937"/>
                        </a:buClr>
                        <a:buSzPts val="1500"/>
                        <a:buFont typeface="Arial"/>
                        <a:buNone/>
                      </a:pPr>
                      <a:r>
                        <a:rPr lang="en-US" sz="1500" u="none" cap="none" strike="noStrike">
                          <a:solidFill>
                            <a:srgbClr val="1F2937"/>
                          </a:solidFill>
                        </a:rPr>
                        <a:t>MCV</a:t>
                      </a:r>
                      <a:endParaRPr sz="1500" u="none" cap="none" strike="noStrike"/>
                    </a:p>
                  </a:txBody>
                  <a:tcPr marT="82300" marB="82300" marR="82300" marL="82300">
                    <a:lnL cap="flat" cmpd="sng" w="12700">
                      <a:solidFill>
                        <a:srgbClr val="D3DCE6"/>
                      </a:solidFill>
                      <a:prstDash val="solid"/>
                      <a:round/>
                      <a:headEnd len="sm" w="sm" type="none"/>
                      <a:tailEnd len="sm" w="sm" type="none"/>
                    </a:lnL>
                    <a:lnR cap="flat" cmpd="sng" w="12700">
                      <a:solidFill>
                        <a:srgbClr val="D3DCE6"/>
                      </a:solidFill>
                      <a:prstDash val="solid"/>
                      <a:round/>
                      <a:headEnd len="sm" w="sm" type="none"/>
                      <a:tailEnd len="sm" w="sm" type="none"/>
                    </a:lnR>
                    <a:lnT cap="flat" cmpd="sng" w="12700">
                      <a:solidFill>
                        <a:srgbClr val="D3DCE6"/>
                      </a:solidFill>
                      <a:prstDash val="solid"/>
                      <a:round/>
                      <a:headEnd len="sm" w="sm" type="none"/>
                      <a:tailEnd len="sm" w="sm" type="none"/>
                    </a:lnT>
                    <a:lnB cap="flat" cmpd="sng" w="12700">
                      <a:solidFill>
                        <a:srgbClr val="D3DCE6"/>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F2937"/>
                        </a:buClr>
                        <a:buSzPts val="1500"/>
                        <a:buFont typeface="Arial"/>
                        <a:buNone/>
                      </a:pPr>
                      <a:r>
                        <a:rPr lang="en-US" sz="1500" u="none" cap="none" strike="noStrike">
                          <a:solidFill>
                            <a:srgbClr val="1F2937"/>
                          </a:solidFill>
                        </a:rPr>
                        <a:t>Primary morphological classification</a:t>
                      </a:r>
                      <a:endParaRPr sz="1500" u="none" cap="none" strike="noStrike"/>
                    </a:p>
                  </a:txBody>
                  <a:tcPr marT="82300" marB="82300" marR="82300" marL="82300">
                    <a:lnL cap="flat" cmpd="sng" w="12700">
                      <a:solidFill>
                        <a:srgbClr val="D3DCE6"/>
                      </a:solidFill>
                      <a:prstDash val="solid"/>
                      <a:round/>
                      <a:headEnd len="sm" w="sm" type="none"/>
                      <a:tailEnd len="sm" w="sm" type="none"/>
                    </a:lnL>
                    <a:lnR cap="flat" cmpd="sng" w="12700">
                      <a:solidFill>
                        <a:srgbClr val="D3DCE6"/>
                      </a:solidFill>
                      <a:prstDash val="solid"/>
                      <a:round/>
                      <a:headEnd len="sm" w="sm" type="none"/>
                      <a:tailEnd len="sm" w="sm" type="none"/>
                    </a:lnR>
                    <a:lnT cap="flat" cmpd="sng" w="12700">
                      <a:solidFill>
                        <a:srgbClr val="D3DCE6"/>
                      </a:solidFill>
                      <a:prstDash val="solid"/>
                      <a:round/>
                      <a:headEnd len="sm" w="sm" type="none"/>
                      <a:tailEnd len="sm" w="sm" type="none"/>
                    </a:lnT>
                    <a:lnB cap="flat" cmpd="sng" w="12700">
                      <a:solidFill>
                        <a:srgbClr val="D3DCE6"/>
                      </a:solidFill>
                      <a:prstDash val="solid"/>
                      <a:round/>
                      <a:headEnd len="sm" w="sm" type="none"/>
                      <a:tailEnd len="sm" w="sm" type="none"/>
                    </a:lnB>
                    <a:solidFill>
                      <a:srgbClr val="FFFFFF"/>
                    </a:solidFill>
                  </a:tcPr>
                </a:tc>
              </a:tr>
              <a:tr h="658375">
                <a:tc>
                  <a:txBody>
                    <a:bodyPr/>
                    <a:lstStyle/>
                    <a:p>
                      <a:pPr indent="0" lvl="0" marL="0" marR="0" rtl="0" algn="l">
                        <a:spcBef>
                          <a:spcPts val="0"/>
                        </a:spcBef>
                        <a:spcAft>
                          <a:spcPts val="0"/>
                        </a:spcAft>
                        <a:buClr>
                          <a:srgbClr val="1F2937"/>
                        </a:buClr>
                        <a:buSzPts val="1500"/>
                        <a:buFont typeface="Arial"/>
                        <a:buNone/>
                      </a:pPr>
                      <a:r>
                        <a:rPr lang="en-US" sz="1500" u="none" cap="none" strike="noStrike">
                          <a:solidFill>
                            <a:srgbClr val="1F2937"/>
                          </a:solidFill>
                        </a:rPr>
                        <a:t>MCH/MCHC</a:t>
                      </a:r>
                      <a:endParaRPr sz="1500" u="none" cap="none" strike="noStrike"/>
                    </a:p>
                  </a:txBody>
                  <a:tcPr marT="82300" marB="82300" marR="82300" marL="82300">
                    <a:lnL cap="flat" cmpd="sng" w="12700">
                      <a:solidFill>
                        <a:srgbClr val="D3DCE6"/>
                      </a:solidFill>
                      <a:prstDash val="solid"/>
                      <a:round/>
                      <a:headEnd len="sm" w="sm" type="none"/>
                      <a:tailEnd len="sm" w="sm" type="none"/>
                    </a:lnL>
                    <a:lnR cap="flat" cmpd="sng" w="12700">
                      <a:solidFill>
                        <a:srgbClr val="D3DCE6"/>
                      </a:solidFill>
                      <a:prstDash val="solid"/>
                      <a:round/>
                      <a:headEnd len="sm" w="sm" type="none"/>
                      <a:tailEnd len="sm" w="sm" type="none"/>
                    </a:lnR>
                    <a:lnT cap="flat" cmpd="sng" w="12700">
                      <a:solidFill>
                        <a:srgbClr val="D3DCE6"/>
                      </a:solidFill>
                      <a:prstDash val="solid"/>
                      <a:round/>
                      <a:headEnd len="sm" w="sm" type="none"/>
                      <a:tailEnd len="sm" w="sm" type="none"/>
                    </a:lnT>
                    <a:lnB cap="flat" cmpd="sng" w="12700">
                      <a:solidFill>
                        <a:srgbClr val="D3DCE6"/>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F2937"/>
                        </a:buClr>
                        <a:buSzPts val="1500"/>
                        <a:buFont typeface="Arial"/>
                        <a:buNone/>
                      </a:pPr>
                      <a:r>
                        <a:rPr lang="en-US" sz="1500" u="none" cap="none" strike="noStrike">
                          <a:solidFill>
                            <a:srgbClr val="1F2937"/>
                          </a:solidFill>
                        </a:rPr>
                        <a:t>Degree of hypochromia; consider spherocytosis when MCHC is high</a:t>
                      </a:r>
                      <a:endParaRPr sz="1500" u="none" cap="none" strike="noStrike"/>
                    </a:p>
                  </a:txBody>
                  <a:tcPr marT="82300" marB="82300" marR="82300" marL="82300">
                    <a:lnL cap="flat" cmpd="sng" w="12700">
                      <a:solidFill>
                        <a:srgbClr val="D3DCE6"/>
                      </a:solidFill>
                      <a:prstDash val="solid"/>
                      <a:round/>
                      <a:headEnd len="sm" w="sm" type="none"/>
                      <a:tailEnd len="sm" w="sm" type="none"/>
                    </a:lnL>
                    <a:lnR cap="flat" cmpd="sng" w="12700">
                      <a:solidFill>
                        <a:srgbClr val="D3DCE6"/>
                      </a:solidFill>
                      <a:prstDash val="solid"/>
                      <a:round/>
                      <a:headEnd len="sm" w="sm" type="none"/>
                      <a:tailEnd len="sm" w="sm" type="none"/>
                    </a:lnR>
                    <a:lnT cap="flat" cmpd="sng" w="12700">
                      <a:solidFill>
                        <a:srgbClr val="D3DCE6"/>
                      </a:solidFill>
                      <a:prstDash val="solid"/>
                      <a:round/>
                      <a:headEnd len="sm" w="sm" type="none"/>
                      <a:tailEnd len="sm" w="sm" type="none"/>
                    </a:lnT>
                    <a:lnB cap="flat" cmpd="sng" w="12700">
                      <a:solidFill>
                        <a:srgbClr val="D3DCE6"/>
                      </a:solidFill>
                      <a:prstDash val="solid"/>
                      <a:round/>
                      <a:headEnd len="sm" w="sm" type="none"/>
                      <a:tailEnd len="sm" w="sm" type="none"/>
                    </a:lnB>
                    <a:solidFill>
                      <a:srgbClr val="FFFFFF"/>
                    </a:solidFill>
                  </a:tcPr>
                </a:tc>
              </a:tr>
              <a:tr h="658375">
                <a:tc>
                  <a:txBody>
                    <a:bodyPr/>
                    <a:lstStyle/>
                    <a:p>
                      <a:pPr indent="0" lvl="0" marL="0" marR="0" rtl="0" algn="l">
                        <a:spcBef>
                          <a:spcPts val="0"/>
                        </a:spcBef>
                        <a:spcAft>
                          <a:spcPts val="0"/>
                        </a:spcAft>
                        <a:buClr>
                          <a:srgbClr val="1F2937"/>
                        </a:buClr>
                        <a:buSzPts val="1500"/>
                        <a:buFont typeface="Arial"/>
                        <a:buNone/>
                      </a:pPr>
                      <a:r>
                        <a:rPr lang="en-US" sz="1500" u="none" cap="none" strike="noStrike">
                          <a:solidFill>
                            <a:srgbClr val="1F2937"/>
                          </a:solidFill>
                        </a:rPr>
                        <a:t>RDW</a:t>
                      </a:r>
                      <a:endParaRPr sz="1500" u="none" cap="none" strike="noStrike"/>
                    </a:p>
                  </a:txBody>
                  <a:tcPr marT="82300" marB="82300" marR="82300" marL="82300">
                    <a:lnL cap="flat" cmpd="sng" w="12700">
                      <a:solidFill>
                        <a:srgbClr val="D3DCE6"/>
                      </a:solidFill>
                      <a:prstDash val="solid"/>
                      <a:round/>
                      <a:headEnd len="sm" w="sm" type="none"/>
                      <a:tailEnd len="sm" w="sm" type="none"/>
                    </a:lnL>
                    <a:lnR cap="flat" cmpd="sng" w="12700">
                      <a:solidFill>
                        <a:srgbClr val="D3DCE6"/>
                      </a:solidFill>
                      <a:prstDash val="solid"/>
                      <a:round/>
                      <a:headEnd len="sm" w="sm" type="none"/>
                      <a:tailEnd len="sm" w="sm" type="none"/>
                    </a:lnR>
                    <a:lnT cap="flat" cmpd="sng" w="12700">
                      <a:solidFill>
                        <a:srgbClr val="D3DCE6"/>
                      </a:solidFill>
                      <a:prstDash val="solid"/>
                      <a:round/>
                      <a:headEnd len="sm" w="sm" type="none"/>
                      <a:tailEnd len="sm" w="sm" type="none"/>
                    </a:lnT>
                    <a:lnB cap="flat" cmpd="sng" w="12700">
                      <a:solidFill>
                        <a:srgbClr val="D3DCE6"/>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F2937"/>
                        </a:buClr>
                        <a:buSzPts val="1500"/>
                        <a:buFont typeface="Arial"/>
                        <a:buNone/>
                      </a:pPr>
                      <a:r>
                        <a:rPr lang="en-US" sz="1500" u="none" cap="none" strike="noStrike">
                          <a:solidFill>
                            <a:srgbClr val="1F2937"/>
                          </a:solidFill>
                        </a:rPr>
                        <a:t>Variation in red-cell size; often increased in iron deficiency or mixed deficiency</a:t>
                      </a:r>
                      <a:endParaRPr sz="1500" u="none" cap="none" strike="noStrike"/>
                    </a:p>
                  </a:txBody>
                  <a:tcPr marT="82300" marB="82300" marR="82300" marL="82300">
                    <a:lnL cap="flat" cmpd="sng" w="12700">
                      <a:solidFill>
                        <a:srgbClr val="D3DCE6"/>
                      </a:solidFill>
                      <a:prstDash val="solid"/>
                      <a:round/>
                      <a:headEnd len="sm" w="sm" type="none"/>
                      <a:tailEnd len="sm" w="sm" type="none"/>
                    </a:lnL>
                    <a:lnR cap="flat" cmpd="sng" w="12700">
                      <a:solidFill>
                        <a:srgbClr val="D3DCE6"/>
                      </a:solidFill>
                      <a:prstDash val="solid"/>
                      <a:round/>
                      <a:headEnd len="sm" w="sm" type="none"/>
                      <a:tailEnd len="sm" w="sm" type="none"/>
                    </a:lnR>
                    <a:lnT cap="flat" cmpd="sng" w="12700">
                      <a:solidFill>
                        <a:srgbClr val="D3DCE6"/>
                      </a:solidFill>
                      <a:prstDash val="solid"/>
                      <a:round/>
                      <a:headEnd len="sm" w="sm" type="none"/>
                      <a:tailEnd len="sm" w="sm" type="none"/>
                    </a:lnT>
                    <a:lnB cap="flat" cmpd="sng" w="12700">
                      <a:solidFill>
                        <a:srgbClr val="D3DCE6"/>
                      </a:solidFill>
                      <a:prstDash val="solid"/>
                      <a:round/>
                      <a:headEnd len="sm" w="sm" type="none"/>
                      <a:tailEnd len="sm" w="sm" type="none"/>
                    </a:lnB>
                    <a:solidFill>
                      <a:srgbClr val="FFFFFF"/>
                    </a:solidFill>
                  </a:tcPr>
                </a:tc>
              </a:tr>
              <a:tr h="658375">
                <a:tc>
                  <a:txBody>
                    <a:bodyPr/>
                    <a:lstStyle/>
                    <a:p>
                      <a:pPr indent="0" lvl="0" marL="0" marR="0" rtl="0" algn="l">
                        <a:spcBef>
                          <a:spcPts val="0"/>
                        </a:spcBef>
                        <a:spcAft>
                          <a:spcPts val="0"/>
                        </a:spcAft>
                        <a:buClr>
                          <a:srgbClr val="1F2937"/>
                        </a:buClr>
                        <a:buSzPts val="1500"/>
                        <a:buFont typeface="Arial"/>
                        <a:buNone/>
                      </a:pPr>
                      <a:r>
                        <a:rPr lang="en-US" sz="1500" u="none" cap="none" strike="noStrike">
                          <a:solidFill>
                            <a:srgbClr val="1F2937"/>
                          </a:solidFill>
                        </a:rPr>
                        <a:t>RBC count</a:t>
                      </a:r>
                      <a:endParaRPr sz="1500" u="none" cap="none" strike="noStrike"/>
                    </a:p>
                  </a:txBody>
                  <a:tcPr marT="82300" marB="82300" marR="82300" marL="82300">
                    <a:lnL cap="flat" cmpd="sng" w="12700">
                      <a:solidFill>
                        <a:srgbClr val="D3DCE6"/>
                      </a:solidFill>
                      <a:prstDash val="solid"/>
                      <a:round/>
                      <a:headEnd len="sm" w="sm" type="none"/>
                      <a:tailEnd len="sm" w="sm" type="none"/>
                    </a:lnL>
                    <a:lnR cap="flat" cmpd="sng" w="12700">
                      <a:solidFill>
                        <a:srgbClr val="D3DCE6"/>
                      </a:solidFill>
                      <a:prstDash val="solid"/>
                      <a:round/>
                      <a:headEnd len="sm" w="sm" type="none"/>
                      <a:tailEnd len="sm" w="sm" type="none"/>
                    </a:lnR>
                    <a:lnT cap="flat" cmpd="sng" w="12700">
                      <a:solidFill>
                        <a:srgbClr val="D3DCE6"/>
                      </a:solidFill>
                      <a:prstDash val="solid"/>
                      <a:round/>
                      <a:headEnd len="sm" w="sm" type="none"/>
                      <a:tailEnd len="sm" w="sm" type="none"/>
                    </a:lnT>
                    <a:lnB cap="flat" cmpd="sng" w="12700">
                      <a:solidFill>
                        <a:srgbClr val="D3DCE6"/>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F2937"/>
                        </a:buClr>
                        <a:buSzPts val="1500"/>
                        <a:buFont typeface="Arial"/>
                        <a:buNone/>
                      </a:pPr>
                      <a:r>
                        <a:rPr lang="en-US" sz="1500" u="none" cap="none" strike="noStrike">
                          <a:solidFill>
                            <a:srgbClr val="1F2937"/>
                          </a:solidFill>
                        </a:rPr>
                        <a:t>Relatively high count may favour thalassaemia trait in microcytosis</a:t>
                      </a:r>
                      <a:endParaRPr sz="1500" u="none" cap="none" strike="noStrike"/>
                    </a:p>
                  </a:txBody>
                  <a:tcPr marT="82300" marB="82300" marR="82300" marL="82300">
                    <a:lnL cap="flat" cmpd="sng" w="12700">
                      <a:solidFill>
                        <a:srgbClr val="D3DCE6"/>
                      </a:solidFill>
                      <a:prstDash val="solid"/>
                      <a:round/>
                      <a:headEnd len="sm" w="sm" type="none"/>
                      <a:tailEnd len="sm" w="sm" type="none"/>
                    </a:lnL>
                    <a:lnR cap="flat" cmpd="sng" w="12700">
                      <a:solidFill>
                        <a:srgbClr val="D3DCE6"/>
                      </a:solidFill>
                      <a:prstDash val="solid"/>
                      <a:round/>
                      <a:headEnd len="sm" w="sm" type="none"/>
                      <a:tailEnd len="sm" w="sm" type="none"/>
                    </a:lnR>
                    <a:lnT cap="flat" cmpd="sng" w="12700">
                      <a:solidFill>
                        <a:srgbClr val="D3DCE6"/>
                      </a:solidFill>
                      <a:prstDash val="solid"/>
                      <a:round/>
                      <a:headEnd len="sm" w="sm" type="none"/>
                      <a:tailEnd len="sm" w="sm" type="none"/>
                    </a:lnT>
                    <a:lnB cap="flat" cmpd="sng" w="12700">
                      <a:solidFill>
                        <a:srgbClr val="D3DCE6"/>
                      </a:solidFill>
                      <a:prstDash val="solid"/>
                      <a:round/>
                      <a:headEnd len="sm" w="sm" type="none"/>
                      <a:tailEnd len="sm" w="sm" type="none"/>
                    </a:lnB>
                    <a:solidFill>
                      <a:srgbClr val="FFFFFF"/>
                    </a:solidFill>
                  </a:tcPr>
                </a:tc>
              </a:tr>
              <a:tr h="658375">
                <a:tc>
                  <a:txBody>
                    <a:bodyPr/>
                    <a:lstStyle/>
                    <a:p>
                      <a:pPr indent="0" lvl="0" marL="0" marR="0" rtl="0" algn="l">
                        <a:spcBef>
                          <a:spcPts val="0"/>
                        </a:spcBef>
                        <a:spcAft>
                          <a:spcPts val="0"/>
                        </a:spcAft>
                        <a:buClr>
                          <a:srgbClr val="1F2937"/>
                        </a:buClr>
                        <a:buSzPts val="1500"/>
                        <a:buFont typeface="Arial"/>
                        <a:buNone/>
                      </a:pPr>
                      <a:r>
                        <a:rPr lang="en-US" sz="1500" u="none" cap="none" strike="noStrike">
                          <a:solidFill>
                            <a:srgbClr val="1F2937"/>
                          </a:solidFill>
                        </a:rPr>
                        <a:t>WBC &amp; platelets</a:t>
                      </a:r>
                      <a:endParaRPr sz="1500" u="none" cap="none" strike="noStrike"/>
                    </a:p>
                  </a:txBody>
                  <a:tcPr marT="82300" marB="82300" marR="82300" marL="82300">
                    <a:lnL cap="flat" cmpd="sng" w="12700">
                      <a:solidFill>
                        <a:srgbClr val="D3DCE6"/>
                      </a:solidFill>
                      <a:prstDash val="solid"/>
                      <a:round/>
                      <a:headEnd len="sm" w="sm" type="none"/>
                      <a:tailEnd len="sm" w="sm" type="none"/>
                    </a:lnL>
                    <a:lnR cap="flat" cmpd="sng" w="12700">
                      <a:solidFill>
                        <a:srgbClr val="D3DCE6"/>
                      </a:solidFill>
                      <a:prstDash val="solid"/>
                      <a:round/>
                      <a:headEnd len="sm" w="sm" type="none"/>
                      <a:tailEnd len="sm" w="sm" type="none"/>
                    </a:lnR>
                    <a:lnT cap="flat" cmpd="sng" w="12700">
                      <a:solidFill>
                        <a:srgbClr val="D3DCE6"/>
                      </a:solidFill>
                      <a:prstDash val="solid"/>
                      <a:round/>
                      <a:headEnd len="sm" w="sm" type="none"/>
                      <a:tailEnd len="sm" w="sm" type="none"/>
                    </a:lnT>
                    <a:lnB cap="flat" cmpd="sng" w="12700">
                      <a:solidFill>
                        <a:srgbClr val="D3DCE6"/>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F2937"/>
                        </a:buClr>
                        <a:buSzPts val="1500"/>
                        <a:buFont typeface="Arial"/>
                        <a:buNone/>
                      </a:pPr>
                      <a:r>
                        <a:rPr lang="en-US" sz="1500" u="none" cap="none" strike="noStrike">
                          <a:solidFill>
                            <a:srgbClr val="1F2937"/>
                          </a:solidFill>
                        </a:rPr>
                        <a:t>Pancytopenia, marrow failure, inflammation or clonal disease</a:t>
                      </a:r>
                      <a:endParaRPr sz="1500" u="none" cap="none" strike="noStrike"/>
                    </a:p>
                  </a:txBody>
                  <a:tcPr marT="82300" marB="82300" marR="82300" marL="82300">
                    <a:lnL cap="flat" cmpd="sng" w="12700">
                      <a:solidFill>
                        <a:srgbClr val="D3DCE6"/>
                      </a:solidFill>
                      <a:prstDash val="solid"/>
                      <a:round/>
                      <a:headEnd len="sm" w="sm" type="none"/>
                      <a:tailEnd len="sm" w="sm" type="none"/>
                    </a:lnL>
                    <a:lnR cap="flat" cmpd="sng" w="12700">
                      <a:solidFill>
                        <a:srgbClr val="D3DCE6"/>
                      </a:solidFill>
                      <a:prstDash val="solid"/>
                      <a:round/>
                      <a:headEnd len="sm" w="sm" type="none"/>
                      <a:tailEnd len="sm" w="sm" type="none"/>
                    </a:lnR>
                    <a:lnT cap="flat" cmpd="sng" w="12700">
                      <a:solidFill>
                        <a:srgbClr val="D3DCE6"/>
                      </a:solidFill>
                      <a:prstDash val="solid"/>
                      <a:round/>
                      <a:headEnd len="sm" w="sm" type="none"/>
                      <a:tailEnd len="sm" w="sm" type="none"/>
                    </a:lnT>
                    <a:lnB cap="flat" cmpd="sng" w="12700">
                      <a:solidFill>
                        <a:srgbClr val="D3DCE6"/>
                      </a:solidFill>
                      <a:prstDash val="solid"/>
                      <a:round/>
                      <a:headEnd len="sm" w="sm" type="none"/>
                      <a:tailEnd len="sm" w="sm" type="none"/>
                    </a:lnB>
                    <a:solidFill>
                      <a:srgbClr val="FFFFFF"/>
                    </a:solidFill>
                  </a:tcPr>
                </a:tc>
              </a:tr>
              <a:tr h="658375">
                <a:tc>
                  <a:txBody>
                    <a:bodyPr/>
                    <a:lstStyle/>
                    <a:p>
                      <a:pPr indent="0" lvl="0" marL="0" marR="0" rtl="0" algn="l">
                        <a:spcBef>
                          <a:spcPts val="0"/>
                        </a:spcBef>
                        <a:spcAft>
                          <a:spcPts val="0"/>
                        </a:spcAft>
                        <a:buClr>
                          <a:srgbClr val="1F2937"/>
                        </a:buClr>
                        <a:buSzPts val="1500"/>
                        <a:buFont typeface="Arial"/>
                        <a:buNone/>
                      </a:pPr>
                      <a:r>
                        <a:rPr lang="en-US" sz="1500" u="none" cap="none" strike="noStrike">
                          <a:solidFill>
                            <a:srgbClr val="1F2937"/>
                          </a:solidFill>
                        </a:rPr>
                        <a:t>Analyzer flags</a:t>
                      </a:r>
                      <a:endParaRPr sz="1500" u="none" cap="none" strike="noStrike"/>
                    </a:p>
                  </a:txBody>
                  <a:tcPr marT="82300" marB="82300" marR="82300" marL="82300">
                    <a:lnL cap="flat" cmpd="sng" w="12700">
                      <a:solidFill>
                        <a:srgbClr val="D3DCE6"/>
                      </a:solidFill>
                      <a:prstDash val="solid"/>
                      <a:round/>
                      <a:headEnd len="sm" w="sm" type="none"/>
                      <a:tailEnd len="sm" w="sm" type="none"/>
                    </a:lnL>
                    <a:lnR cap="flat" cmpd="sng" w="12700">
                      <a:solidFill>
                        <a:srgbClr val="D3DCE6"/>
                      </a:solidFill>
                      <a:prstDash val="solid"/>
                      <a:round/>
                      <a:headEnd len="sm" w="sm" type="none"/>
                      <a:tailEnd len="sm" w="sm" type="none"/>
                    </a:lnR>
                    <a:lnT cap="flat" cmpd="sng" w="12700">
                      <a:solidFill>
                        <a:srgbClr val="D3DCE6"/>
                      </a:solidFill>
                      <a:prstDash val="solid"/>
                      <a:round/>
                      <a:headEnd len="sm" w="sm" type="none"/>
                      <a:tailEnd len="sm" w="sm" type="none"/>
                    </a:lnT>
                    <a:lnB cap="flat" cmpd="sng" w="12700">
                      <a:solidFill>
                        <a:srgbClr val="D3DCE6"/>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F2937"/>
                        </a:buClr>
                        <a:buSzPts val="1500"/>
                        <a:buFont typeface="Arial"/>
                        <a:buNone/>
                      </a:pPr>
                      <a:r>
                        <a:rPr lang="en-US" sz="1500" u="none" cap="none" strike="noStrike">
                          <a:solidFill>
                            <a:srgbClr val="1F2937"/>
                          </a:solidFill>
                        </a:rPr>
                        <a:t>Blasts, NRBCs, agglutination, dimorphic population—confirm on film</a:t>
                      </a:r>
                      <a:endParaRPr sz="1500" u="none" cap="none" strike="noStrike"/>
                    </a:p>
                  </a:txBody>
                  <a:tcPr marT="82300" marB="82300" marR="82300" marL="82300">
                    <a:lnL cap="flat" cmpd="sng" w="12700">
                      <a:solidFill>
                        <a:srgbClr val="D3DCE6"/>
                      </a:solidFill>
                      <a:prstDash val="solid"/>
                      <a:round/>
                      <a:headEnd len="sm" w="sm" type="none"/>
                      <a:tailEnd len="sm" w="sm" type="none"/>
                    </a:lnL>
                    <a:lnR cap="flat" cmpd="sng" w="12700">
                      <a:solidFill>
                        <a:srgbClr val="D3DCE6"/>
                      </a:solidFill>
                      <a:prstDash val="solid"/>
                      <a:round/>
                      <a:headEnd len="sm" w="sm" type="none"/>
                      <a:tailEnd len="sm" w="sm" type="none"/>
                    </a:lnR>
                    <a:lnT cap="flat" cmpd="sng" w="12700">
                      <a:solidFill>
                        <a:srgbClr val="D3DCE6"/>
                      </a:solidFill>
                      <a:prstDash val="solid"/>
                      <a:round/>
                      <a:headEnd len="sm" w="sm" type="none"/>
                      <a:tailEnd len="sm" w="sm" type="none"/>
                    </a:lnT>
                    <a:lnB cap="flat" cmpd="sng" w="12700">
                      <a:solidFill>
                        <a:srgbClr val="D3DCE6"/>
                      </a:solidFill>
                      <a:prstDash val="solid"/>
                      <a:round/>
                      <a:headEnd len="sm" w="sm" type="none"/>
                      <a:tailEnd len="sm" w="sm" type="none"/>
                    </a:lnB>
                    <a:solidFill>
                      <a:srgbClr val="FFFFFF"/>
                    </a:solidFill>
                  </a:tcPr>
                </a:tc>
              </a:tr>
            </a:tbl>
          </a:graphicData>
        </a:graphic>
      </p:graphicFrame>
      <p:sp>
        <p:nvSpPr>
          <p:cNvPr id="202" name="Google Shape;202;p15"/>
          <p:cNvSpPr txBox="1"/>
          <p:nvPr>
            <p:ph idx="4294967295" type="sldNum"/>
          </p:nvPr>
        </p:nvSpPr>
        <p:spPr>
          <a:xfrm>
            <a:off x="11759184" y="6537960"/>
            <a:ext cx="228600" cy="18288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b="0" lang="en-US" sz="800">
                <a:solidFill>
                  <a:srgbClr val="667085"/>
                </a:solidFill>
                <a:latin typeface="Arial"/>
                <a:ea typeface="Arial"/>
                <a:cs typeface="Arial"/>
                <a:sym typeface="Arial"/>
              </a:rPr>
              <a:t>‹#›</a:t>
            </a:fld>
            <a:endParaRPr sz="800">
              <a:solidFill>
                <a:srgbClr val="667085"/>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16"/>
          <p:cNvSpPr/>
          <p:nvPr/>
        </p:nvSpPr>
        <p:spPr>
          <a:xfrm>
            <a:off x="502920" y="347472"/>
            <a:ext cx="1110996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2600"/>
              <a:buFont typeface="Arial"/>
              <a:buNone/>
            </a:pPr>
            <a:r>
              <a:rPr b="1" lang="en-US" sz="2600">
                <a:solidFill>
                  <a:srgbClr val="173B6C"/>
                </a:solidFill>
                <a:latin typeface="Arial"/>
                <a:ea typeface="Arial"/>
                <a:cs typeface="Arial"/>
                <a:sym typeface="Arial"/>
              </a:rPr>
              <a:t>Reticulocyte response: production or loss?</a:t>
            </a:r>
            <a:endParaRPr sz="2600">
              <a:solidFill>
                <a:schemeClr val="dk1"/>
              </a:solidFill>
              <a:latin typeface="Arial"/>
              <a:ea typeface="Arial"/>
              <a:cs typeface="Arial"/>
              <a:sym typeface="Arial"/>
            </a:endParaRPr>
          </a:p>
        </p:txBody>
      </p:sp>
      <p:sp>
        <p:nvSpPr>
          <p:cNvPr id="209" name="Google Shape;209;p16"/>
          <p:cNvSpPr/>
          <p:nvPr/>
        </p:nvSpPr>
        <p:spPr>
          <a:xfrm>
            <a:off x="868680" y="1554480"/>
            <a:ext cx="2011680" cy="2011680"/>
          </a:xfrm>
          <a:prstGeom prst="ellipse">
            <a:avLst/>
          </a:prstGeom>
          <a:solidFill>
            <a:srgbClr val="EAF1F8"/>
          </a:solidFill>
          <a:ln cap="flat" cmpd="sng" w="25400">
            <a:solidFill>
              <a:srgbClr val="2F6FB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6"/>
          <p:cNvSpPr/>
          <p:nvPr/>
        </p:nvSpPr>
        <p:spPr>
          <a:xfrm>
            <a:off x="1143000" y="2057400"/>
            <a:ext cx="1463040" cy="8229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73B6C"/>
              </a:buClr>
              <a:buSzPts val="2200"/>
              <a:buFont typeface="Arial"/>
              <a:buNone/>
            </a:pPr>
            <a:r>
              <a:rPr b="1" lang="en-US" sz="2200">
                <a:solidFill>
                  <a:srgbClr val="173B6C"/>
                </a:solidFill>
                <a:latin typeface="Arial"/>
                <a:ea typeface="Arial"/>
                <a:cs typeface="Arial"/>
                <a:sym typeface="Arial"/>
              </a:rPr>
              <a:t>RETICULOCYTE</a:t>
            </a:r>
            <a:endParaRPr sz="2200">
              <a:solidFill>
                <a:schemeClr val="dk1"/>
              </a:solidFill>
              <a:latin typeface="Arial"/>
              <a:ea typeface="Arial"/>
              <a:cs typeface="Arial"/>
              <a:sym typeface="Arial"/>
            </a:endParaRPr>
          </a:p>
          <a:p>
            <a:pPr indent="0" lvl="0" marL="0" marR="0" rtl="0" algn="ctr">
              <a:spcBef>
                <a:spcPts val="0"/>
              </a:spcBef>
              <a:spcAft>
                <a:spcPts val="0"/>
              </a:spcAft>
              <a:buClr>
                <a:srgbClr val="173B6C"/>
              </a:buClr>
              <a:buSzPts val="2200"/>
              <a:buFont typeface="Arial"/>
              <a:buNone/>
            </a:pPr>
            <a:r>
              <a:rPr b="1" lang="en-US" sz="2200">
                <a:solidFill>
                  <a:srgbClr val="173B6C"/>
                </a:solidFill>
                <a:latin typeface="Arial"/>
                <a:ea typeface="Arial"/>
                <a:cs typeface="Arial"/>
                <a:sym typeface="Arial"/>
              </a:rPr>
              <a:t>COUNT</a:t>
            </a:r>
            <a:endParaRPr sz="2200">
              <a:solidFill>
                <a:schemeClr val="dk1"/>
              </a:solidFill>
              <a:latin typeface="Arial"/>
              <a:ea typeface="Arial"/>
              <a:cs typeface="Arial"/>
              <a:sym typeface="Arial"/>
            </a:endParaRPr>
          </a:p>
        </p:txBody>
      </p:sp>
      <p:cxnSp>
        <p:nvCxnSpPr>
          <p:cNvPr id="211" name="Google Shape;211;p16"/>
          <p:cNvCxnSpPr/>
          <p:nvPr/>
        </p:nvCxnSpPr>
        <p:spPr>
          <a:xfrm>
            <a:off x="3063240" y="2560320"/>
            <a:ext cx="1508760" cy="0"/>
          </a:xfrm>
          <a:prstGeom prst="straightConnector1">
            <a:avLst/>
          </a:prstGeom>
          <a:noFill/>
          <a:ln cap="flat" cmpd="sng" w="25400">
            <a:solidFill>
              <a:srgbClr val="27866F"/>
            </a:solidFill>
            <a:prstDash val="solid"/>
            <a:round/>
            <a:headEnd len="sm" w="sm" type="none"/>
            <a:tailEnd len="med" w="med" type="triangle"/>
          </a:ln>
        </p:spPr>
      </p:cxnSp>
      <p:cxnSp>
        <p:nvCxnSpPr>
          <p:cNvPr id="212" name="Google Shape;212;p16"/>
          <p:cNvCxnSpPr/>
          <p:nvPr/>
        </p:nvCxnSpPr>
        <p:spPr>
          <a:xfrm>
            <a:off x="3063240" y="2560320"/>
            <a:ext cx="1508760" cy="1691640"/>
          </a:xfrm>
          <a:prstGeom prst="straightConnector1">
            <a:avLst/>
          </a:prstGeom>
          <a:noFill/>
          <a:ln cap="flat" cmpd="sng" w="25400">
            <a:solidFill>
              <a:srgbClr val="C74747"/>
            </a:solidFill>
            <a:prstDash val="solid"/>
            <a:round/>
            <a:headEnd len="sm" w="sm" type="none"/>
            <a:tailEnd len="med" w="med" type="triangle"/>
          </a:ln>
        </p:spPr>
      </p:cxnSp>
      <p:sp>
        <p:nvSpPr>
          <p:cNvPr id="213" name="Google Shape;213;p16"/>
          <p:cNvSpPr/>
          <p:nvPr/>
        </p:nvSpPr>
        <p:spPr>
          <a:xfrm>
            <a:off x="4709160" y="1051560"/>
            <a:ext cx="5897880" cy="1691640"/>
          </a:xfrm>
          <a:prstGeom prst="roundRect">
            <a:avLst>
              <a:gd fmla="val 4324"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16"/>
          <p:cNvSpPr/>
          <p:nvPr/>
        </p:nvSpPr>
        <p:spPr>
          <a:xfrm>
            <a:off x="4709160" y="1051560"/>
            <a:ext cx="82296" cy="1691640"/>
          </a:xfrm>
          <a:prstGeom prst="rect">
            <a:avLst/>
          </a:prstGeom>
          <a:solidFill>
            <a:srgbClr val="27866F"/>
          </a:solidFill>
          <a:ln cap="flat" cmpd="sng" w="12700">
            <a:solidFill>
              <a:srgbClr val="27866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16"/>
          <p:cNvSpPr/>
          <p:nvPr/>
        </p:nvSpPr>
        <p:spPr>
          <a:xfrm>
            <a:off x="4937760" y="1216152"/>
            <a:ext cx="553212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1700"/>
              <a:buFont typeface="Arial"/>
              <a:buNone/>
            </a:pPr>
            <a:r>
              <a:rPr b="1" lang="en-US" sz="1700">
                <a:solidFill>
                  <a:srgbClr val="173B6C"/>
                </a:solidFill>
                <a:latin typeface="Arial"/>
                <a:ea typeface="Arial"/>
                <a:cs typeface="Arial"/>
                <a:sym typeface="Arial"/>
              </a:rPr>
              <a:t>Appropriately increased</a:t>
            </a:r>
            <a:endParaRPr sz="1700">
              <a:solidFill>
                <a:schemeClr val="dk1"/>
              </a:solidFill>
              <a:latin typeface="Arial"/>
              <a:ea typeface="Arial"/>
              <a:cs typeface="Arial"/>
              <a:sym typeface="Arial"/>
            </a:endParaRPr>
          </a:p>
        </p:txBody>
      </p:sp>
      <p:sp>
        <p:nvSpPr>
          <p:cNvPr id="216" name="Google Shape;216;p16"/>
          <p:cNvSpPr/>
          <p:nvPr/>
        </p:nvSpPr>
        <p:spPr>
          <a:xfrm>
            <a:off x="4937760" y="1627632"/>
            <a:ext cx="5486400" cy="978408"/>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Blood loss or haemolysis; confirm with bilirubin, LDH, haptoglobin, DAT and smear.</a:t>
            </a:r>
            <a:endParaRPr sz="1350">
              <a:solidFill>
                <a:schemeClr val="dk1"/>
              </a:solidFill>
              <a:latin typeface="Arial"/>
              <a:ea typeface="Arial"/>
              <a:cs typeface="Arial"/>
              <a:sym typeface="Arial"/>
            </a:endParaRPr>
          </a:p>
        </p:txBody>
      </p:sp>
      <p:sp>
        <p:nvSpPr>
          <p:cNvPr id="217" name="Google Shape;217;p16"/>
          <p:cNvSpPr/>
          <p:nvPr/>
        </p:nvSpPr>
        <p:spPr>
          <a:xfrm>
            <a:off x="4709160" y="3657600"/>
            <a:ext cx="5897880" cy="1691640"/>
          </a:xfrm>
          <a:prstGeom prst="roundRect">
            <a:avLst>
              <a:gd fmla="val 4324"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6"/>
          <p:cNvSpPr/>
          <p:nvPr/>
        </p:nvSpPr>
        <p:spPr>
          <a:xfrm>
            <a:off x="4709160" y="3657600"/>
            <a:ext cx="82296" cy="1691640"/>
          </a:xfrm>
          <a:prstGeom prst="rect">
            <a:avLst/>
          </a:prstGeom>
          <a:solidFill>
            <a:srgbClr val="C74747"/>
          </a:solidFill>
          <a:ln cap="flat" cmpd="sng" w="12700">
            <a:solidFill>
              <a:srgbClr val="C7474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16"/>
          <p:cNvSpPr/>
          <p:nvPr/>
        </p:nvSpPr>
        <p:spPr>
          <a:xfrm>
            <a:off x="4937760" y="3822192"/>
            <a:ext cx="553212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1700"/>
              <a:buFont typeface="Arial"/>
              <a:buNone/>
            </a:pPr>
            <a:r>
              <a:rPr b="1" lang="en-US" sz="1700">
                <a:solidFill>
                  <a:srgbClr val="173B6C"/>
                </a:solidFill>
                <a:latin typeface="Arial"/>
                <a:ea typeface="Arial"/>
                <a:cs typeface="Arial"/>
                <a:sym typeface="Arial"/>
              </a:rPr>
              <a:t>Low / inappropriately normal</a:t>
            </a:r>
            <a:endParaRPr sz="1700">
              <a:solidFill>
                <a:schemeClr val="dk1"/>
              </a:solidFill>
              <a:latin typeface="Arial"/>
              <a:ea typeface="Arial"/>
              <a:cs typeface="Arial"/>
              <a:sym typeface="Arial"/>
            </a:endParaRPr>
          </a:p>
        </p:txBody>
      </p:sp>
      <p:sp>
        <p:nvSpPr>
          <p:cNvPr id="220" name="Google Shape;220;p16"/>
          <p:cNvSpPr/>
          <p:nvPr/>
        </p:nvSpPr>
        <p:spPr>
          <a:xfrm>
            <a:off x="4937760" y="4233672"/>
            <a:ext cx="5486400" cy="978408"/>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Reduced marrow production: nutrient deficiency, CKD, inflammation, marrow failure or infiltration.</a:t>
            </a:r>
            <a:endParaRPr sz="1350">
              <a:solidFill>
                <a:schemeClr val="dk1"/>
              </a:solidFill>
              <a:latin typeface="Arial"/>
              <a:ea typeface="Arial"/>
              <a:cs typeface="Arial"/>
              <a:sym typeface="Arial"/>
            </a:endParaRPr>
          </a:p>
        </p:txBody>
      </p:sp>
      <p:sp>
        <p:nvSpPr>
          <p:cNvPr id="221" name="Google Shape;221;p16"/>
          <p:cNvSpPr/>
          <p:nvPr/>
        </p:nvSpPr>
        <p:spPr>
          <a:xfrm>
            <a:off x="1143000" y="5074920"/>
            <a:ext cx="2926080" cy="822960"/>
          </a:xfrm>
          <a:prstGeom prst="rect">
            <a:avLst/>
          </a:prstGeom>
          <a:noFill/>
          <a:ln>
            <a:noFill/>
          </a:ln>
        </p:spPr>
        <p:txBody>
          <a:bodyPr anchorCtr="0" anchor="ctr" bIns="375" lIns="375" spcFirstLastPara="1" rIns="375" wrap="square" tIns="375">
            <a:noAutofit/>
          </a:bodyPr>
          <a:lstStyle/>
          <a:p>
            <a:pPr indent="0" lvl="0" marL="0" marR="0" rtl="0" algn="ctr">
              <a:spcBef>
                <a:spcPts val="0"/>
              </a:spcBef>
              <a:spcAft>
                <a:spcPts val="0"/>
              </a:spcAft>
              <a:buClr>
                <a:srgbClr val="667085"/>
              </a:buClr>
              <a:buSzPts val="1300"/>
              <a:buFont typeface="Arial"/>
              <a:buNone/>
            </a:pPr>
            <a:r>
              <a:rPr lang="en-US" sz="1300">
                <a:solidFill>
                  <a:srgbClr val="667085"/>
                </a:solidFill>
                <a:latin typeface="Arial"/>
                <a:ea typeface="Arial"/>
                <a:cs typeface="Arial"/>
                <a:sym typeface="Arial"/>
              </a:rPr>
              <a:t>Correct for anaemia severity and reticulocyte maturation when interpreting the reticulocyte production index.</a:t>
            </a:r>
            <a:endParaRPr sz="1300">
              <a:solidFill>
                <a:schemeClr val="dk1"/>
              </a:solidFill>
              <a:latin typeface="Arial"/>
              <a:ea typeface="Arial"/>
              <a:cs typeface="Arial"/>
              <a:sym typeface="Arial"/>
            </a:endParaRPr>
          </a:p>
        </p:txBody>
      </p:sp>
      <p:sp>
        <p:nvSpPr>
          <p:cNvPr id="222" name="Google Shape;222;p16"/>
          <p:cNvSpPr txBox="1"/>
          <p:nvPr>
            <p:ph idx="4294967295" type="sldNum"/>
          </p:nvPr>
        </p:nvSpPr>
        <p:spPr>
          <a:xfrm>
            <a:off x="11759184" y="6537960"/>
            <a:ext cx="228600" cy="18288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b="0" lang="en-US" sz="800">
                <a:solidFill>
                  <a:srgbClr val="667085"/>
                </a:solidFill>
                <a:latin typeface="Arial"/>
                <a:ea typeface="Arial"/>
                <a:cs typeface="Arial"/>
                <a:sym typeface="Arial"/>
              </a:rPr>
              <a:t>‹#›</a:t>
            </a:fld>
            <a:endParaRPr sz="800">
              <a:solidFill>
                <a:srgbClr val="667085"/>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17"/>
          <p:cNvSpPr/>
          <p:nvPr/>
        </p:nvSpPr>
        <p:spPr>
          <a:xfrm>
            <a:off x="502920" y="347472"/>
            <a:ext cx="1110996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2600"/>
              <a:buFont typeface="Arial"/>
              <a:buNone/>
            </a:pPr>
            <a:r>
              <a:rPr b="1" lang="en-US" sz="2600">
                <a:solidFill>
                  <a:srgbClr val="173B6C"/>
                </a:solidFill>
                <a:latin typeface="Arial"/>
                <a:ea typeface="Arial"/>
                <a:cs typeface="Arial"/>
                <a:sym typeface="Arial"/>
              </a:rPr>
              <a:t>MCV-based classification</a:t>
            </a:r>
            <a:endParaRPr sz="2600">
              <a:solidFill>
                <a:schemeClr val="dk1"/>
              </a:solidFill>
              <a:latin typeface="Arial"/>
              <a:ea typeface="Arial"/>
              <a:cs typeface="Arial"/>
              <a:sym typeface="Arial"/>
            </a:endParaRPr>
          </a:p>
        </p:txBody>
      </p:sp>
      <p:pic>
        <p:nvPicPr>
          <p:cNvPr id="229" name="Google Shape;229;p17"/>
          <p:cNvPicPr preferRelativeResize="0"/>
          <p:nvPr/>
        </p:nvPicPr>
        <p:blipFill rotWithShape="1">
          <a:blip r:embed="rId3">
            <a:alphaModFix/>
          </a:blip>
          <a:srcRect b="0" l="0" r="0" t="0"/>
          <a:stretch/>
        </p:blipFill>
        <p:spPr>
          <a:xfrm>
            <a:off x="640080" y="1234440"/>
            <a:ext cx="4023360" cy="4480560"/>
          </a:xfrm>
          <a:prstGeom prst="rect">
            <a:avLst/>
          </a:prstGeom>
          <a:noFill/>
          <a:ln>
            <a:noFill/>
          </a:ln>
        </p:spPr>
      </p:pic>
      <p:sp>
        <p:nvSpPr>
          <p:cNvPr id="230" name="Google Shape;230;p17"/>
          <p:cNvSpPr/>
          <p:nvPr/>
        </p:nvSpPr>
        <p:spPr>
          <a:xfrm>
            <a:off x="4892040" y="1143000"/>
            <a:ext cx="6172200" cy="1325880"/>
          </a:xfrm>
          <a:prstGeom prst="roundRect">
            <a:avLst>
              <a:gd fmla="val 5517"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7"/>
          <p:cNvSpPr/>
          <p:nvPr/>
        </p:nvSpPr>
        <p:spPr>
          <a:xfrm>
            <a:off x="4892040" y="1143000"/>
            <a:ext cx="82296" cy="1325880"/>
          </a:xfrm>
          <a:prstGeom prst="rect">
            <a:avLst/>
          </a:prstGeom>
          <a:solidFill>
            <a:srgbClr val="D58A23"/>
          </a:solidFill>
          <a:ln cap="flat" cmpd="sng" w="12700">
            <a:solidFill>
              <a:srgbClr val="D58A2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17"/>
          <p:cNvSpPr/>
          <p:nvPr/>
        </p:nvSpPr>
        <p:spPr>
          <a:xfrm>
            <a:off x="5120640" y="1307592"/>
            <a:ext cx="580644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1700"/>
              <a:buFont typeface="Arial"/>
              <a:buNone/>
            </a:pPr>
            <a:r>
              <a:rPr b="1" lang="en-US" sz="1700">
                <a:solidFill>
                  <a:srgbClr val="173B6C"/>
                </a:solidFill>
                <a:latin typeface="Arial"/>
                <a:ea typeface="Arial"/>
                <a:cs typeface="Arial"/>
                <a:sym typeface="Arial"/>
              </a:rPr>
              <a:t>Microcytic (MCV &lt; local lower limit)</a:t>
            </a:r>
            <a:endParaRPr sz="1700">
              <a:solidFill>
                <a:schemeClr val="dk1"/>
              </a:solidFill>
              <a:latin typeface="Arial"/>
              <a:ea typeface="Arial"/>
              <a:cs typeface="Arial"/>
              <a:sym typeface="Arial"/>
            </a:endParaRPr>
          </a:p>
        </p:txBody>
      </p:sp>
      <p:sp>
        <p:nvSpPr>
          <p:cNvPr id="233" name="Google Shape;233;p17"/>
          <p:cNvSpPr/>
          <p:nvPr/>
        </p:nvSpPr>
        <p:spPr>
          <a:xfrm>
            <a:off x="5120640" y="1719072"/>
            <a:ext cx="5760720" cy="612648"/>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Iron deficiency • thalassaemia • anaemia of inflammation • sideroblastic anaemia / lead</a:t>
            </a:r>
            <a:endParaRPr sz="1350">
              <a:solidFill>
                <a:schemeClr val="dk1"/>
              </a:solidFill>
              <a:latin typeface="Arial"/>
              <a:ea typeface="Arial"/>
              <a:cs typeface="Arial"/>
              <a:sym typeface="Arial"/>
            </a:endParaRPr>
          </a:p>
        </p:txBody>
      </p:sp>
      <p:sp>
        <p:nvSpPr>
          <p:cNvPr id="234" name="Google Shape;234;p17"/>
          <p:cNvSpPr/>
          <p:nvPr/>
        </p:nvSpPr>
        <p:spPr>
          <a:xfrm>
            <a:off x="4892040" y="2743200"/>
            <a:ext cx="6172200" cy="1325880"/>
          </a:xfrm>
          <a:prstGeom prst="roundRect">
            <a:avLst>
              <a:gd fmla="val 5517"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17"/>
          <p:cNvSpPr/>
          <p:nvPr/>
        </p:nvSpPr>
        <p:spPr>
          <a:xfrm>
            <a:off x="4892040" y="2743200"/>
            <a:ext cx="82296" cy="1325880"/>
          </a:xfrm>
          <a:prstGeom prst="rect">
            <a:avLst/>
          </a:prstGeom>
          <a:solidFill>
            <a:srgbClr val="2F6FB0"/>
          </a:solidFill>
          <a:ln cap="flat" cmpd="sng" w="12700">
            <a:solidFill>
              <a:srgbClr val="2F6FB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17"/>
          <p:cNvSpPr/>
          <p:nvPr/>
        </p:nvSpPr>
        <p:spPr>
          <a:xfrm>
            <a:off x="5120640" y="2907792"/>
            <a:ext cx="580644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1700"/>
              <a:buFont typeface="Arial"/>
              <a:buNone/>
            </a:pPr>
            <a:r>
              <a:rPr b="1" lang="en-US" sz="1700">
                <a:solidFill>
                  <a:srgbClr val="173B6C"/>
                </a:solidFill>
                <a:latin typeface="Arial"/>
                <a:ea typeface="Arial"/>
                <a:cs typeface="Arial"/>
                <a:sym typeface="Arial"/>
              </a:rPr>
              <a:t>Normocytic</a:t>
            </a:r>
            <a:endParaRPr sz="1700">
              <a:solidFill>
                <a:schemeClr val="dk1"/>
              </a:solidFill>
              <a:latin typeface="Arial"/>
              <a:ea typeface="Arial"/>
              <a:cs typeface="Arial"/>
              <a:sym typeface="Arial"/>
            </a:endParaRPr>
          </a:p>
        </p:txBody>
      </p:sp>
      <p:sp>
        <p:nvSpPr>
          <p:cNvPr id="237" name="Google Shape;237;p17"/>
          <p:cNvSpPr/>
          <p:nvPr/>
        </p:nvSpPr>
        <p:spPr>
          <a:xfrm>
            <a:off x="5120640" y="3319272"/>
            <a:ext cx="5760720" cy="612648"/>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Acute blood loss • haemolysis • CKD • inflammation • marrow failure • mixed deficiency</a:t>
            </a:r>
            <a:endParaRPr sz="1350">
              <a:solidFill>
                <a:schemeClr val="dk1"/>
              </a:solidFill>
              <a:latin typeface="Arial"/>
              <a:ea typeface="Arial"/>
              <a:cs typeface="Arial"/>
              <a:sym typeface="Arial"/>
            </a:endParaRPr>
          </a:p>
        </p:txBody>
      </p:sp>
      <p:sp>
        <p:nvSpPr>
          <p:cNvPr id="238" name="Google Shape;238;p17"/>
          <p:cNvSpPr/>
          <p:nvPr/>
        </p:nvSpPr>
        <p:spPr>
          <a:xfrm>
            <a:off x="4892040" y="4343400"/>
            <a:ext cx="6172200" cy="1325880"/>
          </a:xfrm>
          <a:prstGeom prst="roundRect">
            <a:avLst>
              <a:gd fmla="val 5517"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17"/>
          <p:cNvSpPr/>
          <p:nvPr/>
        </p:nvSpPr>
        <p:spPr>
          <a:xfrm>
            <a:off x="4892040" y="4343400"/>
            <a:ext cx="82296" cy="1325880"/>
          </a:xfrm>
          <a:prstGeom prst="rect">
            <a:avLst/>
          </a:prstGeom>
          <a:solidFill>
            <a:srgbClr val="27866F"/>
          </a:solidFill>
          <a:ln cap="flat" cmpd="sng" w="12700">
            <a:solidFill>
              <a:srgbClr val="27866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17"/>
          <p:cNvSpPr/>
          <p:nvPr/>
        </p:nvSpPr>
        <p:spPr>
          <a:xfrm>
            <a:off x="5120640" y="4507992"/>
            <a:ext cx="580644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1700"/>
              <a:buFont typeface="Arial"/>
              <a:buNone/>
            </a:pPr>
            <a:r>
              <a:rPr b="1" lang="en-US" sz="1700">
                <a:solidFill>
                  <a:srgbClr val="173B6C"/>
                </a:solidFill>
                <a:latin typeface="Arial"/>
                <a:ea typeface="Arial"/>
                <a:cs typeface="Arial"/>
                <a:sym typeface="Arial"/>
              </a:rPr>
              <a:t>Macrocytic</a:t>
            </a:r>
            <a:endParaRPr sz="1700">
              <a:solidFill>
                <a:schemeClr val="dk1"/>
              </a:solidFill>
              <a:latin typeface="Arial"/>
              <a:ea typeface="Arial"/>
              <a:cs typeface="Arial"/>
              <a:sym typeface="Arial"/>
            </a:endParaRPr>
          </a:p>
        </p:txBody>
      </p:sp>
      <p:sp>
        <p:nvSpPr>
          <p:cNvPr id="241" name="Google Shape;241;p17"/>
          <p:cNvSpPr/>
          <p:nvPr/>
        </p:nvSpPr>
        <p:spPr>
          <a:xfrm>
            <a:off x="5120640" y="4919472"/>
            <a:ext cx="5760720" cy="612648"/>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B12/folate deficiency • alcohol/liver disease • hypothyroidism • drugs • MDS • reticulocytosis</a:t>
            </a:r>
            <a:endParaRPr sz="1350">
              <a:solidFill>
                <a:schemeClr val="dk1"/>
              </a:solidFill>
              <a:latin typeface="Arial"/>
              <a:ea typeface="Arial"/>
              <a:cs typeface="Arial"/>
              <a:sym typeface="Arial"/>
            </a:endParaRPr>
          </a:p>
        </p:txBody>
      </p:sp>
      <p:sp>
        <p:nvSpPr>
          <p:cNvPr id="242" name="Google Shape;242;p17"/>
          <p:cNvSpPr/>
          <p:nvPr/>
        </p:nvSpPr>
        <p:spPr>
          <a:xfrm>
            <a:off x="1143000" y="5943600"/>
            <a:ext cx="3108960" cy="2011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7085"/>
              </a:buClr>
              <a:buSzPts val="900"/>
              <a:buFont typeface="Arial"/>
              <a:buNone/>
            </a:pPr>
            <a:r>
              <a:rPr i="1" lang="en-US" sz="900">
                <a:solidFill>
                  <a:srgbClr val="667085"/>
                </a:solidFill>
                <a:latin typeface="Arial"/>
                <a:ea typeface="Arial"/>
                <a:cs typeface="Arial"/>
                <a:sym typeface="Arial"/>
              </a:rPr>
              <a:t>Pie proportions are illustrative only.</a:t>
            </a:r>
            <a:endParaRPr sz="900">
              <a:solidFill>
                <a:schemeClr val="dk1"/>
              </a:solidFill>
              <a:latin typeface="Arial"/>
              <a:ea typeface="Arial"/>
              <a:cs typeface="Arial"/>
              <a:sym typeface="Arial"/>
            </a:endParaRPr>
          </a:p>
        </p:txBody>
      </p:sp>
      <p:sp>
        <p:nvSpPr>
          <p:cNvPr id="243" name="Google Shape;243;p17"/>
          <p:cNvSpPr txBox="1"/>
          <p:nvPr>
            <p:ph idx="4294967295" type="sldNum"/>
          </p:nvPr>
        </p:nvSpPr>
        <p:spPr>
          <a:xfrm>
            <a:off x="11759184" y="6537960"/>
            <a:ext cx="228600" cy="18288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b="0" lang="en-US" sz="800">
                <a:solidFill>
                  <a:srgbClr val="667085"/>
                </a:solidFill>
                <a:latin typeface="Arial"/>
                <a:ea typeface="Arial"/>
                <a:cs typeface="Arial"/>
                <a:sym typeface="Arial"/>
              </a:rPr>
              <a:t>‹#›</a:t>
            </a:fld>
            <a:endParaRPr sz="800">
              <a:solidFill>
                <a:srgbClr val="667085"/>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18"/>
          <p:cNvSpPr/>
          <p:nvPr/>
        </p:nvSpPr>
        <p:spPr>
          <a:xfrm>
            <a:off x="502920" y="347472"/>
            <a:ext cx="1110996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2600"/>
              <a:buFont typeface="Arial"/>
              <a:buNone/>
            </a:pPr>
            <a:r>
              <a:rPr b="1" lang="en-US" sz="2600">
                <a:solidFill>
                  <a:srgbClr val="173B6C"/>
                </a:solidFill>
                <a:latin typeface="Arial"/>
                <a:ea typeface="Arial"/>
                <a:cs typeface="Arial"/>
                <a:sym typeface="Arial"/>
              </a:rPr>
              <a:t>Microcytic anaemia: practical differentiation</a:t>
            </a:r>
            <a:endParaRPr sz="2600">
              <a:solidFill>
                <a:schemeClr val="dk1"/>
              </a:solidFill>
              <a:latin typeface="Arial"/>
              <a:ea typeface="Arial"/>
              <a:cs typeface="Arial"/>
              <a:sym typeface="Arial"/>
            </a:endParaRPr>
          </a:p>
        </p:txBody>
      </p:sp>
      <p:graphicFrame>
        <p:nvGraphicFramePr>
          <p:cNvPr id="250" name="Google Shape;250;p18"/>
          <p:cNvGraphicFramePr/>
          <p:nvPr/>
        </p:nvGraphicFramePr>
        <p:xfrm>
          <a:off x="502920" y="1051560"/>
          <a:ext cx="3000000" cy="3000000"/>
        </p:xfrm>
        <a:graphic>
          <a:graphicData uri="http://schemas.openxmlformats.org/drawingml/2006/table">
            <a:tbl>
              <a:tblPr>
                <a:noFill/>
                <a:tableStyleId>{CF9D8A72-D365-4773-B6F7-1606A2DA6095}</a:tableStyleId>
              </a:tblPr>
              <a:tblGrid>
                <a:gridCol w="1874525"/>
                <a:gridCol w="3063250"/>
                <a:gridCol w="3063250"/>
                <a:gridCol w="3200400"/>
              </a:tblGrid>
              <a:tr h="685800">
                <a:tc>
                  <a:txBody>
                    <a:bodyPr/>
                    <a:lstStyle/>
                    <a:p>
                      <a:pPr indent="0" lvl="0" marL="0" marR="0" rtl="0" algn="l">
                        <a:spcBef>
                          <a:spcPts val="0"/>
                        </a:spcBef>
                        <a:spcAft>
                          <a:spcPts val="0"/>
                        </a:spcAft>
                        <a:buClr>
                          <a:srgbClr val="FFFFFF"/>
                        </a:buClr>
                        <a:buSzPts val="1330"/>
                        <a:buFont typeface="Arial"/>
                        <a:buNone/>
                      </a:pPr>
                      <a:r>
                        <a:rPr b="1" lang="en-US" sz="1330" u="none" cap="none" strike="noStrike">
                          <a:solidFill>
                            <a:srgbClr val="FFFFFF"/>
                          </a:solidFill>
                        </a:rPr>
                        <a:t>Feature</a:t>
                      </a:r>
                      <a:endParaRPr sz="1330" u="none" cap="none" strike="noStrike"/>
                    </a:p>
                  </a:txBody>
                  <a:tcPr marT="54875" marB="54875" marR="54875" marL="54875">
                    <a:lnL cap="flat" cmpd="sng" w="12700">
                      <a:solidFill>
                        <a:srgbClr val="D1DAE4"/>
                      </a:solidFill>
                      <a:prstDash val="solid"/>
                      <a:round/>
                      <a:headEnd len="sm" w="sm" type="none"/>
                      <a:tailEnd len="sm" w="sm" type="none"/>
                    </a:lnL>
                    <a:lnR cap="flat" cmpd="sng" w="12700">
                      <a:solidFill>
                        <a:srgbClr val="D1DAE4"/>
                      </a:solidFill>
                      <a:prstDash val="solid"/>
                      <a:round/>
                      <a:headEnd len="sm" w="sm" type="none"/>
                      <a:tailEnd len="sm" w="sm" type="none"/>
                    </a:lnR>
                    <a:lnT cap="flat" cmpd="sng" w="12700">
                      <a:solidFill>
                        <a:srgbClr val="D1DAE4"/>
                      </a:solidFill>
                      <a:prstDash val="solid"/>
                      <a:round/>
                      <a:headEnd len="sm" w="sm" type="none"/>
                      <a:tailEnd len="sm" w="sm" type="none"/>
                    </a:lnT>
                    <a:lnB cap="flat" cmpd="sng" w="12700">
                      <a:solidFill>
                        <a:srgbClr val="D1DAE4"/>
                      </a:solidFill>
                      <a:prstDash val="solid"/>
                      <a:round/>
                      <a:headEnd len="sm" w="sm" type="none"/>
                      <a:tailEnd len="sm" w="sm" type="none"/>
                    </a:lnB>
                    <a:solidFill>
                      <a:srgbClr val="173B6C"/>
                    </a:solidFill>
                  </a:tcPr>
                </a:tc>
                <a:tc>
                  <a:txBody>
                    <a:bodyPr/>
                    <a:lstStyle/>
                    <a:p>
                      <a:pPr indent="0" lvl="0" marL="0" marR="0" rtl="0" algn="l">
                        <a:spcBef>
                          <a:spcPts val="0"/>
                        </a:spcBef>
                        <a:spcAft>
                          <a:spcPts val="0"/>
                        </a:spcAft>
                        <a:buClr>
                          <a:srgbClr val="FFFFFF"/>
                        </a:buClr>
                        <a:buSzPts val="1330"/>
                        <a:buFont typeface="Arial"/>
                        <a:buNone/>
                      </a:pPr>
                      <a:r>
                        <a:rPr b="1" lang="en-US" sz="1330" u="none" cap="none" strike="noStrike">
                          <a:solidFill>
                            <a:srgbClr val="FFFFFF"/>
                          </a:solidFill>
                        </a:rPr>
                        <a:t>Iron deficiency</a:t>
                      </a:r>
                      <a:endParaRPr sz="1330" u="none" cap="none" strike="noStrike"/>
                    </a:p>
                  </a:txBody>
                  <a:tcPr marT="54875" marB="54875" marR="54875" marL="54875">
                    <a:lnL cap="flat" cmpd="sng" w="12700">
                      <a:solidFill>
                        <a:srgbClr val="D1DAE4"/>
                      </a:solidFill>
                      <a:prstDash val="solid"/>
                      <a:round/>
                      <a:headEnd len="sm" w="sm" type="none"/>
                      <a:tailEnd len="sm" w="sm" type="none"/>
                    </a:lnL>
                    <a:lnR cap="flat" cmpd="sng" w="12700">
                      <a:solidFill>
                        <a:srgbClr val="D1DAE4"/>
                      </a:solidFill>
                      <a:prstDash val="solid"/>
                      <a:round/>
                      <a:headEnd len="sm" w="sm" type="none"/>
                      <a:tailEnd len="sm" w="sm" type="none"/>
                    </a:lnR>
                    <a:lnT cap="flat" cmpd="sng" w="12700">
                      <a:solidFill>
                        <a:srgbClr val="D1DAE4"/>
                      </a:solidFill>
                      <a:prstDash val="solid"/>
                      <a:round/>
                      <a:headEnd len="sm" w="sm" type="none"/>
                      <a:tailEnd len="sm" w="sm" type="none"/>
                    </a:lnT>
                    <a:lnB cap="flat" cmpd="sng" w="12700">
                      <a:solidFill>
                        <a:srgbClr val="D1DAE4"/>
                      </a:solidFill>
                      <a:prstDash val="solid"/>
                      <a:round/>
                      <a:headEnd len="sm" w="sm" type="none"/>
                      <a:tailEnd len="sm" w="sm" type="none"/>
                    </a:lnB>
                    <a:solidFill>
                      <a:srgbClr val="173B6C"/>
                    </a:solidFill>
                  </a:tcPr>
                </a:tc>
                <a:tc>
                  <a:txBody>
                    <a:bodyPr/>
                    <a:lstStyle/>
                    <a:p>
                      <a:pPr indent="0" lvl="0" marL="0" marR="0" rtl="0" algn="l">
                        <a:spcBef>
                          <a:spcPts val="0"/>
                        </a:spcBef>
                        <a:spcAft>
                          <a:spcPts val="0"/>
                        </a:spcAft>
                        <a:buClr>
                          <a:srgbClr val="FFFFFF"/>
                        </a:buClr>
                        <a:buSzPts val="1330"/>
                        <a:buFont typeface="Arial"/>
                        <a:buNone/>
                      </a:pPr>
                      <a:r>
                        <a:rPr b="1" lang="en-US" sz="1330" u="none" cap="none" strike="noStrike">
                          <a:solidFill>
                            <a:srgbClr val="FFFFFF"/>
                          </a:solidFill>
                        </a:rPr>
                        <a:t>Thalassaemia trait</a:t>
                      </a:r>
                      <a:endParaRPr sz="1330" u="none" cap="none" strike="noStrike"/>
                    </a:p>
                  </a:txBody>
                  <a:tcPr marT="54875" marB="54875" marR="54875" marL="54875">
                    <a:lnL cap="flat" cmpd="sng" w="12700">
                      <a:solidFill>
                        <a:srgbClr val="D1DAE4"/>
                      </a:solidFill>
                      <a:prstDash val="solid"/>
                      <a:round/>
                      <a:headEnd len="sm" w="sm" type="none"/>
                      <a:tailEnd len="sm" w="sm" type="none"/>
                    </a:lnL>
                    <a:lnR cap="flat" cmpd="sng" w="12700">
                      <a:solidFill>
                        <a:srgbClr val="D1DAE4"/>
                      </a:solidFill>
                      <a:prstDash val="solid"/>
                      <a:round/>
                      <a:headEnd len="sm" w="sm" type="none"/>
                      <a:tailEnd len="sm" w="sm" type="none"/>
                    </a:lnR>
                    <a:lnT cap="flat" cmpd="sng" w="12700">
                      <a:solidFill>
                        <a:srgbClr val="D1DAE4"/>
                      </a:solidFill>
                      <a:prstDash val="solid"/>
                      <a:round/>
                      <a:headEnd len="sm" w="sm" type="none"/>
                      <a:tailEnd len="sm" w="sm" type="none"/>
                    </a:lnT>
                    <a:lnB cap="flat" cmpd="sng" w="12700">
                      <a:solidFill>
                        <a:srgbClr val="D1DAE4"/>
                      </a:solidFill>
                      <a:prstDash val="solid"/>
                      <a:round/>
                      <a:headEnd len="sm" w="sm" type="none"/>
                      <a:tailEnd len="sm" w="sm" type="none"/>
                    </a:lnB>
                    <a:solidFill>
                      <a:srgbClr val="173B6C"/>
                    </a:solidFill>
                  </a:tcPr>
                </a:tc>
                <a:tc>
                  <a:txBody>
                    <a:bodyPr/>
                    <a:lstStyle/>
                    <a:p>
                      <a:pPr indent="0" lvl="0" marL="0" marR="0" rtl="0" algn="l">
                        <a:spcBef>
                          <a:spcPts val="0"/>
                        </a:spcBef>
                        <a:spcAft>
                          <a:spcPts val="0"/>
                        </a:spcAft>
                        <a:buClr>
                          <a:srgbClr val="FFFFFF"/>
                        </a:buClr>
                        <a:buSzPts val="1330"/>
                        <a:buFont typeface="Arial"/>
                        <a:buNone/>
                      </a:pPr>
                      <a:r>
                        <a:rPr b="1" lang="en-US" sz="1330" u="none" cap="none" strike="noStrike">
                          <a:solidFill>
                            <a:srgbClr val="FFFFFF"/>
                          </a:solidFill>
                        </a:rPr>
                        <a:t>Inflammation</a:t>
                      </a:r>
                      <a:endParaRPr sz="1330" u="none" cap="none" strike="noStrike"/>
                    </a:p>
                  </a:txBody>
                  <a:tcPr marT="54875" marB="54875" marR="54875" marL="54875">
                    <a:lnL cap="flat" cmpd="sng" w="12700">
                      <a:solidFill>
                        <a:srgbClr val="D1DAE4"/>
                      </a:solidFill>
                      <a:prstDash val="solid"/>
                      <a:round/>
                      <a:headEnd len="sm" w="sm" type="none"/>
                      <a:tailEnd len="sm" w="sm" type="none"/>
                    </a:lnL>
                    <a:lnR cap="flat" cmpd="sng" w="12700">
                      <a:solidFill>
                        <a:srgbClr val="D1DAE4"/>
                      </a:solidFill>
                      <a:prstDash val="solid"/>
                      <a:round/>
                      <a:headEnd len="sm" w="sm" type="none"/>
                      <a:tailEnd len="sm" w="sm" type="none"/>
                    </a:lnR>
                    <a:lnT cap="flat" cmpd="sng" w="12700">
                      <a:solidFill>
                        <a:srgbClr val="D1DAE4"/>
                      </a:solidFill>
                      <a:prstDash val="solid"/>
                      <a:round/>
                      <a:headEnd len="sm" w="sm" type="none"/>
                      <a:tailEnd len="sm" w="sm" type="none"/>
                    </a:lnT>
                    <a:lnB cap="flat" cmpd="sng" w="12700">
                      <a:solidFill>
                        <a:srgbClr val="D1DAE4"/>
                      </a:solidFill>
                      <a:prstDash val="solid"/>
                      <a:round/>
                      <a:headEnd len="sm" w="sm" type="none"/>
                      <a:tailEnd len="sm" w="sm" type="none"/>
                    </a:lnB>
                    <a:solidFill>
                      <a:srgbClr val="173B6C"/>
                    </a:solidFill>
                  </a:tcPr>
                </a:tc>
              </a:tr>
              <a:tr h="685800">
                <a:tc>
                  <a:txBody>
                    <a:bodyPr/>
                    <a:lstStyle/>
                    <a:p>
                      <a:pPr indent="0" lvl="0" marL="0" marR="0" rtl="0" algn="l">
                        <a:spcBef>
                          <a:spcPts val="0"/>
                        </a:spcBef>
                        <a:spcAft>
                          <a:spcPts val="0"/>
                        </a:spcAft>
                        <a:buClr>
                          <a:srgbClr val="1F2937"/>
                        </a:buClr>
                        <a:buSzPts val="1330"/>
                        <a:buFont typeface="Arial"/>
                        <a:buNone/>
                      </a:pPr>
                      <a:r>
                        <a:rPr lang="en-US" sz="1330" u="none" cap="none" strike="noStrike">
                          <a:solidFill>
                            <a:srgbClr val="1F2937"/>
                          </a:solidFill>
                        </a:rPr>
                        <a:t>RBC count</a:t>
                      </a:r>
                      <a:endParaRPr sz="1330" u="none" cap="none" strike="noStrike"/>
                    </a:p>
                  </a:txBody>
                  <a:tcPr marT="54875" marB="54875" marR="54875" marL="54875">
                    <a:lnL cap="flat" cmpd="sng" w="12700">
                      <a:solidFill>
                        <a:srgbClr val="D1DAE4"/>
                      </a:solidFill>
                      <a:prstDash val="solid"/>
                      <a:round/>
                      <a:headEnd len="sm" w="sm" type="none"/>
                      <a:tailEnd len="sm" w="sm" type="none"/>
                    </a:lnL>
                    <a:lnR cap="flat" cmpd="sng" w="12700">
                      <a:solidFill>
                        <a:srgbClr val="D1DAE4"/>
                      </a:solidFill>
                      <a:prstDash val="solid"/>
                      <a:round/>
                      <a:headEnd len="sm" w="sm" type="none"/>
                      <a:tailEnd len="sm" w="sm" type="none"/>
                    </a:lnR>
                    <a:lnT cap="flat" cmpd="sng" w="12700">
                      <a:solidFill>
                        <a:srgbClr val="D1DAE4"/>
                      </a:solidFill>
                      <a:prstDash val="solid"/>
                      <a:round/>
                      <a:headEnd len="sm" w="sm" type="none"/>
                      <a:tailEnd len="sm" w="sm" type="none"/>
                    </a:lnT>
                    <a:lnB cap="flat" cmpd="sng" w="12700">
                      <a:solidFill>
                        <a:srgbClr val="D1DAE4"/>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F2937"/>
                        </a:buClr>
                        <a:buSzPts val="1330"/>
                        <a:buFont typeface="Arial"/>
                        <a:buNone/>
                      </a:pPr>
                      <a:r>
                        <a:rPr lang="en-US" sz="1330" u="none" cap="none" strike="noStrike">
                          <a:solidFill>
                            <a:srgbClr val="1F2937"/>
                          </a:solidFill>
                        </a:rPr>
                        <a:t>Low/normal</a:t>
                      </a:r>
                      <a:endParaRPr sz="1330" u="none" cap="none" strike="noStrike"/>
                    </a:p>
                  </a:txBody>
                  <a:tcPr marT="54875" marB="54875" marR="54875" marL="54875">
                    <a:lnL cap="flat" cmpd="sng" w="12700">
                      <a:solidFill>
                        <a:srgbClr val="D1DAE4"/>
                      </a:solidFill>
                      <a:prstDash val="solid"/>
                      <a:round/>
                      <a:headEnd len="sm" w="sm" type="none"/>
                      <a:tailEnd len="sm" w="sm" type="none"/>
                    </a:lnL>
                    <a:lnR cap="flat" cmpd="sng" w="12700">
                      <a:solidFill>
                        <a:srgbClr val="D1DAE4"/>
                      </a:solidFill>
                      <a:prstDash val="solid"/>
                      <a:round/>
                      <a:headEnd len="sm" w="sm" type="none"/>
                      <a:tailEnd len="sm" w="sm" type="none"/>
                    </a:lnR>
                    <a:lnT cap="flat" cmpd="sng" w="12700">
                      <a:solidFill>
                        <a:srgbClr val="D1DAE4"/>
                      </a:solidFill>
                      <a:prstDash val="solid"/>
                      <a:round/>
                      <a:headEnd len="sm" w="sm" type="none"/>
                      <a:tailEnd len="sm" w="sm" type="none"/>
                    </a:lnT>
                    <a:lnB cap="flat" cmpd="sng" w="12700">
                      <a:solidFill>
                        <a:srgbClr val="D1DAE4"/>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F2937"/>
                        </a:buClr>
                        <a:buSzPts val="1330"/>
                        <a:buFont typeface="Arial"/>
                        <a:buNone/>
                      </a:pPr>
                      <a:r>
                        <a:rPr lang="en-US" sz="1330" u="none" cap="none" strike="noStrike">
                          <a:solidFill>
                            <a:srgbClr val="1F2937"/>
                          </a:solidFill>
                        </a:rPr>
                        <a:t>Normal or high</a:t>
                      </a:r>
                      <a:endParaRPr sz="1330" u="none" cap="none" strike="noStrike"/>
                    </a:p>
                  </a:txBody>
                  <a:tcPr marT="54875" marB="54875" marR="54875" marL="54875">
                    <a:lnL cap="flat" cmpd="sng" w="12700">
                      <a:solidFill>
                        <a:srgbClr val="D1DAE4"/>
                      </a:solidFill>
                      <a:prstDash val="solid"/>
                      <a:round/>
                      <a:headEnd len="sm" w="sm" type="none"/>
                      <a:tailEnd len="sm" w="sm" type="none"/>
                    </a:lnL>
                    <a:lnR cap="flat" cmpd="sng" w="12700">
                      <a:solidFill>
                        <a:srgbClr val="D1DAE4"/>
                      </a:solidFill>
                      <a:prstDash val="solid"/>
                      <a:round/>
                      <a:headEnd len="sm" w="sm" type="none"/>
                      <a:tailEnd len="sm" w="sm" type="none"/>
                    </a:lnR>
                    <a:lnT cap="flat" cmpd="sng" w="12700">
                      <a:solidFill>
                        <a:srgbClr val="D1DAE4"/>
                      </a:solidFill>
                      <a:prstDash val="solid"/>
                      <a:round/>
                      <a:headEnd len="sm" w="sm" type="none"/>
                      <a:tailEnd len="sm" w="sm" type="none"/>
                    </a:lnT>
                    <a:lnB cap="flat" cmpd="sng" w="12700">
                      <a:solidFill>
                        <a:srgbClr val="D1DAE4"/>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F2937"/>
                        </a:buClr>
                        <a:buSzPts val="1330"/>
                        <a:buFont typeface="Arial"/>
                        <a:buNone/>
                      </a:pPr>
                      <a:r>
                        <a:rPr lang="en-US" sz="1330" u="none" cap="none" strike="noStrike">
                          <a:solidFill>
                            <a:srgbClr val="1F2937"/>
                          </a:solidFill>
                        </a:rPr>
                        <a:t>Low/normal</a:t>
                      </a:r>
                      <a:endParaRPr sz="1330" u="none" cap="none" strike="noStrike"/>
                    </a:p>
                  </a:txBody>
                  <a:tcPr marT="54875" marB="54875" marR="54875" marL="54875">
                    <a:lnL cap="flat" cmpd="sng" w="12700">
                      <a:solidFill>
                        <a:srgbClr val="D1DAE4"/>
                      </a:solidFill>
                      <a:prstDash val="solid"/>
                      <a:round/>
                      <a:headEnd len="sm" w="sm" type="none"/>
                      <a:tailEnd len="sm" w="sm" type="none"/>
                    </a:lnL>
                    <a:lnR cap="flat" cmpd="sng" w="12700">
                      <a:solidFill>
                        <a:srgbClr val="D1DAE4"/>
                      </a:solidFill>
                      <a:prstDash val="solid"/>
                      <a:round/>
                      <a:headEnd len="sm" w="sm" type="none"/>
                      <a:tailEnd len="sm" w="sm" type="none"/>
                    </a:lnR>
                    <a:lnT cap="flat" cmpd="sng" w="12700">
                      <a:solidFill>
                        <a:srgbClr val="D1DAE4"/>
                      </a:solidFill>
                      <a:prstDash val="solid"/>
                      <a:round/>
                      <a:headEnd len="sm" w="sm" type="none"/>
                      <a:tailEnd len="sm" w="sm" type="none"/>
                    </a:lnT>
                    <a:lnB cap="flat" cmpd="sng" w="12700">
                      <a:solidFill>
                        <a:srgbClr val="D1DAE4"/>
                      </a:solidFill>
                      <a:prstDash val="solid"/>
                      <a:round/>
                      <a:headEnd len="sm" w="sm" type="none"/>
                      <a:tailEnd len="sm" w="sm" type="none"/>
                    </a:lnB>
                    <a:solidFill>
                      <a:srgbClr val="FFFFFF"/>
                    </a:solidFill>
                  </a:tcPr>
                </a:tc>
              </a:tr>
              <a:tr h="685800">
                <a:tc>
                  <a:txBody>
                    <a:bodyPr/>
                    <a:lstStyle/>
                    <a:p>
                      <a:pPr indent="0" lvl="0" marL="0" marR="0" rtl="0" algn="l">
                        <a:spcBef>
                          <a:spcPts val="0"/>
                        </a:spcBef>
                        <a:spcAft>
                          <a:spcPts val="0"/>
                        </a:spcAft>
                        <a:buClr>
                          <a:srgbClr val="1F2937"/>
                        </a:buClr>
                        <a:buSzPts val="1330"/>
                        <a:buFont typeface="Arial"/>
                        <a:buNone/>
                      </a:pPr>
                      <a:r>
                        <a:rPr lang="en-US" sz="1330" u="none" cap="none" strike="noStrike">
                          <a:solidFill>
                            <a:srgbClr val="1F2937"/>
                          </a:solidFill>
                        </a:rPr>
                        <a:t>RDW</a:t>
                      </a:r>
                      <a:endParaRPr sz="1330" u="none" cap="none" strike="noStrike"/>
                    </a:p>
                  </a:txBody>
                  <a:tcPr marT="54875" marB="54875" marR="54875" marL="54875">
                    <a:lnL cap="flat" cmpd="sng" w="12700">
                      <a:solidFill>
                        <a:srgbClr val="D1DAE4"/>
                      </a:solidFill>
                      <a:prstDash val="solid"/>
                      <a:round/>
                      <a:headEnd len="sm" w="sm" type="none"/>
                      <a:tailEnd len="sm" w="sm" type="none"/>
                    </a:lnL>
                    <a:lnR cap="flat" cmpd="sng" w="12700">
                      <a:solidFill>
                        <a:srgbClr val="D1DAE4"/>
                      </a:solidFill>
                      <a:prstDash val="solid"/>
                      <a:round/>
                      <a:headEnd len="sm" w="sm" type="none"/>
                      <a:tailEnd len="sm" w="sm" type="none"/>
                    </a:lnR>
                    <a:lnT cap="flat" cmpd="sng" w="12700">
                      <a:solidFill>
                        <a:srgbClr val="D1DAE4"/>
                      </a:solidFill>
                      <a:prstDash val="solid"/>
                      <a:round/>
                      <a:headEnd len="sm" w="sm" type="none"/>
                      <a:tailEnd len="sm" w="sm" type="none"/>
                    </a:lnT>
                    <a:lnB cap="flat" cmpd="sng" w="12700">
                      <a:solidFill>
                        <a:srgbClr val="D1DAE4"/>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F2937"/>
                        </a:buClr>
                        <a:buSzPts val="1330"/>
                        <a:buFont typeface="Arial"/>
                        <a:buNone/>
                      </a:pPr>
                      <a:r>
                        <a:rPr lang="en-US" sz="1330" u="none" cap="none" strike="noStrike">
                          <a:solidFill>
                            <a:srgbClr val="1F2937"/>
                          </a:solidFill>
                        </a:rPr>
                        <a:t>Often high</a:t>
                      </a:r>
                      <a:endParaRPr sz="1330" u="none" cap="none" strike="noStrike"/>
                    </a:p>
                  </a:txBody>
                  <a:tcPr marT="54875" marB="54875" marR="54875" marL="54875">
                    <a:lnL cap="flat" cmpd="sng" w="12700">
                      <a:solidFill>
                        <a:srgbClr val="D1DAE4"/>
                      </a:solidFill>
                      <a:prstDash val="solid"/>
                      <a:round/>
                      <a:headEnd len="sm" w="sm" type="none"/>
                      <a:tailEnd len="sm" w="sm" type="none"/>
                    </a:lnL>
                    <a:lnR cap="flat" cmpd="sng" w="12700">
                      <a:solidFill>
                        <a:srgbClr val="D1DAE4"/>
                      </a:solidFill>
                      <a:prstDash val="solid"/>
                      <a:round/>
                      <a:headEnd len="sm" w="sm" type="none"/>
                      <a:tailEnd len="sm" w="sm" type="none"/>
                    </a:lnR>
                    <a:lnT cap="flat" cmpd="sng" w="12700">
                      <a:solidFill>
                        <a:srgbClr val="D1DAE4"/>
                      </a:solidFill>
                      <a:prstDash val="solid"/>
                      <a:round/>
                      <a:headEnd len="sm" w="sm" type="none"/>
                      <a:tailEnd len="sm" w="sm" type="none"/>
                    </a:lnT>
                    <a:lnB cap="flat" cmpd="sng" w="12700">
                      <a:solidFill>
                        <a:srgbClr val="D1DAE4"/>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F2937"/>
                        </a:buClr>
                        <a:buSzPts val="1330"/>
                        <a:buFont typeface="Arial"/>
                        <a:buNone/>
                      </a:pPr>
                      <a:r>
                        <a:rPr lang="en-US" sz="1330" u="none" cap="none" strike="noStrike">
                          <a:solidFill>
                            <a:srgbClr val="1F2937"/>
                          </a:solidFill>
                        </a:rPr>
                        <a:t>Usually normal/slightly high</a:t>
                      </a:r>
                      <a:endParaRPr sz="1330" u="none" cap="none" strike="noStrike"/>
                    </a:p>
                  </a:txBody>
                  <a:tcPr marT="54875" marB="54875" marR="54875" marL="54875">
                    <a:lnL cap="flat" cmpd="sng" w="12700">
                      <a:solidFill>
                        <a:srgbClr val="D1DAE4"/>
                      </a:solidFill>
                      <a:prstDash val="solid"/>
                      <a:round/>
                      <a:headEnd len="sm" w="sm" type="none"/>
                      <a:tailEnd len="sm" w="sm" type="none"/>
                    </a:lnL>
                    <a:lnR cap="flat" cmpd="sng" w="12700">
                      <a:solidFill>
                        <a:srgbClr val="D1DAE4"/>
                      </a:solidFill>
                      <a:prstDash val="solid"/>
                      <a:round/>
                      <a:headEnd len="sm" w="sm" type="none"/>
                      <a:tailEnd len="sm" w="sm" type="none"/>
                    </a:lnR>
                    <a:lnT cap="flat" cmpd="sng" w="12700">
                      <a:solidFill>
                        <a:srgbClr val="D1DAE4"/>
                      </a:solidFill>
                      <a:prstDash val="solid"/>
                      <a:round/>
                      <a:headEnd len="sm" w="sm" type="none"/>
                      <a:tailEnd len="sm" w="sm" type="none"/>
                    </a:lnT>
                    <a:lnB cap="flat" cmpd="sng" w="12700">
                      <a:solidFill>
                        <a:srgbClr val="D1DAE4"/>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F2937"/>
                        </a:buClr>
                        <a:buSzPts val="1330"/>
                        <a:buFont typeface="Arial"/>
                        <a:buNone/>
                      </a:pPr>
                      <a:r>
                        <a:rPr lang="en-US" sz="1330" u="none" cap="none" strike="noStrike">
                          <a:solidFill>
                            <a:srgbClr val="1F2937"/>
                          </a:solidFill>
                        </a:rPr>
                        <a:t>Normal/slightly high</a:t>
                      </a:r>
                      <a:endParaRPr sz="1330" u="none" cap="none" strike="noStrike"/>
                    </a:p>
                  </a:txBody>
                  <a:tcPr marT="54875" marB="54875" marR="54875" marL="54875">
                    <a:lnL cap="flat" cmpd="sng" w="12700">
                      <a:solidFill>
                        <a:srgbClr val="D1DAE4"/>
                      </a:solidFill>
                      <a:prstDash val="solid"/>
                      <a:round/>
                      <a:headEnd len="sm" w="sm" type="none"/>
                      <a:tailEnd len="sm" w="sm" type="none"/>
                    </a:lnL>
                    <a:lnR cap="flat" cmpd="sng" w="12700">
                      <a:solidFill>
                        <a:srgbClr val="D1DAE4"/>
                      </a:solidFill>
                      <a:prstDash val="solid"/>
                      <a:round/>
                      <a:headEnd len="sm" w="sm" type="none"/>
                      <a:tailEnd len="sm" w="sm" type="none"/>
                    </a:lnR>
                    <a:lnT cap="flat" cmpd="sng" w="12700">
                      <a:solidFill>
                        <a:srgbClr val="D1DAE4"/>
                      </a:solidFill>
                      <a:prstDash val="solid"/>
                      <a:round/>
                      <a:headEnd len="sm" w="sm" type="none"/>
                      <a:tailEnd len="sm" w="sm" type="none"/>
                    </a:lnT>
                    <a:lnB cap="flat" cmpd="sng" w="12700">
                      <a:solidFill>
                        <a:srgbClr val="D1DAE4"/>
                      </a:solidFill>
                      <a:prstDash val="solid"/>
                      <a:round/>
                      <a:headEnd len="sm" w="sm" type="none"/>
                      <a:tailEnd len="sm" w="sm" type="none"/>
                    </a:lnB>
                    <a:solidFill>
                      <a:srgbClr val="FFFFFF"/>
                    </a:solidFill>
                  </a:tcPr>
                </a:tc>
              </a:tr>
              <a:tr h="685800">
                <a:tc>
                  <a:txBody>
                    <a:bodyPr/>
                    <a:lstStyle/>
                    <a:p>
                      <a:pPr indent="0" lvl="0" marL="0" marR="0" rtl="0" algn="l">
                        <a:spcBef>
                          <a:spcPts val="0"/>
                        </a:spcBef>
                        <a:spcAft>
                          <a:spcPts val="0"/>
                        </a:spcAft>
                        <a:buClr>
                          <a:srgbClr val="1F2937"/>
                        </a:buClr>
                        <a:buSzPts val="1330"/>
                        <a:buFont typeface="Arial"/>
                        <a:buNone/>
                      </a:pPr>
                      <a:r>
                        <a:rPr lang="en-US" sz="1330" u="none" cap="none" strike="noStrike">
                          <a:solidFill>
                            <a:srgbClr val="1F2937"/>
                          </a:solidFill>
                        </a:rPr>
                        <a:t>Ferritin</a:t>
                      </a:r>
                      <a:endParaRPr sz="1330" u="none" cap="none" strike="noStrike"/>
                    </a:p>
                  </a:txBody>
                  <a:tcPr marT="54875" marB="54875" marR="54875" marL="54875">
                    <a:lnL cap="flat" cmpd="sng" w="12700">
                      <a:solidFill>
                        <a:srgbClr val="D1DAE4"/>
                      </a:solidFill>
                      <a:prstDash val="solid"/>
                      <a:round/>
                      <a:headEnd len="sm" w="sm" type="none"/>
                      <a:tailEnd len="sm" w="sm" type="none"/>
                    </a:lnL>
                    <a:lnR cap="flat" cmpd="sng" w="12700">
                      <a:solidFill>
                        <a:srgbClr val="D1DAE4"/>
                      </a:solidFill>
                      <a:prstDash val="solid"/>
                      <a:round/>
                      <a:headEnd len="sm" w="sm" type="none"/>
                      <a:tailEnd len="sm" w="sm" type="none"/>
                    </a:lnR>
                    <a:lnT cap="flat" cmpd="sng" w="12700">
                      <a:solidFill>
                        <a:srgbClr val="D1DAE4"/>
                      </a:solidFill>
                      <a:prstDash val="solid"/>
                      <a:round/>
                      <a:headEnd len="sm" w="sm" type="none"/>
                      <a:tailEnd len="sm" w="sm" type="none"/>
                    </a:lnT>
                    <a:lnB cap="flat" cmpd="sng" w="12700">
                      <a:solidFill>
                        <a:srgbClr val="D1DAE4"/>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F2937"/>
                        </a:buClr>
                        <a:buSzPts val="1330"/>
                        <a:buFont typeface="Arial"/>
                        <a:buNone/>
                      </a:pPr>
                      <a:r>
                        <a:rPr lang="en-US" sz="1330" u="none" cap="none" strike="noStrike">
                          <a:solidFill>
                            <a:srgbClr val="1F2937"/>
                          </a:solidFill>
                        </a:rPr>
                        <a:t>Low</a:t>
                      </a:r>
                      <a:endParaRPr sz="1330" u="none" cap="none" strike="noStrike"/>
                    </a:p>
                  </a:txBody>
                  <a:tcPr marT="54875" marB="54875" marR="54875" marL="54875">
                    <a:lnL cap="flat" cmpd="sng" w="12700">
                      <a:solidFill>
                        <a:srgbClr val="D1DAE4"/>
                      </a:solidFill>
                      <a:prstDash val="solid"/>
                      <a:round/>
                      <a:headEnd len="sm" w="sm" type="none"/>
                      <a:tailEnd len="sm" w="sm" type="none"/>
                    </a:lnL>
                    <a:lnR cap="flat" cmpd="sng" w="12700">
                      <a:solidFill>
                        <a:srgbClr val="D1DAE4"/>
                      </a:solidFill>
                      <a:prstDash val="solid"/>
                      <a:round/>
                      <a:headEnd len="sm" w="sm" type="none"/>
                      <a:tailEnd len="sm" w="sm" type="none"/>
                    </a:lnR>
                    <a:lnT cap="flat" cmpd="sng" w="12700">
                      <a:solidFill>
                        <a:srgbClr val="D1DAE4"/>
                      </a:solidFill>
                      <a:prstDash val="solid"/>
                      <a:round/>
                      <a:headEnd len="sm" w="sm" type="none"/>
                      <a:tailEnd len="sm" w="sm" type="none"/>
                    </a:lnT>
                    <a:lnB cap="flat" cmpd="sng" w="12700">
                      <a:solidFill>
                        <a:srgbClr val="D1DAE4"/>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F2937"/>
                        </a:buClr>
                        <a:buSzPts val="1330"/>
                        <a:buFont typeface="Arial"/>
                        <a:buNone/>
                      </a:pPr>
                      <a:r>
                        <a:rPr lang="en-US" sz="1330" u="none" cap="none" strike="noStrike">
                          <a:solidFill>
                            <a:srgbClr val="1F2937"/>
                          </a:solidFill>
                        </a:rPr>
                        <a:t>Normal/high</a:t>
                      </a:r>
                      <a:endParaRPr sz="1330" u="none" cap="none" strike="noStrike"/>
                    </a:p>
                  </a:txBody>
                  <a:tcPr marT="54875" marB="54875" marR="54875" marL="54875">
                    <a:lnL cap="flat" cmpd="sng" w="12700">
                      <a:solidFill>
                        <a:srgbClr val="D1DAE4"/>
                      </a:solidFill>
                      <a:prstDash val="solid"/>
                      <a:round/>
                      <a:headEnd len="sm" w="sm" type="none"/>
                      <a:tailEnd len="sm" w="sm" type="none"/>
                    </a:lnL>
                    <a:lnR cap="flat" cmpd="sng" w="12700">
                      <a:solidFill>
                        <a:srgbClr val="D1DAE4"/>
                      </a:solidFill>
                      <a:prstDash val="solid"/>
                      <a:round/>
                      <a:headEnd len="sm" w="sm" type="none"/>
                      <a:tailEnd len="sm" w="sm" type="none"/>
                    </a:lnR>
                    <a:lnT cap="flat" cmpd="sng" w="12700">
                      <a:solidFill>
                        <a:srgbClr val="D1DAE4"/>
                      </a:solidFill>
                      <a:prstDash val="solid"/>
                      <a:round/>
                      <a:headEnd len="sm" w="sm" type="none"/>
                      <a:tailEnd len="sm" w="sm" type="none"/>
                    </a:lnT>
                    <a:lnB cap="flat" cmpd="sng" w="12700">
                      <a:solidFill>
                        <a:srgbClr val="D1DAE4"/>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F2937"/>
                        </a:buClr>
                        <a:buSzPts val="1330"/>
                        <a:buFont typeface="Arial"/>
                        <a:buNone/>
                      </a:pPr>
                      <a:r>
                        <a:rPr lang="en-US" sz="1330" u="none" cap="none" strike="noStrike">
                          <a:solidFill>
                            <a:srgbClr val="1F2937"/>
                          </a:solidFill>
                        </a:rPr>
                        <a:t>Normal/high</a:t>
                      </a:r>
                      <a:endParaRPr sz="1330" u="none" cap="none" strike="noStrike"/>
                    </a:p>
                  </a:txBody>
                  <a:tcPr marT="54875" marB="54875" marR="54875" marL="54875">
                    <a:lnL cap="flat" cmpd="sng" w="12700">
                      <a:solidFill>
                        <a:srgbClr val="D1DAE4"/>
                      </a:solidFill>
                      <a:prstDash val="solid"/>
                      <a:round/>
                      <a:headEnd len="sm" w="sm" type="none"/>
                      <a:tailEnd len="sm" w="sm" type="none"/>
                    </a:lnL>
                    <a:lnR cap="flat" cmpd="sng" w="12700">
                      <a:solidFill>
                        <a:srgbClr val="D1DAE4"/>
                      </a:solidFill>
                      <a:prstDash val="solid"/>
                      <a:round/>
                      <a:headEnd len="sm" w="sm" type="none"/>
                      <a:tailEnd len="sm" w="sm" type="none"/>
                    </a:lnR>
                    <a:lnT cap="flat" cmpd="sng" w="12700">
                      <a:solidFill>
                        <a:srgbClr val="D1DAE4"/>
                      </a:solidFill>
                      <a:prstDash val="solid"/>
                      <a:round/>
                      <a:headEnd len="sm" w="sm" type="none"/>
                      <a:tailEnd len="sm" w="sm" type="none"/>
                    </a:lnT>
                    <a:lnB cap="flat" cmpd="sng" w="12700">
                      <a:solidFill>
                        <a:srgbClr val="D1DAE4"/>
                      </a:solidFill>
                      <a:prstDash val="solid"/>
                      <a:round/>
                      <a:headEnd len="sm" w="sm" type="none"/>
                      <a:tailEnd len="sm" w="sm" type="none"/>
                    </a:lnB>
                    <a:solidFill>
                      <a:srgbClr val="FFFFFF"/>
                    </a:solidFill>
                  </a:tcPr>
                </a:tc>
              </a:tr>
              <a:tr h="685800">
                <a:tc>
                  <a:txBody>
                    <a:bodyPr/>
                    <a:lstStyle/>
                    <a:p>
                      <a:pPr indent="0" lvl="0" marL="0" marR="0" rtl="0" algn="l">
                        <a:spcBef>
                          <a:spcPts val="0"/>
                        </a:spcBef>
                        <a:spcAft>
                          <a:spcPts val="0"/>
                        </a:spcAft>
                        <a:buClr>
                          <a:srgbClr val="1F2937"/>
                        </a:buClr>
                        <a:buSzPts val="1330"/>
                        <a:buFont typeface="Arial"/>
                        <a:buNone/>
                      </a:pPr>
                      <a:r>
                        <a:rPr lang="en-US" sz="1330" u="none" cap="none" strike="noStrike">
                          <a:solidFill>
                            <a:srgbClr val="1F2937"/>
                          </a:solidFill>
                        </a:rPr>
                        <a:t>TIBC/transferrin</a:t>
                      </a:r>
                      <a:endParaRPr sz="1330" u="none" cap="none" strike="noStrike"/>
                    </a:p>
                  </a:txBody>
                  <a:tcPr marT="54875" marB="54875" marR="54875" marL="54875">
                    <a:lnL cap="flat" cmpd="sng" w="12700">
                      <a:solidFill>
                        <a:srgbClr val="D1DAE4"/>
                      </a:solidFill>
                      <a:prstDash val="solid"/>
                      <a:round/>
                      <a:headEnd len="sm" w="sm" type="none"/>
                      <a:tailEnd len="sm" w="sm" type="none"/>
                    </a:lnL>
                    <a:lnR cap="flat" cmpd="sng" w="12700">
                      <a:solidFill>
                        <a:srgbClr val="D1DAE4"/>
                      </a:solidFill>
                      <a:prstDash val="solid"/>
                      <a:round/>
                      <a:headEnd len="sm" w="sm" type="none"/>
                      <a:tailEnd len="sm" w="sm" type="none"/>
                    </a:lnR>
                    <a:lnT cap="flat" cmpd="sng" w="12700">
                      <a:solidFill>
                        <a:srgbClr val="D1DAE4"/>
                      </a:solidFill>
                      <a:prstDash val="solid"/>
                      <a:round/>
                      <a:headEnd len="sm" w="sm" type="none"/>
                      <a:tailEnd len="sm" w="sm" type="none"/>
                    </a:lnT>
                    <a:lnB cap="flat" cmpd="sng" w="12700">
                      <a:solidFill>
                        <a:srgbClr val="D1DAE4"/>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F2937"/>
                        </a:buClr>
                        <a:buSzPts val="1330"/>
                        <a:buFont typeface="Arial"/>
                        <a:buNone/>
                      </a:pPr>
                      <a:r>
                        <a:rPr lang="en-US" sz="1330" u="none" cap="none" strike="noStrike">
                          <a:solidFill>
                            <a:srgbClr val="1F2937"/>
                          </a:solidFill>
                        </a:rPr>
                        <a:t>High</a:t>
                      </a:r>
                      <a:endParaRPr sz="1330" u="none" cap="none" strike="noStrike"/>
                    </a:p>
                  </a:txBody>
                  <a:tcPr marT="54875" marB="54875" marR="54875" marL="54875">
                    <a:lnL cap="flat" cmpd="sng" w="12700">
                      <a:solidFill>
                        <a:srgbClr val="D1DAE4"/>
                      </a:solidFill>
                      <a:prstDash val="solid"/>
                      <a:round/>
                      <a:headEnd len="sm" w="sm" type="none"/>
                      <a:tailEnd len="sm" w="sm" type="none"/>
                    </a:lnL>
                    <a:lnR cap="flat" cmpd="sng" w="12700">
                      <a:solidFill>
                        <a:srgbClr val="D1DAE4"/>
                      </a:solidFill>
                      <a:prstDash val="solid"/>
                      <a:round/>
                      <a:headEnd len="sm" w="sm" type="none"/>
                      <a:tailEnd len="sm" w="sm" type="none"/>
                    </a:lnR>
                    <a:lnT cap="flat" cmpd="sng" w="12700">
                      <a:solidFill>
                        <a:srgbClr val="D1DAE4"/>
                      </a:solidFill>
                      <a:prstDash val="solid"/>
                      <a:round/>
                      <a:headEnd len="sm" w="sm" type="none"/>
                      <a:tailEnd len="sm" w="sm" type="none"/>
                    </a:lnT>
                    <a:lnB cap="flat" cmpd="sng" w="12700">
                      <a:solidFill>
                        <a:srgbClr val="D1DAE4"/>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F2937"/>
                        </a:buClr>
                        <a:buSzPts val="1330"/>
                        <a:buFont typeface="Arial"/>
                        <a:buNone/>
                      </a:pPr>
                      <a:r>
                        <a:rPr lang="en-US" sz="1330" u="none" cap="none" strike="noStrike">
                          <a:solidFill>
                            <a:srgbClr val="1F2937"/>
                          </a:solidFill>
                        </a:rPr>
                        <a:t>Normal</a:t>
                      </a:r>
                      <a:endParaRPr sz="1330" u="none" cap="none" strike="noStrike"/>
                    </a:p>
                  </a:txBody>
                  <a:tcPr marT="54875" marB="54875" marR="54875" marL="54875">
                    <a:lnL cap="flat" cmpd="sng" w="12700">
                      <a:solidFill>
                        <a:srgbClr val="D1DAE4"/>
                      </a:solidFill>
                      <a:prstDash val="solid"/>
                      <a:round/>
                      <a:headEnd len="sm" w="sm" type="none"/>
                      <a:tailEnd len="sm" w="sm" type="none"/>
                    </a:lnL>
                    <a:lnR cap="flat" cmpd="sng" w="12700">
                      <a:solidFill>
                        <a:srgbClr val="D1DAE4"/>
                      </a:solidFill>
                      <a:prstDash val="solid"/>
                      <a:round/>
                      <a:headEnd len="sm" w="sm" type="none"/>
                      <a:tailEnd len="sm" w="sm" type="none"/>
                    </a:lnR>
                    <a:lnT cap="flat" cmpd="sng" w="12700">
                      <a:solidFill>
                        <a:srgbClr val="D1DAE4"/>
                      </a:solidFill>
                      <a:prstDash val="solid"/>
                      <a:round/>
                      <a:headEnd len="sm" w="sm" type="none"/>
                      <a:tailEnd len="sm" w="sm" type="none"/>
                    </a:lnT>
                    <a:lnB cap="flat" cmpd="sng" w="12700">
                      <a:solidFill>
                        <a:srgbClr val="D1DAE4"/>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F2937"/>
                        </a:buClr>
                        <a:buSzPts val="1330"/>
                        <a:buFont typeface="Arial"/>
                        <a:buNone/>
                      </a:pPr>
                      <a:r>
                        <a:rPr lang="en-US" sz="1330" u="none" cap="none" strike="noStrike">
                          <a:solidFill>
                            <a:srgbClr val="1F2937"/>
                          </a:solidFill>
                        </a:rPr>
                        <a:t>Low/normal</a:t>
                      </a:r>
                      <a:endParaRPr sz="1330" u="none" cap="none" strike="noStrike"/>
                    </a:p>
                  </a:txBody>
                  <a:tcPr marT="54875" marB="54875" marR="54875" marL="54875">
                    <a:lnL cap="flat" cmpd="sng" w="12700">
                      <a:solidFill>
                        <a:srgbClr val="D1DAE4"/>
                      </a:solidFill>
                      <a:prstDash val="solid"/>
                      <a:round/>
                      <a:headEnd len="sm" w="sm" type="none"/>
                      <a:tailEnd len="sm" w="sm" type="none"/>
                    </a:lnL>
                    <a:lnR cap="flat" cmpd="sng" w="12700">
                      <a:solidFill>
                        <a:srgbClr val="D1DAE4"/>
                      </a:solidFill>
                      <a:prstDash val="solid"/>
                      <a:round/>
                      <a:headEnd len="sm" w="sm" type="none"/>
                      <a:tailEnd len="sm" w="sm" type="none"/>
                    </a:lnR>
                    <a:lnT cap="flat" cmpd="sng" w="12700">
                      <a:solidFill>
                        <a:srgbClr val="D1DAE4"/>
                      </a:solidFill>
                      <a:prstDash val="solid"/>
                      <a:round/>
                      <a:headEnd len="sm" w="sm" type="none"/>
                      <a:tailEnd len="sm" w="sm" type="none"/>
                    </a:lnT>
                    <a:lnB cap="flat" cmpd="sng" w="12700">
                      <a:solidFill>
                        <a:srgbClr val="D1DAE4"/>
                      </a:solidFill>
                      <a:prstDash val="solid"/>
                      <a:round/>
                      <a:headEnd len="sm" w="sm" type="none"/>
                      <a:tailEnd len="sm" w="sm" type="none"/>
                    </a:lnB>
                    <a:solidFill>
                      <a:srgbClr val="FFFFFF"/>
                    </a:solidFill>
                  </a:tcPr>
                </a:tc>
              </a:tr>
              <a:tr h="685800">
                <a:tc>
                  <a:txBody>
                    <a:bodyPr/>
                    <a:lstStyle/>
                    <a:p>
                      <a:pPr indent="0" lvl="0" marL="0" marR="0" rtl="0" algn="l">
                        <a:spcBef>
                          <a:spcPts val="0"/>
                        </a:spcBef>
                        <a:spcAft>
                          <a:spcPts val="0"/>
                        </a:spcAft>
                        <a:buClr>
                          <a:srgbClr val="1F2937"/>
                        </a:buClr>
                        <a:buSzPts val="1330"/>
                        <a:buFont typeface="Arial"/>
                        <a:buNone/>
                      </a:pPr>
                      <a:r>
                        <a:rPr lang="en-US" sz="1330" u="none" cap="none" strike="noStrike">
                          <a:solidFill>
                            <a:srgbClr val="1F2937"/>
                          </a:solidFill>
                        </a:rPr>
                        <a:t>Blood film</a:t>
                      </a:r>
                      <a:endParaRPr sz="1330" u="none" cap="none" strike="noStrike"/>
                    </a:p>
                  </a:txBody>
                  <a:tcPr marT="54875" marB="54875" marR="54875" marL="54875">
                    <a:lnL cap="flat" cmpd="sng" w="12700">
                      <a:solidFill>
                        <a:srgbClr val="D1DAE4"/>
                      </a:solidFill>
                      <a:prstDash val="solid"/>
                      <a:round/>
                      <a:headEnd len="sm" w="sm" type="none"/>
                      <a:tailEnd len="sm" w="sm" type="none"/>
                    </a:lnL>
                    <a:lnR cap="flat" cmpd="sng" w="12700">
                      <a:solidFill>
                        <a:srgbClr val="D1DAE4"/>
                      </a:solidFill>
                      <a:prstDash val="solid"/>
                      <a:round/>
                      <a:headEnd len="sm" w="sm" type="none"/>
                      <a:tailEnd len="sm" w="sm" type="none"/>
                    </a:lnR>
                    <a:lnT cap="flat" cmpd="sng" w="12700">
                      <a:solidFill>
                        <a:srgbClr val="D1DAE4"/>
                      </a:solidFill>
                      <a:prstDash val="solid"/>
                      <a:round/>
                      <a:headEnd len="sm" w="sm" type="none"/>
                      <a:tailEnd len="sm" w="sm" type="none"/>
                    </a:lnT>
                    <a:lnB cap="flat" cmpd="sng" w="12700">
                      <a:solidFill>
                        <a:srgbClr val="D1DAE4"/>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F2937"/>
                        </a:buClr>
                        <a:buSzPts val="1330"/>
                        <a:buFont typeface="Arial"/>
                        <a:buNone/>
                      </a:pPr>
                      <a:r>
                        <a:rPr lang="en-US" sz="1330" u="none" cap="none" strike="noStrike">
                          <a:solidFill>
                            <a:srgbClr val="1F2937"/>
                          </a:solidFill>
                        </a:rPr>
                        <a:t>Microcytosis, hypochromia, pencil cells</a:t>
                      </a:r>
                      <a:endParaRPr sz="1330" u="none" cap="none" strike="noStrike"/>
                    </a:p>
                  </a:txBody>
                  <a:tcPr marT="54875" marB="54875" marR="54875" marL="54875">
                    <a:lnL cap="flat" cmpd="sng" w="12700">
                      <a:solidFill>
                        <a:srgbClr val="D1DAE4"/>
                      </a:solidFill>
                      <a:prstDash val="solid"/>
                      <a:round/>
                      <a:headEnd len="sm" w="sm" type="none"/>
                      <a:tailEnd len="sm" w="sm" type="none"/>
                    </a:lnL>
                    <a:lnR cap="flat" cmpd="sng" w="12700">
                      <a:solidFill>
                        <a:srgbClr val="D1DAE4"/>
                      </a:solidFill>
                      <a:prstDash val="solid"/>
                      <a:round/>
                      <a:headEnd len="sm" w="sm" type="none"/>
                      <a:tailEnd len="sm" w="sm" type="none"/>
                    </a:lnR>
                    <a:lnT cap="flat" cmpd="sng" w="12700">
                      <a:solidFill>
                        <a:srgbClr val="D1DAE4"/>
                      </a:solidFill>
                      <a:prstDash val="solid"/>
                      <a:round/>
                      <a:headEnd len="sm" w="sm" type="none"/>
                      <a:tailEnd len="sm" w="sm" type="none"/>
                    </a:lnT>
                    <a:lnB cap="flat" cmpd="sng" w="12700">
                      <a:solidFill>
                        <a:srgbClr val="D1DAE4"/>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F2937"/>
                        </a:buClr>
                        <a:buSzPts val="1330"/>
                        <a:buFont typeface="Arial"/>
                        <a:buNone/>
                      </a:pPr>
                      <a:r>
                        <a:rPr lang="en-US" sz="1330" u="none" cap="none" strike="noStrike">
                          <a:solidFill>
                            <a:srgbClr val="1F2937"/>
                          </a:solidFill>
                        </a:rPr>
                        <a:t>Target cells, marked microcytosis</a:t>
                      </a:r>
                      <a:endParaRPr sz="1330" u="none" cap="none" strike="noStrike"/>
                    </a:p>
                  </a:txBody>
                  <a:tcPr marT="54875" marB="54875" marR="54875" marL="54875">
                    <a:lnL cap="flat" cmpd="sng" w="12700">
                      <a:solidFill>
                        <a:srgbClr val="D1DAE4"/>
                      </a:solidFill>
                      <a:prstDash val="solid"/>
                      <a:round/>
                      <a:headEnd len="sm" w="sm" type="none"/>
                      <a:tailEnd len="sm" w="sm" type="none"/>
                    </a:lnL>
                    <a:lnR cap="flat" cmpd="sng" w="12700">
                      <a:solidFill>
                        <a:srgbClr val="D1DAE4"/>
                      </a:solidFill>
                      <a:prstDash val="solid"/>
                      <a:round/>
                      <a:headEnd len="sm" w="sm" type="none"/>
                      <a:tailEnd len="sm" w="sm" type="none"/>
                    </a:lnR>
                    <a:lnT cap="flat" cmpd="sng" w="12700">
                      <a:solidFill>
                        <a:srgbClr val="D1DAE4"/>
                      </a:solidFill>
                      <a:prstDash val="solid"/>
                      <a:round/>
                      <a:headEnd len="sm" w="sm" type="none"/>
                      <a:tailEnd len="sm" w="sm" type="none"/>
                    </a:lnT>
                    <a:lnB cap="flat" cmpd="sng" w="12700">
                      <a:solidFill>
                        <a:srgbClr val="D1DAE4"/>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F2937"/>
                        </a:buClr>
                        <a:buSzPts val="1330"/>
                        <a:buFont typeface="Arial"/>
                        <a:buNone/>
                      </a:pPr>
                      <a:r>
                        <a:rPr lang="en-US" sz="1330" u="none" cap="none" strike="noStrike">
                          <a:solidFill>
                            <a:srgbClr val="1F2937"/>
                          </a:solidFill>
                        </a:rPr>
                        <a:t>Mild microcytosis</a:t>
                      </a:r>
                      <a:endParaRPr sz="1330" u="none" cap="none" strike="noStrike"/>
                    </a:p>
                  </a:txBody>
                  <a:tcPr marT="54875" marB="54875" marR="54875" marL="54875">
                    <a:lnL cap="flat" cmpd="sng" w="12700">
                      <a:solidFill>
                        <a:srgbClr val="D1DAE4"/>
                      </a:solidFill>
                      <a:prstDash val="solid"/>
                      <a:round/>
                      <a:headEnd len="sm" w="sm" type="none"/>
                      <a:tailEnd len="sm" w="sm" type="none"/>
                    </a:lnL>
                    <a:lnR cap="flat" cmpd="sng" w="12700">
                      <a:solidFill>
                        <a:srgbClr val="D1DAE4"/>
                      </a:solidFill>
                      <a:prstDash val="solid"/>
                      <a:round/>
                      <a:headEnd len="sm" w="sm" type="none"/>
                      <a:tailEnd len="sm" w="sm" type="none"/>
                    </a:lnR>
                    <a:lnT cap="flat" cmpd="sng" w="12700">
                      <a:solidFill>
                        <a:srgbClr val="D1DAE4"/>
                      </a:solidFill>
                      <a:prstDash val="solid"/>
                      <a:round/>
                      <a:headEnd len="sm" w="sm" type="none"/>
                      <a:tailEnd len="sm" w="sm" type="none"/>
                    </a:lnT>
                    <a:lnB cap="flat" cmpd="sng" w="12700">
                      <a:solidFill>
                        <a:srgbClr val="D1DAE4"/>
                      </a:solidFill>
                      <a:prstDash val="solid"/>
                      <a:round/>
                      <a:headEnd len="sm" w="sm" type="none"/>
                      <a:tailEnd len="sm" w="sm" type="none"/>
                    </a:lnB>
                    <a:solidFill>
                      <a:srgbClr val="FFFFFF"/>
                    </a:solidFill>
                  </a:tcPr>
                </a:tc>
              </a:tr>
              <a:tr h="685800">
                <a:tc>
                  <a:txBody>
                    <a:bodyPr/>
                    <a:lstStyle/>
                    <a:p>
                      <a:pPr indent="0" lvl="0" marL="0" marR="0" rtl="0" algn="l">
                        <a:spcBef>
                          <a:spcPts val="0"/>
                        </a:spcBef>
                        <a:spcAft>
                          <a:spcPts val="0"/>
                        </a:spcAft>
                        <a:buClr>
                          <a:srgbClr val="1F2937"/>
                        </a:buClr>
                        <a:buSzPts val="1330"/>
                        <a:buFont typeface="Arial"/>
                        <a:buNone/>
                      </a:pPr>
                      <a:r>
                        <a:rPr lang="en-US" sz="1330" u="none" cap="none" strike="noStrike">
                          <a:solidFill>
                            <a:srgbClr val="1F2937"/>
                          </a:solidFill>
                        </a:rPr>
                        <a:t>Next step</a:t>
                      </a:r>
                      <a:endParaRPr sz="1330" u="none" cap="none" strike="noStrike"/>
                    </a:p>
                  </a:txBody>
                  <a:tcPr marT="54875" marB="54875" marR="54875" marL="54875">
                    <a:lnL cap="flat" cmpd="sng" w="12700">
                      <a:solidFill>
                        <a:srgbClr val="D1DAE4"/>
                      </a:solidFill>
                      <a:prstDash val="solid"/>
                      <a:round/>
                      <a:headEnd len="sm" w="sm" type="none"/>
                      <a:tailEnd len="sm" w="sm" type="none"/>
                    </a:lnL>
                    <a:lnR cap="flat" cmpd="sng" w="12700">
                      <a:solidFill>
                        <a:srgbClr val="D1DAE4"/>
                      </a:solidFill>
                      <a:prstDash val="solid"/>
                      <a:round/>
                      <a:headEnd len="sm" w="sm" type="none"/>
                      <a:tailEnd len="sm" w="sm" type="none"/>
                    </a:lnR>
                    <a:lnT cap="flat" cmpd="sng" w="12700">
                      <a:solidFill>
                        <a:srgbClr val="D1DAE4"/>
                      </a:solidFill>
                      <a:prstDash val="solid"/>
                      <a:round/>
                      <a:headEnd len="sm" w="sm" type="none"/>
                      <a:tailEnd len="sm" w="sm" type="none"/>
                    </a:lnT>
                    <a:lnB cap="flat" cmpd="sng" w="12700">
                      <a:solidFill>
                        <a:srgbClr val="D1DAE4"/>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F2937"/>
                        </a:buClr>
                        <a:buSzPts val="1330"/>
                        <a:buFont typeface="Arial"/>
                        <a:buNone/>
                      </a:pPr>
                      <a:r>
                        <a:rPr lang="en-US" sz="1330" u="none" cap="none" strike="noStrike">
                          <a:solidFill>
                            <a:srgbClr val="1F2937"/>
                          </a:solidFill>
                        </a:rPr>
                        <a:t>Find source of iron loss</a:t>
                      </a:r>
                      <a:endParaRPr sz="1330" u="none" cap="none" strike="noStrike"/>
                    </a:p>
                  </a:txBody>
                  <a:tcPr marT="54875" marB="54875" marR="54875" marL="54875">
                    <a:lnL cap="flat" cmpd="sng" w="12700">
                      <a:solidFill>
                        <a:srgbClr val="D1DAE4"/>
                      </a:solidFill>
                      <a:prstDash val="solid"/>
                      <a:round/>
                      <a:headEnd len="sm" w="sm" type="none"/>
                      <a:tailEnd len="sm" w="sm" type="none"/>
                    </a:lnL>
                    <a:lnR cap="flat" cmpd="sng" w="12700">
                      <a:solidFill>
                        <a:srgbClr val="D1DAE4"/>
                      </a:solidFill>
                      <a:prstDash val="solid"/>
                      <a:round/>
                      <a:headEnd len="sm" w="sm" type="none"/>
                      <a:tailEnd len="sm" w="sm" type="none"/>
                    </a:lnR>
                    <a:lnT cap="flat" cmpd="sng" w="12700">
                      <a:solidFill>
                        <a:srgbClr val="D1DAE4"/>
                      </a:solidFill>
                      <a:prstDash val="solid"/>
                      <a:round/>
                      <a:headEnd len="sm" w="sm" type="none"/>
                      <a:tailEnd len="sm" w="sm" type="none"/>
                    </a:lnT>
                    <a:lnB cap="flat" cmpd="sng" w="12700">
                      <a:solidFill>
                        <a:srgbClr val="D1DAE4"/>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F2937"/>
                        </a:buClr>
                        <a:buSzPts val="1330"/>
                        <a:buFont typeface="Arial"/>
                        <a:buNone/>
                      </a:pPr>
                      <a:r>
                        <a:rPr lang="en-US" sz="1330" u="none" cap="none" strike="noStrike">
                          <a:solidFill>
                            <a:srgbClr val="1F2937"/>
                          </a:solidFill>
                        </a:rPr>
                        <a:t>Hb analysis ± family study</a:t>
                      </a:r>
                      <a:endParaRPr sz="1330" u="none" cap="none" strike="noStrike"/>
                    </a:p>
                  </a:txBody>
                  <a:tcPr marT="54875" marB="54875" marR="54875" marL="54875">
                    <a:lnL cap="flat" cmpd="sng" w="12700">
                      <a:solidFill>
                        <a:srgbClr val="D1DAE4"/>
                      </a:solidFill>
                      <a:prstDash val="solid"/>
                      <a:round/>
                      <a:headEnd len="sm" w="sm" type="none"/>
                      <a:tailEnd len="sm" w="sm" type="none"/>
                    </a:lnL>
                    <a:lnR cap="flat" cmpd="sng" w="12700">
                      <a:solidFill>
                        <a:srgbClr val="D1DAE4"/>
                      </a:solidFill>
                      <a:prstDash val="solid"/>
                      <a:round/>
                      <a:headEnd len="sm" w="sm" type="none"/>
                      <a:tailEnd len="sm" w="sm" type="none"/>
                    </a:lnR>
                    <a:lnT cap="flat" cmpd="sng" w="12700">
                      <a:solidFill>
                        <a:srgbClr val="D1DAE4"/>
                      </a:solidFill>
                      <a:prstDash val="solid"/>
                      <a:round/>
                      <a:headEnd len="sm" w="sm" type="none"/>
                      <a:tailEnd len="sm" w="sm" type="none"/>
                    </a:lnT>
                    <a:lnB cap="flat" cmpd="sng" w="12700">
                      <a:solidFill>
                        <a:srgbClr val="D1DAE4"/>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F2937"/>
                        </a:buClr>
                        <a:buSzPts val="1330"/>
                        <a:buFont typeface="Arial"/>
                        <a:buNone/>
                      </a:pPr>
                      <a:r>
                        <a:rPr lang="en-US" sz="1330" u="none" cap="none" strike="noStrike">
                          <a:solidFill>
                            <a:srgbClr val="1F2937"/>
                          </a:solidFill>
                        </a:rPr>
                        <a:t>Assess inflammatory/renal disease</a:t>
                      </a:r>
                      <a:endParaRPr sz="1330" u="none" cap="none" strike="noStrike"/>
                    </a:p>
                  </a:txBody>
                  <a:tcPr marT="54875" marB="54875" marR="54875" marL="54875">
                    <a:lnL cap="flat" cmpd="sng" w="12700">
                      <a:solidFill>
                        <a:srgbClr val="D1DAE4"/>
                      </a:solidFill>
                      <a:prstDash val="solid"/>
                      <a:round/>
                      <a:headEnd len="sm" w="sm" type="none"/>
                      <a:tailEnd len="sm" w="sm" type="none"/>
                    </a:lnL>
                    <a:lnR cap="flat" cmpd="sng" w="12700">
                      <a:solidFill>
                        <a:srgbClr val="D1DAE4"/>
                      </a:solidFill>
                      <a:prstDash val="solid"/>
                      <a:round/>
                      <a:headEnd len="sm" w="sm" type="none"/>
                      <a:tailEnd len="sm" w="sm" type="none"/>
                    </a:lnR>
                    <a:lnT cap="flat" cmpd="sng" w="12700">
                      <a:solidFill>
                        <a:srgbClr val="D1DAE4"/>
                      </a:solidFill>
                      <a:prstDash val="solid"/>
                      <a:round/>
                      <a:headEnd len="sm" w="sm" type="none"/>
                      <a:tailEnd len="sm" w="sm" type="none"/>
                    </a:lnT>
                    <a:lnB cap="flat" cmpd="sng" w="12700">
                      <a:solidFill>
                        <a:srgbClr val="D1DAE4"/>
                      </a:solidFill>
                      <a:prstDash val="solid"/>
                      <a:round/>
                      <a:headEnd len="sm" w="sm" type="none"/>
                      <a:tailEnd len="sm" w="sm" type="none"/>
                    </a:lnB>
                    <a:solidFill>
                      <a:srgbClr val="FFFFFF"/>
                    </a:solidFill>
                  </a:tcPr>
                </a:tc>
              </a:tr>
            </a:tbl>
          </a:graphicData>
        </a:graphic>
      </p:graphicFrame>
      <p:sp>
        <p:nvSpPr>
          <p:cNvPr id="251" name="Google Shape;251;p18"/>
          <p:cNvSpPr txBox="1"/>
          <p:nvPr>
            <p:ph idx="4294967295" type="sldNum"/>
          </p:nvPr>
        </p:nvSpPr>
        <p:spPr>
          <a:xfrm>
            <a:off x="11759184" y="6537960"/>
            <a:ext cx="228600" cy="18288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b="0" lang="en-US" sz="800">
                <a:solidFill>
                  <a:srgbClr val="667085"/>
                </a:solidFill>
                <a:latin typeface="Arial"/>
                <a:ea typeface="Arial"/>
                <a:cs typeface="Arial"/>
                <a:sym typeface="Arial"/>
              </a:rPr>
              <a:t>‹#›</a:t>
            </a:fld>
            <a:endParaRPr sz="800">
              <a:solidFill>
                <a:srgbClr val="667085"/>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19"/>
          <p:cNvSpPr/>
          <p:nvPr/>
        </p:nvSpPr>
        <p:spPr>
          <a:xfrm>
            <a:off x="502920" y="347472"/>
            <a:ext cx="1110996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2600"/>
              <a:buFont typeface="Arial"/>
              <a:buNone/>
            </a:pPr>
            <a:r>
              <a:rPr b="1" lang="en-US" sz="2600">
                <a:solidFill>
                  <a:srgbClr val="173B6C"/>
                </a:solidFill>
                <a:latin typeface="Arial"/>
                <a:ea typeface="Arial"/>
                <a:cs typeface="Arial"/>
                <a:sym typeface="Arial"/>
              </a:rPr>
              <a:t>Iron deficiency: diagnose the deficiency and its cause</a:t>
            </a:r>
            <a:endParaRPr sz="2600">
              <a:solidFill>
                <a:schemeClr val="dk1"/>
              </a:solidFill>
              <a:latin typeface="Arial"/>
              <a:ea typeface="Arial"/>
              <a:cs typeface="Arial"/>
              <a:sym typeface="Arial"/>
            </a:endParaRPr>
          </a:p>
        </p:txBody>
      </p:sp>
      <p:sp>
        <p:nvSpPr>
          <p:cNvPr id="258" name="Google Shape;258;p19"/>
          <p:cNvSpPr/>
          <p:nvPr/>
        </p:nvSpPr>
        <p:spPr>
          <a:xfrm>
            <a:off x="685800" y="1188720"/>
            <a:ext cx="3474720" cy="1965960"/>
          </a:xfrm>
          <a:prstGeom prst="roundRect">
            <a:avLst>
              <a:gd fmla="val 3721"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19"/>
          <p:cNvSpPr/>
          <p:nvPr/>
        </p:nvSpPr>
        <p:spPr>
          <a:xfrm>
            <a:off x="685800" y="1188720"/>
            <a:ext cx="82296" cy="1965960"/>
          </a:xfrm>
          <a:prstGeom prst="rect">
            <a:avLst/>
          </a:prstGeom>
          <a:solidFill>
            <a:srgbClr val="D58A23"/>
          </a:solidFill>
          <a:ln cap="flat" cmpd="sng" w="12700">
            <a:solidFill>
              <a:srgbClr val="D58A2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19"/>
          <p:cNvSpPr/>
          <p:nvPr/>
        </p:nvSpPr>
        <p:spPr>
          <a:xfrm>
            <a:off x="914400" y="1353312"/>
            <a:ext cx="310896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1700"/>
              <a:buFont typeface="Arial"/>
              <a:buNone/>
            </a:pPr>
            <a:r>
              <a:rPr b="1" lang="en-US" sz="1700">
                <a:solidFill>
                  <a:srgbClr val="173B6C"/>
                </a:solidFill>
                <a:latin typeface="Arial"/>
                <a:ea typeface="Arial"/>
                <a:cs typeface="Arial"/>
                <a:sym typeface="Arial"/>
              </a:rPr>
              <a:t>Confirm iron deficiency</a:t>
            </a:r>
            <a:endParaRPr sz="1700">
              <a:solidFill>
                <a:schemeClr val="dk1"/>
              </a:solidFill>
              <a:latin typeface="Arial"/>
              <a:ea typeface="Arial"/>
              <a:cs typeface="Arial"/>
              <a:sym typeface="Arial"/>
            </a:endParaRPr>
          </a:p>
        </p:txBody>
      </p:sp>
      <p:sp>
        <p:nvSpPr>
          <p:cNvPr id="261" name="Google Shape;261;p19"/>
          <p:cNvSpPr/>
          <p:nvPr/>
        </p:nvSpPr>
        <p:spPr>
          <a:xfrm>
            <a:off x="914400" y="1764792"/>
            <a:ext cx="3063240" cy="1252728"/>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Ferritin is the most useful first test; interpret cautiously in inflammation. Add transferrin saturation and CRP when needed.</a:t>
            </a:r>
            <a:endParaRPr sz="1350">
              <a:solidFill>
                <a:schemeClr val="dk1"/>
              </a:solidFill>
              <a:latin typeface="Arial"/>
              <a:ea typeface="Arial"/>
              <a:cs typeface="Arial"/>
              <a:sym typeface="Arial"/>
            </a:endParaRPr>
          </a:p>
        </p:txBody>
      </p:sp>
      <p:sp>
        <p:nvSpPr>
          <p:cNvPr id="262" name="Google Shape;262;p19"/>
          <p:cNvSpPr/>
          <p:nvPr/>
        </p:nvSpPr>
        <p:spPr>
          <a:xfrm>
            <a:off x="4361688" y="1188720"/>
            <a:ext cx="3474720" cy="1965960"/>
          </a:xfrm>
          <a:prstGeom prst="roundRect">
            <a:avLst>
              <a:gd fmla="val 3721"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19"/>
          <p:cNvSpPr/>
          <p:nvPr/>
        </p:nvSpPr>
        <p:spPr>
          <a:xfrm>
            <a:off x="4361688" y="1188720"/>
            <a:ext cx="82296" cy="1965960"/>
          </a:xfrm>
          <a:prstGeom prst="rect">
            <a:avLst/>
          </a:prstGeom>
          <a:solidFill>
            <a:srgbClr val="C74747"/>
          </a:solidFill>
          <a:ln cap="flat" cmpd="sng" w="12700">
            <a:solidFill>
              <a:srgbClr val="C7474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19"/>
          <p:cNvSpPr/>
          <p:nvPr/>
        </p:nvSpPr>
        <p:spPr>
          <a:xfrm>
            <a:off x="4590288" y="1353312"/>
            <a:ext cx="310896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1700"/>
              <a:buFont typeface="Arial"/>
              <a:buNone/>
            </a:pPr>
            <a:r>
              <a:rPr b="1" lang="en-US" sz="1700">
                <a:solidFill>
                  <a:srgbClr val="173B6C"/>
                </a:solidFill>
                <a:latin typeface="Arial"/>
                <a:ea typeface="Arial"/>
                <a:cs typeface="Arial"/>
                <a:sym typeface="Arial"/>
              </a:rPr>
              <a:t>Identify source</a:t>
            </a:r>
            <a:endParaRPr sz="1700">
              <a:solidFill>
                <a:schemeClr val="dk1"/>
              </a:solidFill>
              <a:latin typeface="Arial"/>
              <a:ea typeface="Arial"/>
              <a:cs typeface="Arial"/>
              <a:sym typeface="Arial"/>
            </a:endParaRPr>
          </a:p>
        </p:txBody>
      </p:sp>
      <p:sp>
        <p:nvSpPr>
          <p:cNvPr id="265" name="Google Shape;265;p19"/>
          <p:cNvSpPr/>
          <p:nvPr/>
        </p:nvSpPr>
        <p:spPr>
          <a:xfrm>
            <a:off x="4590288" y="1764792"/>
            <a:ext cx="3063240" cy="1252728"/>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Menstrual loss, GI blood loss, pregnancy, diet, malabsorption, parasites or repeated blood donation.</a:t>
            </a:r>
            <a:endParaRPr sz="1350">
              <a:solidFill>
                <a:schemeClr val="dk1"/>
              </a:solidFill>
              <a:latin typeface="Arial"/>
              <a:ea typeface="Arial"/>
              <a:cs typeface="Arial"/>
              <a:sym typeface="Arial"/>
            </a:endParaRPr>
          </a:p>
        </p:txBody>
      </p:sp>
      <p:sp>
        <p:nvSpPr>
          <p:cNvPr id="266" name="Google Shape;266;p19"/>
          <p:cNvSpPr/>
          <p:nvPr/>
        </p:nvSpPr>
        <p:spPr>
          <a:xfrm>
            <a:off x="8037576" y="1188720"/>
            <a:ext cx="3474720" cy="1965960"/>
          </a:xfrm>
          <a:prstGeom prst="roundRect">
            <a:avLst>
              <a:gd fmla="val 3721"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19"/>
          <p:cNvSpPr/>
          <p:nvPr/>
        </p:nvSpPr>
        <p:spPr>
          <a:xfrm>
            <a:off x="8037576" y="1188720"/>
            <a:ext cx="82296" cy="1965960"/>
          </a:xfrm>
          <a:prstGeom prst="rect">
            <a:avLst/>
          </a:prstGeom>
          <a:solidFill>
            <a:srgbClr val="173B6C"/>
          </a:solidFill>
          <a:ln cap="flat" cmpd="sng" w="12700">
            <a:solidFill>
              <a:srgbClr val="173B6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19"/>
          <p:cNvSpPr/>
          <p:nvPr/>
        </p:nvSpPr>
        <p:spPr>
          <a:xfrm>
            <a:off x="8266176" y="1353312"/>
            <a:ext cx="310896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1700"/>
              <a:buFont typeface="Arial"/>
              <a:buNone/>
            </a:pPr>
            <a:r>
              <a:rPr b="1" lang="en-US" sz="1700">
                <a:solidFill>
                  <a:srgbClr val="173B6C"/>
                </a:solidFill>
                <a:latin typeface="Arial"/>
                <a:ea typeface="Arial"/>
                <a:cs typeface="Arial"/>
                <a:sym typeface="Arial"/>
              </a:rPr>
              <a:t>Do not miss</a:t>
            </a:r>
            <a:endParaRPr sz="1700">
              <a:solidFill>
                <a:schemeClr val="dk1"/>
              </a:solidFill>
              <a:latin typeface="Arial"/>
              <a:ea typeface="Arial"/>
              <a:cs typeface="Arial"/>
              <a:sym typeface="Arial"/>
            </a:endParaRPr>
          </a:p>
        </p:txBody>
      </p:sp>
      <p:sp>
        <p:nvSpPr>
          <p:cNvPr id="269" name="Google Shape;269;p19"/>
          <p:cNvSpPr/>
          <p:nvPr/>
        </p:nvSpPr>
        <p:spPr>
          <a:xfrm>
            <a:off x="8266176" y="1764792"/>
            <a:ext cx="3063240" cy="1252728"/>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Adult male or postmenopausal woman: investigate occult GI blood loss unless a clear alternative exists.</a:t>
            </a:r>
            <a:endParaRPr sz="1350">
              <a:solidFill>
                <a:schemeClr val="dk1"/>
              </a:solidFill>
              <a:latin typeface="Arial"/>
              <a:ea typeface="Arial"/>
              <a:cs typeface="Arial"/>
              <a:sym typeface="Arial"/>
            </a:endParaRPr>
          </a:p>
        </p:txBody>
      </p:sp>
      <p:sp>
        <p:nvSpPr>
          <p:cNvPr id="270" name="Google Shape;270;p19"/>
          <p:cNvSpPr/>
          <p:nvPr/>
        </p:nvSpPr>
        <p:spPr>
          <a:xfrm>
            <a:off x="1051560" y="4069080"/>
            <a:ext cx="2286000" cy="822960"/>
          </a:xfrm>
          <a:prstGeom prst="chevron">
            <a:avLst>
              <a:gd fmla="val 50000" name="adj"/>
            </a:avLst>
          </a:prstGeom>
          <a:solidFill>
            <a:srgbClr val="F3DDB8"/>
          </a:solidFill>
          <a:ln cap="flat" cmpd="sng" w="12700">
            <a:solidFill>
              <a:srgbClr val="D58A2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19"/>
          <p:cNvSpPr/>
          <p:nvPr/>
        </p:nvSpPr>
        <p:spPr>
          <a:xfrm>
            <a:off x="3703320" y="4069080"/>
            <a:ext cx="2286000" cy="822960"/>
          </a:xfrm>
          <a:prstGeom prst="chevron">
            <a:avLst>
              <a:gd fmla="val 50000" name="adj"/>
            </a:avLst>
          </a:prstGeom>
          <a:solidFill>
            <a:srgbClr val="DCEAF7"/>
          </a:solidFill>
          <a:ln cap="flat" cmpd="sng" w="12700">
            <a:solidFill>
              <a:srgbClr val="2F6FB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19"/>
          <p:cNvSpPr/>
          <p:nvPr/>
        </p:nvSpPr>
        <p:spPr>
          <a:xfrm>
            <a:off x="6355080" y="4069080"/>
            <a:ext cx="2286000" cy="822960"/>
          </a:xfrm>
          <a:prstGeom prst="chevron">
            <a:avLst>
              <a:gd fmla="val 50000" name="adj"/>
            </a:avLst>
          </a:prstGeom>
          <a:solidFill>
            <a:srgbClr val="DCEFE9"/>
          </a:solidFill>
          <a:ln cap="flat" cmpd="sng" w="12700">
            <a:solidFill>
              <a:srgbClr val="27866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19"/>
          <p:cNvSpPr/>
          <p:nvPr/>
        </p:nvSpPr>
        <p:spPr>
          <a:xfrm>
            <a:off x="9006840" y="4069080"/>
            <a:ext cx="2286000" cy="822960"/>
          </a:xfrm>
          <a:prstGeom prst="chevron">
            <a:avLst>
              <a:gd fmla="val 50000" name="adj"/>
            </a:avLst>
          </a:prstGeom>
          <a:solidFill>
            <a:srgbClr val="F7DADA"/>
          </a:solidFill>
          <a:ln cap="flat" cmpd="sng" w="12700">
            <a:solidFill>
              <a:srgbClr val="C7474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19"/>
          <p:cNvSpPr/>
          <p:nvPr/>
        </p:nvSpPr>
        <p:spPr>
          <a:xfrm>
            <a:off x="1417320" y="4297680"/>
            <a:ext cx="137160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F2937"/>
              </a:buClr>
              <a:buSzPts val="1800"/>
              <a:buFont typeface="Arial"/>
              <a:buNone/>
            </a:pPr>
            <a:r>
              <a:rPr b="1" lang="en-US" sz="1800">
                <a:solidFill>
                  <a:srgbClr val="1F2937"/>
                </a:solidFill>
                <a:latin typeface="Arial"/>
                <a:ea typeface="Arial"/>
                <a:cs typeface="Arial"/>
                <a:sym typeface="Arial"/>
              </a:rPr>
              <a:t>Confirm</a:t>
            </a:r>
            <a:endParaRPr sz="1800">
              <a:solidFill>
                <a:schemeClr val="dk1"/>
              </a:solidFill>
              <a:latin typeface="Arial"/>
              <a:ea typeface="Arial"/>
              <a:cs typeface="Arial"/>
              <a:sym typeface="Arial"/>
            </a:endParaRPr>
          </a:p>
        </p:txBody>
      </p:sp>
      <p:sp>
        <p:nvSpPr>
          <p:cNvPr id="275" name="Google Shape;275;p19"/>
          <p:cNvSpPr/>
          <p:nvPr/>
        </p:nvSpPr>
        <p:spPr>
          <a:xfrm>
            <a:off x="4005072" y="4297680"/>
            <a:ext cx="146304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F2937"/>
              </a:buClr>
              <a:buSzPts val="1800"/>
              <a:buFont typeface="Arial"/>
              <a:buNone/>
            </a:pPr>
            <a:r>
              <a:rPr b="1" lang="en-US" sz="1800">
                <a:solidFill>
                  <a:srgbClr val="1F2937"/>
                </a:solidFill>
                <a:latin typeface="Arial"/>
                <a:ea typeface="Arial"/>
                <a:cs typeface="Arial"/>
                <a:sym typeface="Arial"/>
              </a:rPr>
              <a:t>Find cause</a:t>
            </a:r>
            <a:endParaRPr sz="1800">
              <a:solidFill>
                <a:schemeClr val="dk1"/>
              </a:solidFill>
              <a:latin typeface="Arial"/>
              <a:ea typeface="Arial"/>
              <a:cs typeface="Arial"/>
              <a:sym typeface="Arial"/>
            </a:endParaRPr>
          </a:p>
        </p:txBody>
      </p:sp>
      <p:sp>
        <p:nvSpPr>
          <p:cNvPr id="276" name="Google Shape;276;p19"/>
          <p:cNvSpPr/>
          <p:nvPr/>
        </p:nvSpPr>
        <p:spPr>
          <a:xfrm>
            <a:off x="6629400" y="4297680"/>
            <a:ext cx="155448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F2937"/>
              </a:buClr>
              <a:buSzPts val="1800"/>
              <a:buFont typeface="Arial"/>
              <a:buNone/>
            </a:pPr>
            <a:r>
              <a:rPr b="1" lang="en-US" sz="1800">
                <a:solidFill>
                  <a:srgbClr val="1F2937"/>
                </a:solidFill>
                <a:latin typeface="Arial"/>
                <a:ea typeface="Arial"/>
                <a:cs typeface="Arial"/>
                <a:sym typeface="Arial"/>
              </a:rPr>
              <a:t>Replace iron</a:t>
            </a:r>
            <a:endParaRPr sz="1800">
              <a:solidFill>
                <a:schemeClr val="dk1"/>
              </a:solidFill>
              <a:latin typeface="Arial"/>
              <a:ea typeface="Arial"/>
              <a:cs typeface="Arial"/>
              <a:sym typeface="Arial"/>
            </a:endParaRPr>
          </a:p>
        </p:txBody>
      </p:sp>
      <p:sp>
        <p:nvSpPr>
          <p:cNvPr id="277" name="Google Shape;277;p19"/>
          <p:cNvSpPr/>
          <p:nvPr/>
        </p:nvSpPr>
        <p:spPr>
          <a:xfrm>
            <a:off x="9253728" y="4297680"/>
            <a:ext cx="164592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F2937"/>
              </a:buClr>
              <a:buSzPts val="1800"/>
              <a:buFont typeface="Arial"/>
              <a:buNone/>
            </a:pPr>
            <a:r>
              <a:rPr b="1" lang="en-US" sz="1800">
                <a:solidFill>
                  <a:srgbClr val="1F2937"/>
                </a:solidFill>
                <a:latin typeface="Arial"/>
                <a:ea typeface="Arial"/>
                <a:cs typeface="Arial"/>
                <a:sym typeface="Arial"/>
              </a:rPr>
              <a:t>Check response</a:t>
            </a:r>
            <a:endParaRPr sz="1800">
              <a:solidFill>
                <a:schemeClr val="dk1"/>
              </a:solidFill>
              <a:latin typeface="Arial"/>
              <a:ea typeface="Arial"/>
              <a:cs typeface="Arial"/>
              <a:sym typeface="Arial"/>
            </a:endParaRPr>
          </a:p>
        </p:txBody>
      </p:sp>
      <p:sp>
        <p:nvSpPr>
          <p:cNvPr id="278" name="Google Shape;278;p19"/>
          <p:cNvSpPr/>
          <p:nvPr/>
        </p:nvSpPr>
        <p:spPr>
          <a:xfrm>
            <a:off x="1188720" y="5349240"/>
            <a:ext cx="9784080" cy="502920"/>
          </a:xfrm>
          <a:prstGeom prst="rect">
            <a:avLst/>
          </a:prstGeom>
          <a:noFill/>
          <a:ln>
            <a:noFill/>
          </a:ln>
        </p:spPr>
        <p:txBody>
          <a:bodyPr anchorCtr="0" anchor="ctr" bIns="375" lIns="375" spcFirstLastPara="1" rIns="375" wrap="square" tIns="375">
            <a:noAutofit/>
          </a:bodyPr>
          <a:lstStyle/>
          <a:p>
            <a:pPr indent="0" lvl="0" marL="0" marR="0" rtl="0" algn="ctr">
              <a:spcBef>
                <a:spcPts val="0"/>
              </a:spcBef>
              <a:spcAft>
                <a:spcPts val="0"/>
              </a:spcAft>
              <a:buClr>
                <a:srgbClr val="667085"/>
              </a:buClr>
              <a:buSzPts val="1500"/>
              <a:buFont typeface="Arial"/>
              <a:buNone/>
            </a:pPr>
            <a:r>
              <a:rPr lang="en-US" sz="1500">
                <a:solidFill>
                  <a:srgbClr val="667085"/>
                </a:solidFill>
                <a:latin typeface="Arial"/>
                <a:ea typeface="Arial"/>
                <a:cs typeface="Arial"/>
                <a:sym typeface="Arial"/>
              </a:rPr>
              <a:t>A rise in reticulocytes and haemoglobin supports response, but failure requires reassessment of adherence, diagnosis, bleeding and absorption.</a:t>
            </a:r>
            <a:endParaRPr sz="1500">
              <a:solidFill>
                <a:schemeClr val="dk1"/>
              </a:solidFill>
              <a:latin typeface="Arial"/>
              <a:ea typeface="Arial"/>
              <a:cs typeface="Arial"/>
              <a:sym typeface="Arial"/>
            </a:endParaRPr>
          </a:p>
        </p:txBody>
      </p:sp>
      <p:sp>
        <p:nvSpPr>
          <p:cNvPr id="279" name="Google Shape;279;p19"/>
          <p:cNvSpPr txBox="1"/>
          <p:nvPr>
            <p:ph idx="4294967295" type="sldNum"/>
          </p:nvPr>
        </p:nvSpPr>
        <p:spPr>
          <a:xfrm>
            <a:off x="11759184" y="6537960"/>
            <a:ext cx="228600" cy="18288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b="0" lang="en-US" sz="800">
                <a:solidFill>
                  <a:srgbClr val="667085"/>
                </a:solidFill>
                <a:latin typeface="Arial"/>
                <a:ea typeface="Arial"/>
                <a:cs typeface="Arial"/>
                <a:sym typeface="Arial"/>
              </a:rPr>
              <a:t>‹#›</a:t>
            </a:fld>
            <a:endParaRPr sz="800">
              <a:solidFill>
                <a:srgbClr val="667085"/>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20"/>
          <p:cNvSpPr/>
          <p:nvPr/>
        </p:nvSpPr>
        <p:spPr>
          <a:xfrm>
            <a:off x="502920" y="347472"/>
            <a:ext cx="1110996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2600"/>
              <a:buFont typeface="Arial"/>
              <a:buNone/>
            </a:pPr>
            <a:r>
              <a:rPr b="1" lang="en-US" sz="2600">
                <a:solidFill>
                  <a:srgbClr val="173B6C"/>
                </a:solidFill>
                <a:latin typeface="Arial"/>
                <a:ea typeface="Arial"/>
                <a:cs typeface="Arial"/>
                <a:sym typeface="Arial"/>
              </a:rPr>
              <a:t>Normocytic anaemia: use the reticulocyte count</a:t>
            </a:r>
            <a:endParaRPr sz="2600">
              <a:solidFill>
                <a:schemeClr val="dk1"/>
              </a:solidFill>
              <a:latin typeface="Arial"/>
              <a:ea typeface="Arial"/>
              <a:cs typeface="Arial"/>
              <a:sym typeface="Arial"/>
            </a:endParaRPr>
          </a:p>
        </p:txBody>
      </p:sp>
      <p:sp>
        <p:nvSpPr>
          <p:cNvPr id="286" name="Google Shape;286;p20"/>
          <p:cNvSpPr/>
          <p:nvPr/>
        </p:nvSpPr>
        <p:spPr>
          <a:xfrm>
            <a:off x="731520" y="1234440"/>
            <a:ext cx="2834640" cy="1280160"/>
          </a:xfrm>
          <a:prstGeom prst="roundRect">
            <a:avLst>
              <a:gd fmla="val 5714"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20"/>
          <p:cNvSpPr/>
          <p:nvPr/>
        </p:nvSpPr>
        <p:spPr>
          <a:xfrm>
            <a:off x="731520" y="1234440"/>
            <a:ext cx="82296" cy="1280160"/>
          </a:xfrm>
          <a:prstGeom prst="rect">
            <a:avLst/>
          </a:prstGeom>
          <a:solidFill>
            <a:srgbClr val="2F6FB0"/>
          </a:solidFill>
          <a:ln cap="flat" cmpd="sng" w="12700">
            <a:solidFill>
              <a:srgbClr val="2F6FB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20"/>
          <p:cNvSpPr/>
          <p:nvPr/>
        </p:nvSpPr>
        <p:spPr>
          <a:xfrm>
            <a:off x="960120" y="1399032"/>
            <a:ext cx="246888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1700"/>
              <a:buFont typeface="Arial"/>
              <a:buNone/>
            </a:pPr>
            <a:r>
              <a:rPr b="1" lang="en-US" sz="1700">
                <a:solidFill>
                  <a:srgbClr val="173B6C"/>
                </a:solidFill>
                <a:latin typeface="Arial"/>
                <a:ea typeface="Arial"/>
                <a:cs typeface="Arial"/>
                <a:sym typeface="Arial"/>
              </a:rPr>
              <a:t>Normocytic anaemia</a:t>
            </a:r>
            <a:endParaRPr sz="1700">
              <a:solidFill>
                <a:schemeClr val="dk1"/>
              </a:solidFill>
              <a:latin typeface="Arial"/>
              <a:ea typeface="Arial"/>
              <a:cs typeface="Arial"/>
              <a:sym typeface="Arial"/>
            </a:endParaRPr>
          </a:p>
        </p:txBody>
      </p:sp>
      <p:sp>
        <p:nvSpPr>
          <p:cNvPr id="289" name="Google Shape;289;p20"/>
          <p:cNvSpPr/>
          <p:nvPr/>
        </p:nvSpPr>
        <p:spPr>
          <a:xfrm>
            <a:off x="960120" y="1810512"/>
            <a:ext cx="2423160" cy="566928"/>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Confirm MCV and review smear / other cell lines.</a:t>
            </a:r>
            <a:endParaRPr sz="1350">
              <a:solidFill>
                <a:schemeClr val="dk1"/>
              </a:solidFill>
              <a:latin typeface="Arial"/>
              <a:ea typeface="Arial"/>
              <a:cs typeface="Arial"/>
              <a:sym typeface="Arial"/>
            </a:endParaRPr>
          </a:p>
        </p:txBody>
      </p:sp>
      <p:cxnSp>
        <p:nvCxnSpPr>
          <p:cNvPr id="290" name="Google Shape;290;p20"/>
          <p:cNvCxnSpPr/>
          <p:nvPr/>
        </p:nvCxnSpPr>
        <p:spPr>
          <a:xfrm>
            <a:off x="3611880" y="1874520"/>
            <a:ext cx="960120" cy="0"/>
          </a:xfrm>
          <a:prstGeom prst="straightConnector1">
            <a:avLst/>
          </a:prstGeom>
          <a:noFill/>
          <a:ln cap="flat" cmpd="sng" w="25400">
            <a:solidFill>
              <a:srgbClr val="2F6FB0"/>
            </a:solidFill>
            <a:prstDash val="solid"/>
            <a:round/>
            <a:headEnd len="sm" w="sm" type="none"/>
            <a:tailEnd len="med" w="med" type="triangle"/>
          </a:ln>
        </p:spPr>
      </p:cxnSp>
      <p:sp>
        <p:nvSpPr>
          <p:cNvPr id="291" name="Google Shape;291;p20"/>
          <p:cNvSpPr/>
          <p:nvPr/>
        </p:nvSpPr>
        <p:spPr>
          <a:xfrm>
            <a:off x="4663440" y="1051560"/>
            <a:ext cx="2971800" cy="1600200"/>
          </a:xfrm>
          <a:prstGeom prst="roundRect">
            <a:avLst>
              <a:gd fmla="val 4571"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20"/>
          <p:cNvSpPr/>
          <p:nvPr/>
        </p:nvSpPr>
        <p:spPr>
          <a:xfrm>
            <a:off x="4663440" y="1051560"/>
            <a:ext cx="82296" cy="1600200"/>
          </a:xfrm>
          <a:prstGeom prst="rect">
            <a:avLst/>
          </a:prstGeom>
          <a:solidFill>
            <a:srgbClr val="27866F"/>
          </a:solidFill>
          <a:ln cap="flat" cmpd="sng" w="12700">
            <a:solidFill>
              <a:srgbClr val="27866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20"/>
          <p:cNvSpPr/>
          <p:nvPr/>
        </p:nvSpPr>
        <p:spPr>
          <a:xfrm>
            <a:off x="4892040" y="1216152"/>
            <a:ext cx="260604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1700"/>
              <a:buFont typeface="Arial"/>
              <a:buNone/>
            </a:pPr>
            <a:r>
              <a:rPr b="1" lang="en-US" sz="1700">
                <a:solidFill>
                  <a:srgbClr val="173B6C"/>
                </a:solidFill>
                <a:latin typeface="Arial"/>
                <a:ea typeface="Arial"/>
                <a:cs typeface="Arial"/>
                <a:sym typeface="Arial"/>
              </a:rPr>
              <a:t>Reticulocytes high</a:t>
            </a:r>
            <a:endParaRPr sz="1700">
              <a:solidFill>
                <a:schemeClr val="dk1"/>
              </a:solidFill>
              <a:latin typeface="Arial"/>
              <a:ea typeface="Arial"/>
              <a:cs typeface="Arial"/>
              <a:sym typeface="Arial"/>
            </a:endParaRPr>
          </a:p>
        </p:txBody>
      </p:sp>
      <p:sp>
        <p:nvSpPr>
          <p:cNvPr id="294" name="Google Shape;294;p20"/>
          <p:cNvSpPr/>
          <p:nvPr/>
        </p:nvSpPr>
        <p:spPr>
          <a:xfrm>
            <a:off x="4892040" y="1627632"/>
            <a:ext cx="2560320" cy="886968"/>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Acute blood loss</a:t>
            </a:r>
            <a:endParaRPr sz="1350">
              <a:solidFill>
                <a:schemeClr val="dk1"/>
              </a:solidFill>
              <a:latin typeface="Arial"/>
              <a:ea typeface="Arial"/>
              <a:cs typeface="Arial"/>
              <a:sym typeface="Arial"/>
            </a:endParaRPr>
          </a:p>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Haemolysis</a:t>
            </a:r>
            <a:endParaRPr sz="1350">
              <a:solidFill>
                <a:schemeClr val="dk1"/>
              </a:solidFill>
              <a:latin typeface="Arial"/>
              <a:ea typeface="Arial"/>
              <a:cs typeface="Arial"/>
              <a:sym typeface="Arial"/>
            </a:endParaRPr>
          </a:p>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Recovery after treatment</a:t>
            </a:r>
            <a:endParaRPr sz="1350">
              <a:solidFill>
                <a:schemeClr val="dk1"/>
              </a:solidFill>
              <a:latin typeface="Arial"/>
              <a:ea typeface="Arial"/>
              <a:cs typeface="Arial"/>
              <a:sym typeface="Arial"/>
            </a:endParaRPr>
          </a:p>
        </p:txBody>
      </p:sp>
      <p:sp>
        <p:nvSpPr>
          <p:cNvPr id="295" name="Google Shape;295;p20"/>
          <p:cNvSpPr/>
          <p:nvPr/>
        </p:nvSpPr>
        <p:spPr>
          <a:xfrm>
            <a:off x="8321040" y="1051560"/>
            <a:ext cx="2971800" cy="1600200"/>
          </a:xfrm>
          <a:prstGeom prst="roundRect">
            <a:avLst>
              <a:gd fmla="val 4571"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20"/>
          <p:cNvSpPr/>
          <p:nvPr/>
        </p:nvSpPr>
        <p:spPr>
          <a:xfrm>
            <a:off x="8321040" y="1051560"/>
            <a:ext cx="82296" cy="1600200"/>
          </a:xfrm>
          <a:prstGeom prst="rect">
            <a:avLst/>
          </a:prstGeom>
          <a:solidFill>
            <a:srgbClr val="C74747"/>
          </a:solidFill>
          <a:ln cap="flat" cmpd="sng" w="12700">
            <a:solidFill>
              <a:srgbClr val="C7474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20"/>
          <p:cNvSpPr/>
          <p:nvPr/>
        </p:nvSpPr>
        <p:spPr>
          <a:xfrm>
            <a:off x="8549640" y="1216152"/>
            <a:ext cx="260604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1700"/>
              <a:buFont typeface="Arial"/>
              <a:buNone/>
            </a:pPr>
            <a:r>
              <a:rPr b="1" lang="en-US" sz="1700">
                <a:solidFill>
                  <a:srgbClr val="173B6C"/>
                </a:solidFill>
                <a:latin typeface="Arial"/>
                <a:ea typeface="Arial"/>
                <a:cs typeface="Arial"/>
                <a:sym typeface="Arial"/>
              </a:rPr>
              <a:t>Reticulocytes low</a:t>
            </a:r>
            <a:endParaRPr sz="1700">
              <a:solidFill>
                <a:schemeClr val="dk1"/>
              </a:solidFill>
              <a:latin typeface="Arial"/>
              <a:ea typeface="Arial"/>
              <a:cs typeface="Arial"/>
              <a:sym typeface="Arial"/>
            </a:endParaRPr>
          </a:p>
        </p:txBody>
      </p:sp>
      <p:sp>
        <p:nvSpPr>
          <p:cNvPr id="298" name="Google Shape;298;p20"/>
          <p:cNvSpPr/>
          <p:nvPr/>
        </p:nvSpPr>
        <p:spPr>
          <a:xfrm>
            <a:off x="8549640" y="1627632"/>
            <a:ext cx="2560320" cy="886968"/>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CKD/inflammation</a:t>
            </a:r>
            <a:endParaRPr sz="1350">
              <a:solidFill>
                <a:schemeClr val="dk1"/>
              </a:solidFill>
              <a:latin typeface="Arial"/>
              <a:ea typeface="Arial"/>
              <a:cs typeface="Arial"/>
              <a:sym typeface="Arial"/>
            </a:endParaRPr>
          </a:p>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Marrow failure/infiltration</a:t>
            </a:r>
            <a:endParaRPr sz="1350">
              <a:solidFill>
                <a:schemeClr val="dk1"/>
              </a:solidFill>
              <a:latin typeface="Arial"/>
              <a:ea typeface="Arial"/>
              <a:cs typeface="Arial"/>
              <a:sym typeface="Arial"/>
            </a:endParaRPr>
          </a:p>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Early nutrient deficiency</a:t>
            </a:r>
            <a:endParaRPr sz="1350">
              <a:solidFill>
                <a:schemeClr val="dk1"/>
              </a:solidFill>
              <a:latin typeface="Arial"/>
              <a:ea typeface="Arial"/>
              <a:cs typeface="Arial"/>
              <a:sym typeface="Arial"/>
            </a:endParaRPr>
          </a:p>
        </p:txBody>
      </p:sp>
      <p:cxnSp>
        <p:nvCxnSpPr>
          <p:cNvPr id="299" name="Google Shape;299;p20"/>
          <p:cNvCxnSpPr/>
          <p:nvPr/>
        </p:nvCxnSpPr>
        <p:spPr>
          <a:xfrm>
            <a:off x="6126480" y="2788920"/>
            <a:ext cx="0" cy="868680"/>
          </a:xfrm>
          <a:prstGeom prst="straightConnector1">
            <a:avLst/>
          </a:prstGeom>
          <a:noFill/>
          <a:ln cap="flat" cmpd="sng" w="25400">
            <a:solidFill>
              <a:srgbClr val="27866F"/>
            </a:solidFill>
            <a:prstDash val="solid"/>
            <a:round/>
            <a:headEnd len="sm" w="sm" type="none"/>
            <a:tailEnd len="med" w="med" type="triangle"/>
          </a:ln>
        </p:spPr>
      </p:cxnSp>
      <p:cxnSp>
        <p:nvCxnSpPr>
          <p:cNvPr id="300" name="Google Shape;300;p20"/>
          <p:cNvCxnSpPr/>
          <p:nvPr/>
        </p:nvCxnSpPr>
        <p:spPr>
          <a:xfrm>
            <a:off x="9784080" y="2788920"/>
            <a:ext cx="0" cy="868680"/>
          </a:xfrm>
          <a:prstGeom prst="straightConnector1">
            <a:avLst/>
          </a:prstGeom>
          <a:noFill/>
          <a:ln cap="flat" cmpd="sng" w="25400">
            <a:solidFill>
              <a:srgbClr val="C74747"/>
            </a:solidFill>
            <a:prstDash val="solid"/>
            <a:round/>
            <a:headEnd len="sm" w="sm" type="none"/>
            <a:tailEnd len="med" w="med" type="triangle"/>
          </a:ln>
        </p:spPr>
      </p:cxnSp>
      <p:sp>
        <p:nvSpPr>
          <p:cNvPr id="301" name="Google Shape;301;p20"/>
          <p:cNvSpPr/>
          <p:nvPr/>
        </p:nvSpPr>
        <p:spPr>
          <a:xfrm>
            <a:off x="4434840" y="3794760"/>
            <a:ext cx="3383280" cy="1691640"/>
          </a:xfrm>
          <a:prstGeom prst="roundRect">
            <a:avLst>
              <a:gd fmla="val 4324"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20"/>
          <p:cNvSpPr/>
          <p:nvPr/>
        </p:nvSpPr>
        <p:spPr>
          <a:xfrm>
            <a:off x="4434840" y="3794760"/>
            <a:ext cx="82296" cy="1691640"/>
          </a:xfrm>
          <a:prstGeom prst="rect">
            <a:avLst/>
          </a:prstGeom>
          <a:solidFill>
            <a:srgbClr val="27866F"/>
          </a:solidFill>
          <a:ln cap="flat" cmpd="sng" w="12700">
            <a:solidFill>
              <a:srgbClr val="27866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20"/>
          <p:cNvSpPr/>
          <p:nvPr/>
        </p:nvSpPr>
        <p:spPr>
          <a:xfrm>
            <a:off x="4663440" y="3959352"/>
            <a:ext cx="301752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1700"/>
              <a:buFont typeface="Arial"/>
              <a:buNone/>
            </a:pPr>
            <a:r>
              <a:rPr b="1" lang="en-US" sz="1700">
                <a:solidFill>
                  <a:srgbClr val="173B6C"/>
                </a:solidFill>
                <a:latin typeface="Arial"/>
                <a:ea typeface="Arial"/>
                <a:cs typeface="Arial"/>
                <a:sym typeface="Arial"/>
              </a:rPr>
              <a:t>Haemolysis screen</a:t>
            </a:r>
            <a:endParaRPr sz="1700">
              <a:solidFill>
                <a:schemeClr val="dk1"/>
              </a:solidFill>
              <a:latin typeface="Arial"/>
              <a:ea typeface="Arial"/>
              <a:cs typeface="Arial"/>
              <a:sym typeface="Arial"/>
            </a:endParaRPr>
          </a:p>
        </p:txBody>
      </p:sp>
      <p:sp>
        <p:nvSpPr>
          <p:cNvPr id="304" name="Google Shape;304;p20"/>
          <p:cNvSpPr/>
          <p:nvPr/>
        </p:nvSpPr>
        <p:spPr>
          <a:xfrm>
            <a:off x="4663440" y="4370832"/>
            <a:ext cx="2971800" cy="978408"/>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Bilirubin, LDH, haptoglobin, DAT, urine, smear and clinical context.</a:t>
            </a:r>
            <a:endParaRPr sz="1350">
              <a:solidFill>
                <a:schemeClr val="dk1"/>
              </a:solidFill>
              <a:latin typeface="Arial"/>
              <a:ea typeface="Arial"/>
              <a:cs typeface="Arial"/>
              <a:sym typeface="Arial"/>
            </a:endParaRPr>
          </a:p>
        </p:txBody>
      </p:sp>
      <p:sp>
        <p:nvSpPr>
          <p:cNvPr id="305" name="Google Shape;305;p20"/>
          <p:cNvSpPr/>
          <p:nvPr/>
        </p:nvSpPr>
        <p:spPr>
          <a:xfrm>
            <a:off x="8092440" y="3794760"/>
            <a:ext cx="3383280" cy="1691640"/>
          </a:xfrm>
          <a:prstGeom prst="roundRect">
            <a:avLst>
              <a:gd fmla="val 4324"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20"/>
          <p:cNvSpPr/>
          <p:nvPr/>
        </p:nvSpPr>
        <p:spPr>
          <a:xfrm>
            <a:off x="8092440" y="3794760"/>
            <a:ext cx="82296" cy="1691640"/>
          </a:xfrm>
          <a:prstGeom prst="rect">
            <a:avLst/>
          </a:prstGeom>
          <a:solidFill>
            <a:srgbClr val="C74747"/>
          </a:solidFill>
          <a:ln cap="flat" cmpd="sng" w="12700">
            <a:solidFill>
              <a:srgbClr val="C7474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20"/>
          <p:cNvSpPr/>
          <p:nvPr/>
        </p:nvSpPr>
        <p:spPr>
          <a:xfrm>
            <a:off x="8321040" y="3959352"/>
            <a:ext cx="301752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1700"/>
              <a:buFont typeface="Arial"/>
              <a:buNone/>
            </a:pPr>
            <a:r>
              <a:rPr b="1" lang="en-US" sz="1700">
                <a:solidFill>
                  <a:srgbClr val="173B6C"/>
                </a:solidFill>
                <a:latin typeface="Arial"/>
                <a:ea typeface="Arial"/>
                <a:cs typeface="Arial"/>
                <a:sym typeface="Arial"/>
              </a:rPr>
              <a:t>Production screen</a:t>
            </a:r>
            <a:endParaRPr sz="1700">
              <a:solidFill>
                <a:schemeClr val="dk1"/>
              </a:solidFill>
              <a:latin typeface="Arial"/>
              <a:ea typeface="Arial"/>
              <a:cs typeface="Arial"/>
              <a:sym typeface="Arial"/>
            </a:endParaRPr>
          </a:p>
        </p:txBody>
      </p:sp>
      <p:sp>
        <p:nvSpPr>
          <p:cNvPr id="308" name="Google Shape;308;p20"/>
          <p:cNvSpPr/>
          <p:nvPr/>
        </p:nvSpPr>
        <p:spPr>
          <a:xfrm>
            <a:off x="8321040" y="4370832"/>
            <a:ext cx="2971800" cy="978408"/>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Creatinine, CRP/ESR, iron/B12/folate, endocrine/liver tests; marrow if indicated.</a:t>
            </a:r>
            <a:endParaRPr sz="1350">
              <a:solidFill>
                <a:schemeClr val="dk1"/>
              </a:solidFill>
              <a:latin typeface="Arial"/>
              <a:ea typeface="Arial"/>
              <a:cs typeface="Arial"/>
              <a:sym typeface="Arial"/>
            </a:endParaRPr>
          </a:p>
        </p:txBody>
      </p:sp>
      <p:sp>
        <p:nvSpPr>
          <p:cNvPr id="309" name="Google Shape;309;p20"/>
          <p:cNvSpPr txBox="1"/>
          <p:nvPr>
            <p:ph idx="4294967295" type="sldNum"/>
          </p:nvPr>
        </p:nvSpPr>
        <p:spPr>
          <a:xfrm>
            <a:off x="11759184" y="6537960"/>
            <a:ext cx="228600" cy="18288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b="0" lang="en-US" sz="800">
                <a:solidFill>
                  <a:srgbClr val="667085"/>
                </a:solidFill>
                <a:latin typeface="Arial"/>
                <a:ea typeface="Arial"/>
                <a:cs typeface="Arial"/>
                <a:sym typeface="Arial"/>
              </a:rPr>
              <a:t>‹#›</a:t>
            </a:fld>
            <a:endParaRPr sz="800">
              <a:solidFill>
                <a:srgbClr val="667085"/>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21"/>
          <p:cNvSpPr/>
          <p:nvPr/>
        </p:nvSpPr>
        <p:spPr>
          <a:xfrm>
            <a:off x="502920" y="347472"/>
            <a:ext cx="1110996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2600"/>
              <a:buFont typeface="Arial"/>
              <a:buNone/>
            </a:pPr>
            <a:r>
              <a:rPr b="1" lang="en-US" sz="2600">
                <a:solidFill>
                  <a:srgbClr val="173B6C"/>
                </a:solidFill>
                <a:latin typeface="Arial"/>
                <a:ea typeface="Arial"/>
                <a:cs typeface="Arial"/>
                <a:sym typeface="Arial"/>
              </a:rPr>
              <a:t>Macrocytic anaemia: megaloblastic or non-megaloblastic?</a:t>
            </a:r>
            <a:endParaRPr sz="2600">
              <a:solidFill>
                <a:schemeClr val="dk1"/>
              </a:solidFill>
              <a:latin typeface="Arial"/>
              <a:ea typeface="Arial"/>
              <a:cs typeface="Arial"/>
              <a:sym typeface="Arial"/>
            </a:endParaRPr>
          </a:p>
        </p:txBody>
      </p:sp>
      <p:sp>
        <p:nvSpPr>
          <p:cNvPr id="316" name="Google Shape;316;p21"/>
          <p:cNvSpPr/>
          <p:nvPr/>
        </p:nvSpPr>
        <p:spPr>
          <a:xfrm>
            <a:off x="685800" y="1234440"/>
            <a:ext cx="3337560" cy="4251960"/>
          </a:xfrm>
          <a:prstGeom prst="roundRect">
            <a:avLst>
              <a:gd fmla="val 2192"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21"/>
          <p:cNvSpPr/>
          <p:nvPr/>
        </p:nvSpPr>
        <p:spPr>
          <a:xfrm>
            <a:off x="685800" y="1234440"/>
            <a:ext cx="82296" cy="4251960"/>
          </a:xfrm>
          <a:prstGeom prst="rect">
            <a:avLst/>
          </a:prstGeom>
          <a:solidFill>
            <a:srgbClr val="27866F"/>
          </a:solidFill>
          <a:ln cap="flat" cmpd="sng" w="12700">
            <a:solidFill>
              <a:srgbClr val="27866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21"/>
          <p:cNvSpPr/>
          <p:nvPr/>
        </p:nvSpPr>
        <p:spPr>
          <a:xfrm>
            <a:off x="914400" y="1399032"/>
            <a:ext cx="297180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1700"/>
              <a:buFont typeface="Arial"/>
              <a:buNone/>
            </a:pPr>
            <a:r>
              <a:rPr b="1" lang="en-US" sz="1700">
                <a:solidFill>
                  <a:srgbClr val="173B6C"/>
                </a:solidFill>
                <a:latin typeface="Arial"/>
                <a:ea typeface="Arial"/>
                <a:cs typeface="Arial"/>
                <a:sym typeface="Arial"/>
              </a:rPr>
              <a:t>Megaloblastic</a:t>
            </a:r>
            <a:endParaRPr sz="1700">
              <a:solidFill>
                <a:schemeClr val="dk1"/>
              </a:solidFill>
              <a:latin typeface="Arial"/>
              <a:ea typeface="Arial"/>
              <a:cs typeface="Arial"/>
              <a:sym typeface="Arial"/>
            </a:endParaRPr>
          </a:p>
        </p:txBody>
      </p:sp>
      <p:sp>
        <p:nvSpPr>
          <p:cNvPr id="319" name="Google Shape;319;p21"/>
          <p:cNvSpPr/>
          <p:nvPr/>
        </p:nvSpPr>
        <p:spPr>
          <a:xfrm>
            <a:off x="914400" y="1810512"/>
            <a:ext cx="2926080" cy="3538728"/>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B12 deficiency</a:t>
            </a:r>
            <a:endParaRPr sz="1350">
              <a:solidFill>
                <a:schemeClr val="dk1"/>
              </a:solidFill>
              <a:latin typeface="Arial"/>
              <a:ea typeface="Arial"/>
              <a:cs typeface="Arial"/>
              <a:sym typeface="Arial"/>
            </a:endParaRPr>
          </a:p>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Folate deficiency</a:t>
            </a:r>
            <a:endParaRPr sz="1350">
              <a:solidFill>
                <a:schemeClr val="dk1"/>
              </a:solidFill>
              <a:latin typeface="Arial"/>
              <a:ea typeface="Arial"/>
              <a:cs typeface="Arial"/>
              <a:sym typeface="Arial"/>
            </a:endParaRPr>
          </a:p>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Antimetabolite drugs</a:t>
            </a:r>
            <a:endParaRPr sz="1350">
              <a:solidFill>
                <a:schemeClr val="dk1"/>
              </a:solidFill>
              <a:latin typeface="Arial"/>
              <a:ea typeface="Arial"/>
              <a:cs typeface="Arial"/>
              <a:sym typeface="Arial"/>
            </a:endParaRPr>
          </a:p>
          <a:p>
            <a:pPr indent="0" lvl="0" marL="0" marR="0" rtl="0" algn="l">
              <a:spcBef>
                <a:spcPts val="0"/>
              </a:spcBef>
              <a:spcAft>
                <a:spcPts val="0"/>
              </a:spcAft>
              <a:buClr>
                <a:schemeClr val="dk1"/>
              </a:buClr>
              <a:buSzPts val="1350"/>
              <a:buFont typeface="Arial"/>
              <a:buNone/>
            </a:pPr>
            <a:r>
              <a:t/>
            </a:r>
            <a:endParaRPr sz="1350">
              <a:solidFill>
                <a:schemeClr val="dk1"/>
              </a:solidFill>
              <a:latin typeface="Arial"/>
              <a:ea typeface="Arial"/>
              <a:cs typeface="Arial"/>
              <a:sym typeface="Arial"/>
            </a:endParaRPr>
          </a:p>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Smear: macro-ovalocytes and hypersegmented neutrophils</a:t>
            </a:r>
            <a:endParaRPr sz="1350">
              <a:solidFill>
                <a:schemeClr val="dk1"/>
              </a:solidFill>
              <a:latin typeface="Arial"/>
              <a:ea typeface="Arial"/>
              <a:cs typeface="Arial"/>
              <a:sym typeface="Arial"/>
            </a:endParaRPr>
          </a:p>
          <a:p>
            <a:pPr indent="0" lvl="0" marL="0" marR="0" rtl="0" algn="l">
              <a:spcBef>
                <a:spcPts val="0"/>
              </a:spcBef>
              <a:spcAft>
                <a:spcPts val="0"/>
              </a:spcAft>
              <a:buClr>
                <a:schemeClr val="dk1"/>
              </a:buClr>
              <a:buSzPts val="1350"/>
              <a:buFont typeface="Arial"/>
              <a:buNone/>
            </a:pPr>
            <a:r>
              <a:t/>
            </a:r>
            <a:endParaRPr sz="1350">
              <a:solidFill>
                <a:schemeClr val="dk1"/>
              </a:solidFill>
              <a:latin typeface="Arial"/>
              <a:ea typeface="Arial"/>
              <a:cs typeface="Arial"/>
              <a:sym typeface="Arial"/>
            </a:endParaRPr>
          </a:p>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May cause pancytopenia and raised LDH</a:t>
            </a:r>
            <a:endParaRPr sz="1350">
              <a:solidFill>
                <a:schemeClr val="dk1"/>
              </a:solidFill>
              <a:latin typeface="Arial"/>
              <a:ea typeface="Arial"/>
              <a:cs typeface="Arial"/>
              <a:sym typeface="Arial"/>
            </a:endParaRPr>
          </a:p>
        </p:txBody>
      </p:sp>
      <p:sp>
        <p:nvSpPr>
          <p:cNvPr id="320" name="Google Shape;320;p21"/>
          <p:cNvSpPr/>
          <p:nvPr/>
        </p:nvSpPr>
        <p:spPr>
          <a:xfrm>
            <a:off x="4434840" y="1234440"/>
            <a:ext cx="3337560" cy="4251960"/>
          </a:xfrm>
          <a:prstGeom prst="roundRect">
            <a:avLst>
              <a:gd fmla="val 2192"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21"/>
          <p:cNvSpPr/>
          <p:nvPr/>
        </p:nvSpPr>
        <p:spPr>
          <a:xfrm>
            <a:off x="4434840" y="1234440"/>
            <a:ext cx="82296" cy="4251960"/>
          </a:xfrm>
          <a:prstGeom prst="rect">
            <a:avLst/>
          </a:prstGeom>
          <a:solidFill>
            <a:srgbClr val="2F6FB0"/>
          </a:solidFill>
          <a:ln cap="flat" cmpd="sng" w="12700">
            <a:solidFill>
              <a:srgbClr val="2F6FB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21"/>
          <p:cNvSpPr/>
          <p:nvPr/>
        </p:nvSpPr>
        <p:spPr>
          <a:xfrm>
            <a:off x="4663440" y="1399032"/>
            <a:ext cx="297180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1700"/>
              <a:buFont typeface="Arial"/>
              <a:buNone/>
            </a:pPr>
            <a:r>
              <a:rPr b="1" lang="en-US" sz="1700">
                <a:solidFill>
                  <a:srgbClr val="173B6C"/>
                </a:solidFill>
                <a:latin typeface="Arial"/>
                <a:ea typeface="Arial"/>
                <a:cs typeface="Arial"/>
                <a:sym typeface="Arial"/>
              </a:rPr>
              <a:t>Non-megaloblastic</a:t>
            </a:r>
            <a:endParaRPr sz="1700">
              <a:solidFill>
                <a:schemeClr val="dk1"/>
              </a:solidFill>
              <a:latin typeface="Arial"/>
              <a:ea typeface="Arial"/>
              <a:cs typeface="Arial"/>
              <a:sym typeface="Arial"/>
            </a:endParaRPr>
          </a:p>
        </p:txBody>
      </p:sp>
      <p:sp>
        <p:nvSpPr>
          <p:cNvPr id="323" name="Google Shape;323;p21"/>
          <p:cNvSpPr/>
          <p:nvPr/>
        </p:nvSpPr>
        <p:spPr>
          <a:xfrm>
            <a:off x="4663440" y="1810512"/>
            <a:ext cx="2926080" cy="3538728"/>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Alcohol</a:t>
            </a:r>
            <a:endParaRPr sz="1350">
              <a:solidFill>
                <a:schemeClr val="dk1"/>
              </a:solidFill>
              <a:latin typeface="Arial"/>
              <a:ea typeface="Arial"/>
              <a:cs typeface="Arial"/>
              <a:sym typeface="Arial"/>
            </a:endParaRPr>
          </a:p>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Liver disease</a:t>
            </a:r>
            <a:endParaRPr sz="1350">
              <a:solidFill>
                <a:schemeClr val="dk1"/>
              </a:solidFill>
              <a:latin typeface="Arial"/>
              <a:ea typeface="Arial"/>
              <a:cs typeface="Arial"/>
              <a:sym typeface="Arial"/>
            </a:endParaRPr>
          </a:p>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Hypothyroidism</a:t>
            </a:r>
            <a:endParaRPr sz="1350">
              <a:solidFill>
                <a:schemeClr val="dk1"/>
              </a:solidFill>
              <a:latin typeface="Arial"/>
              <a:ea typeface="Arial"/>
              <a:cs typeface="Arial"/>
              <a:sym typeface="Arial"/>
            </a:endParaRPr>
          </a:p>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Reticulocytosis</a:t>
            </a:r>
            <a:endParaRPr sz="1350">
              <a:solidFill>
                <a:schemeClr val="dk1"/>
              </a:solidFill>
              <a:latin typeface="Arial"/>
              <a:ea typeface="Arial"/>
              <a:cs typeface="Arial"/>
              <a:sym typeface="Arial"/>
            </a:endParaRPr>
          </a:p>
          <a:p>
            <a:pPr indent="0" lvl="0" marL="0" marR="0" rtl="0" algn="l">
              <a:spcBef>
                <a:spcPts val="0"/>
              </a:spcBef>
              <a:spcAft>
                <a:spcPts val="0"/>
              </a:spcAft>
              <a:buClr>
                <a:schemeClr val="dk1"/>
              </a:buClr>
              <a:buSzPts val="1350"/>
              <a:buFont typeface="Arial"/>
              <a:buNone/>
            </a:pPr>
            <a:r>
              <a:t/>
            </a:r>
            <a:endParaRPr sz="1350">
              <a:solidFill>
                <a:schemeClr val="dk1"/>
              </a:solidFill>
              <a:latin typeface="Arial"/>
              <a:ea typeface="Arial"/>
              <a:cs typeface="Arial"/>
              <a:sym typeface="Arial"/>
            </a:endParaRPr>
          </a:p>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Smear often shows round macrocytes or target cells depending on cause</a:t>
            </a:r>
            <a:endParaRPr sz="1350">
              <a:solidFill>
                <a:schemeClr val="dk1"/>
              </a:solidFill>
              <a:latin typeface="Arial"/>
              <a:ea typeface="Arial"/>
              <a:cs typeface="Arial"/>
              <a:sym typeface="Arial"/>
            </a:endParaRPr>
          </a:p>
        </p:txBody>
      </p:sp>
      <p:sp>
        <p:nvSpPr>
          <p:cNvPr id="324" name="Google Shape;324;p21"/>
          <p:cNvSpPr/>
          <p:nvPr/>
        </p:nvSpPr>
        <p:spPr>
          <a:xfrm>
            <a:off x="8183880" y="1234440"/>
            <a:ext cx="3337560" cy="4251960"/>
          </a:xfrm>
          <a:prstGeom prst="roundRect">
            <a:avLst>
              <a:gd fmla="val 2192"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21"/>
          <p:cNvSpPr/>
          <p:nvPr/>
        </p:nvSpPr>
        <p:spPr>
          <a:xfrm>
            <a:off x="8183880" y="1234440"/>
            <a:ext cx="82296" cy="4251960"/>
          </a:xfrm>
          <a:prstGeom prst="rect">
            <a:avLst/>
          </a:prstGeom>
          <a:solidFill>
            <a:srgbClr val="C74747"/>
          </a:solidFill>
          <a:ln cap="flat" cmpd="sng" w="12700">
            <a:solidFill>
              <a:srgbClr val="C7474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21"/>
          <p:cNvSpPr/>
          <p:nvPr/>
        </p:nvSpPr>
        <p:spPr>
          <a:xfrm>
            <a:off x="8412480" y="1399032"/>
            <a:ext cx="297180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1700"/>
              <a:buFont typeface="Arial"/>
              <a:buNone/>
            </a:pPr>
            <a:r>
              <a:rPr b="1" lang="en-US" sz="1700">
                <a:solidFill>
                  <a:srgbClr val="173B6C"/>
                </a:solidFill>
                <a:latin typeface="Arial"/>
                <a:ea typeface="Arial"/>
                <a:cs typeface="Arial"/>
                <a:sym typeface="Arial"/>
              </a:rPr>
              <a:t>Bone marrow / clonal</a:t>
            </a:r>
            <a:endParaRPr sz="1700">
              <a:solidFill>
                <a:schemeClr val="dk1"/>
              </a:solidFill>
              <a:latin typeface="Arial"/>
              <a:ea typeface="Arial"/>
              <a:cs typeface="Arial"/>
              <a:sym typeface="Arial"/>
            </a:endParaRPr>
          </a:p>
        </p:txBody>
      </p:sp>
      <p:sp>
        <p:nvSpPr>
          <p:cNvPr id="327" name="Google Shape;327;p21"/>
          <p:cNvSpPr/>
          <p:nvPr/>
        </p:nvSpPr>
        <p:spPr>
          <a:xfrm>
            <a:off x="8412480" y="1810512"/>
            <a:ext cx="2926080" cy="3538728"/>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Myelodysplastic syndrome</a:t>
            </a:r>
            <a:endParaRPr sz="1350">
              <a:solidFill>
                <a:schemeClr val="dk1"/>
              </a:solidFill>
              <a:latin typeface="Arial"/>
              <a:ea typeface="Arial"/>
              <a:cs typeface="Arial"/>
              <a:sym typeface="Arial"/>
            </a:endParaRPr>
          </a:p>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Aplastic or infiltrative disorders</a:t>
            </a:r>
            <a:endParaRPr sz="1350">
              <a:solidFill>
                <a:schemeClr val="dk1"/>
              </a:solidFill>
              <a:latin typeface="Arial"/>
              <a:ea typeface="Arial"/>
              <a:cs typeface="Arial"/>
              <a:sym typeface="Arial"/>
            </a:endParaRPr>
          </a:p>
          <a:p>
            <a:pPr indent="0" lvl="0" marL="0" marR="0" rtl="0" algn="l">
              <a:spcBef>
                <a:spcPts val="0"/>
              </a:spcBef>
              <a:spcAft>
                <a:spcPts val="0"/>
              </a:spcAft>
              <a:buClr>
                <a:schemeClr val="dk1"/>
              </a:buClr>
              <a:buSzPts val="1350"/>
              <a:buFont typeface="Arial"/>
              <a:buNone/>
            </a:pPr>
            <a:r>
              <a:t/>
            </a:r>
            <a:endParaRPr sz="1350">
              <a:solidFill>
                <a:schemeClr val="dk1"/>
              </a:solidFill>
              <a:latin typeface="Arial"/>
              <a:ea typeface="Arial"/>
              <a:cs typeface="Arial"/>
              <a:sym typeface="Arial"/>
            </a:endParaRPr>
          </a:p>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Suspect with persistent cytopenias, dysplasia or unexplained macrocytosis</a:t>
            </a:r>
            <a:endParaRPr sz="1350">
              <a:solidFill>
                <a:schemeClr val="dk1"/>
              </a:solidFill>
              <a:latin typeface="Arial"/>
              <a:ea typeface="Arial"/>
              <a:cs typeface="Arial"/>
              <a:sym typeface="Arial"/>
            </a:endParaRPr>
          </a:p>
        </p:txBody>
      </p:sp>
      <p:sp>
        <p:nvSpPr>
          <p:cNvPr id="328" name="Google Shape;328;p21"/>
          <p:cNvSpPr/>
          <p:nvPr/>
        </p:nvSpPr>
        <p:spPr>
          <a:xfrm>
            <a:off x="1417320" y="5806440"/>
            <a:ext cx="9418320" cy="38404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73B6C"/>
              </a:buClr>
              <a:buSzPts val="1600"/>
              <a:buFont typeface="Arial"/>
              <a:buNone/>
            </a:pPr>
            <a:r>
              <a:rPr b="1" lang="en-US" sz="1600">
                <a:solidFill>
                  <a:srgbClr val="173B6C"/>
                </a:solidFill>
                <a:latin typeface="Arial"/>
                <a:ea typeface="Arial"/>
                <a:cs typeface="Arial"/>
                <a:sym typeface="Arial"/>
              </a:rPr>
              <a:t>Neurological features strongly support B12 deficiency and may occur without severe anaemia.</a:t>
            </a:r>
            <a:endParaRPr sz="1600">
              <a:solidFill>
                <a:schemeClr val="dk1"/>
              </a:solidFill>
              <a:latin typeface="Arial"/>
              <a:ea typeface="Arial"/>
              <a:cs typeface="Arial"/>
              <a:sym typeface="Arial"/>
            </a:endParaRPr>
          </a:p>
        </p:txBody>
      </p:sp>
      <p:sp>
        <p:nvSpPr>
          <p:cNvPr id="329" name="Google Shape;329;p21"/>
          <p:cNvSpPr txBox="1"/>
          <p:nvPr>
            <p:ph idx="4294967295" type="sldNum"/>
          </p:nvPr>
        </p:nvSpPr>
        <p:spPr>
          <a:xfrm>
            <a:off x="11759184" y="6537960"/>
            <a:ext cx="228600" cy="18288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b="0" lang="en-US" sz="800">
                <a:solidFill>
                  <a:srgbClr val="667085"/>
                </a:solidFill>
                <a:latin typeface="Arial"/>
                <a:ea typeface="Arial"/>
                <a:cs typeface="Arial"/>
                <a:sym typeface="Arial"/>
              </a:rPr>
              <a:t>‹#›</a:t>
            </a:fld>
            <a:endParaRPr sz="800">
              <a:solidFill>
                <a:srgbClr val="667085"/>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22"/>
          <p:cNvSpPr/>
          <p:nvPr/>
        </p:nvSpPr>
        <p:spPr>
          <a:xfrm>
            <a:off x="502920" y="347472"/>
            <a:ext cx="1110996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2600"/>
              <a:buFont typeface="Arial"/>
              <a:buNone/>
            </a:pPr>
            <a:r>
              <a:rPr b="1" lang="en-US" sz="2600">
                <a:solidFill>
                  <a:srgbClr val="173B6C"/>
                </a:solidFill>
                <a:latin typeface="Arial"/>
                <a:ea typeface="Arial"/>
                <a:cs typeface="Arial"/>
                <a:sym typeface="Arial"/>
              </a:rPr>
              <a:t>Peripheral blood film: morphology gives direction</a:t>
            </a:r>
            <a:endParaRPr sz="2600">
              <a:solidFill>
                <a:schemeClr val="dk1"/>
              </a:solidFill>
              <a:latin typeface="Arial"/>
              <a:ea typeface="Arial"/>
              <a:cs typeface="Arial"/>
              <a:sym typeface="Arial"/>
            </a:endParaRPr>
          </a:p>
        </p:txBody>
      </p:sp>
      <p:sp>
        <p:nvSpPr>
          <p:cNvPr id="336" name="Google Shape;336;p22"/>
          <p:cNvSpPr/>
          <p:nvPr/>
        </p:nvSpPr>
        <p:spPr>
          <a:xfrm>
            <a:off x="1005840" y="1508760"/>
            <a:ext cx="566928" cy="566928"/>
          </a:xfrm>
          <a:prstGeom prst="ellipse">
            <a:avLst/>
          </a:prstGeom>
          <a:solidFill>
            <a:srgbClr val="F8B8B8"/>
          </a:solidFill>
          <a:ln cap="flat" cmpd="sng" w="17775">
            <a:solidFill>
              <a:srgbClr val="B6474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22"/>
          <p:cNvSpPr/>
          <p:nvPr/>
        </p:nvSpPr>
        <p:spPr>
          <a:xfrm>
            <a:off x="685800" y="2331720"/>
            <a:ext cx="137160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73B6C"/>
              </a:buClr>
              <a:buSzPts val="1500"/>
              <a:buFont typeface="Arial"/>
              <a:buNone/>
            </a:pPr>
            <a:r>
              <a:rPr b="1" lang="en-US" sz="1500">
                <a:solidFill>
                  <a:srgbClr val="173B6C"/>
                </a:solidFill>
                <a:latin typeface="Arial"/>
                <a:ea typeface="Arial"/>
                <a:cs typeface="Arial"/>
                <a:sym typeface="Arial"/>
              </a:rPr>
              <a:t>Microcyte</a:t>
            </a:r>
            <a:endParaRPr sz="1500">
              <a:solidFill>
                <a:schemeClr val="dk1"/>
              </a:solidFill>
              <a:latin typeface="Arial"/>
              <a:ea typeface="Arial"/>
              <a:cs typeface="Arial"/>
              <a:sym typeface="Arial"/>
            </a:endParaRPr>
          </a:p>
        </p:txBody>
      </p:sp>
      <p:sp>
        <p:nvSpPr>
          <p:cNvPr id="338" name="Google Shape;338;p22"/>
          <p:cNvSpPr/>
          <p:nvPr/>
        </p:nvSpPr>
        <p:spPr>
          <a:xfrm>
            <a:off x="320040" y="2697480"/>
            <a:ext cx="2103120" cy="548640"/>
          </a:xfrm>
          <a:prstGeom prst="rect">
            <a:avLst/>
          </a:prstGeom>
          <a:noFill/>
          <a:ln>
            <a:noFill/>
          </a:ln>
        </p:spPr>
        <p:txBody>
          <a:bodyPr anchorCtr="0" anchor="ctr" bIns="250" lIns="250" spcFirstLastPara="1" rIns="250" wrap="square" tIns="250">
            <a:noAutofit/>
          </a:bodyPr>
          <a:lstStyle/>
          <a:p>
            <a:pPr indent="0" lvl="0" marL="0" marR="0" rtl="0" algn="ctr">
              <a:spcBef>
                <a:spcPts val="0"/>
              </a:spcBef>
              <a:spcAft>
                <a:spcPts val="0"/>
              </a:spcAft>
              <a:buClr>
                <a:srgbClr val="667085"/>
              </a:buClr>
              <a:buSzPts val="1150"/>
              <a:buFont typeface="Arial"/>
              <a:buNone/>
            </a:pPr>
            <a:r>
              <a:rPr lang="en-US" sz="1150">
                <a:solidFill>
                  <a:srgbClr val="667085"/>
                </a:solidFill>
                <a:latin typeface="Arial"/>
                <a:ea typeface="Arial"/>
                <a:cs typeface="Arial"/>
                <a:sym typeface="Arial"/>
              </a:rPr>
              <a:t>Iron deficiency / thalassaemia</a:t>
            </a:r>
            <a:endParaRPr sz="1150">
              <a:solidFill>
                <a:schemeClr val="dk1"/>
              </a:solidFill>
              <a:latin typeface="Arial"/>
              <a:ea typeface="Arial"/>
              <a:cs typeface="Arial"/>
              <a:sym typeface="Arial"/>
            </a:endParaRPr>
          </a:p>
        </p:txBody>
      </p:sp>
      <p:sp>
        <p:nvSpPr>
          <p:cNvPr id="339" name="Google Shape;339;p22"/>
          <p:cNvSpPr/>
          <p:nvPr/>
        </p:nvSpPr>
        <p:spPr>
          <a:xfrm>
            <a:off x="3337560" y="1508760"/>
            <a:ext cx="868680" cy="621792"/>
          </a:xfrm>
          <a:prstGeom prst="ellipse">
            <a:avLst/>
          </a:prstGeom>
          <a:solidFill>
            <a:srgbClr val="F4A3A3"/>
          </a:solidFill>
          <a:ln cap="flat" cmpd="sng" w="17775">
            <a:solidFill>
              <a:srgbClr val="B6474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22"/>
          <p:cNvSpPr/>
          <p:nvPr/>
        </p:nvSpPr>
        <p:spPr>
          <a:xfrm>
            <a:off x="3017520" y="2331720"/>
            <a:ext cx="137160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73B6C"/>
              </a:buClr>
              <a:buSzPts val="1500"/>
              <a:buFont typeface="Arial"/>
              <a:buNone/>
            </a:pPr>
            <a:r>
              <a:rPr b="1" lang="en-US" sz="1500">
                <a:solidFill>
                  <a:srgbClr val="173B6C"/>
                </a:solidFill>
                <a:latin typeface="Arial"/>
                <a:ea typeface="Arial"/>
                <a:cs typeface="Arial"/>
                <a:sym typeface="Arial"/>
              </a:rPr>
              <a:t>Macro-ovalocyte</a:t>
            </a:r>
            <a:endParaRPr sz="1500">
              <a:solidFill>
                <a:schemeClr val="dk1"/>
              </a:solidFill>
              <a:latin typeface="Arial"/>
              <a:ea typeface="Arial"/>
              <a:cs typeface="Arial"/>
              <a:sym typeface="Arial"/>
            </a:endParaRPr>
          </a:p>
        </p:txBody>
      </p:sp>
      <p:sp>
        <p:nvSpPr>
          <p:cNvPr id="341" name="Google Shape;341;p22"/>
          <p:cNvSpPr/>
          <p:nvPr/>
        </p:nvSpPr>
        <p:spPr>
          <a:xfrm>
            <a:off x="2651760" y="2697480"/>
            <a:ext cx="2103120" cy="548640"/>
          </a:xfrm>
          <a:prstGeom prst="rect">
            <a:avLst/>
          </a:prstGeom>
          <a:noFill/>
          <a:ln>
            <a:noFill/>
          </a:ln>
        </p:spPr>
        <p:txBody>
          <a:bodyPr anchorCtr="0" anchor="ctr" bIns="250" lIns="250" spcFirstLastPara="1" rIns="250" wrap="square" tIns="250">
            <a:noAutofit/>
          </a:bodyPr>
          <a:lstStyle/>
          <a:p>
            <a:pPr indent="0" lvl="0" marL="0" marR="0" rtl="0" algn="ctr">
              <a:spcBef>
                <a:spcPts val="0"/>
              </a:spcBef>
              <a:spcAft>
                <a:spcPts val="0"/>
              </a:spcAft>
              <a:buClr>
                <a:srgbClr val="667085"/>
              </a:buClr>
              <a:buSzPts val="1150"/>
              <a:buFont typeface="Arial"/>
              <a:buNone/>
            </a:pPr>
            <a:r>
              <a:rPr lang="en-US" sz="1150">
                <a:solidFill>
                  <a:srgbClr val="667085"/>
                </a:solidFill>
                <a:latin typeface="Arial"/>
                <a:ea typeface="Arial"/>
                <a:cs typeface="Arial"/>
                <a:sym typeface="Arial"/>
              </a:rPr>
              <a:t>Megaloblastic anaemia</a:t>
            </a:r>
            <a:endParaRPr sz="1150">
              <a:solidFill>
                <a:schemeClr val="dk1"/>
              </a:solidFill>
              <a:latin typeface="Arial"/>
              <a:ea typeface="Arial"/>
              <a:cs typeface="Arial"/>
              <a:sym typeface="Arial"/>
            </a:endParaRPr>
          </a:p>
        </p:txBody>
      </p:sp>
      <p:sp>
        <p:nvSpPr>
          <p:cNvPr id="342" name="Google Shape;342;p22"/>
          <p:cNvSpPr/>
          <p:nvPr/>
        </p:nvSpPr>
        <p:spPr>
          <a:xfrm>
            <a:off x="5806440" y="1508760"/>
            <a:ext cx="612648" cy="612648"/>
          </a:xfrm>
          <a:prstGeom prst="ellipse">
            <a:avLst/>
          </a:prstGeom>
          <a:solidFill>
            <a:srgbClr val="D95D5D"/>
          </a:solidFill>
          <a:ln cap="flat" cmpd="sng" w="17775">
            <a:solidFill>
              <a:srgbClr val="B6474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22"/>
          <p:cNvSpPr/>
          <p:nvPr/>
        </p:nvSpPr>
        <p:spPr>
          <a:xfrm>
            <a:off x="5486400" y="2331720"/>
            <a:ext cx="137160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73B6C"/>
              </a:buClr>
              <a:buSzPts val="1500"/>
              <a:buFont typeface="Arial"/>
              <a:buNone/>
            </a:pPr>
            <a:r>
              <a:rPr b="1" lang="en-US" sz="1500">
                <a:solidFill>
                  <a:srgbClr val="173B6C"/>
                </a:solidFill>
                <a:latin typeface="Arial"/>
                <a:ea typeface="Arial"/>
                <a:cs typeface="Arial"/>
                <a:sym typeface="Arial"/>
              </a:rPr>
              <a:t>Spherocyte</a:t>
            </a:r>
            <a:endParaRPr sz="1500">
              <a:solidFill>
                <a:schemeClr val="dk1"/>
              </a:solidFill>
              <a:latin typeface="Arial"/>
              <a:ea typeface="Arial"/>
              <a:cs typeface="Arial"/>
              <a:sym typeface="Arial"/>
            </a:endParaRPr>
          </a:p>
        </p:txBody>
      </p:sp>
      <p:sp>
        <p:nvSpPr>
          <p:cNvPr id="344" name="Google Shape;344;p22"/>
          <p:cNvSpPr/>
          <p:nvPr/>
        </p:nvSpPr>
        <p:spPr>
          <a:xfrm>
            <a:off x="5120640" y="2697480"/>
            <a:ext cx="2103120" cy="548640"/>
          </a:xfrm>
          <a:prstGeom prst="rect">
            <a:avLst/>
          </a:prstGeom>
          <a:noFill/>
          <a:ln>
            <a:noFill/>
          </a:ln>
        </p:spPr>
        <p:txBody>
          <a:bodyPr anchorCtr="0" anchor="ctr" bIns="250" lIns="250" spcFirstLastPara="1" rIns="250" wrap="square" tIns="250">
            <a:noAutofit/>
          </a:bodyPr>
          <a:lstStyle/>
          <a:p>
            <a:pPr indent="0" lvl="0" marL="0" marR="0" rtl="0" algn="ctr">
              <a:spcBef>
                <a:spcPts val="0"/>
              </a:spcBef>
              <a:spcAft>
                <a:spcPts val="0"/>
              </a:spcAft>
              <a:buClr>
                <a:srgbClr val="667085"/>
              </a:buClr>
              <a:buSzPts val="1150"/>
              <a:buFont typeface="Arial"/>
              <a:buNone/>
            </a:pPr>
            <a:r>
              <a:rPr lang="en-US" sz="1150">
                <a:solidFill>
                  <a:srgbClr val="667085"/>
                </a:solidFill>
                <a:latin typeface="Arial"/>
                <a:ea typeface="Arial"/>
                <a:cs typeface="Arial"/>
                <a:sym typeface="Arial"/>
              </a:rPr>
              <a:t>AIHA / hereditary spherocytosis</a:t>
            </a:r>
            <a:endParaRPr sz="1150">
              <a:solidFill>
                <a:schemeClr val="dk1"/>
              </a:solidFill>
              <a:latin typeface="Arial"/>
              <a:ea typeface="Arial"/>
              <a:cs typeface="Arial"/>
              <a:sym typeface="Arial"/>
            </a:endParaRPr>
          </a:p>
        </p:txBody>
      </p:sp>
      <p:sp>
        <p:nvSpPr>
          <p:cNvPr id="345" name="Google Shape;345;p22"/>
          <p:cNvSpPr/>
          <p:nvPr/>
        </p:nvSpPr>
        <p:spPr>
          <a:xfrm>
            <a:off x="8366760" y="1508760"/>
            <a:ext cx="685800" cy="685800"/>
          </a:xfrm>
          <a:prstGeom prst="ellipse">
            <a:avLst/>
          </a:prstGeom>
          <a:solidFill>
            <a:srgbClr val="F5B1B1"/>
          </a:solidFill>
          <a:ln cap="flat" cmpd="sng" w="17775">
            <a:solidFill>
              <a:srgbClr val="B6474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22"/>
          <p:cNvSpPr/>
          <p:nvPr/>
        </p:nvSpPr>
        <p:spPr>
          <a:xfrm>
            <a:off x="8531352" y="1673352"/>
            <a:ext cx="356616" cy="356616"/>
          </a:xfrm>
          <a:prstGeom prst="ellipse">
            <a:avLst/>
          </a:prstGeom>
          <a:solidFill>
            <a:srgbClr val="FDE8E8"/>
          </a:solidFill>
          <a:ln cap="flat" cmpd="sng" w="12700">
            <a:solidFill>
              <a:srgbClr val="B6474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22"/>
          <p:cNvSpPr/>
          <p:nvPr/>
        </p:nvSpPr>
        <p:spPr>
          <a:xfrm>
            <a:off x="8650224" y="1792224"/>
            <a:ext cx="118872" cy="118872"/>
          </a:xfrm>
          <a:prstGeom prst="ellipse">
            <a:avLst/>
          </a:prstGeom>
          <a:solidFill>
            <a:srgbClr val="C74747"/>
          </a:solidFill>
          <a:ln cap="flat" cmpd="sng" w="12700">
            <a:solidFill>
              <a:srgbClr val="C7474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22"/>
          <p:cNvSpPr/>
          <p:nvPr/>
        </p:nvSpPr>
        <p:spPr>
          <a:xfrm>
            <a:off x="8046720" y="2331720"/>
            <a:ext cx="137160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73B6C"/>
              </a:buClr>
              <a:buSzPts val="1500"/>
              <a:buFont typeface="Arial"/>
              <a:buNone/>
            </a:pPr>
            <a:r>
              <a:rPr b="1" lang="en-US" sz="1500">
                <a:solidFill>
                  <a:srgbClr val="173B6C"/>
                </a:solidFill>
                <a:latin typeface="Arial"/>
                <a:ea typeface="Arial"/>
                <a:cs typeface="Arial"/>
                <a:sym typeface="Arial"/>
              </a:rPr>
              <a:t>Target cell</a:t>
            </a:r>
            <a:endParaRPr sz="1500">
              <a:solidFill>
                <a:schemeClr val="dk1"/>
              </a:solidFill>
              <a:latin typeface="Arial"/>
              <a:ea typeface="Arial"/>
              <a:cs typeface="Arial"/>
              <a:sym typeface="Arial"/>
            </a:endParaRPr>
          </a:p>
        </p:txBody>
      </p:sp>
      <p:sp>
        <p:nvSpPr>
          <p:cNvPr id="349" name="Google Shape;349;p22"/>
          <p:cNvSpPr/>
          <p:nvPr/>
        </p:nvSpPr>
        <p:spPr>
          <a:xfrm>
            <a:off x="7680960" y="2697480"/>
            <a:ext cx="2103120" cy="548640"/>
          </a:xfrm>
          <a:prstGeom prst="rect">
            <a:avLst/>
          </a:prstGeom>
          <a:noFill/>
          <a:ln>
            <a:noFill/>
          </a:ln>
        </p:spPr>
        <p:txBody>
          <a:bodyPr anchorCtr="0" anchor="ctr" bIns="250" lIns="250" spcFirstLastPara="1" rIns="250" wrap="square" tIns="250">
            <a:noAutofit/>
          </a:bodyPr>
          <a:lstStyle/>
          <a:p>
            <a:pPr indent="0" lvl="0" marL="0" marR="0" rtl="0" algn="ctr">
              <a:spcBef>
                <a:spcPts val="0"/>
              </a:spcBef>
              <a:spcAft>
                <a:spcPts val="0"/>
              </a:spcAft>
              <a:buClr>
                <a:srgbClr val="667085"/>
              </a:buClr>
              <a:buSzPts val="1150"/>
              <a:buFont typeface="Arial"/>
              <a:buNone/>
            </a:pPr>
            <a:r>
              <a:rPr lang="en-US" sz="1150">
                <a:solidFill>
                  <a:srgbClr val="667085"/>
                </a:solidFill>
                <a:latin typeface="Arial"/>
                <a:ea typeface="Arial"/>
                <a:cs typeface="Arial"/>
                <a:sym typeface="Arial"/>
              </a:rPr>
              <a:t>Thalassaemia / liver disease</a:t>
            </a:r>
            <a:endParaRPr sz="1150">
              <a:solidFill>
                <a:schemeClr val="dk1"/>
              </a:solidFill>
              <a:latin typeface="Arial"/>
              <a:ea typeface="Arial"/>
              <a:cs typeface="Arial"/>
              <a:sym typeface="Arial"/>
            </a:endParaRPr>
          </a:p>
        </p:txBody>
      </p:sp>
      <p:sp>
        <p:nvSpPr>
          <p:cNvPr id="350" name="Google Shape;350;p22"/>
          <p:cNvSpPr/>
          <p:nvPr/>
        </p:nvSpPr>
        <p:spPr>
          <a:xfrm>
            <a:off x="731520" y="3794760"/>
            <a:ext cx="3246120" cy="1463040"/>
          </a:xfrm>
          <a:prstGeom prst="roundRect">
            <a:avLst>
              <a:gd fmla="val 5000"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22"/>
          <p:cNvSpPr/>
          <p:nvPr/>
        </p:nvSpPr>
        <p:spPr>
          <a:xfrm>
            <a:off x="731520" y="3794760"/>
            <a:ext cx="82296" cy="1463040"/>
          </a:xfrm>
          <a:prstGeom prst="rect">
            <a:avLst/>
          </a:prstGeom>
          <a:solidFill>
            <a:srgbClr val="C74747"/>
          </a:solidFill>
          <a:ln cap="flat" cmpd="sng" w="12700">
            <a:solidFill>
              <a:srgbClr val="C7474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22"/>
          <p:cNvSpPr/>
          <p:nvPr/>
        </p:nvSpPr>
        <p:spPr>
          <a:xfrm>
            <a:off x="960120" y="3959352"/>
            <a:ext cx="288036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1700"/>
              <a:buFont typeface="Arial"/>
              <a:buNone/>
            </a:pPr>
            <a:r>
              <a:rPr b="1" lang="en-US" sz="1700">
                <a:solidFill>
                  <a:srgbClr val="173B6C"/>
                </a:solidFill>
                <a:latin typeface="Arial"/>
                <a:ea typeface="Arial"/>
                <a:cs typeface="Arial"/>
                <a:sym typeface="Arial"/>
              </a:rPr>
              <a:t>Fragmented cells</a:t>
            </a:r>
            <a:endParaRPr sz="1700">
              <a:solidFill>
                <a:schemeClr val="dk1"/>
              </a:solidFill>
              <a:latin typeface="Arial"/>
              <a:ea typeface="Arial"/>
              <a:cs typeface="Arial"/>
              <a:sym typeface="Arial"/>
            </a:endParaRPr>
          </a:p>
        </p:txBody>
      </p:sp>
      <p:sp>
        <p:nvSpPr>
          <p:cNvPr id="353" name="Google Shape;353;p22"/>
          <p:cNvSpPr/>
          <p:nvPr/>
        </p:nvSpPr>
        <p:spPr>
          <a:xfrm>
            <a:off x="960120" y="4370832"/>
            <a:ext cx="2834640" cy="749808"/>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Schistocytes suggest microangiopathic or mechanical haemolysis—urgent correlation.</a:t>
            </a:r>
            <a:endParaRPr sz="1350">
              <a:solidFill>
                <a:schemeClr val="dk1"/>
              </a:solidFill>
              <a:latin typeface="Arial"/>
              <a:ea typeface="Arial"/>
              <a:cs typeface="Arial"/>
              <a:sym typeface="Arial"/>
            </a:endParaRPr>
          </a:p>
        </p:txBody>
      </p:sp>
      <p:sp>
        <p:nvSpPr>
          <p:cNvPr id="354" name="Google Shape;354;p22"/>
          <p:cNvSpPr/>
          <p:nvPr/>
        </p:nvSpPr>
        <p:spPr>
          <a:xfrm>
            <a:off x="4480560" y="3794760"/>
            <a:ext cx="3246120" cy="1463040"/>
          </a:xfrm>
          <a:prstGeom prst="roundRect">
            <a:avLst>
              <a:gd fmla="val 5000"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22"/>
          <p:cNvSpPr/>
          <p:nvPr/>
        </p:nvSpPr>
        <p:spPr>
          <a:xfrm>
            <a:off x="4480560" y="3794760"/>
            <a:ext cx="82296" cy="1463040"/>
          </a:xfrm>
          <a:prstGeom prst="rect">
            <a:avLst/>
          </a:prstGeom>
          <a:solidFill>
            <a:srgbClr val="27866F"/>
          </a:solidFill>
          <a:ln cap="flat" cmpd="sng" w="12700">
            <a:solidFill>
              <a:srgbClr val="27866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22"/>
          <p:cNvSpPr/>
          <p:nvPr/>
        </p:nvSpPr>
        <p:spPr>
          <a:xfrm>
            <a:off x="4709160" y="3959352"/>
            <a:ext cx="288036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1700"/>
              <a:buFont typeface="Arial"/>
              <a:buNone/>
            </a:pPr>
            <a:r>
              <a:rPr b="1" lang="en-US" sz="1700">
                <a:solidFill>
                  <a:srgbClr val="173B6C"/>
                </a:solidFill>
                <a:latin typeface="Arial"/>
                <a:ea typeface="Arial"/>
                <a:cs typeface="Arial"/>
                <a:sym typeface="Arial"/>
              </a:rPr>
              <a:t>Polychromasia</a:t>
            </a:r>
            <a:endParaRPr sz="1700">
              <a:solidFill>
                <a:schemeClr val="dk1"/>
              </a:solidFill>
              <a:latin typeface="Arial"/>
              <a:ea typeface="Arial"/>
              <a:cs typeface="Arial"/>
              <a:sym typeface="Arial"/>
            </a:endParaRPr>
          </a:p>
        </p:txBody>
      </p:sp>
      <p:sp>
        <p:nvSpPr>
          <p:cNvPr id="357" name="Google Shape;357;p22"/>
          <p:cNvSpPr/>
          <p:nvPr/>
        </p:nvSpPr>
        <p:spPr>
          <a:xfrm>
            <a:off x="4709160" y="4370832"/>
            <a:ext cx="2834640" cy="749808"/>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Usually reflects reticulocytosis and marrow response.</a:t>
            </a:r>
            <a:endParaRPr sz="1350">
              <a:solidFill>
                <a:schemeClr val="dk1"/>
              </a:solidFill>
              <a:latin typeface="Arial"/>
              <a:ea typeface="Arial"/>
              <a:cs typeface="Arial"/>
              <a:sym typeface="Arial"/>
            </a:endParaRPr>
          </a:p>
        </p:txBody>
      </p:sp>
      <p:sp>
        <p:nvSpPr>
          <p:cNvPr id="358" name="Google Shape;358;p22"/>
          <p:cNvSpPr/>
          <p:nvPr/>
        </p:nvSpPr>
        <p:spPr>
          <a:xfrm>
            <a:off x="8229600" y="3794760"/>
            <a:ext cx="3246120" cy="1463040"/>
          </a:xfrm>
          <a:prstGeom prst="roundRect">
            <a:avLst>
              <a:gd fmla="val 5000"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22"/>
          <p:cNvSpPr/>
          <p:nvPr/>
        </p:nvSpPr>
        <p:spPr>
          <a:xfrm>
            <a:off x="8229600" y="3794760"/>
            <a:ext cx="82296" cy="1463040"/>
          </a:xfrm>
          <a:prstGeom prst="rect">
            <a:avLst/>
          </a:prstGeom>
          <a:solidFill>
            <a:srgbClr val="173B6C"/>
          </a:solidFill>
          <a:ln cap="flat" cmpd="sng" w="12700">
            <a:solidFill>
              <a:srgbClr val="173B6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22"/>
          <p:cNvSpPr/>
          <p:nvPr/>
        </p:nvSpPr>
        <p:spPr>
          <a:xfrm>
            <a:off x="8458200" y="3959352"/>
            <a:ext cx="288036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1700"/>
              <a:buFont typeface="Arial"/>
              <a:buNone/>
            </a:pPr>
            <a:r>
              <a:rPr b="1" lang="en-US" sz="1700">
                <a:solidFill>
                  <a:srgbClr val="173B6C"/>
                </a:solidFill>
                <a:latin typeface="Arial"/>
                <a:ea typeface="Arial"/>
                <a:cs typeface="Arial"/>
                <a:sym typeface="Arial"/>
              </a:rPr>
              <a:t>Blasts / leukoerythroblastosis</a:t>
            </a:r>
            <a:endParaRPr sz="1700">
              <a:solidFill>
                <a:schemeClr val="dk1"/>
              </a:solidFill>
              <a:latin typeface="Arial"/>
              <a:ea typeface="Arial"/>
              <a:cs typeface="Arial"/>
              <a:sym typeface="Arial"/>
            </a:endParaRPr>
          </a:p>
        </p:txBody>
      </p:sp>
      <p:sp>
        <p:nvSpPr>
          <p:cNvPr id="361" name="Google Shape;361;p22"/>
          <p:cNvSpPr/>
          <p:nvPr/>
        </p:nvSpPr>
        <p:spPr>
          <a:xfrm>
            <a:off x="8458200" y="4370832"/>
            <a:ext cx="2834640" cy="749808"/>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Requires urgent expert film review and often marrow assessment.</a:t>
            </a:r>
            <a:endParaRPr sz="1350">
              <a:solidFill>
                <a:schemeClr val="dk1"/>
              </a:solidFill>
              <a:latin typeface="Arial"/>
              <a:ea typeface="Arial"/>
              <a:cs typeface="Arial"/>
              <a:sym typeface="Arial"/>
            </a:endParaRPr>
          </a:p>
        </p:txBody>
      </p:sp>
      <p:sp>
        <p:nvSpPr>
          <p:cNvPr id="362" name="Google Shape;362;p22"/>
          <p:cNvSpPr txBox="1"/>
          <p:nvPr>
            <p:ph idx="4294967295" type="sldNum"/>
          </p:nvPr>
        </p:nvSpPr>
        <p:spPr>
          <a:xfrm>
            <a:off x="11759184" y="6537960"/>
            <a:ext cx="228600" cy="18288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b="0" lang="en-US" sz="800">
                <a:solidFill>
                  <a:srgbClr val="667085"/>
                </a:solidFill>
                <a:latin typeface="Arial"/>
                <a:ea typeface="Arial"/>
                <a:cs typeface="Arial"/>
                <a:sym typeface="Arial"/>
              </a:rPr>
              <a:t>‹#›</a:t>
            </a:fld>
            <a:endParaRPr sz="800">
              <a:solidFill>
                <a:srgbClr val="667085"/>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23"/>
          <p:cNvSpPr/>
          <p:nvPr/>
        </p:nvSpPr>
        <p:spPr>
          <a:xfrm>
            <a:off x="502920" y="347472"/>
            <a:ext cx="1110996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2600"/>
              <a:buFont typeface="Arial"/>
              <a:buNone/>
            </a:pPr>
            <a:r>
              <a:rPr b="1" lang="en-US" sz="2600">
                <a:solidFill>
                  <a:srgbClr val="173B6C"/>
                </a:solidFill>
                <a:latin typeface="Arial"/>
                <a:ea typeface="Arial"/>
                <a:cs typeface="Arial"/>
                <a:sym typeface="Arial"/>
              </a:rPr>
              <a:t>Haemolytic anaemia: confirm, then classify</a:t>
            </a:r>
            <a:endParaRPr sz="2600">
              <a:solidFill>
                <a:schemeClr val="dk1"/>
              </a:solidFill>
              <a:latin typeface="Arial"/>
              <a:ea typeface="Arial"/>
              <a:cs typeface="Arial"/>
              <a:sym typeface="Arial"/>
            </a:endParaRPr>
          </a:p>
        </p:txBody>
      </p:sp>
      <p:sp>
        <p:nvSpPr>
          <p:cNvPr id="369" name="Google Shape;369;p23"/>
          <p:cNvSpPr/>
          <p:nvPr/>
        </p:nvSpPr>
        <p:spPr>
          <a:xfrm>
            <a:off x="777240" y="1097280"/>
            <a:ext cx="29260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74747"/>
              </a:buClr>
              <a:buSzPts val="1900"/>
              <a:buFont typeface="Arial"/>
              <a:buNone/>
            </a:pPr>
            <a:r>
              <a:rPr b="1" lang="en-US" sz="1900">
                <a:solidFill>
                  <a:srgbClr val="C74747"/>
                </a:solidFill>
                <a:latin typeface="Arial"/>
                <a:ea typeface="Arial"/>
                <a:cs typeface="Arial"/>
                <a:sym typeface="Arial"/>
              </a:rPr>
              <a:t>Evidence of increased destruction</a:t>
            </a:r>
            <a:endParaRPr sz="1900">
              <a:solidFill>
                <a:schemeClr val="dk1"/>
              </a:solidFill>
              <a:latin typeface="Arial"/>
              <a:ea typeface="Arial"/>
              <a:cs typeface="Arial"/>
              <a:sym typeface="Arial"/>
            </a:endParaRPr>
          </a:p>
        </p:txBody>
      </p:sp>
      <p:sp>
        <p:nvSpPr>
          <p:cNvPr id="370" name="Google Shape;370;p23"/>
          <p:cNvSpPr/>
          <p:nvPr/>
        </p:nvSpPr>
        <p:spPr>
          <a:xfrm>
            <a:off x="822960" y="1554480"/>
            <a:ext cx="3108960" cy="3291840"/>
          </a:xfrm>
          <a:prstGeom prst="rect">
            <a:avLst/>
          </a:prstGeom>
          <a:noFill/>
          <a:ln>
            <a:noFill/>
          </a:ln>
        </p:spPr>
        <p:txBody>
          <a:bodyPr anchorCtr="0" anchor="ctr" bIns="625" lIns="625" spcFirstLastPara="1" rIns="625" wrap="square" tIns="625">
            <a:noAutofit/>
          </a:bodyPr>
          <a:lstStyle/>
          <a:p>
            <a:pPr indent="-228600" lvl="0" marL="228600" marR="0" rtl="0" algn="l">
              <a:spcBef>
                <a:spcPts val="0"/>
              </a:spcBef>
              <a:spcAft>
                <a:spcPts val="0"/>
              </a:spcAft>
              <a:buClr>
                <a:srgbClr val="1F2937"/>
              </a:buClr>
              <a:buSzPts val="1700"/>
              <a:buFont typeface="Arial"/>
              <a:buChar char="•"/>
            </a:pPr>
            <a:r>
              <a:rPr lang="en-US" sz="1700">
                <a:solidFill>
                  <a:srgbClr val="1F2937"/>
                </a:solidFill>
                <a:latin typeface="Arial"/>
                <a:ea typeface="Arial"/>
                <a:cs typeface="Arial"/>
                <a:sym typeface="Arial"/>
              </a:rPr>
              <a:t>Reticulocytosis</a:t>
            </a:r>
            <a:endParaRPr sz="1700">
              <a:solidFill>
                <a:schemeClr val="dk1"/>
              </a:solidFill>
              <a:latin typeface="Arial"/>
              <a:ea typeface="Arial"/>
              <a:cs typeface="Arial"/>
              <a:sym typeface="Arial"/>
            </a:endParaRPr>
          </a:p>
          <a:p>
            <a:pPr indent="-228600" lvl="0" marL="228600" marR="0" rtl="0" algn="l">
              <a:spcBef>
                <a:spcPts val="0"/>
              </a:spcBef>
              <a:spcAft>
                <a:spcPts val="0"/>
              </a:spcAft>
              <a:buClr>
                <a:srgbClr val="1F2937"/>
              </a:buClr>
              <a:buSzPts val="1700"/>
              <a:buFont typeface="Arial"/>
              <a:buChar char="•"/>
            </a:pPr>
            <a:r>
              <a:rPr lang="en-US" sz="1700">
                <a:solidFill>
                  <a:srgbClr val="1F2937"/>
                </a:solidFill>
                <a:latin typeface="Arial"/>
                <a:ea typeface="Arial"/>
                <a:cs typeface="Arial"/>
                <a:sym typeface="Arial"/>
              </a:rPr>
              <a:t>Indirect bilirubin ↑</a:t>
            </a:r>
            <a:endParaRPr sz="1700">
              <a:solidFill>
                <a:schemeClr val="dk1"/>
              </a:solidFill>
              <a:latin typeface="Arial"/>
              <a:ea typeface="Arial"/>
              <a:cs typeface="Arial"/>
              <a:sym typeface="Arial"/>
            </a:endParaRPr>
          </a:p>
          <a:p>
            <a:pPr indent="-228600" lvl="0" marL="228600" marR="0" rtl="0" algn="l">
              <a:spcBef>
                <a:spcPts val="0"/>
              </a:spcBef>
              <a:spcAft>
                <a:spcPts val="0"/>
              </a:spcAft>
              <a:buClr>
                <a:srgbClr val="1F2937"/>
              </a:buClr>
              <a:buSzPts val="1700"/>
              <a:buFont typeface="Arial"/>
              <a:buChar char="•"/>
            </a:pPr>
            <a:r>
              <a:rPr lang="en-US" sz="1700">
                <a:solidFill>
                  <a:srgbClr val="1F2937"/>
                </a:solidFill>
                <a:latin typeface="Arial"/>
                <a:ea typeface="Arial"/>
                <a:cs typeface="Arial"/>
                <a:sym typeface="Arial"/>
              </a:rPr>
              <a:t>LDH ↑</a:t>
            </a:r>
            <a:endParaRPr sz="1700">
              <a:solidFill>
                <a:schemeClr val="dk1"/>
              </a:solidFill>
              <a:latin typeface="Arial"/>
              <a:ea typeface="Arial"/>
              <a:cs typeface="Arial"/>
              <a:sym typeface="Arial"/>
            </a:endParaRPr>
          </a:p>
          <a:p>
            <a:pPr indent="-228600" lvl="0" marL="228600" marR="0" rtl="0" algn="l">
              <a:spcBef>
                <a:spcPts val="0"/>
              </a:spcBef>
              <a:spcAft>
                <a:spcPts val="0"/>
              </a:spcAft>
              <a:buClr>
                <a:srgbClr val="1F2937"/>
              </a:buClr>
              <a:buSzPts val="1700"/>
              <a:buFont typeface="Arial"/>
              <a:buChar char="•"/>
            </a:pPr>
            <a:r>
              <a:rPr lang="en-US" sz="1700">
                <a:solidFill>
                  <a:srgbClr val="1F2937"/>
                </a:solidFill>
                <a:latin typeface="Arial"/>
                <a:ea typeface="Arial"/>
                <a:cs typeface="Arial"/>
                <a:sym typeface="Arial"/>
              </a:rPr>
              <a:t>Haptoglobin ↓</a:t>
            </a:r>
            <a:endParaRPr sz="1700">
              <a:solidFill>
                <a:schemeClr val="dk1"/>
              </a:solidFill>
              <a:latin typeface="Arial"/>
              <a:ea typeface="Arial"/>
              <a:cs typeface="Arial"/>
              <a:sym typeface="Arial"/>
            </a:endParaRPr>
          </a:p>
          <a:p>
            <a:pPr indent="-228600" lvl="0" marL="228600" marR="0" rtl="0" algn="l">
              <a:spcBef>
                <a:spcPts val="0"/>
              </a:spcBef>
              <a:spcAft>
                <a:spcPts val="0"/>
              </a:spcAft>
              <a:buClr>
                <a:srgbClr val="1F2937"/>
              </a:buClr>
              <a:buSzPts val="1700"/>
              <a:buFont typeface="Arial"/>
              <a:buChar char="•"/>
            </a:pPr>
            <a:r>
              <a:rPr lang="en-US" sz="1700">
                <a:solidFill>
                  <a:srgbClr val="1F2937"/>
                </a:solidFill>
                <a:latin typeface="Arial"/>
                <a:ea typeface="Arial"/>
                <a:cs typeface="Arial"/>
                <a:sym typeface="Arial"/>
              </a:rPr>
              <a:t>Polychromasia / specific morphology</a:t>
            </a:r>
            <a:endParaRPr sz="1700">
              <a:solidFill>
                <a:schemeClr val="dk1"/>
              </a:solidFill>
              <a:latin typeface="Arial"/>
              <a:ea typeface="Arial"/>
              <a:cs typeface="Arial"/>
              <a:sym typeface="Arial"/>
            </a:endParaRPr>
          </a:p>
        </p:txBody>
      </p:sp>
      <p:cxnSp>
        <p:nvCxnSpPr>
          <p:cNvPr id="371" name="Google Shape;371;p23"/>
          <p:cNvCxnSpPr/>
          <p:nvPr/>
        </p:nvCxnSpPr>
        <p:spPr>
          <a:xfrm>
            <a:off x="3977640" y="2560320"/>
            <a:ext cx="914400" cy="0"/>
          </a:xfrm>
          <a:prstGeom prst="straightConnector1">
            <a:avLst/>
          </a:prstGeom>
          <a:noFill/>
          <a:ln cap="flat" cmpd="sng" w="25400">
            <a:solidFill>
              <a:srgbClr val="2F6FB0"/>
            </a:solidFill>
            <a:prstDash val="solid"/>
            <a:round/>
            <a:headEnd len="sm" w="sm" type="none"/>
            <a:tailEnd len="med" w="med" type="triangle"/>
          </a:ln>
        </p:spPr>
      </p:cxnSp>
      <p:sp>
        <p:nvSpPr>
          <p:cNvPr id="372" name="Google Shape;372;p23"/>
          <p:cNvSpPr/>
          <p:nvPr/>
        </p:nvSpPr>
        <p:spPr>
          <a:xfrm>
            <a:off x="4983480" y="1188720"/>
            <a:ext cx="2788920" cy="1828800"/>
          </a:xfrm>
          <a:prstGeom prst="roundRect">
            <a:avLst>
              <a:gd fmla="val 4000"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23"/>
          <p:cNvSpPr/>
          <p:nvPr/>
        </p:nvSpPr>
        <p:spPr>
          <a:xfrm>
            <a:off x="4983480" y="1188720"/>
            <a:ext cx="82296" cy="1828800"/>
          </a:xfrm>
          <a:prstGeom prst="rect">
            <a:avLst/>
          </a:prstGeom>
          <a:solidFill>
            <a:srgbClr val="C74747"/>
          </a:solidFill>
          <a:ln cap="flat" cmpd="sng" w="12700">
            <a:solidFill>
              <a:srgbClr val="C7474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23"/>
          <p:cNvSpPr/>
          <p:nvPr/>
        </p:nvSpPr>
        <p:spPr>
          <a:xfrm>
            <a:off x="5212080" y="1353312"/>
            <a:ext cx="242316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1700"/>
              <a:buFont typeface="Arial"/>
              <a:buNone/>
            </a:pPr>
            <a:r>
              <a:rPr b="1" lang="en-US" sz="1700">
                <a:solidFill>
                  <a:srgbClr val="173B6C"/>
                </a:solidFill>
                <a:latin typeface="Arial"/>
                <a:ea typeface="Arial"/>
                <a:cs typeface="Arial"/>
                <a:sym typeface="Arial"/>
              </a:rPr>
              <a:t>DAT positive</a:t>
            </a:r>
            <a:endParaRPr sz="1700">
              <a:solidFill>
                <a:schemeClr val="dk1"/>
              </a:solidFill>
              <a:latin typeface="Arial"/>
              <a:ea typeface="Arial"/>
              <a:cs typeface="Arial"/>
              <a:sym typeface="Arial"/>
            </a:endParaRPr>
          </a:p>
        </p:txBody>
      </p:sp>
      <p:sp>
        <p:nvSpPr>
          <p:cNvPr id="375" name="Google Shape;375;p23"/>
          <p:cNvSpPr/>
          <p:nvPr/>
        </p:nvSpPr>
        <p:spPr>
          <a:xfrm>
            <a:off x="5212080" y="1764792"/>
            <a:ext cx="2377440" cy="1115568"/>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Autoimmune haemolysis</a:t>
            </a:r>
            <a:endParaRPr sz="1350">
              <a:solidFill>
                <a:schemeClr val="dk1"/>
              </a:solidFill>
              <a:latin typeface="Arial"/>
              <a:ea typeface="Arial"/>
              <a:cs typeface="Arial"/>
              <a:sym typeface="Arial"/>
            </a:endParaRPr>
          </a:p>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Drug-induced immune haemolysis</a:t>
            </a:r>
            <a:endParaRPr sz="1350">
              <a:solidFill>
                <a:schemeClr val="dk1"/>
              </a:solidFill>
              <a:latin typeface="Arial"/>
              <a:ea typeface="Arial"/>
              <a:cs typeface="Arial"/>
              <a:sym typeface="Arial"/>
            </a:endParaRPr>
          </a:p>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Transfusion reaction</a:t>
            </a:r>
            <a:endParaRPr sz="1350">
              <a:solidFill>
                <a:schemeClr val="dk1"/>
              </a:solidFill>
              <a:latin typeface="Arial"/>
              <a:ea typeface="Arial"/>
              <a:cs typeface="Arial"/>
              <a:sym typeface="Arial"/>
            </a:endParaRPr>
          </a:p>
        </p:txBody>
      </p:sp>
      <p:sp>
        <p:nvSpPr>
          <p:cNvPr id="376" name="Google Shape;376;p23"/>
          <p:cNvSpPr/>
          <p:nvPr/>
        </p:nvSpPr>
        <p:spPr>
          <a:xfrm>
            <a:off x="8229600" y="1188720"/>
            <a:ext cx="2788920" cy="1828800"/>
          </a:xfrm>
          <a:prstGeom prst="roundRect">
            <a:avLst>
              <a:gd fmla="val 4000"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23"/>
          <p:cNvSpPr/>
          <p:nvPr/>
        </p:nvSpPr>
        <p:spPr>
          <a:xfrm>
            <a:off x="8229600" y="1188720"/>
            <a:ext cx="82296" cy="1828800"/>
          </a:xfrm>
          <a:prstGeom prst="rect">
            <a:avLst/>
          </a:prstGeom>
          <a:solidFill>
            <a:srgbClr val="27866F"/>
          </a:solidFill>
          <a:ln cap="flat" cmpd="sng" w="12700">
            <a:solidFill>
              <a:srgbClr val="27866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23"/>
          <p:cNvSpPr/>
          <p:nvPr/>
        </p:nvSpPr>
        <p:spPr>
          <a:xfrm>
            <a:off x="8458200" y="1353312"/>
            <a:ext cx="242316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1700"/>
              <a:buFont typeface="Arial"/>
              <a:buNone/>
            </a:pPr>
            <a:r>
              <a:rPr b="1" lang="en-US" sz="1700">
                <a:solidFill>
                  <a:srgbClr val="173B6C"/>
                </a:solidFill>
                <a:latin typeface="Arial"/>
                <a:ea typeface="Arial"/>
                <a:cs typeface="Arial"/>
                <a:sym typeface="Arial"/>
              </a:rPr>
              <a:t>DAT negative</a:t>
            </a:r>
            <a:endParaRPr sz="1700">
              <a:solidFill>
                <a:schemeClr val="dk1"/>
              </a:solidFill>
              <a:latin typeface="Arial"/>
              <a:ea typeface="Arial"/>
              <a:cs typeface="Arial"/>
              <a:sym typeface="Arial"/>
            </a:endParaRPr>
          </a:p>
        </p:txBody>
      </p:sp>
      <p:sp>
        <p:nvSpPr>
          <p:cNvPr id="379" name="Google Shape;379;p23"/>
          <p:cNvSpPr/>
          <p:nvPr/>
        </p:nvSpPr>
        <p:spPr>
          <a:xfrm>
            <a:off x="8458200" y="1764792"/>
            <a:ext cx="2377440" cy="1115568"/>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Membrane/enzyme defect</a:t>
            </a:r>
            <a:endParaRPr sz="1350">
              <a:solidFill>
                <a:schemeClr val="dk1"/>
              </a:solidFill>
              <a:latin typeface="Arial"/>
              <a:ea typeface="Arial"/>
              <a:cs typeface="Arial"/>
              <a:sym typeface="Arial"/>
            </a:endParaRPr>
          </a:p>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Haemoglobinopathy</a:t>
            </a:r>
            <a:endParaRPr sz="1350">
              <a:solidFill>
                <a:schemeClr val="dk1"/>
              </a:solidFill>
              <a:latin typeface="Arial"/>
              <a:ea typeface="Arial"/>
              <a:cs typeface="Arial"/>
              <a:sym typeface="Arial"/>
            </a:endParaRPr>
          </a:p>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MAHA/mechanical</a:t>
            </a:r>
            <a:endParaRPr sz="1350">
              <a:solidFill>
                <a:schemeClr val="dk1"/>
              </a:solidFill>
              <a:latin typeface="Arial"/>
              <a:ea typeface="Arial"/>
              <a:cs typeface="Arial"/>
              <a:sym typeface="Arial"/>
            </a:endParaRPr>
          </a:p>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Infection</a:t>
            </a:r>
            <a:endParaRPr sz="1350">
              <a:solidFill>
                <a:schemeClr val="dk1"/>
              </a:solidFill>
              <a:latin typeface="Arial"/>
              <a:ea typeface="Arial"/>
              <a:cs typeface="Arial"/>
              <a:sym typeface="Arial"/>
            </a:endParaRPr>
          </a:p>
        </p:txBody>
      </p:sp>
      <p:sp>
        <p:nvSpPr>
          <p:cNvPr id="380" name="Google Shape;380;p23"/>
          <p:cNvSpPr/>
          <p:nvPr/>
        </p:nvSpPr>
        <p:spPr>
          <a:xfrm>
            <a:off x="4983480" y="3749040"/>
            <a:ext cx="6035040" cy="1600200"/>
          </a:xfrm>
          <a:prstGeom prst="roundRect">
            <a:avLst>
              <a:gd fmla="val 4571"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23"/>
          <p:cNvSpPr/>
          <p:nvPr/>
        </p:nvSpPr>
        <p:spPr>
          <a:xfrm>
            <a:off x="4983480" y="3749040"/>
            <a:ext cx="82296" cy="1600200"/>
          </a:xfrm>
          <a:prstGeom prst="rect">
            <a:avLst/>
          </a:prstGeom>
          <a:solidFill>
            <a:srgbClr val="2F6FB0"/>
          </a:solidFill>
          <a:ln cap="flat" cmpd="sng" w="12700">
            <a:solidFill>
              <a:srgbClr val="2F6FB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23"/>
          <p:cNvSpPr/>
          <p:nvPr/>
        </p:nvSpPr>
        <p:spPr>
          <a:xfrm>
            <a:off x="5212080" y="3913632"/>
            <a:ext cx="566928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1700"/>
              <a:buFont typeface="Arial"/>
              <a:buNone/>
            </a:pPr>
            <a:r>
              <a:rPr b="1" lang="en-US" sz="1700">
                <a:solidFill>
                  <a:srgbClr val="173B6C"/>
                </a:solidFill>
                <a:latin typeface="Arial"/>
                <a:ea typeface="Arial"/>
                <a:cs typeface="Arial"/>
                <a:sym typeface="Arial"/>
              </a:rPr>
              <a:t>Blood film clues</a:t>
            </a:r>
            <a:endParaRPr sz="1700">
              <a:solidFill>
                <a:schemeClr val="dk1"/>
              </a:solidFill>
              <a:latin typeface="Arial"/>
              <a:ea typeface="Arial"/>
              <a:cs typeface="Arial"/>
              <a:sym typeface="Arial"/>
            </a:endParaRPr>
          </a:p>
        </p:txBody>
      </p:sp>
      <p:sp>
        <p:nvSpPr>
          <p:cNvPr id="383" name="Google Shape;383;p23"/>
          <p:cNvSpPr/>
          <p:nvPr/>
        </p:nvSpPr>
        <p:spPr>
          <a:xfrm>
            <a:off x="5212080" y="4325112"/>
            <a:ext cx="5623560" cy="886968"/>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Spherocytes • schistocytes • bite cells • sickle cells • parasites • agglutination</a:t>
            </a:r>
            <a:endParaRPr sz="1350">
              <a:solidFill>
                <a:schemeClr val="dk1"/>
              </a:solidFill>
              <a:latin typeface="Arial"/>
              <a:ea typeface="Arial"/>
              <a:cs typeface="Arial"/>
              <a:sym typeface="Arial"/>
            </a:endParaRPr>
          </a:p>
        </p:txBody>
      </p:sp>
      <p:sp>
        <p:nvSpPr>
          <p:cNvPr id="384" name="Google Shape;384;p23"/>
          <p:cNvSpPr txBox="1"/>
          <p:nvPr>
            <p:ph idx="4294967295" type="sldNum"/>
          </p:nvPr>
        </p:nvSpPr>
        <p:spPr>
          <a:xfrm>
            <a:off x="11759184" y="6537960"/>
            <a:ext cx="228600" cy="18288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b="0" lang="en-US" sz="800">
                <a:solidFill>
                  <a:srgbClr val="667085"/>
                </a:solidFill>
                <a:latin typeface="Arial"/>
                <a:ea typeface="Arial"/>
                <a:cs typeface="Arial"/>
                <a:sym typeface="Arial"/>
              </a:rPr>
              <a:t>‹#›</a:t>
            </a:fld>
            <a:endParaRPr sz="800">
              <a:solidFill>
                <a:srgbClr val="667085"/>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p24"/>
          <p:cNvSpPr/>
          <p:nvPr/>
        </p:nvSpPr>
        <p:spPr>
          <a:xfrm>
            <a:off x="502920" y="347472"/>
            <a:ext cx="1110996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2600"/>
              <a:buFont typeface="Arial"/>
              <a:buNone/>
            </a:pPr>
            <a:r>
              <a:rPr b="1" lang="en-US" sz="2600">
                <a:solidFill>
                  <a:srgbClr val="173B6C"/>
                </a:solidFill>
                <a:latin typeface="Arial"/>
                <a:ea typeface="Arial"/>
                <a:cs typeface="Arial"/>
                <a:sym typeface="Arial"/>
              </a:rPr>
              <a:t>When to think of bone marrow disease</a:t>
            </a:r>
            <a:endParaRPr sz="2600">
              <a:solidFill>
                <a:schemeClr val="dk1"/>
              </a:solidFill>
              <a:latin typeface="Arial"/>
              <a:ea typeface="Arial"/>
              <a:cs typeface="Arial"/>
              <a:sym typeface="Arial"/>
            </a:endParaRPr>
          </a:p>
        </p:txBody>
      </p:sp>
      <p:sp>
        <p:nvSpPr>
          <p:cNvPr id="391" name="Google Shape;391;p24"/>
          <p:cNvSpPr/>
          <p:nvPr/>
        </p:nvSpPr>
        <p:spPr>
          <a:xfrm>
            <a:off x="777240" y="1234440"/>
            <a:ext cx="4846320" cy="4480560"/>
          </a:xfrm>
          <a:prstGeom prst="rect">
            <a:avLst/>
          </a:prstGeom>
          <a:noFill/>
          <a:ln>
            <a:noFill/>
          </a:ln>
        </p:spPr>
        <p:txBody>
          <a:bodyPr anchorCtr="0" anchor="ctr" bIns="625" lIns="625" spcFirstLastPara="1" rIns="625" wrap="square" tIns="625">
            <a:noAutofit/>
          </a:bodyPr>
          <a:lstStyle/>
          <a:p>
            <a:pPr indent="-228600" lvl="0" marL="228600" marR="0" rtl="0" algn="l">
              <a:spcBef>
                <a:spcPts val="0"/>
              </a:spcBef>
              <a:spcAft>
                <a:spcPts val="0"/>
              </a:spcAft>
              <a:buClr>
                <a:srgbClr val="1F2937"/>
              </a:buClr>
              <a:buSzPts val="1900"/>
              <a:buFont typeface="Arial"/>
              <a:buChar char="•"/>
            </a:pPr>
            <a:r>
              <a:rPr lang="en-US" sz="1900">
                <a:solidFill>
                  <a:srgbClr val="1F2937"/>
                </a:solidFill>
                <a:latin typeface="Arial"/>
                <a:ea typeface="Arial"/>
                <a:cs typeface="Arial"/>
                <a:sym typeface="Arial"/>
              </a:rPr>
              <a:t>Pancytopenia or bicytopenia</a:t>
            </a:r>
            <a:endParaRPr sz="1900">
              <a:solidFill>
                <a:schemeClr val="dk1"/>
              </a:solidFill>
              <a:latin typeface="Arial"/>
              <a:ea typeface="Arial"/>
              <a:cs typeface="Arial"/>
              <a:sym typeface="Arial"/>
            </a:endParaRPr>
          </a:p>
          <a:p>
            <a:pPr indent="-228600" lvl="0" marL="228600" marR="0" rtl="0" algn="l">
              <a:spcBef>
                <a:spcPts val="0"/>
              </a:spcBef>
              <a:spcAft>
                <a:spcPts val="0"/>
              </a:spcAft>
              <a:buClr>
                <a:srgbClr val="1F2937"/>
              </a:buClr>
              <a:buSzPts val="1900"/>
              <a:buFont typeface="Arial"/>
              <a:buChar char="•"/>
            </a:pPr>
            <a:r>
              <a:rPr lang="en-US" sz="1900">
                <a:solidFill>
                  <a:srgbClr val="1F2937"/>
                </a:solidFill>
                <a:latin typeface="Arial"/>
                <a:ea typeface="Arial"/>
                <a:cs typeface="Arial"/>
                <a:sym typeface="Arial"/>
              </a:rPr>
              <a:t>Blasts or marked dysplasia</a:t>
            </a:r>
            <a:endParaRPr sz="1900">
              <a:solidFill>
                <a:schemeClr val="dk1"/>
              </a:solidFill>
              <a:latin typeface="Arial"/>
              <a:ea typeface="Arial"/>
              <a:cs typeface="Arial"/>
              <a:sym typeface="Arial"/>
            </a:endParaRPr>
          </a:p>
          <a:p>
            <a:pPr indent="-228600" lvl="0" marL="228600" marR="0" rtl="0" algn="l">
              <a:spcBef>
                <a:spcPts val="0"/>
              </a:spcBef>
              <a:spcAft>
                <a:spcPts val="0"/>
              </a:spcAft>
              <a:buClr>
                <a:srgbClr val="1F2937"/>
              </a:buClr>
              <a:buSzPts val="1900"/>
              <a:buFont typeface="Arial"/>
              <a:buChar char="•"/>
            </a:pPr>
            <a:r>
              <a:rPr lang="en-US" sz="1900">
                <a:solidFill>
                  <a:srgbClr val="1F2937"/>
                </a:solidFill>
                <a:latin typeface="Arial"/>
                <a:ea typeface="Arial"/>
                <a:cs typeface="Arial"/>
                <a:sym typeface="Arial"/>
              </a:rPr>
              <a:t>Leukoerythroblastic film</a:t>
            </a:r>
            <a:endParaRPr sz="1900">
              <a:solidFill>
                <a:schemeClr val="dk1"/>
              </a:solidFill>
              <a:latin typeface="Arial"/>
              <a:ea typeface="Arial"/>
              <a:cs typeface="Arial"/>
              <a:sym typeface="Arial"/>
            </a:endParaRPr>
          </a:p>
          <a:p>
            <a:pPr indent="-228600" lvl="0" marL="228600" marR="0" rtl="0" algn="l">
              <a:spcBef>
                <a:spcPts val="0"/>
              </a:spcBef>
              <a:spcAft>
                <a:spcPts val="0"/>
              </a:spcAft>
              <a:buClr>
                <a:srgbClr val="1F2937"/>
              </a:buClr>
              <a:buSzPts val="1900"/>
              <a:buFont typeface="Arial"/>
              <a:buChar char="•"/>
            </a:pPr>
            <a:r>
              <a:rPr lang="en-US" sz="1900">
                <a:solidFill>
                  <a:srgbClr val="1F2937"/>
                </a:solidFill>
                <a:latin typeface="Arial"/>
                <a:ea typeface="Arial"/>
                <a:cs typeface="Arial"/>
                <a:sym typeface="Arial"/>
              </a:rPr>
              <a:t>Unexplained persistent macrocytosis</a:t>
            </a:r>
            <a:endParaRPr sz="1900">
              <a:solidFill>
                <a:schemeClr val="dk1"/>
              </a:solidFill>
              <a:latin typeface="Arial"/>
              <a:ea typeface="Arial"/>
              <a:cs typeface="Arial"/>
              <a:sym typeface="Arial"/>
            </a:endParaRPr>
          </a:p>
          <a:p>
            <a:pPr indent="-228600" lvl="0" marL="228600" marR="0" rtl="0" algn="l">
              <a:spcBef>
                <a:spcPts val="0"/>
              </a:spcBef>
              <a:spcAft>
                <a:spcPts val="0"/>
              </a:spcAft>
              <a:buClr>
                <a:srgbClr val="1F2937"/>
              </a:buClr>
              <a:buSzPts val="1900"/>
              <a:buFont typeface="Arial"/>
              <a:buChar char="•"/>
            </a:pPr>
            <a:r>
              <a:rPr lang="en-US" sz="1900">
                <a:solidFill>
                  <a:srgbClr val="1F2937"/>
                </a:solidFill>
                <a:latin typeface="Arial"/>
                <a:ea typeface="Arial"/>
                <a:cs typeface="Arial"/>
                <a:sym typeface="Arial"/>
              </a:rPr>
              <a:t>Constitutional symptoms + organomegaly</a:t>
            </a:r>
            <a:endParaRPr sz="1900">
              <a:solidFill>
                <a:schemeClr val="dk1"/>
              </a:solidFill>
              <a:latin typeface="Arial"/>
              <a:ea typeface="Arial"/>
              <a:cs typeface="Arial"/>
              <a:sym typeface="Arial"/>
            </a:endParaRPr>
          </a:p>
          <a:p>
            <a:pPr indent="-228600" lvl="0" marL="228600" marR="0" rtl="0" algn="l">
              <a:spcBef>
                <a:spcPts val="0"/>
              </a:spcBef>
              <a:spcAft>
                <a:spcPts val="0"/>
              </a:spcAft>
              <a:buClr>
                <a:srgbClr val="1F2937"/>
              </a:buClr>
              <a:buSzPts val="1900"/>
              <a:buFont typeface="Arial"/>
              <a:buChar char="•"/>
            </a:pPr>
            <a:r>
              <a:rPr lang="en-US" sz="1900">
                <a:solidFill>
                  <a:srgbClr val="1F2937"/>
                </a:solidFill>
                <a:latin typeface="Arial"/>
                <a:ea typeface="Arial"/>
                <a:cs typeface="Arial"/>
                <a:sym typeface="Arial"/>
              </a:rPr>
              <a:t>Failure of rational first-line evaluation</a:t>
            </a:r>
            <a:endParaRPr sz="1900">
              <a:solidFill>
                <a:schemeClr val="dk1"/>
              </a:solidFill>
              <a:latin typeface="Arial"/>
              <a:ea typeface="Arial"/>
              <a:cs typeface="Arial"/>
              <a:sym typeface="Arial"/>
            </a:endParaRPr>
          </a:p>
        </p:txBody>
      </p:sp>
      <p:sp>
        <p:nvSpPr>
          <p:cNvPr id="392" name="Google Shape;392;p24"/>
          <p:cNvSpPr/>
          <p:nvPr/>
        </p:nvSpPr>
        <p:spPr>
          <a:xfrm>
            <a:off x="6080760" y="1234440"/>
            <a:ext cx="4846320" cy="4297680"/>
          </a:xfrm>
          <a:prstGeom prst="roundRect">
            <a:avLst>
              <a:gd fmla="val 16667" name="adj"/>
            </a:avLst>
          </a:prstGeom>
          <a:solidFill>
            <a:srgbClr val="EEF3F9"/>
          </a:solidFill>
          <a:ln cap="flat" cmpd="sng" w="12700">
            <a:solidFill>
              <a:srgbClr val="B9CBE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24"/>
          <p:cNvSpPr/>
          <p:nvPr/>
        </p:nvSpPr>
        <p:spPr>
          <a:xfrm>
            <a:off x="6537960" y="1600200"/>
            <a:ext cx="3931920" cy="777240"/>
          </a:xfrm>
          <a:prstGeom prst="rect">
            <a:avLst/>
          </a:prstGeom>
          <a:noFill/>
          <a:ln>
            <a:noFill/>
          </a:ln>
        </p:spPr>
        <p:txBody>
          <a:bodyPr anchorCtr="0" anchor="ctr" bIns="375" lIns="375" spcFirstLastPara="1" rIns="375" wrap="square" tIns="375">
            <a:noAutofit/>
          </a:bodyPr>
          <a:lstStyle/>
          <a:p>
            <a:pPr indent="0" lvl="0" marL="0" marR="0" rtl="0" algn="ctr">
              <a:spcBef>
                <a:spcPts val="0"/>
              </a:spcBef>
              <a:spcAft>
                <a:spcPts val="0"/>
              </a:spcAft>
              <a:buClr>
                <a:srgbClr val="173B6C"/>
              </a:buClr>
              <a:buSzPts val="2400"/>
              <a:buFont typeface="Arial"/>
              <a:buNone/>
            </a:pPr>
            <a:r>
              <a:rPr b="1" lang="en-US" sz="2400">
                <a:solidFill>
                  <a:srgbClr val="173B6C"/>
                </a:solidFill>
                <a:latin typeface="Arial"/>
                <a:ea typeface="Arial"/>
                <a:cs typeface="Arial"/>
                <a:sym typeface="Arial"/>
              </a:rPr>
              <a:t>Bone marrow examination is not a routine test for every anaemic patient.</a:t>
            </a:r>
            <a:endParaRPr sz="2400">
              <a:solidFill>
                <a:schemeClr val="dk1"/>
              </a:solidFill>
              <a:latin typeface="Arial"/>
              <a:ea typeface="Arial"/>
              <a:cs typeface="Arial"/>
              <a:sym typeface="Arial"/>
            </a:endParaRPr>
          </a:p>
        </p:txBody>
      </p:sp>
      <p:sp>
        <p:nvSpPr>
          <p:cNvPr id="394" name="Google Shape;394;p24"/>
          <p:cNvSpPr/>
          <p:nvPr/>
        </p:nvSpPr>
        <p:spPr>
          <a:xfrm>
            <a:off x="6629400" y="2788920"/>
            <a:ext cx="3749040" cy="1325880"/>
          </a:xfrm>
          <a:prstGeom prst="rect">
            <a:avLst/>
          </a:prstGeom>
          <a:noFill/>
          <a:ln>
            <a:noFill/>
          </a:ln>
        </p:spPr>
        <p:txBody>
          <a:bodyPr anchorCtr="0" anchor="ctr" bIns="500" lIns="500" spcFirstLastPara="1" rIns="500" wrap="square" tIns="500">
            <a:noAutofit/>
          </a:bodyPr>
          <a:lstStyle/>
          <a:p>
            <a:pPr indent="0" lvl="0" marL="0" marR="0" rtl="0" algn="ctr">
              <a:spcBef>
                <a:spcPts val="0"/>
              </a:spcBef>
              <a:spcAft>
                <a:spcPts val="0"/>
              </a:spcAft>
              <a:buClr>
                <a:srgbClr val="1F2937"/>
              </a:buClr>
              <a:buSzPts val="1700"/>
              <a:buFont typeface="Arial"/>
              <a:buNone/>
            </a:pPr>
            <a:r>
              <a:rPr lang="en-US" sz="1700">
                <a:solidFill>
                  <a:srgbClr val="1F2937"/>
                </a:solidFill>
                <a:latin typeface="Arial"/>
                <a:ea typeface="Arial"/>
                <a:cs typeface="Arial"/>
                <a:sym typeface="Arial"/>
              </a:rPr>
              <a:t>Use it when the clinical question cannot be answered by peripheral blood and targeted biochemical testing, or when marrow pathology is likely.</a:t>
            </a:r>
            <a:endParaRPr sz="1700">
              <a:solidFill>
                <a:schemeClr val="dk1"/>
              </a:solidFill>
              <a:latin typeface="Arial"/>
              <a:ea typeface="Arial"/>
              <a:cs typeface="Arial"/>
              <a:sym typeface="Arial"/>
            </a:endParaRPr>
          </a:p>
        </p:txBody>
      </p:sp>
      <p:sp>
        <p:nvSpPr>
          <p:cNvPr id="395" name="Google Shape;395;p24"/>
          <p:cNvSpPr/>
          <p:nvPr/>
        </p:nvSpPr>
        <p:spPr>
          <a:xfrm>
            <a:off x="7452360" y="4663440"/>
            <a:ext cx="2331720" cy="347472"/>
          </a:xfrm>
          <a:prstGeom prst="rect">
            <a:avLst/>
          </a:prstGeom>
          <a:solidFill>
            <a:srgbClr val="C74747"/>
          </a:solidFill>
          <a:ln cap="flat" cmpd="sng" w="9525">
            <a:solidFill>
              <a:srgbClr val="C74747"/>
            </a:solidFill>
            <a:prstDash val="solid"/>
            <a:round/>
            <a:headEnd len="sm" w="sm" type="none"/>
            <a:tailEnd len="sm" w="sm" type="none"/>
          </a:ln>
        </p:spPr>
        <p:txBody>
          <a:bodyPr anchorCtr="0" anchor="ctr" bIns="375" lIns="375" spcFirstLastPara="1" rIns="375" wrap="square" tIns="375">
            <a:noAutofit/>
          </a:bodyPr>
          <a:lstStyle/>
          <a:p>
            <a:pPr indent="0" lvl="0" marL="0" marR="0" rtl="0" algn="ctr">
              <a:spcBef>
                <a:spcPts val="0"/>
              </a:spcBef>
              <a:spcAft>
                <a:spcPts val="0"/>
              </a:spcAft>
              <a:buClr>
                <a:srgbClr val="FFFFFF"/>
              </a:buClr>
              <a:buSzPts val="1200"/>
              <a:buFont typeface="Arial"/>
              <a:buNone/>
            </a:pPr>
            <a:r>
              <a:rPr b="1" lang="en-US" sz="1200">
                <a:solidFill>
                  <a:srgbClr val="FFFFFF"/>
                </a:solidFill>
                <a:latin typeface="Arial"/>
                <a:ea typeface="Arial"/>
                <a:cs typeface="Arial"/>
                <a:sym typeface="Arial"/>
              </a:rPr>
              <a:t>Discuss with haematology</a:t>
            </a:r>
            <a:endParaRPr sz="1200">
              <a:solidFill>
                <a:schemeClr val="dk1"/>
              </a:solidFill>
              <a:latin typeface="Arial"/>
              <a:ea typeface="Arial"/>
              <a:cs typeface="Arial"/>
              <a:sym typeface="Arial"/>
            </a:endParaRPr>
          </a:p>
        </p:txBody>
      </p:sp>
      <p:sp>
        <p:nvSpPr>
          <p:cNvPr id="396" name="Google Shape;396;p24"/>
          <p:cNvSpPr txBox="1"/>
          <p:nvPr>
            <p:ph idx="4294967295" type="sldNum"/>
          </p:nvPr>
        </p:nvSpPr>
        <p:spPr>
          <a:xfrm>
            <a:off x="11759184" y="6537960"/>
            <a:ext cx="228600" cy="18288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b="0" lang="en-US" sz="800">
                <a:solidFill>
                  <a:srgbClr val="667085"/>
                </a:solidFill>
                <a:latin typeface="Arial"/>
                <a:ea typeface="Arial"/>
                <a:cs typeface="Arial"/>
                <a:sym typeface="Arial"/>
              </a:rPr>
              <a:t>‹#›</a:t>
            </a:fld>
            <a:endParaRPr sz="800">
              <a:solidFill>
                <a:srgbClr val="667085"/>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sp>
        <p:nvSpPr>
          <p:cNvPr id="402" name="Google Shape;402;p25"/>
          <p:cNvSpPr/>
          <p:nvPr/>
        </p:nvSpPr>
        <p:spPr>
          <a:xfrm>
            <a:off x="502920" y="347472"/>
            <a:ext cx="1110996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2600"/>
              <a:buFont typeface="Arial"/>
              <a:buNone/>
            </a:pPr>
            <a:r>
              <a:rPr b="1" lang="en-US" sz="2600">
                <a:solidFill>
                  <a:srgbClr val="173B6C"/>
                </a:solidFill>
                <a:latin typeface="Arial"/>
                <a:ea typeface="Arial"/>
                <a:cs typeface="Arial"/>
                <a:sym typeface="Arial"/>
              </a:rPr>
              <a:t>Rational investigation panel</a:t>
            </a:r>
            <a:endParaRPr sz="2600">
              <a:solidFill>
                <a:schemeClr val="dk1"/>
              </a:solidFill>
              <a:latin typeface="Arial"/>
              <a:ea typeface="Arial"/>
              <a:cs typeface="Arial"/>
              <a:sym typeface="Arial"/>
            </a:endParaRPr>
          </a:p>
        </p:txBody>
      </p:sp>
      <p:graphicFrame>
        <p:nvGraphicFramePr>
          <p:cNvPr id="403" name="Google Shape;403;p25"/>
          <p:cNvGraphicFramePr/>
          <p:nvPr/>
        </p:nvGraphicFramePr>
        <p:xfrm>
          <a:off x="685800" y="1143000"/>
          <a:ext cx="3000000" cy="3000000"/>
        </p:xfrm>
        <a:graphic>
          <a:graphicData uri="http://schemas.openxmlformats.org/drawingml/2006/table">
            <a:tbl>
              <a:tblPr>
                <a:noFill/>
                <a:tableStyleId>{CF9D8A72-D365-4773-B6F7-1606A2DA6095}</a:tableStyleId>
              </a:tblPr>
              <a:tblGrid>
                <a:gridCol w="5394950"/>
                <a:gridCol w="5440675"/>
              </a:tblGrid>
              <a:tr h="713225">
                <a:tc>
                  <a:txBody>
                    <a:bodyPr/>
                    <a:lstStyle/>
                    <a:p>
                      <a:pPr indent="0" lvl="0" marL="0" marR="0" rtl="0" algn="l">
                        <a:spcBef>
                          <a:spcPts val="0"/>
                        </a:spcBef>
                        <a:spcAft>
                          <a:spcPts val="0"/>
                        </a:spcAft>
                        <a:buClr>
                          <a:srgbClr val="FFFFFF"/>
                        </a:buClr>
                        <a:buSzPts val="1500"/>
                        <a:buFont typeface="Arial"/>
                        <a:buNone/>
                      </a:pPr>
                      <a:r>
                        <a:rPr b="1" lang="en-US" sz="1500" u="none" cap="none" strike="noStrike">
                          <a:solidFill>
                            <a:srgbClr val="FFFFFF"/>
                          </a:solidFill>
                        </a:rPr>
                        <a:t>First-line in most patients</a:t>
                      </a:r>
                      <a:endParaRPr sz="1500" u="none" cap="none" strike="noStrike"/>
                    </a:p>
                  </a:txBody>
                  <a:tcPr marT="73150" marB="73150" marR="73150" marL="73150">
                    <a:lnL cap="flat" cmpd="sng" w="12700">
                      <a:solidFill>
                        <a:srgbClr val="D1DBE7"/>
                      </a:solidFill>
                      <a:prstDash val="solid"/>
                      <a:round/>
                      <a:headEnd len="sm" w="sm" type="none"/>
                      <a:tailEnd len="sm" w="sm" type="none"/>
                    </a:lnL>
                    <a:lnR cap="flat" cmpd="sng" w="12700">
                      <a:solidFill>
                        <a:srgbClr val="D1DBE7"/>
                      </a:solidFill>
                      <a:prstDash val="solid"/>
                      <a:round/>
                      <a:headEnd len="sm" w="sm" type="none"/>
                      <a:tailEnd len="sm" w="sm" type="none"/>
                    </a:lnR>
                    <a:lnT cap="flat" cmpd="sng" w="12700">
                      <a:solidFill>
                        <a:srgbClr val="D1DBE7"/>
                      </a:solidFill>
                      <a:prstDash val="solid"/>
                      <a:round/>
                      <a:headEnd len="sm" w="sm" type="none"/>
                      <a:tailEnd len="sm" w="sm" type="none"/>
                    </a:lnT>
                    <a:lnB cap="flat" cmpd="sng" w="12700">
                      <a:solidFill>
                        <a:srgbClr val="D1DBE7"/>
                      </a:solidFill>
                      <a:prstDash val="solid"/>
                      <a:round/>
                      <a:headEnd len="sm" w="sm" type="none"/>
                      <a:tailEnd len="sm" w="sm" type="none"/>
                    </a:lnB>
                    <a:solidFill>
                      <a:srgbClr val="173B6C"/>
                    </a:solidFill>
                  </a:tcPr>
                </a:tc>
                <a:tc>
                  <a:txBody>
                    <a:bodyPr/>
                    <a:lstStyle/>
                    <a:p>
                      <a:pPr indent="0" lvl="0" marL="0" marR="0" rtl="0" algn="l">
                        <a:spcBef>
                          <a:spcPts val="0"/>
                        </a:spcBef>
                        <a:spcAft>
                          <a:spcPts val="0"/>
                        </a:spcAft>
                        <a:buClr>
                          <a:srgbClr val="FFFFFF"/>
                        </a:buClr>
                        <a:buSzPts val="1500"/>
                        <a:buFont typeface="Arial"/>
                        <a:buNone/>
                      </a:pPr>
                      <a:r>
                        <a:rPr b="1" lang="en-US" sz="1500" u="none" cap="none" strike="noStrike">
                          <a:solidFill>
                            <a:srgbClr val="FFFFFF"/>
                          </a:solidFill>
                        </a:rPr>
                        <a:t>Second-line / targeted</a:t>
                      </a:r>
                      <a:endParaRPr sz="1500" u="none" cap="none" strike="noStrike"/>
                    </a:p>
                  </a:txBody>
                  <a:tcPr marT="73150" marB="73150" marR="73150" marL="73150">
                    <a:lnL cap="flat" cmpd="sng" w="12700">
                      <a:solidFill>
                        <a:srgbClr val="D1DBE7"/>
                      </a:solidFill>
                      <a:prstDash val="solid"/>
                      <a:round/>
                      <a:headEnd len="sm" w="sm" type="none"/>
                      <a:tailEnd len="sm" w="sm" type="none"/>
                    </a:lnL>
                    <a:lnR cap="flat" cmpd="sng" w="12700">
                      <a:solidFill>
                        <a:srgbClr val="D1DBE7"/>
                      </a:solidFill>
                      <a:prstDash val="solid"/>
                      <a:round/>
                      <a:headEnd len="sm" w="sm" type="none"/>
                      <a:tailEnd len="sm" w="sm" type="none"/>
                    </a:lnR>
                    <a:lnT cap="flat" cmpd="sng" w="12700">
                      <a:solidFill>
                        <a:srgbClr val="D1DBE7"/>
                      </a:solidFill>
                      <a:prstDash val="solid"/>
                      <a:round/>
                      <a:headEnd len="sm" w="sm" type="none"/>
                      <a:tailEnd len="sm" w="sm" type="none"/>
                    </a:lnT>
                    <a:lnB cap="flat" cmpd="sng" w="12700">
                      <a:solidFill>
                        <a:srgbClr val="D1DBE7"/>
                      </a:solidFill>
                      <a:prstDash val="solid"/>
                      <a:round/>
                      <a:headEnd len="sm" w="sm" type="none"/>
                      <a:tailEnd len="sm" w="sm" type="none"/>
                    </a:lnB>
                    <a:solidFill>
                      <a:srgbClr val="173B6C"/>
                    </a:solidFill>
                  </a:tcPr>
                </a:tc>
              </a:tr>
              <a:tr h="713225">
                <a:tc>
                  <a:txBody>
                    <a:bodyPr/>
                    <a:lstStyle/>
                    <a:p>
                      <a:pPr indent="0" lvl="0" marL="0" marR="0" rtl="0" algn="l">
                        <a:spcBef>
                          <a:spcPts val="0"/>
                        </a:spcBef>
                        <a:spcAft>
                          <a:spcPts val="0"/>
                        </a:spcAft>
                        <a:buClr>
                          <a:srgbClr val="1F2937"/>
                        </a:buClr>
                        <a:buSzPts val="1500"/>
                        <a:buFont typeface="Arial"/>
                        <a:buNone/>
                      </a:pPr>
                      <a:r>
                        <a:rPr lang="en-US" sz="1500" u="none" cap="none" strike="noStrike">
                          <a:solidFill>
                            <a:srgbClr val="1F2937"/>
                          </a:solidFill>
                        </a:rPr>
                        <a:t>CBC with indices + reticulocyte count</a:t>
                      </a:r>
                      <a:endParaRPr sz="1500" u="none" cap="none" strike="noStrike"/>
                    </a:p>
                  </a:txBody>
                  <a:tcPr marT="73150" marB="73150" marR="73150" marL="73150">
                    <a:lnL cap="flat" cmpd="sng" w="12700">
                      <a:solidFill>
                        <a:srgbClr val="D1DBE7"/>
                      </a:solidFill>
                      <a:prstDash val="solid"/>
                      <a:round/>
                      <a:headEnd len="sm" w="sm" type="none"/>
                      <a:tailEnd len="sm" w="sm" type="none"/>
                    </a:lnL>
                    <a:lnR cap="flat" cmpd="sng" w="12700">
                      <a:solidFill>
                        <a:srgbClr val="D1DBE7"/>
                      </a:solidFill>
                      <a:prstDash val="solid"/>
                      <a:round/>
                      <a:headEnd len="sm" w="sm" type="none"/>
                      <a:tailEnd len="sm" w="sm" type="none"/>
                    </a:lnR>
                    <a:lnT cap="flat" cmpd="sng" w="12700">
                      <a:solidFill>
                        <a:srgbClr val="D1DBE7"/>
                      </a:solidFill>
                      <a:prstDash val="solid"/>
                      <a:round/>
                      <a:headEnd len="sm" w="sm" type="none"/>
                      <a:tailEnd len="sm" w="sm" type="none"/>
                    </a:lnT>
                    <a:lnB cap="flat" cmpd="sng" w="12700">
                      <a:solidFill>
                        <a:srgbClr val="D1DBE7"/>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F2937"/>
                        </a:buClr>
                        <a:buSzPts val="1500"/>
                        <a:buFont typeface="Arial"/>
                        <a:buNone/>
                      </a:pPr>
                      <a:r>
                        <a:rPr lang="en-US" sz="1500" u="none" cap="none" strike="noStrike">
                          <a:solidFill>
                            <a:srgbClr val="1F2937"/>
                          </a:solidFill>
                        </a:rPr>
                        <a:t>Ferritin, transferrin saturation, CRP/ESR</a:t>
                      </a:r>
                      <a:endParaRPr sz="1500" u="none" cap="none" strike="noStrike"/>
                    </a:p>
                  </a:txBody>
                  <a:tcPr marT="73150" marB="73150" marR="73150" marL="73150">
                    <a:lnL cap="flat" cmpd="sng" w="12700">
                      <a:solidFill>
                        <a:srgbClr val="D1DBE7"/>
                      </a:solidFill>
                      <a:prstDash val="solid"/>
                      <a:round/>
                      <a:headEnd len="sm" w="sm" type="none"/>
                      <a:tailEnd len="sm" w="sm" type="none"/>
                    </a:lnL>
                    <a:lnR cap="flat" cmpd="sng" w="12700">
                      <a:solidFill>
                        <a:srgbClr val="D1DBE7"/>
                      </a:solidFill>
                      <a:prstDash val="solid"/>
                      <a:round/>
                      <a:headEnd len="sm" w="sm" type="none"/>
                      <a:tailEnd len="sm" w="sm" type="none"/>
                    </a:lnR>
                    <a:lnT cap="flat" cmpd="sng" w="12700">
                      <a:solidFill>
                        <a:srgbClr val="D1DBE7"/>
                      </a:solidFill>
                      <a:prstDash val="solid"/>
                      <a:round/>
                      <a:headEnd len="sm" w="sm" type="none"/>
                      <a:tailEnd len="sm" w="sm" type="none"/>
                    </a:lnT>
                    <a:lnB cap="flat" cmpd="sng" w="12700">
                      <a:solidFill>
                        <a:srgbClr val="D1DBE7"/>
                      </a:solidFill>
                      <a:prstDash val="solid"/>
                      <a:round/>
                      <a:headEnd len="sm" w="sm" type="none"/>
                      <a:tailEnd len="sm" w="sm" type="none"/>
                    </a:lnB>
                    <a:solidFill>
                      <a:srgbClr val="FFFFFF"/>
                    </a:solidFill>
                  </a:tcPr>
                </a:tc>
              </a:tr>
              <a:tr h="713225">
                <a:tc>
                  <a:txBody>
                    <a:bodyPr/>
                    <a:lstStyle/>
                    <a:p>
                      <a:pPr indent="0" lvl="0" marL="0" marR="0" rtl="0" algn="l">
                        <a:spcBef>
                          <a:spcPts val="0"/>
                        </a:spcBef>
                        <a:spcAft>
                          <a:spcPts val="0"/>
                        </a:spcAft>
                        <a:buClr>
                          <a:srgbClr val="1F2937"/>
                        </a:buClr>
                        <a:buSzPts val="1500"/>
                        <a:buFont typeface="Arial"/>
                        <a:buNone/>
                      </a:pPr>
                      <a:r>
                        <a:rPr lang="en-US" sz="1500" u="none" cap="none" strike="noStrike">
                          <a:solidFill>
                            <a:srgbClr val="1F2937"/>
                          </a:solidFill>
                        </a:rPr>
                        <a:t>Peripheral blood film</a:t>
                      </a:r>
                      <a:endParaRPr sz="1500" u="none" cap="none" strike="noStrike"/>
                    </a:p>
                  </a:txBody>
                  <a:tcPr marT="73150" marB="73150" marR="73150" marL="73150">
                    <a:lnL cap="flat" cmpd="sng" w="12700">
                      <a:solidFill>
                        <a:srgbClr val="D1DBE7"/>
                      </a:solidFill>
                      <a:prstDash val="solid"/>
                      <a:round/>
                      <a:headEnd len="sm" w="sm" type="none"/>
                      <a:tailEnd len="sm" w="sm" type="none"/>
                    </a:lnL>
                    <a:lnR cap="flat" cmpd="sng" w="12700">
                      <a:solidFill>
                        <a:srgbClr val="D1DBE7"/>
                      </a:solidFill>
                      <a:prstDash val="solid"/>
                      <a:round/>
                      <a:headEnd len="sm" w="sm" type="none"/>
                      <a:tailEnd len="sm" w="sm" type="none"/>
                    </a:lnR>
                    <a:lnT cap="flat" cmpd="sng" w="12700">
                      <a:solidFill>
                        <a:srgbClr val="D1DBE7"/>
                      </a:solidFill>
                      <a:prstDash val="solid"/>
                      <a:round/>
                      <a:headEnd len="sm" w="sm" type="none"/>
                      <a:tailEnd len="sm" w="sm" type="none"/>
                    </a:lnT>
                    <a:lnB cap="flat" cmpd="sng" w="12700">
                      <a:solidFill>
                        <a:srgbClr val="D1DBE7"/>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F2937"/>
                        </a:buClr>
                        <a:buSzPts val="1500"/>
                        <a:buFont typeface="Arial"/>
                        <a:buNone/>
                      </a:pPr>
                      <a:r>
                        <a:rPr lang="en-US" sz="1500" u="none" cap="none" strike="noStrike">
                          <a:solidFill>
                            <a:srgbClr val="1F2937"/>
                          </a:solidFill>
                        </a:rPr>
                        <a:t>B12, folate, thyroid and liver tests</a:t>
                      </a:r>
                      <a:endParaRPr sz="1500" u="none" cap="none" strike="noStrike"/>
                    </a:p>
                  </a:txBody>
                  <a:tcPr marT="73150" marB="73150" marR="73150" marL="73150">
                    <a:lnL cap="flat" cmpd="sng" w="12700">
                      <a:solidFill>
                        <a:srgbClr val="D1DBE7"/>
                      </a:solidFill>
                      <a:prstDash val="solid"/>
                      <a:round/>
                      <a:headEnd len="sm" w="sm" type="none"/>
                      <a:tailEnd len="sm" w="sm" type="none"/>
                    </a:lnL>
                    <a:lnR cap="flat" cmpd="sng" w="12700">
                      <a:solidFill>
                        <a:srgbClr val="D1DBE7"/>
                      </a:solidFill>
                      <a:prstDash val="solid"/>
                      <a:round/>
                      <a:headEnd len="sm" w="sm" type="none"/>
                      <a:tailEnd len="sm" w="sm" type="none"/>
                    </a:lnR>
                    <a:lnT cap="flat" cmpd="sng" w="12700">
                      <a:solidFill>
                        <a:srgbClr val="D1DBE7"/>
                      </a:solidFill>
                      <a:prstDash val="solid"/>
                      <a:round/>
                      <a:headEnd len="sm" w="sm" type="none"/>
                      <a:tailEnd len="sm" w="sm" type="none"/>
                    </a:lnT>
                    <a:lnB cap="flat" cmpd="sng" w="12700">
                      <a:solidFill>
                        <a:srgbClr val="D1DBE7"/>
                      </a:solidFill>
                      <a:prstDash val="solid"/>
                      <a:round/>
                      <a:headEnd len="sm" w="sm" type="none"/>
                      <a:tailEnd len="sm" w="sm" type="none"/>
                    </a:lnB>
                    <a:solidFill>
                      <a:srgbClr val="FFFFFF"/>
                    </a:solidFill>
                  </a:tcPr>
                </a:tc>
              </a:tr>
              <a:tr h="713225">
                <a:tc>
                  <a:txBody>
                    <a:bodyPr/>
                    <a:lstStyle/>
                    <a:p>
                      <a:pPr indent="0" lvl="0" marL="0" marR="0" rtl="0" algn="l">
                        <a:spcBef>
                          <a:spcPts val="0"/>
                        </a:spcBef>
                        <a:spcAft>
                          <a:spcPts val="0"/>
                        </a:spcAft>
                        <a:buClr>
                          <a:srgbClr val="1F2937"/>
                        </a:buClr>
                        <a:buSzPts val="1500"/>
                        <a:buFont typeface="Arial"/>
                        <a:buNone/>
                      </a:pPr>
                      <a:r>
                        <a:rPr lang="en-US" sz="1500" u="none" cap="none" strike="noStrike">
                          <a:solidFill>
                            <a:srgbClr val="1F2937"/>
                          </a:solidFill>
                        </a:rPr>
                        <a:t>Creatinine / eGFR</a:t>
                      </a:r>
                      <a:endParaRPr sz="1500" u="none" cap="none" strike="noStrike"/>
                    </a:p>
                  </a:txBody>
                  <a:tcPr marT="73150" marB="73150" marR="73150" marL="73150">
                    <a:lnL cap="flat" cmpd="sng" w="12700">
                      <a:solidFill>
                        <a:srgbClr val="D1DBE7"/>
                      </a:solidFill>
                      <a:prstDash val="solid"/>
                      <a:round/>
                      <a:headEnd len="sm" w="sm" type="none"/>
                      <a:tailEnd len="sm" w="sm" type="none"/>
                    </a:lnL>
                    <a:lnR cap="flat" cmpd="sng" w="12700">
                      <a:solidFill>
                        <a:srgbClr val="D1DBE7"/>
                      </a:solidFill>
                      <a:prstDash val="solid"/>
                      <a:round/>
                      <a:headEnd len="sm" w="sm" type="none"/>
                      <a:tailEnd len="sm" w="sm" type="none"/>
                    </a:lnR>
                    <a:lnT cap="flat" cmpd="sng" w="12700">
                      <a:solidFill>
                        <a:srgbClr val="D1DBE7"/>
                      </a:solidFill>
                      <a:prstDash val="solid"/>
                      <a:round/>
                      <a:headEnd len="sm" w="sm" type="none"/>
                      <a:tailEnd len="sm" w="sm" type="none"/>
                    </a:lnT>
                    <a:lnB cap="flat" cmpd="sng" w="12700">
                      <a:solidFill>
                        <a:srgbClr val="D1DBE7"/>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F2937"/>
                        </a:buClr>
                        <a:buSzPts val="1500"/>
                        <a:buFont typeface="Arial"/>
                        <a:buNone/>
                      </a:pPr>
                      <a:r>
                        <a:rPr lang="en-US" sz="1500" u="none" cap="none" strike="noStrike">
                          <a:solidFill>
                            <a:srgbClr val="1F2937"/>
                          </a:solidFill>
                        </a:rPr>
                        <a:t>Haemolysis screen + DAT</a:t>
                      </a:r>
                      <a:endParaRPr sz="1500" u="none" cap="none" strike="noStrike"/>
                    </a:p>
                  </a:txBody>
                  <a:tcPr marT="73150" marB="73150" marR="73150" marL="73150">
                    <a:lnL cap="flat" cmpd="sng" w="12700">
                      <a:solidFill>
                        <a:srgbClr val="D1DBE7"/>
                      </a:solidFill>
                      <a:prstDash val="solid"/>
                      <a:round/>
                      <a:headEnd len="sm" w="sm" type="none"/>
                      <a:tailEnd len="sm" w="sm" type="none"/>
                    </a:lnL>
                    <a:lnR cap="flat" cmpd="sng" w="12700">
                      <a:solidFill>
                        <a:srgbClr val="D1DBE7"/>
                      </a:solidFill>
                      <a:prstDash val="solid"/>
                      <a:round/>
                      <a:headEnd len="sm" w="sm" type="none"/>
                      <a:tailEnd len="sm" w="sm" type="none"/>
                    </a:lnR>
                    <a:lnT cap="flat" cmpd="sng" w="12700">
                      <a:solidFill>
                        <a:srgbClr val="D1DBE7"/>
                      </a:solidFill>
                      <a:prstDash val="solid"/>
                      <a:round/>
                      <a:headEnd len="sm" w="sm" type="none"/>
                      <a:tailEnd len="sm" w="sm" type="none"/>
                    </a:lnT>
                    <a:lnB cap="flat" cmpd="sng" w="12700">
                      <a:solidFill>
                        <a:srgbClr val="D1DBE7"/>
                      </a:solidFill>
                      <a:prstDash val="solid"/>
                      <a:round/>
                      <a:headEnd len="sm" w="sm" type="none"/>
                      <a:tailEnd len="sm" w="sm" type="none"/>
                    </a:lnB>
                    <a:solidFill>
                      <a:srgbClr val="FFFFFF"/>
                    </a:solidFill>
                  </a:tcPr>
                </a:tc>
              </a:tr>
              <a:tr h="713225">
                <a:tc>
                  <a:txBody>
                    <a:bodyPr/>
                    <a:lstStyle/>
                    <a:p>
                      <a:pPr indent="0" lvl="0" marL="0" marR="0" rtl="0" algn="l">
                        <a:spcBef>
                          <a:spcPts val="0"/>
                        </a:spcBef>
                        <a:spcAft>
                          <a:spcPts val="0"/>
                        </a:spcAft>
                        <a:buClr>
                          <a:srgbClr val="1F2937"/>
                        </a:buClr>
                        <a:buSzPts val="1500"/>
                        <a:buFont typeface="Arial"/>
                        <a:buNone/>
                      </a:pPr>
                      <a:r>
                        <a:rPr lang="en-US" sz="1500" u="none" cap="none" strike="noStrike">
                          <a:solidFill>
                            <a:srgbClr val="1F2937"/>
                          </a:solidFill>
                        </a:rPr>
                        <a:t>Bleeding assessment</a:t>
                      </a:r>
                      <a:endParaRPr sz="1500" u="none" cap="none" strike="noStrike"/>
                    </a:p>
                  </a:txBody>
                  <a:tcPr marT="73150" marB="73150" marR="73150" marL="73150">
                    <a:lnL cap="flat" cmpd="sng" w="12700">
                      <a:solidFill>
                        <a:srgbClr val="D1DBE7"/>
                      </a:solidFill>
                      <a:prstDash val="solid"/>
                      <a:round/>
                      <a:headEnd len="sm" w="sm" type="none"/>
                      <a:tailEnd len="sm" w="sm" type="none"/>
                    </a:lnL>
                    <a:lnR cap="flat" cmpd="sng" w="12700">
                      <a:solidFill>
                        <a:srgbClr val="D1DBE7"/>
                      </a:solidFill>
                      <a:prstDash val="solid"/>
                      <a:round/>
                      <a:headEnd len="sm" w="sm" type="none"/>
                      <a:tailEnd len="sm" w="sm" type="none"/>
                    </a:lnR>
                    <a:lnT cap="flat" cmpd="sng" w="12700">
                      <a:solidFill>
                        <a:srgbClr val="D1DBE7"/>
                      </a:solidFill>
                      <a:prstDash val="solid"/>
                      <a:round/>
                      <a:headEnd len="sm" w="sm" type="none"/>
                      <a:tailEnd len="sm" w="sm" type="none"/>
                    </a:lnT>
                    <a:lnB cap="flat" cmpd="sng" w="12700">
                      <a:solidFill>
                        <a:srgbClr val="D1DBE7"/>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F2937"/>
                        </a:buClr>
                        <a:buSzPts val="1500"/>
                        <a:buFont typeface="Arial"/>
                        <a:buNone/>
                      </a:pPr>
                      <a:r>
                        <a:rPr lang="en-US" sz="1500" u="none" cap="none" strike="noStrike">
                          <a:solidFill>
                            <a:srgbClr val="1F2937"/>
                          </a:solidFill>
                        </a:rPr>
                        <a:t>Hb analysis / G6PD / parasite testing when indicated</a:t>
                      </a:r>
                      <a:endParaRPr sz="1500" u="none" cap="none" strike="noStrike"/>
                    </a:p>
                  </a:txBody>
                  <a:tcPr marT="73150" marB="73150" marR="73150" marL="73150">
                    <a:lnL cap="flat" cmpd="sng" w="12700">
                      <a:solidFill>
                        <a:srgbClr val="D1DBE7"/>
                      </a:solidFill>
                      <a:prstDash val="solid"/>
                      <a:round/>
                      <a:headEnd len="sm" w="sm" type="none"/>
                      <a:tailEnd len="sm" w="sm" type="none"/>
                    </a:lnL>
                    <a:lnR cap="flat" cmpd="sng" w="12700">
                      <a:solidFill>
                        <a:srgbClr val="D1DBE7"/>
                      </a:solidFill>
                      <a:prstDash val="solid"/>
                      <a:round/>
                      <a:headEnd len="sm" w="sm" type="none"/>
                      <a:tailEnd len="sm" w="sm" type="none"/>
                    </a:lnR>
                    <a:lnT cap="flat" cmpd="sng" w="12700">
                      <a:solidFill>
                        <a:srgbClr val="D1DBE7"/>
                      </a:solidFill>
                      <a:prstDash val="solid"/>
                      <a:round/>
                      <a:headEnd len="sm" w="sm" type="none"/>
                      <a:tailEnd len="sm" w="sm" type="none"/>
                    </a:lnT>
                    <a:lnB cap="flat" cmpd="sng" w="12700">
                      <a:solidFill>
                        <a:srgbClr val="D1DBE7"/>
                      </a:solidFill>
                      <a:prstDash val="solid"/>
                      <a:round/>
                      <a:headEnd len="sm" w="sm" type="none"/>
                      <a:tailEnd len="sm" w="sm" type="none"/>
                    </a:lnB>
                    <a:solidFill>
                      <a:srgbClr val="FFFFFF"/>
                    </a:solidFill>
                  </a:tcPr>
                </a:tc>
              </a:tr>
              <a:tr h="713225">
                <a:tc>
                  <a:txBody>
                    <a:bodyPr/>
                    <a:lstStyle/>
                    <a:p>
                      <a:pPr indent="0" lvl="0" marL="0" marR="0" rtl="0" algn="l">
                        <a:spcBef>
                          <a:spcPts val="0"/>
                        </a:spcBef>
                        <a:spcAft>
                          <a:spcPts val="0"/>
                        </a:spcAft>
                        <a:buClr>
                          <a:srgbClr val="1F2937"/>
                        </a:buClr>
                        <a:buSzPts val="1500"/>
                        <a:buFont typeface="Arial"/>
                        <a:buNone/>
                      </a:pPr>
                      <a:r>
                        <a:rPr lang="en-US" sz="1500" u="none" cap="none" strike="noStrike">
                          <a:solidFill>
                            <a:srgbClr val="1F2937"/>
                          </a:solidFill>
                        </a:rPr>
                        <a:t>Clinical review of drugs and diet</a:t>
                      </a:r>
                      <a:endParaRPr sz="1500" u="none" cap="none" strike="noStrike"/>
                    </a:p>
                  </a:txBody>
                  <a:tcPr marT="73150" marB="73150" marR="73150" marL="73150">
                    <a:lnL cap="flat" cmpd="sng" w="12700">
                      <a:solidFill>
                        <a:srgbClr val="D1DBE7"/>
                      </a:solidFill>
                      <a:prstDash val="solid"/>
                      <a:round/>
                      <a:headEnd len="sm" w="sm" type="none"/>
                      <a:tailEnd len="sm" w="sm" type="none"/>
                    </a:lnL>
                    <a:lnR cap="flat" cmpd="sng" w="12700">
                      <a:solidFill>
                        <a:srgbClr val="D1DBE7"/>
                      </a:solidFill>
                      <a:prstDash val="solid"/>
                      <a:round/>
                      <a:headEnd len="sm" w="sm" type="none"/>
                      <a:tailEnd len="sm" w="sm" type="none"/>
                    </a:lnR>
                    <a:lnT cap="flat" cmpd="sng" w="12700">
                      <a:solidFill>
                        <a:srgbClr val="D1DBE7"/>
                      </a:solidFill>
                      <a:prstDash val="solid"/>
                      <a:round/>
                      <a:headEnd len="sm" w="sm" type="none"/>
                      <a:tailEnd len="sm" w="sm" type="none"/>
                    </a:lnT>
                    <a:lnB cap="flat" cmpd="sng" w="12700">
                      <a:solidFill>
                        <a:srgbClr val="D1DBE7"/>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F2937"/>
                        </a:buClr>
                        <a:buSzPts val="1500"/>
                        <a:buFont typeface="Arial"/>
                        <a:buNone/>
                      </a:pPr>
                      <a:r>
                        <a:rPr lang="en-US" sz="1500" u="none" cap="none" strike="noStrike">
                          <a:solidFill>
                            <a:srgbClr val="1F2937"/>
                          </a:solidFill>
                        </a:rPr>
                        <a:t>Endoscopy, imaging or gynaecological assessment</a:t>
                      </a:r>
                      <a:endParaRPr sz="1500" u="none" cap="none" strike="noStrike"/>
                    </a:p>
                  </a:txBody>
                  <a:tcPr marT="73150" marB="73150" marR="73150" marL="73150">
                    <a:lnL cap="flat" cmpd="sng" w="12700">
                      <a:solidFill>
                        <a:srgbClr val="D1DBE7"/>
                      </a:solidFill>
                      <a:prstDash val="solid"/>
                      <a:round/>
                      <a:headEnd len="sm" w="sm" type="none"/>
                      <a:tailEnd len="sm" w="sm" type="none"/>
                    </a:lnL>
                    <a:lnR cap="flat" cmpd="sng" w="12700">
                      <a:solidFill>
                        <a:srgbClr val="D1DBE7"/>
                      </a:solidFill>
                      <a:prstDash val="solid"/>
                      <a:round/>
                      <a:headEnd len="sm" w="sm" type="none"/>
                      <a:tailEnd len="sm" w="sm" type="none"/>
                    </a:lnR>
                    <a:lnT cap="flat" cmpd="sng" w="12700">
                      <a:solidFill>
                        <a:srgbClr val="D1DBE7"/>
                      </a:solidFill>
                      <a:prstDash val="solid"/>
                      <a:round/>
                      <a:headEnd len="sm" w="sm" type="none"/>
                      <a:tailEnd len="sm" w="sm" type="none"/>
                    </a:lnT>
                    <a:lnB cap="flat" cmpd="sng" w="12700">
                      <a:solidFill>
                        <a:srgbClr val="D1DBE7"/>
                      </a:solidFill>
                      <a:prstDash val="solid"/>
                      <a:round/>
                      <a:headEnd len="sm" w="sm" type="none"/>
                      <a:tailEnd len="sm" w="sm" type="none"/>
                    </a:lnB>
                    <a:solidFill>
                      <a:srgbClr val="FFFFFF"/>
                    </a:solidFill>
                  </a:tcPr>
                </a:tc>
              </a:tr>
              <a:tr h="713225">
                <a:tc>
                  <a:txBody>
                    <a:bodyPr/>
                    <a:lstStyle/>
                    <a:p>
                      <a:pPr indent="0" lvl="0" marL="0" marR="0" rtl="0" algn="l">
                        <a:spcBef>
                          <a:spcPts val="0"/>
                        </a:spcBef>
                        <a:spcAft>
                          <a:spcPts val="0"/>
                        </a:spcAft>
                        <a:buClr>
                          <a:srgbClr val="1F2937"/>
                        </a:buClr>
                        <a:buSzPts val="1500"/>
                        <a:buFont typeface="Arial"/>
                        <a:buNone/>
                      </a:pPr>
                      <a:r>
                        <a:rPr lang="en-US" sz="1500" u="none" cap="none" strike="noStrike">
                          <a:solidFill>
                            <a:srgbClr val="1F2937"/>
                          </a:solidFill>
                        </a:rPr>
                        <a:t>Repeat/verify unexpected results</a:t>
                      </a:r>
                      <a:endParaRPr sz="1500" u="none" cap="none" strike="noStrike"/>
                    </a:p>
                  </a:txBody>
                  <a:tcPr marT="73150" marB="73150" marR="73150" marL="73150">
                    <a:lnL cap="flat" cmpd="sng" w="12700">
                      <a:solidFill>
                        <a:srgbClr val="D1DBE7"/>
                      </a:solidFill>
                      <a:prstDash val="solid"/>
                      <a:round/>
                      <a:headEnd len="sm" w="sm" type="none"/>
                      <a:tailEnd len="sm" w="sm" type="none"/>
                    </a:lnL>
                    <a:lnR cap="flat" cmpd="sng" w="12700">
                      <a:solidFill>
                        <a:srgbClr val="D1DBE7"/>
                      </a:solidFill>
                      <a:prstDash val="solid"/>
                      <a:round/>
                      <a:headEnd len="sm" w="sm" type="none"/>
                      <a:tailEnd len="sm" w="sm" type="none"/>
                    </a:lnR>
                    <a:lnT cap="flat" cmpd="sng" w="12700">
                      <a:solidFill>
                        <a:srgbClr val="D1DBE7"/>
                      </a:solidFill>
                      <a:prstDash val="solid"/>
                      <a:round/>
                      <a:headEnd len="sm" w="sm" type="none"/>
                      <a:tailEnd len="sm" w="sm" type="none"/>
                    </a:lnT>
                    <a:lnB cap="flat" cmpd="sng" w="12700">
                      <a:solidFill>
                        <a:srgbClr val="D1DBE7"/>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F2937"/>
                        </a:buClr>
                        <a:buSzPts val="1500"/>
                        <a:buFont typeface="Arial"/>
                        <a:buNone/>
                      </a:pPr>
                      <a:r>
                        <a:rPr lang="en-US" sz="1500" u="none" cap="none" strike="noStrike">
                          <a:solidFill>
                            <a:srgbClr val="1F2937"/>
                          </a:solidFill>
                        </a:rPr>
                        <a:t>Bone marrow examination / molecular studies</a:t>
                      </a:r>
                      <a:endParaRPr sz="1500" u="none" cap="none" strike="noStrike"/>
                    </a:p>
                  </a:txBody>
                  <a:tcPr marT="73150" marB="73150" marR="73150" marL="73150">
                    <a:lnL cap="flat" cmpd="sng" w="12700">
                      <a:solidFill>
                        <a:srgbClr val="D1DBE7"/>
                      </a:solidFill>
                      <a:prstDash val="solid"/>
                      <a:round/>
                      <a:headEnd len="sm" w="sm" type="none"/>
                      <a:tailEnd len="sm" w="sm" type="none"/>
                    </a:lnL>
                    <a:lnR cap="flat" cmpd="sng" w="12700">
                      <a:solidFill>
                        <a:srgbClr val="D1DBE7"/>
                      </a:solidFill>
                      <a:prstDash val="solid"/>
                      <a:round/>
                      <a:headEnd len="sm" w="sm" type="none"/>
                      <a:tailEnd len="sm" w="sm" type="none"/>
                    </a:lnR>
                    <a:lnT cap="flat" cmpd="sng" w="12700">
                      <a:solidFill>
                        <a:srgbClr val="D1DBE7"/>
                      </a:solidFill>
                      <a:prstDash val="solid"/>
                      <a:round/>
                      <a:headEnd len="sm" w="sm" type="none"/>
                      <a:tailEnd len="sm" w="sm" type="none"/>
                    </a:lnT>
                    <a:lnB cap="flat" cmpd="sng" w="12700">
                      <a:solidFill>
                        <a:srgbClr val="D1DBE7"/>
                      </a:solidFill>
                      <a:prstDash val="solid"/>
                      <a:round/>
                      <a:headEnd len="sm" w="sm" type="none"/>
                      <a:tailEnd len="sm" w="sm" type="none"/>
                    </a:lnB>
                    <a:solidFill>
                      <a:srgbClr val="FFFFFF"/>
                    </a:solidFill>
                  </a:tcPr>
                </a:tc>
              </a:tr>
            </a:tbl>
          </a:graphicData>
        </a:graphic>
      </p:graphicFrame>
      <p:sp>
        <p:nvSpPr>
          <p:cNvPr id="404" name="Google Shape;404;p25"/>
          <p:cNvSpPr txBox="1"/>
          <p:nvPr>
            <p:ph idx="4294967295" type="sldNum"/>
          </p:nvPr>
        </p:nvSpPr>
        <p:spPr>
          <a:xfrm>
            <a:off x="11759184" y="6537960"/>
            <a:ext cx="228600" cy="18288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b="0" lang="en-US" sz="800">
                <a:solidFill>
                  <a:srgbClr val="667085"/>
                </a:solidFill>
                <a:latin typeface="Arial"/>
                <a:ea typeface="Arial"/>
                <a:cs typeface="Arial"/>
                <a:sym typeface="Arial"/>
              </a:rPr>
              <a:t>‹#›</a:t>
            </a:fld>
            <a:endParaRPr sz="800">
              <a:solidFill>
                <a:srgbClr val="667085"/>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p26"/>
          <p:cNvSpPr/>
          <p:nvPr/>
        </p:nvSpPr>
        <p:spPr>
          <a:xfrm>
            <a:off x="502920" y="347472"/>
            <a:ext cx="1110996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2600"/>
              <a:buFont typeface="Arial"/>
              <a:buNone/>
            </a:pPr>
            <a:r>
              <a:rPr b="1" lang="en-US" sz="2600">
                <a:solidFill>
                  <a:srgbClr val="173B6C"/>
                </a:solidFill>
                <a:latin typeface="Arial"/>
                <a:ea typeface="Arial"/>
                <a:cs typeface="Arial"/>
                <a:sym typeface="Arial"/>
              </a:rPr>
              <a:t>A one-slide diagnostic algorithm</a:t>
            </a:r>
            <a:endParaRPr sz="2600">
              <a:solidFill>
                <a:schemeClr val="dk1"/>
              </a:solidFill>
              <a:latin typeface="Arial"/>
              <a:ea typeface="Arial"/>
              <a:cs typeface="Arial"/>
              <a:sym typeface="Arial"/>
            </a:endParaRPr>
          </a:p>
        </p:txBody>
      </p:sp>
      <p:sp>
        <p:nvSpPr>
          <p:cNvPr id="411" name="Google Shape;411;p26"/>
          <p:cNvSpPr/>
          <p:nvPr/>
        </p:nvSpPr>
        <p:spPr>
          <a:xfrm>
            <a:off x="502920" y="1143000"/>
            <a:ext cx="2286000" cy="1005840"/>
          </a:xfrm>
          <a:prstGeom prst="roundRect">
            <a:avLst>
              <a:gd fmla="val 7273"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26"/>
          <p:cNvSpPr/>
          <p:nvPr/>
        </p:nvSpPr>
        <p:spPr>
          <a:xfrm>
            <a:off x="502920" y="1143000"/>
            <a:ext cx="82296" cy="1005840"/>
          </a:xfrm>
          <a:prstGeom prst="rect">
            <a:avLst/>
          </a:prstGeom>
          <a:solidFill>
            <a:srgbClr val="C74747"/>
          </a:solidFill>
          <a:ln cap="flat" cmpd="sng" w="12700">
            <a:solidFill>
              <a:srgbClr val="C7474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26"/>
          <p:cNvSpPr/>
          <p:nvPr/>
        </p:nvSpPr>
        <p:spPr>
          <a:xfrm>
            <a:off x="731520" y="1307592"/>
            <a:ext cx="192024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1700"/>
              <a:buFont typeface="Arial"/>
              <a:buNone/>
            </a:pPr>
            <a:r>
              <a:rPr b="1" lang="en-US" sz="1700">
                <a:solidFill>
                  <a:srgbClr val="173B6C"/>
                </a:solidFill>
                <a:latin typeface="Arial"/>
                <a:ea typeface="Arial"/>
                <a:cs typeface="Arial"/>
                <a:sym typeface="Arial"/>
              </a:rPr>
              <a:t>Low Hb confirmed</a:t>
            </a:r>
            <a:endParaRPr sz="1700">
              <a:solidFill>
                <a:schemeClr val="dk1"/>
              </a:solidFill>
              <a:latin typeface="Arial"/>
              <a:ea typeface="Arial"/>
              <a:cs typeface="Arial"/>
              <a:sym typeface="Arial"/>
            </a:endParaRPr>
          </a:p>
        </p:txBody>
      </p:sp>
      <p:sp>
        <p:nvSpPr>
          <p:cNvPr id="414" name="Google Shape;414;p26"/>
          <p:cNvSpPr/>
          <p:nvPr/>
        </p:nvSpPr>
        <p:spPr>
          <a:xfrm>
            <a:off x="731520" y="1719072"/>
            <a:ext cx="1874520" cy="292608"/>
          </a:xfrm>
          <a:prstGeom prst="rect">
            <a:avLst/>
          </a:prstGeom>
          <a:noFill/>
          <a:ln>
            <a:noFill/>
          </a:ln>
        </p:spPr>
        <p:txBody>
          <a:bodyPr anchorCtr="0" anchor="ctr" bIns="250" lIns="250" spcFirstLastPara="1" rIns="250" wrap="square" tIns="250">
            <a:noAutofit/>
          </a:bodyPr>
          <a:lstStyle/>
          <a:p>
            <a:pPr indent="0" lvl="0" marL="0" marR="0" rtl="0" algn="l">
              <a:lnSpc>
                <a:spcPct val="80000"/>
              </a:lnSpc>
              <a:spcBef>
                <a:spcPts val="0"/>
              </a:spcBef>
              <a:spcAft>
                <a:spcPts val="0"/>
              </a:spcAft>
              <a:buClr>
                <a:srgbClr val="1F2937"/>
              </a:buClr>
              <a:buSzPts val="1147"/>
              <a:buFont typeface="Arial"/>
              <a:buNone/>
            </a:pPr>
            <a:r>
              <a:rPr lang="en-US" sz="1148">
                <a:solidFill>
                  <a:srgbClr val="1F2937"/>
                </a:solidFill>
                <a:latin typeface="Arial"/>
                <a:ea typeface="Arial"/>
                <a:cs typeface="Arial"/>
                <a:sym typeface="Arial"/>
              </a:rPr>
              <a:t>Assess symptoms, bleeding and haemodynamic stability.</a:t>
            </a:r>
            <a:endParaRPr sz="1148">
              <a:solidFill>
                <a:schemeClr val="dk1"/>
              </a:solidFill>
              <a:latin typeface="Arial"/>
              <a:ea typeface="Arial"/>
              <a:cs typeface="Arial"/>
              <a:sym typeface="Arial"/>
            </a:endParaRPr>
          </a:p>
        </p:txBody>
      </p:sp>
      <p:cxnSp>
        <p:nvCxnSpPr>
          <p:cNvPr id="415" name="Google Shape;415;p26"/>
          <p:cNvCxnSpPr/>
          <p:nvPr/>
        </p:nvCxnSpPr>
        <p:spPr>
          <a:xfrm>
            <a:off x="2834640" y="1645920"/>
            <a:ext cx="822960" cy="0"/>
          </a:xfrm>
          <a:prstGeom prst="straightConnector1">
            <a:avLst/>
          </a:prstGeom>
          <a:noFill/>
          <a:ln cap="flat" cmpd="sng" w="25400">
            <a:solidFill>
              <a:srgbClr val="2F6FB0"/>
            </a:solidFill>
            <a:prstDash val="solid"/>
            <a:round/>
            <a:headEnd len="sm" w="sm" type="none"/>
            <a:tailEnd len="med" w="med" type="triangle"/>
          </a:ln>
        </p:spPr>
      </p:cxnSp>
      <p:sp>
        <p:nvSpPr>
          <p:cNvPr id="416" name="Google Shape;416;p26"/>
          <p:cNvSpPr/>
          <p:nvPr/>
        </p:nvSpPr>
        <p:spPr>
          <a:xfrm>
            <a:off x="3703320" y="1143000"/>
            <a:ext cx="2057400" cy="1005840"/>
          </a:xfrm>
          <a:prstGeom prst="roundRect">
            <a:avLst>
              <a:gd fmla="val 7273"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26"/>
          <p:cNvSpPr/>
          <p:nvPr/>
        </p:nvSpPr>
        <p:spPr>
          <a:xfrm>
            <a:off x="3703320" y="1143000"/>
            <a:ext cx="82296" cy="1005840"/>
          </a:xfrm>
          <a:prstGeom prst="rect">
            <a:avLst/>
          </a:prstGeom>
          <a:solidFill>
            <a:srgbClr val="2F6FB0"/>
          </a:solidFill>
          <a:ln cap="flat" cmpd="sng" w="12700">
            <a:solidFill>
              <a:srgbClr val="2F6FB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26"/>
          <p:cNvSpPr/>
          <p:nvPr/>
        </p:nvSpPr>
        <p:spPr>
          <a:xfrm>
            <a:off x="3931920" y="1307592"/>
            <a:ext cx="169164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1700"/>
              <a:buFont typeface="Arial"/>
              <a:buNone/>
            </a:pPr>
            <a:r>
              <a:rPr b="1" lang="en-US" sz="1700">
                <a:solidFill>
                  <a:srgbClr val="173B6C"/>
                </a:solidFill>
                <a:latin typeface="Arial"/>
                <a:ea typeface="Arial"/>
                <a:cs typeface="Arial"/>
                <a:sym typeface="Arial"/>
              </a:rPr>
              <a:t>MCV</a:t>
            </a:r>
            <a:endParaRPr sz="1700">
              <a:solidFill>
                <a:schemeClr val="dk1"/>
              </a:solidFill>
              <a:latin typeface="Arial"/>
              <a:ea typeface="Arial"/>
              <a:cs typeface="Arial"/>
              <a:sym typeface="Arial"/>
            </a:endParaRPr>
          </a:p>
        </p:txBody>
      </p:sp>
      <p:sp>
        <p:nvSpPr>
          <p:cNvPr id="419" name="Google Shape;419;p26"/>
          <p:cNvSpPr/>
          <p:nvPr/>
        </p:nvSpPr>
        <p:spPr>
          <a:xfrm>
            <a:off x="3931920" y="1719072"/>
            <a:ext cx="1645920" cy="292608"/>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Micro / normo / macro</a:t>
            </a:r>
            <a:endParaRPr sz="1350">
              <a:solidFill>
                <a:schemeClr val="dk1"/>
              </a:solidFill>
              <a:latin typeface="Arial"/>
              <a:ea typeface="Arial"/>
              <a:cs typeface="Arial"/>
              <a:sym typeface="Arial"/>
            </a:endParaRPr>
          </a:p>
        </p:txBody>
      </p:sp>
      <p:cxnSp>
        <p:nvCxnSpPr>
          <p:cNvPr id="420" name="Google Shape;420;p26"/>
          <p:cNvCxnSpPr/>
          <p:nvPr/>
        </p:nvCxnSpPr>
        <p:spPr>
          <a:xfrm>
            <a:off x="5806440" y="1645920"/>
            <a:ext cx="777240" cy="0"/>
          </a:xfrm>
          <a:prstGeom prst="straightConnector1">
            <a:avLst/>
          </a:prstGeom>
          <a:noFill/>
          <a:ln cap="flat" cmpd="sng" w="25400">
            <a:solidFill>
              <a:srgbClr val="2F6FB0"/>
            </a:solidFill>
            <a:prstDash val="solid"/>
            <a:round/>
            <a:headEnd len="sm" w="sm" type="none"/>
            <a:tailEnd len="med" w="med" type="triangle"/>
          </a:ln>
        </p:spPr>
      </p:cxnSp>
      <p:sp>
        <p:nvSpPr>
          <p:cNvPr id="421" name="Google Shape;421;p26"/>
          <p:cNvSpPr/>
          <p:nvPr/>
        </p:nvSpPr>
        <p:spPr>
          <a:xfrm>
            <a:off x="6629400" y="1143000"/>
            <a:ext cx="2240280" cy="1005840"/>
          </a:xfrm>
          <a:prstGeom prst="roundRect">
            <a:avLst>
              <a:gd fmla="val 7273"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26"/>
          <p:cNvSpPr/>
          <p:nvPr/>
        </p:nvSpPr>
        <p:spPr>
          <a:xfrm>
            <a:off x="6629400" y="1143000"/>
            <a:ext cx="82296" cy="1005840"/>
          </a:xfrm>
          <a:prstGeom prst="rect">
            <a:avLst/>
          </a:prstGeom>
          <a:solidFill>
            <a:srgbClr val="27866F"/>
          </a:solidFill>
          <a:ln cap="flat" cmpd="sng" w="12700">
            <a:solidFill>
              <a:srgbClr val="27866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26"/>
          <p:cNvSpPr/>
          <p:nvPr/>
        </p:nvSpPr>
        <p:spPr>
          <a:xfrm>
            <a:off x="6858000" y="1307592"/>
            <a:ext cx="187452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1700"/>
              <a:buFont typeface="Arial"/>
              <a:buNone/>
            </a:pPr>
            <a:r>
              <a:rPr b="1" lang="en-US" sz="1700">
                <a:solidFill>
                  <a:srgbClr val="173B6C"/>
                </a:solidFill>
                <a:latin typeface="Arial"/>
                <a:ea typeface="Arial"/>
                <a:cs typeface="Arial"/>
                <a:sym typeface="Arial"/>
              </a:rPr>
              <a:t>Reticulocytes</a:t>
            </a:r>
            <a:endParaRPr sz="1700">
              <a:solidFill>
                <a:schemeClr val="dk1"/>
              </a:solidFill>
              <a:latin typeface="Arial"/>
              <a:ea typeface="Arial"/>
              <a:cs typeface="Arial"/>
              <a:sym typeface="Arial"/>
            </a:endParaRPr>
          </a:p>
        </p:txBody>
      </p:sp>
      <p:sp>
        <p:nvSpPr>
          <p:cNvPr id="424" name="Google Shape;424;p26"/>
          <p:cNvSpPr/>
          <p:nvPr/>
        </p:nvSpPr>
        <p:spPr>
          <a:xfrm>
            <a:off x="6858000" y="1719072"/>
            <a:ext cx="1828800" cy="292608"/>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High vs low response</a:t>
            </a:r>
            <a:endParaRPr sz="1350">
              <a:solidFill>
                <a:schemeClr val="dk1"/>
              </a:solidFill>
              <a:latin typeface="Arial"/>
              <a:ea typeface="Arial"/>
              <a:cs typeface="Arial"/>
              <a:sym typeface="Arial"/>
            </a:endParaRPr>
          </a:p>
        </p:txBody>
      </p:sp>
      <p:cxnSp>
        <p:nvCxnSpPr>
          <p:cNvPr id="425" name="Google Shape;425;p26"/>
          <p:cNvCxnSpPr/>
          <p:nvPr/>
        </p:nvCxnSpPr>
        <p:spPr>
          <a:xfrm>
            <a:off x="8915400" y="1645920"/>
            <a:ext cx="731520" cy="0"/>
          </a:xfrm>
          <a:prstGeom prst="straightConnector1">
            <a:avLst/>
          </a:prstGeom>
          <a:noFill/>
          <a:ln cap="flat" cmpd="sng" w="25400">
            <a:solidFill>
              <a:srgbClr val="2F6FB0"/>
            </a:solidFill>
            <a:prstDash val="solid"/>
            <a:round/>
            <a:headEnd len="sm" w="sm" type="none"/>
            <a:tailEnd len="med" w="med" type="triangle"/>
          </a:ln>
        </p:spPr>
      </p:cxnSp>
      <p:sp>
        <p:nvSpPr>
          <p:cNvPr id="426" name="Google Shape;426;p26"/>
          <p:cNvSpPr/>
          <p:nvPr/>
        </p:nvSpPr>
        <p:spPr>
          <a:xfrm>
            <a:off x="9692640" y="1143000"/>
            <a:ext cx="1965960" cy="1005840"/>
          </a:xfrm>
          <a:prstGeom prst="roundRect">
            <a:avLst>
              <a:gd fmla="val 7273"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26"/>
          <p:cNvSpPr/>
          <p:nvPr/>
        </p:nvSpPr>
        <p:spPr>
          <a:xfrm>
            <a:off x="9692640" y="1143000"/>
            <a:ext cx="82296" cy="1005840"/>
          </a:xfrm>
          <a:prstGeom prst="rect">
            <a:avLst/>
          </a:prstGeom>
          <a:solidFill>
            <a:srgbClr val="D58A23"/>
          </a:solidFill>
          <a:ln cap="flat" cmpd="sng" w="12700">
            <a:solidFill>
              <a:srgbClr val="D58A2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26"/>
          <p:cNvSpPr/>
          <p:nvPr/>
        </p:nvSpPr>
        <p:spPr>
          <a:xfrm>
            <a:off x="9921240" y="1307592"/>
            <a:ext cx="160020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1700"/>
              <a:buFont typeface="Arial"/>
              <a:buNone/>
            </a:pPr>
            <a:r>
              <a:rPr b="1" lang="en-US" sz="1700">
                <a:solidFill>
                  <a:srgbClr val="173B6C"/>
                </a:solidFill>
                <a:latin typeface="Arial"/>
                <a:ea typeface="Arial"/>
                <a:cs typeface="Arial"/>
                <a:sym typeface="Arial"/>
              </a:rPr>
              <a:t>Blood film</a:t>
            </a:r>
            <a:endParaRPr sz="1700">
              <a:solidFill>
                <a:schemeClr val="dk1"/>
              </a:solidFill>
              <a:latin typeface="Arial"/>
              <a:ea typeface="Arial"/>
              <a:cs typeface="Arial"/>
              <a:sym typeface="Arial"/>
            </a:endParaRPr>
          </a:p>
        </p:txBody>
      </p:sp>
      <p:sp>
        <p:nvSpPr>
          <p:cNvPr id="429" name="Google Shape;429;p26"/>
          <p:cNvSpPr/>
          <p:nvPr/>
        </p:nvSpPr>
        <p:spPr>
          <a:xfrm>
            <a:off x="9921240" y="1719072"/>
            <a:ext cx="1554480" cy="292608"/>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Confirm morphology</a:t>
            </a:r>
            <a:endParaRPr sz="1350">
              <a:solidFill>
                <a:schemeClr val="dk1"/>
              </a:solidFill>
              <a:latin typeface="Arial"/>
              <a:ea typeface="Arial"/>
              <a:cs typeface="Arial"/>
              <a:sym typeface="Arial"/>
            </a:endParaRPr>
          </a:p>
        </p:txBody>
      </p:sp>
      <p:sp>
        <p:nvSpPr>
          <p:cNvPr id="430" name="Google Shape;430;p26"/>
          <p:cNvSpPr/>
          <p:nvPr/>
        </p:nvSpPr>
        <p:spPr>
          <a:xfrm>
            <a:off x="548640" y="2926080"/>
            <a:ext cx="3246120" cy="2057400"/>
          </a:xfrm>
          <a:prstGeom prst="roundRect">
            <a:avLst>
              <a:gd fmla="val 3556"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26"/>
          <p:cNvSpPr/>
          <p:nvPr/>
        </p:nvSpPr>
        <p:spPr>
          <a:xfrm>
            <a:off x="548640" y="2926080"/>
            <a:ext cx="82296" cy="2057400"/>
          </a:xfrm>
          <a:prstGeom prst="rect">
            <a:avLst/>
          </a:prstGeom>
          <a:solidFill>
            <a:srgbClr val="D58A23"/>
          </a:solidFill>
          <a:ln cap="flat" cmpd="sng" w="12700">
            <a:solidFill>
              <a:srgbClr val="D58A2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26"/>
          <p:cNvSpPr/>
          <p:nvPr/>
        </p:nvSpPr>
        <p:spPr>
          <a:xfrm>
            <a:off x="777240" y="3090672"/>
            <a:ext cx="288036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1700"/>
              <a:buFont typeface="Arial"/>
              <a:buNone/>
            </a:pPr>
            <a:r>
              <a:rPr b="1" lang="en-US" sz="1700">
                <a:solidFill>
                  <a:srgbClr val="173B6C"/>
                </a:solidFill>
                <a:latin typeface="Arial"/>
                <a:ea typeface="Arial"/>
                <a:cs typeface="Arial"/>
                <a:sym typeface="Arial"/>
              </a:rPr>
              <a:t>Microcytic pathway</a:t>
            </a:r>
            <a:endParaRPr sz="1700">
              <a:solidFill>
                <a:schemeClr val="dk1"/>
              </a:solidFill>
              <a:latin typeface="Arial"/>
              <a:ea typeface="Arial"/>
              <a:cs typeface="Arial"/>
              <a:sym typeface="Arial"/>
            </a:endParaRPr>
          </a:p>
        </p:txBody>
      </p:sp>
      <p:sp>
        <p:nvSpPr>
          <p:cNvPr id="433" name="Google Shape;433;p26"/>
          <p:cNvSpPr/>
          <p:nvPr/>
        </p:nvSpPr>
        <p:spPr>
          <a:xfrm>
            <a:off x="777240" y="3502152"/>
            <a:ext cx="2834640" cy="1344168"/>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Ferritin ± CRP</a:t>
            </a:r>
            <a:endParaRPr sz="1350">
              <a:solidFill>
                <a:schemeClr val="dk1"/>
              </a:solidFill>
              <a:latin typeface="Arial"/>
              <a:ea typeface="Arial"/>
              <a:cs typeface="Arial"/>
              <a:sym typeface="Arial"/>
            </a:endParaRPr>
          </a:p>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Iron studies</a:t>
            </a:r>
            <a:endParaRPr sz="1350">
              <a:solidFill>
                <a:schemeClr val="dk1"/>
              </a:solidFill>
              <a:latin typeface="Arial"/>
              <a:ea typeface="Arial"/>
              <a:cs typeface="Arial"/>
              <a:sym typeface="Arial"/>
            </a:endParaRPr>
          </a:p>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RBC count/RDW</a:t>
            </a:r>
            <a:endParaRPr sz="1350">
              <a:solidFill>
                <a:schemeClr val="dk1"/>
              </a:solidFill>
              <a:latin typeface="Arial"/>
              <a:ea typeface="Arial"/>
              <a:cs typeface="Arial"/>
              <a:sym typeface="Arial"/>
            </a:endParaRPr>
          </a:p>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Hb analysis if indicated</a:t>
            </a:r>
            <a:endParaRPr sz="1350">
              <a:solidFill>
                <a:schemeClr val="dk1"/>
              </a:solidFill>
              <a:latin typeface="Arial"/>
              <a:ea typeface="Arial"/>
              <a:cs typeface="Arial"/>
              <a:sym typeface="Arial"/>
            </a:endParaRPr>
          </a:p>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Search for blood loss</a:t>
            </a:r>
            <a:endParaRPr sz="1350">
              <a:solidFill>
                <a:schemeClr val="dk1"/>
              </a:solidFill>
              <a:latin typeface="Arial"/>
              <a:ea typeface="Arial"/>
              <a:cs typeface="Arial"/>
              <a:sym typeface="Arial"/>
            </a:endParaRPr>
          </a:p>
        </p:txBody>
      </p:sp>
      <p:sp>
        <p:nvSpPr>
          <p:cNvPr id="434" name="Google Shape;434;p26"/>
          <p:cNvSpPr/>
          <p:nvPr/>
        </p:nvSpPr>
        <p:spPr>
          <a:xfrm>
            <a:off x="4087368" y="2926080"/>
            <a:ext cx="3246120" cy="2057400"/>
          </a:xfrm>
          <a:prstGeom prst="roundRect">
            <a:avLst>
              <a:gd fmla="val 3556"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26"/>
          <p:cNvSpPr/>
          <p:nvPr/>
        </p:nvSpPr>
        <p:spPr>
          <a:xfrm>
            <a:off x="4087368" y="2926080"/>
            <a:ext cx="82296" cy="2057400"/>
          </a:xfrm>
          <a:prstGeom prst="rect">
            <a:avLst/>
          </a:prstGeom>
          <a:solidFill>
            <a:srgbClr val="2F6FB0"/>
          </a:solidFill>
          <a:ln cap="flat" cmpd="sng" w="12700">
            <a:solidFill>
              <a:srgbClr val="2F6FB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26"/>
          <p:cNvSpPr/>
          <p:nvPr/>
        </p:nvSpPr>
        <p:spPr>
          <a:xfrm>
            <a:off x="4315968" y="3090672"/>
            <a:ext cx="288036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1700"/>
              <a:buFont typeface="Arial"/>
              <a:buNone/>
            </a:pPr>
            <a:r>
              <a:rPr b="1" lang="en-US" sz="1700">
                <a:solidFill>
                  <a:srgbClr val="173B6C"/>
                </a:solidFill>
                <a:latin typeface="Arial"/>
                <a:ea typeface="Arial"/>
                <a:cs typeface="Arial"/>
                <a:sym typeface="Arial"/>
              </a:rPr>
              <a:t>Normocytic pathway</a:t>
            </a:r>
            <a:endParaRPr sz="1700">
              <a:solidFill>
                <a:schemeClr val="dk1"/>
              </a:solidFill>
              <a:latin typeface="Arial"/>
              <a:ea typeface="Arial"/>
              <a:cs typeface="Arial"/>
              <a:sym typeface="Arial"/>
            </a:endParaRPr>
          </a:p>
        </p:txBody>
      </p:sp>
      <p:sp>
        <p:nvSpPr>
          <p:cNvPr id="437" name="Google Shape;437;p26"/>
          <p:cNvSpPr/>
          <p:nvPr/>
        </p:nvSpPr>
        <p:spPr>
          <a:xfrm>
            <a:off x="4315968" y="3502152"/>
            <a:ext cx="2834640" cy="1344168"/>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Retic high → blood loss/haemolysis</a:t>
            </a:r>
            <a:endParaRPr sz="1350">
              <a:solidFill>
                <a:schemeClr val="dk1"/>
              </a:solidFill>
              <a:latin typeface="Arial"/>
              <a:ea typeface="Arial"/>
              <a:cs typeface="Arial"/>
              <a:sym typeface="Arial"/>
            </a:endParaRPr>
          </a:p>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Retic low → CKD/inflammation/marrow</a:t>
            </a:r>
            <a:endParaRPr sz="1350">
              <a:solidFill>
                <a:schemeClr val="dk1"/>
              </a:solidFill>
              <a:latin typeface="Arial"/>
              <a:ea typeface="Arial"/>
              <a:cs typeface="Arial"/>
              <a:sym typeface="Arial"/>
            </a:endParaRPr>
          </a:p>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Check other cell lines</a:t>
            </a:r>
            <a:endParaRPr sz="1350">
              <a:solidFill>
                <a:schemeClr val="dk1"/>
              </a:solidFill>
              <a:latin typeface="Arial"/>
              <a:ea typeface="Arial"/>
              <a:cs typeface="Arial"/>
              <a:sym typeface="Arial"/>
            </a:endParaRPr>
          </a:p>
        </p:txBody>
      </p:sp>
      <p:sp>
        <p:nvSpPr>
          <p:cNvPr id="438" name="Google Shape;438;p26"/>
          <p:cNvSpPr/>
          <p:nvPr/>
        </p:nvSpPr>
        <p:spPr>
          <a:xfrm>
            <a:off x="7626096" y="2926080"/>
            <a:ext cx="3246120" cy="2057400"/>
          </a:xfrm>
          <a:prstGeom prst="roundRect">
            <a:avLst>
              <a:gd fmla="val 3556"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26"/>
          <p:cNvSpPr/>
          <p:nvPr/>
        </p:nvSpPr>
        <p:spPr>
          <a:xfrm>
            <a:off x="7626096" y="2926080"/>
            <a:ext cx="82296" cy="2057400"/>
          </a:xfrm>
          <a:prstGeom prst="rect">
            <a:avLst/>
          </a:prstGeom>
          <a:solidFill>
            <a:srgbClr val="27866F"/>
          </a:solidFill>
          <a:ln cap="flat" cmpd="sng" w="12700">
            <a:solidFill>
              <a:srgbClr val="27866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26"/>
          <p:cNvSpPr/>
          <p:nvPr/>
        </p:nvSpPr>
        <p:spPr>
          <a:xfrm>
            <a:off x="7854696" y="3090672"/>
            <a:ext cx="288036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1700"/>
              <a:buFont typeface="Arial"/>
              <a:buNone/>
            </a:pPr>
            <a:r>
              <a:rPr b="1" lang="en-US" sz="1700">
                <a:solidFill>
                  <a:srgbClr val="173B6C"/>
                </a:solidFill>
                <a:latin typeface="Arial"/>
                <a:ea typeface="Arial"/>
                <a:cs typeface="Arial"/>
                <a:sym typeface="Arial"/>
              </a:rPr>
              <a:t>Macrocytic pathway</a:t>
            </a:r>
            <a:endParaRPr sz="1700">
              <a:solidFill>
                <a:schemeClr val="dk1"/>
              </a:solidFill>
              <a:latin typeface="Arial"/>
              <a:ea typeface="Arial"/>
              <a:cs typeface="Arial"/>
              <a:sym typeface="Arial"/>
            </a:endParaRPr>
          </a:p>
        </p:txBody>
      </p:sp>
      <p:sp>
        <p:nvSpPr>
          <p:cNvPr id="441" name="Google Shape;441;p26"/>
          <p:cNvSpPr/>
          <p:nvPr/>
        </p:nvSpPr>
        <p:spPr>
          <a:xfrm>
            <a:off x="7854696" y="3502152"/>
            <a:ext cx="2834640" cy="1344168"/>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B12/folate</a:t>
            </a:r>
            <a:endParaRPr sz="1350">
              <a:solidFill>
                <a:schemeClr val="dk1"/>
              </a:solidFill>
              <a:latin typeface="Arial"/>
              <a:ea typeface="Arial"/>
              <a:cs typeface="Arial"/>
              <a:sym typeface="Arial"/>
            </a:endParaRPr>
          </a:p>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Liver/thyroid/drugs</a:t>
            </a:r>
            <a:endParaRPr sz="1350">
              <a:solidFill>
                <a:schemeClr val="dk1"/>
              </a:solidFill>
              <a:latin typeface="Arial"/>
              <a:ea typeface="Arial"/>
              <a:cs typeface="Arial"/>
              <a:sym typeface="Arial"/>
            </a:endParaRPr>
          </a:p>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Reticulocytosis</a:t>
            </a:r>
            <a:endParaRPr sz="1350">
              <a:solidFill>
                <a:schemeClr val="dk1"/>
              </a:solidFill>
              <a:latin typeface="Arial"/>
              <a:ea typeface="Arial"/>
              <a:cs typeface="Arial"/>
              <a:sym typeface="Arial"/>
            </a:endParaRPr>
          </a:p>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MDS if unexplained cytopenia</a:t>
            </a:r>
            <a:endParaRPr sz="1350">
              <a:solidFill>
                <a:schemeClr val="dk1"/>
              </a:solidFill>
              <a:latin typeface="Arial"/>
              <a:ea typeface="Arial"/>
              <a:cs typeface="Arial"/>
              <a:sym typeface="Arial"/>
            </a:endParaRPr>
          </a:p>
        </p:txBody>
      </p:sp>
      <p:sp>
        <p:nvSpPr>
          <p:cNvPr id="442" name="Google Shape;442;p26"/>
          <p:cNvSpPr/>
          <p:nvPr/>
        </p:nvSpPr>
        <p:spPr>
          <a:xfrm>
            <a:off x="1188720" y="5623560"/>
            <a:ext cx="9784080" cy="411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73B6C"/>
              </a:buClr>
              <a:buSzPts val="1600"/>
              <a:buFont typeface="Arial"/>
              <a:buNone/>
            </a:pPr>
            <a:r>
              <a:rPr b="1" lang="en-US" sz="1600">
                <a:solidFill>
                  <a:srgbClr val="173B6C"/>
                </a:solidFill>
                <a:latin typeface="Arial"/>
                <a:ea typeface="Arial"/>
                <a:cs typeface="Arial"/>
                <a:sym typeface="Arial"/>
              </a:rPr>
              <a:t>At every step: integrate age, pregnancy, comorbidity, local epidemiology and pre-test probability.</a:t>
            </a:r>
            <a:endParaRPr sz="1600">
              <a:solidFill>
                <a:schemeClr val="dk1"/>
              </a:solidFill>
              <a:latin typeface="Arial"/>
              <a:ea typeface="Arial"/>
              <a:cs typeface="Arial"/>
              <a:sym typeface="Arial"/>
            </a:endParaRPr>
          </a:p>
        </p:txBody>
      </p:sp>
      <p:sp>
        <p:nvSpPr>
          <p:cNvPr id="443" name="Google Shape;443;p26"/>
          <p:cNvSpPr txBox="1"/>
          <p:nvPr>
            <p:ph idx="4294967295" type="sldNum"/>
          </p:nvPr>
        </p:nvSpPr>
        <p:spPr>
          <a:xfrm>
            <a:off x="11759184" y="6537960"/>
            <a:ext cx="228600" cy="18288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b="0" lang="en-US" sz="800">
                <a:solidFill>
                  <a:srgbClr val="667085"/>
                </a:solidFill>
                <a:latin typeface="Arial"/>
                <a:ea typeface="Arial"/>
                <a:cs typeface="Arial"/>
                <a:sym typeface="Arial"/>
              </a:rPr>
              <a:t>‹#›</a:t>
            </a:fld>
            <a:endParaRPr sz="800">
              <a:solidFill>
                <a:srgbClr val="667085"/>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sp>
        <p:nvSpPr>
          <p:cNvPr id="449" name="Google Shape;449;p27"/>
          <p:cNvSpPr/>
          <p:nvPr/>
        </p:nvSpPr>
        <p:spPr>
          <a:xfrm>
            <a:off x="502920" y="347472"/>
            <a:ext cx="1110996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2600"/>
              <a:buFont typeface="Arial"/>
              <a:buNone/>
            </a:pPr>
            <a:r>
              <a:rPr b="1" lang="en-US" sz="2600">
                <a:solidFill>
                  <a:srgbClr val="173B6C"/>
                </a:solidFill>
                <a:latin typeface="Arial"/>
                <a:ea typeface="Arial"/>
                <a:cs typeface="Arial"/>
                <a:sym typeface="Arial"/>
              </a:rPr>
              <a:t>Transfusion: treat the patient, not a number</a:t>
            </a:r>
            <a:endParaRPr sz="2600">
              <a:solidFill>
                <a:schemeClr val="dk1"/>
              </a:solidFill>
              <a:latin typeface="Arial"/>
              <a:ea typeface="Arial"/>
              <a:cs typeface="Arial"/>
              <a:sym typeface="Arial"/>
            </a:endParaRPr>
          </a:p>
        </p:txBody>
      </p:sp>
      <p:sp>
        <p:nvSpPr>
          <p:cNvPr id="450" name="Google Shape;450;p27"/>
          <p:cNvSpPr/>
          <p:nvPr/>
        </p:nvSpPr>
        <p:spPr>
          <a:xfrm>
            <a:off x="685800" y="1188720"/>
            <a:ext cx="3429000" cy="2057400"/>
          </a:xfrm>
          <a:prstGeom prst="roundRect">
            <a:avLst>
              <a:gd fmla="val 3556"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27"/>
          <p:cNvSpPr/>
          <p:nvPr/>
        </p:nvSpPr>
        <p:spPr>
          <a:xfrm>
            <a:off x="685800" y="1188720"/>
            <a:ext cx="82296" cy="2057400"/>
          </a:xfrm>
          <a:prstGeom prst="rect">
            <a:avLst/>
          </a:prstGeom>
          <a:solidFill>
            <a:srgbClr val="C74747"/>
          </a:solidFill>
          <a:ln cap="flat" cmpd="sng" w="12700">
            <a:solidFill>
              <a:srgbClr val="C7474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27"/>
          <p:cNvSpPr/>
          <p:nvPr/>
        </p:nvSpPr>
        <p:spPr>
          <a:xfrm>
            <a:off x="914400" y="1353312"/>
            <a:ext cx="306324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1700"/>
              <a:buFont typeface="Arial"/>
              <a:buNone/>
            </a:pPr>
            <a:r>
              <a:rPr b="1" lang="en-US" sz="1700">
                <a:solidFill>
                  <a:srgbClr val="173B6C"/>
                </a:solidFill>
                <a:latin typeface="Arial"/>
                <a:ea typeface="Arial"/>
                <a:cs typeface="Arial"/>
                <a:sym typeface="Arial"/>
              </a:rPr>
              <a:t>Consider urgently</a:t>
            </a:r>
            <a:endParaRPr sz="1700">
              <a:solidFill>
                <a:schemeClr val="dk1"/>
              </a:solidFill>
              <a:latin typeface="Arial"/>
              <a:ea typeface="Arial"/>
              <a:cs typeface="Arial"/>
              <a:sym typeface="Arial"/>
            </a:endParaRPr>
          </a:p>
        </p:txBody>
      </p:sp>
      <p:sp>
        <p:nvSpPr>
          <p:cNvPr id="453" name="Google Shape;453;p27"/>
          <p:cNvSpPr/>
          <p:nvPr/>
        </p:nvSpPr>
        <p:spPr>
          <a:xfrm>
            <a:off x="914400" y="1764792"/>
            <a:ext cx="3017520" cy="1344168"/>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Haemodynamic instability, active major bleeding, myocardial ischaemia, severe symptoms or impending decompensation.</a:t>
            </a:r>
            <a:endParaRPr sz="1350">
              <a:solidFill>
                <a:schemeClr val="dk1"/>
              </a:solidFill>
              <a:latin typeface="Arial"/>
              <a:ea typeface="Arial"/>
              <a:cs typeface="Arial"/>
              <a:sym typeface="Arial"/>
            </a:endParaRPr>
          </a:p>
        </p:txBody>
      </p:sp>
      <p:sp>
        <p:nvSpPr>
          <p:cNvPr id="454" name="Google Shape;454;p27"/>
          <p:cNvSpPr/>
          <p:nvPr/>
        </p:nvSpPr>
        <p:spPr>
          <a:xfrm>
            <a:off x="4389120" y="1188720"/>
            <a:ext cx="3429000" cy="2057400"/>
          </a:xfrm>
          <a:prstGeom prst="roundRect">
            <a:avLst>
              <a:gd fmla="val 3556"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27"/>
          <p:cNvSpPr/>
          <p:nvPr/>
        </p:nvSpPr>
        <p:spPr>
          <a:xfrm>
            <a:off x="4389120" y="1188720"/>
            <a:ext cx="82296" cy="2057400"/>
          </a:xfrm>
          <a:prstGeom prst="rect">
            <a:avLst/>
          </a:prstGeom>
          <a:solidFill>
            <a:srgbClr val="2F6FB0"/>
          </a:solidFill>
          <a:ln cap="flat" cmpd="sng" w="12700">
            <a:solidFill>
              <a:srgbClr val="2F6FB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27"/>
          <p:cNvSpPr/>
          <p:nvPr/>
        </p:nvSpPr>
        <p:spPr>
          <a:xfrm>
            <a:off x="4617720" y="1353312"/>
            <a:ext cx="306324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1700"/>
              <a:buFont typeface="Arial"/>
              <a:buNone/>
            </a:pPr>
            <a:r>
              <a:rPr b="1" lang="en-US" sz="1700">
                <a:solidFill>
                  <a:srgbClr val="173B6C"/>
                </a:solidFill>
                <a:latin typeface="Arial"/>
                <a:ea typeface="Arial"/>
                <a:cs typeface="Arial"/>
                <a:sym typeface="Arial"/>
              </a:rPr>
              <a:t>Individualise</a:t>
            </a:r>
            <a:endParaRPr sz="1700">
              <a:solidFill>
                <a:schemeClr val="dk1"/>
              </a:solidFill>
              <a:latin typeface="Arial"/>
              <a:ea typeface="Arial"/>
              <a:cs typeface="Arial"/>
              <a:sym typeface="Arial"/>
            </a:endParaRPr>
          </a:p>
        </p:txBody>
      </p:sp>
      <p:sp>
        <p:nvSpPr>
          <p:cNvPr id="457" name="Google Shape;457;p27"/>
          <p:cNvSpPr/>
          <p:nvPr/>
        </p:nvSpPr>
        <p:spPr>
          <a:xfrm>
            <a:off x="4617720" y="1764792"/>
            <a:ext cx="3017520" cy="1344168"/>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Hb threshold depends on context, trajectory, symptoms, cardiac disease, pregnancy and treatment goals.</a:t>
            </a:r>
            <a:endParaRPr sz="1350">
              <a:solidFill>
                <a:schemeClr val="dk1"/>
              </a:solidFill>
              <a:latin typeface="Arial"/>
              <a:ea typeface="Arial"/>
              <a:cs typeface="Arial"/>
              <a:sym typeface="Arial"/>
            </a:endParaRPr>
          </a:p>
        </p:txBody>
      </p:sp>
      <p:sp>
        <p:nvSpPr>
          <p:cNvPr id="458" name="Google Shape;458;p27"/>
          <p:cNvSpPr/>
          <p:nvPr/>
        </p:nvSpPr>
        <p:spPr>
          <a:xfrm>
            <a:off x="8092440" y="1188720"/>
            <a:ext cx="3429000" cy="2057400"/>
          </a:xfrm>
          <a:prstGeom prst="roundRect">
            <a:avLst>
              <a:gd fmla="val 3556"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27"/>
          <p:cNvSpPr/>
          <p:nvPr/>
        </p:nvSpPr>
        <p:spPr>
          <a:xfrm>
            <a:off x="8092440" y="1188720"/>
            <a:ext cx="82296" cy="2057400"/>
          </a:xfrm>
          <a:prstGeom prst="rect">
            <a:avLst/>
          </a:prstGeom>
          <a:solidFill>
            <a:srgbClr val="27866F"/>
          </a:solidFill>
          <a:ln cap="flat" cmpd="sng" w="12700">
            <a:solidFill>
              <a:srgbClr val="27866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27"/>
          <p:cNvSpPr/>
          <p:nvPr/>
        </p:nvSpPr>
        <p:spPr>
          <a:xfrm>
            <a:off x="8321040" y="1353312"/>
            <a:ext cx="306324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1700"/>
              <a:buFont typeface="Arial"/>
              <a:buNone/>
            </a:pPr>
            <a:r>
              <a:rPr b="1" lang="en-US" sz="1700">
                <a:solidFill>
                  <a:srgbClr val="173B6C"/>
                </a:solidFill>
                <a:latin typeface="Arial"/>
                <a:ea typeface="Arial"/>
                <a:cs typeface="Arial"/>
                <a:sym typeface="Arial"/>
              </a:rPr>
              <a:t>Reassess</a:t>
            </a:r>
            <a:endParaRPr sz="1700">
              <a:solidFill>
                <a:schemeClr val="dk1"/>
              </a:solidFill>
              <a:latin typeface="Arial"/>
              <a:ea typeface="Arial"/>
              <a:cs typeface="Arial"/>
              <a:sym typeface="Arial"/>
            </a:endParaRPr>
          </a:p>
        </p:txBody>
      </p:sp>
      <p:sp>
        <p:nvSpPr>
          <p:cNvPr id="461" name="Google Shape;461;p27"/>
          <p:cNvSpPr/>
          <p:nvPr/>
        </p:nvSpPr>
        <p:spPr>
          <a:xfrm>
            <a:off x="8321040" y="1764792"/>
            <a:ext cx="3017520" cy="1344168"/>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Use the minimum effective dose; check response and monitor for reactions/volume overload.</a:t>
            </a:r>
            <a:endParaRPr sz="1350">
              <a:solidFill>
                <a:schemeClr val="dk1"/>
              </a:solidFill>
              <a:latin typeface="Arial"/>
              <a:ea typeface="Arial"/>
              <a:cs typeface="Arial"/>
              <a:sym typeface="Arial"/>
            </a:endParaRPr>
          </a:p>
        </p:txBody>
      </p:sp>
      <p:sp>
        <p:nvSpPr>
          <p:cNvPr id="462" name="Google Shape;462;p27"/>
          <p:cNvSpPr/>
          <p:nvPr/>
        </p:nvSpPr>
        <p:spPr>
          <a:xfrm>
            <a:off x="1508760" y="3886200"/>
            <a:ext cx="9144000" cy="1325880"/>
          </a:xfrm>
          <a:prstGeom prst="roundRect">
            <a:avLst>
              <a:gd fmla="val 16667" name="adj"/>
            </a:avLst>
          </a:prstGeom>
          <a:solidFill>
            <a:srgbClr val="FFF6E6"/>
          </a:solidFill>
          <a:ln cap="flat" cmpd="sng" w="12700">
            <a:solidFill>
              <a:srgbClr val="E6C47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27"/>
          <p:cNvSpPr/>
          <p:nvPr/>
        </p:nvSpPr>
        <p:spPr>
          <a:xfrm>
            <a:off x="1828800" y="4233672"/>
            <a:ext cx="8503920" cy="640080"/>
          </a:xfrm>
          <a:prstGeom prst="rect">
            <a:avLst/>
          </a:prstGeom>
          <a:noFill/>
          <a:ln>
            <a:noFill/>
          </a:ln>
        </p:spPr>
        <p:txBody>
          <a:bodyPr anchorCtr="0" anchor="ctr" bIns="500" lIns="500" spcFirstLastPara="1" rIns="500" wrap="square" tIns="500">
            <a:noAutofit/>
          </a:bodyPr>
          <a:lstStyle/>
          <a:p>
            <a:pPr indent="0" lvl="0" marL="0" marR="0" rtl="0" algn="ctr">
              <a:spcBef>
                <a:spcPts val="0"/>
              </a:spcBef>
              <a:spcAft>
                <a:spcPts val="0"/>
              </a:spcAft>
              <a:buClr>
                <a:srgbClr val="8A5A00"/>
              </a:buClr>
              <a:buSzPts val="2000"/>
              <a:buFont typeface="Arial"/>
              <a:buNone/>
            </a:pPr>
            <a:r>
              <a:rPr b="1" lang="en-US" sz="2000">
                <a:solidFill>
                  <a:srgbClr val="8A5A00"/>
                </a:solidFill>
                <a:latin typeface="Arial"/>
                <a:ea typeface="Arial"/>
                <a:cs typeface="Arial"/>
                <a:sym typeface="Arial"/>
              </a:rPr>
              <a:t>Red-cell transfusion does not replace diagnosis or definitive treatment of iron, B12, folate deficiency, bleeding or haemolysis.</a:t>
            </a:r>
            <a:endParaRPr sz="2000">
              <a:solidFill>
                <a:schemeClr val="dk1"/>
              </a:solidFill>
              <a:latin typeface="Arial"/>
              <a:ea typeface="Arial"/>
              <a:cs typeface="Arial"/>
              <a:sym typeface="Arial"/>
            </a:endParaRPr>
          </a:p>
        </p:txBody>
      </p:sp>
      <p:sp>
        <p:nvSpPr>
          <p:cNvPr id="464" name="Google Shape;464;p27"/>
          <p:cNvSpPr txBox="1"/>
          <p:nvPr>
            <p:ph idx="4294967295" type="sldNum"/>
          </p:nvPr>
        </p:nvSpPr>
        <p:spPr>
          <a:xfrm>
            <a:off x="11759184" y="6537960"/>
            <a:ext cx="228600" cy="18288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b="0" lang="en-US" sz="800">
                <a:solidFill>
                  <a:srgbClr val="667085"/>
                </a:solidFill>
                <a:latin typeface="Arial"/>
                <a:ea typeface="Arial"/>
                <a:cs typeface="Arial"/>
                <a:sym typeface="Arial"/>
              </a:rPr>
              <a:t>‹#›</a:t>
            </a:fld>
            <a:endParaRPr sz="800">
              <a:solidFill>
                <a:srgbClr val="667085"/>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sp>
        <p:nvSpPr>
          <p:cNvPr id="470" name="Google Shape;470;p28"/>
          <p:cNvSpPr/>
          <p:nvPr/>
        </p:nvSpPr>
        <p:spPr>
          <a:xfrm>
            <a:off x="502920" y="347472"/>
            <a:ext cx="1110996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2600"/>
              <a:buFont typeface="Arial"/>
              <a:buNone/>
            </a:pPr>
            <a:r>
              <a:rPr b="1" lang="en-US" sz="2600">
                <a:solidFill>
                  <a:srgbClr val="173B6C"/>
                </a:solidFill>
                <a:latin typeface="Arial"/>
                <a:ea typeface="Arial"/>
                <a:cs typeface="Arial"/>
                <a:sym typeface="Arial"/>
              </a:rPr>
              <a:t>Case 1: young woman with fatigue</a:t>
            </a:r>
            <a:endParaRPr sz="2600">
              <a:solidFill>
                <a:schemeClr val="dk1"/>
              </a:solidFill>
              <a:latin typeface="Arial"/>
              <a:ea typeface="Arial"/>
              <a:cs typeface="Arial"/>
              <a:sym typeface="Arial"/>
            </a:endParaRPr>
          </a:p>
        </p:txBody>
      </p:sp>
      <p:sp>
        <p:nvSpPr>
          <p:cNvPr id="471" name="Google Shape;471;p28"/>
          <p:cNvSpPr/>
          <p:nvPr/>
        </p:nvSpPr>
        <p:spPr>
          <a:xfrm>
            <a:off x="640080" y="1097280"/>
            <a:ext cx="4754880" cy="4480560"/>
          </a:xfrm>
          <a:prstGeom prst="roundRect">
            <a:avLst>
              <a:gd fmla="val 16667" name="adj"/>
            </a:avLst>
          </a:prstGeom>
          <a:solidFill>
            <a:srgbClr val="FFFFFF"/>
          </a:solidFill>
          <a:ln cap="flat" cmpd="sng" w="12700">
            <a:solidFill>
              <a:srgbClr val="D5DE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28"/>
          <p:cNvSpPr/>
          <p:nvPr/>
        </p:nvSpPr>
        <p:spPr>
          <a:xfrm>
            <a:off x="960120" y="1417320"/>
            <a:ext cx="4023360" cy="411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73B6C"/>
              </a:buClr>
              <a:buSzPts val="2400"/>
              <a:buFont typeface="Arial"/>
              <a:buNone/>
            </a:pPr>
            <a:r>
              <a:rPr b="1" lang="en-US" sz="2400">
                <a:solidFill>
                  <a:srgbClr val="173B6C"/>
                </a:solidFill>
                <a:latin typeface="Arial"/>
                <a:ea typeface="Arial"/>
                <a:cs typeface="Arial"/>
                <a:sym typeface="Arial"/>
              </a:rPr>
              <a:t>22-year-old student</a:t>
            </a:r>
            <a:endParaRPr sz="2400">
              <a:solidFill>
                <a:schemeClr val="dk1"/>
              </a:solidFill>
              <a:latin typeface="Arial"/>
              <a:ea typeface="Arial"/>
              <a:cs typeface="Arial"/>
              <a:sym typeface="Arial"/>
            </a:endParaRPr>
          </a:p>
        </p:txBody>
      </p:sp>
      <p:sp>
        <p:nvSpPr>
          <p:cNvPr id="473" name="Google Shape;473;p28"/>
          <p:cNvSpPr/>
          <p:nvPr/>
        </p:nvSpPr>
        <p:spPr>
          <a:xfrm>
            <a:off x="1051560" y="2011680"/>
            <a:ext cx="3840480" cy="2697480"/>
          </a:xfrm>
          <a:prstGeom prst="rect">
            <a:avLst/>
          </a:prstGeom>
          <a:noFill/>
          <a:ln>
            <a:noFill/>
          </a:ln>
        </p:spPr>
        <p:txBody>
          <a:bodyPr anchorCtr="0" anchor="ctr" bIns="625" lIns="625" spcFirstLastPara="1" rIns="625" wrap="square" tIns="625">
            <a:noAutofit/>
          </a:bodyPr>
          <a:lstStyle/>
          <a:p>
            <a:pPr indent="0" lvl="0" marL="0" marR="0" rtl="0" algn="l">
              <a:spcBef>
                <a:spcPts val="0"/>
              </a:spcBef>
              <a:spcAft>
                <a:spcPts val="0"/>
              </a:spcAft>
              <a:buClr>
                <a:srgbClr val="1F2937"/>
              </a:buClr>
              <a:buSzPts val="1800"/>
              <a:buFont typeface="Arial"/>
              <a:buNone/>
            </a:pPr>
            <a:r>
              <a:rPr lang="en-US" sz="1800">
                <a:solidFill>
                  <a:srgbClr val="1F2937"/>
                </a:solidFill>
                <a:latin typeface="Arial"/>
                <a:ea typeface="Arial"/>
                <a:cs typeface="Arial"/>
                <a:sym typeface="Arial"/>
              </a:rPr>
              <a:t>Fatigue, exertional dyspnoea, pica and heavy menstrual bleeding.</a:t>
            </a:r>
            <a:endParaRPr sz="1800">
              <a:solidFill>
                <a:schemeClr val="dk1"/>
              </a:solidFill>
              <a:latin typeface="Arial"/>
              <a:ea typeface="Arial"/>
              <a:cs typeface="Arial"/>
              <a:sym typeface="Arial"/>
            </a:endParaRPr>
          </a:p>
          <a:p>
            <a:pPr indent="0" lvl="0" marL="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a:p>
            <a:pPr indent="0" lvl="0" marL="0" marR="0" rtl="0" algn="l">
              <a:spcBef>
                <a:spcPts val="0"/>
              </a:spcBef>
              <a:spcAft>
                <a:spcPts val="0"/>
              </a:spcAft>
              <a:buClr>
                <a:srgbClr val="1F2937"/>
              </a:buClr>
              <a:buSzPts val="1800"/>
              <a:buFont typeface="Arial"/>
              <a:buNone/>
            </a:pPr>
            <a:r>
              <a:rPr lang="en-US" sz="1800">
                <a:solidFill>
                  <a:srgbClr val="1F2937"/>
                </a:solidFill>
                <a:latin typeface="Arial"/>
                <a:ea typeface="Arial"/>
                <a:cs typeface="Arial"/>
                <a:sym typeface="Arial"/>
              </a:rPr>
              <a:t>Hb 8.1 g/dL</a:t>
            </a:r>
            <a:endParaRPr sz="1800">
              <a:solidFill>
                <a:schemeClr val="dk1"/>
              </a:solidFill>
              <a:latin typeface="Arial"/>
              <a:ea typeface="Arial"/>
              <a:cs typeface="Arial"/>
              <a:sym typeface="Arial"/>
            </a:endParaRPr>
          </a:p>
          <a:p>
            <a:pPr indent="0" lvl="0" marL="0" marR="0" rtl="0" algn="l">
              <a:spcBef>
                <a:spcPts val="0"/>
              </a:spcBef>
              <a:spcAft>
                <a:spcPts val="0"/>
              </a:spcAft>
              <a:buClr>
                <a:srgbClr val="1F2937"/>
              </a:buClr>
              <a:buSzPts val="1800"/>
              <a:buFont typeface="Arial"/>
              <a:buNone/>
            </a:pPr>
            <a:r>
              <a:rPr lang="en-US" sz="1800">
                <a:solidFill>
                  <a:srgbClr val="1F2937"/>
                </a:solidFill>
                <a:latin typeface="Arial"/>
                <a:ea typeface="Arial"/>
                <a:cs typeface="Arial"/>
                <a:sym typeface="Arial"/>
              </a:rPr>
              <a:t>MCV 64 fL</a:t>
            </a:r>
            <a:endParaRPr sz="1800">
              <a:solidFill>
                <a:schemeClr val="dk1"/>
              </a:solidFill>
              <a:latin typeface="Arial"/>
              <a:ea typeface="Arial"/>
              <a:cs typeface="Arial"/>
              <a:sym typeface="Arial"/>
            </a:endParaRPr>
          </a:p>
          <a:p>
            <a:pPr indent="0" lvl="0" marL="0" marR="0" rtl="0" algn="l">
              <a:spcBef>
                <a:spcPts val="0"/>
              </a:spcBef>
              <a:spcAft>
                <a:spcPts val="0"/>
              </a:spcAft>
              <a:buClr>
                <a:srgbClr val="1F2937"/>
              </a:buClr>
              <a:buSzPts val="1800"/>
              <a:buFont typeface="Arial"/>
              <a:buNone/>
            </a:pPr>
            <a:r>
              <a:rPr lang="en-US" sz="1800">
                <a:solidFill>
                  <a:srgbClr val="1F2937"/>
                </a:solidFill>
                <a:latin typeface="Arial"/>
                <a:ea typeface="Arial"/>
                <a:cs typeface="Arial"/>
                <a:sym typeface="Arial"/>
              </a:rPr>
              <a:t>RBC 3.8 ×10¹²/L</a:t>
            </a:r>
            <a:endParaRPr sz="1800">
              <a:solidFill>
                <a:schemeClr val="dk1"/>
              </a:solidFill>
              <a:latin typeface="Arial"/>
              <a:ea typeface="Arial"/>
              <a:cs typeface="Arial"/>
              <a:sym typeface="Arial"/>
            </a:endParaRPr>
          </a:p>
          <a:p>
            <a:pPr indent="0" lvl="0" marL="0" marR="0" rtl="0" algn="l">
              <a:spcBef>
                <a:spcPts val="0"/>
              </a:spcBef>
              <a:spcAft>
                <a:spcPts val="0"/>
              </a:spcAft>
              <a:buClr>
                <a:srgbClr val="1F2937"/>
              </a:buClr>
              <a:buSzPts val="1800"/>
              <a:buFont typeface="Arial"/>
              <a:buNone/>
            </a:pPr>
            <a:r>
              <a:rPr lang="en-US" sz="1800">
                <a:solidFill>
                  <a:srgbClr val="1F2937"/>
                </a:solidFill>
                <a:latin typeface="Arial"/>
                <a:ea typeface="Arial"/>
                <a:cs typeface="Arial"/>
                <a:sym typeface="Arial"/>
              </a:rPr>
              <a:t>RDW high</a:t>
            </a:r>
            <a:endParaRPr sz="1800">
              <a:solidFill>
                <a:schemeClr val="dk1"/>
              </a:solidFill>
              <a:latin typeface="Arial"/>
              <a:ea typeface="Arial"/>
              <a:cs typeface="Arial"/>
              <a:sym typeface="Arial"/>
            </a:endParaRPr>
          </a:p>
          <a:p>
            <a:pPr indent="0" lvl="0" marL="0" marR="0" rtl="0" algn="l">
              <a:spcBef>
                <a:spcPts val="0"/>
              </a:spcBef>
              <a:spcAft>
                <a:spcPts val="0"/>
              </a:spcAft>
              <a:buClr>
                <a:srgbClr val="1F2937"/>
              </a:buClr>
              <a:buSzPts val="1800"/>
              <a:buFont typeface="Arial"/>
              <a:buNone/>
            </a:pPr>
            <a:r>
              <a:rPr lang="en-US" sz="1800">
                <a:solidFill>
                  <a:srgbClr val="1F2937"/>
                </a:solidFill>
                <a:latin typeface="Arial"/>
                <a:ea typeface="Arial"/>
                <a:cs typeface="Arial"/>
                <a:sym typeface="Arial"/>
              </a:rPr>
              <a:t>Platelets 520 ×10⁹/L</a:t>
            </a:r>
            <a:endParaRPr sz="1800">
              <a:solidFill>
                <a:schemeClr val="dk1"/>
              </a:solidFill>
              <a:latin typeface="Arial"/>
              <a:ea typeface="Arial"/>
              <a:cs typeface="Arial"/>
              <a:sym typeface="Arial"/>
            </a:endParaRPr>
          </a:p>
        </p:txBody>
      </p:sp>
      <p:sp>
        <p:nvSpPr>
          <p:cNvPr id="474" name="Google Shape;474;p28"/>
          <p:cNvSpPr/>
          <p:nvPr/>
        </p:nvSpPr>
        <p:spPr>
          <a:xfrm>
            <a:off x="5806440" y="1143000"/>
            <a:ext cx="5212080" cy="1234440"/>
          </a:xfrm>
          <a:prstGeom prst="roundRect">
            <a:avLst>
              <a:gd fmla="val 5926"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28"/>
          <p:cNvSpPr/>
          <p:nvPr/>
        </p:nvSpPr>
        <p:spPr>
          <a:xfrm>
            <a:off x="5806440" y="1143000"/>
            <a:ext cx="82296" cy="1234440"/>
          </a:xfrm>
          <a:prstGeom prst="rect">
            <a:avLst/>
          </a:prstGeom>
          <a:solidFill>
            <a:srgbClr val="2F6FB0"/>
          </a:solidFill>
          <a:ln cap="flat" cmpd="sng" w="12700">
            <a:solidFill>
              <a:srgbClr val="2F6FB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28"/>
          <p:cNvSpPr/>
          <p:nvPr/>
        </p:nvSpPr>
        <p:spPr>
          <a:xfrm>
            <a:off x="6035040" y="1307592"/>
            <a:ext cx="484632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1700"/>
              <a:buFont typeface="Arial"/>
              <a:buNone/>
            </a:pPr>
            <a:r>
              <a:rPr b="1" lang="en-US" sz="1700">
                <a:solidFill>
                  <a:srgbClr val="173B6C"/>
                </a:solidFill>
                <a:latin typeface="Arial"/>
                <a:ea typeface="Arial"/>
                <a:cs typeface="Arial"/>
                <a:sym typeface="Arial"/>
              </a:rPr>
              <a:t>Question 1</a:t>
            </a:r>
            <a:endParaRPr sz="1700">
              <a:solidFill>
                <a:schemeClr val="dk1"/>
              </a:solidFill>
              <a:latin typeface="Arial"/>
              <a:ea typeface="Arial"/>
              <a:cs typeface="Arial"/>
              <a:sym typeface="Arial"/>
            </a:endParaRPr>
          </a:p>
        </p:txBody>
      </p:sp>
      <p:sp>
        <p:nvSpPr>
          <p:cNvPr id="477" name="Google Shape;477;p28"/>
          <p:cNvSpPr/>
          <p:nvPr/>
        </p:nvSpPr>
        <p:spPr>
          <a:xfrm>
            <a:off x="6035040" y="1719072"/>
            <a:ext cx="4800600" cy="521208"/>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What is the most likely diagnosis?</a:t>
            </a:r>
            <a:endParaRPr sz="1350">
              <a:solidFill>
                <a:schemeClr val="dk1"/>
              </a:solidFill>
              <a:latin typeface="Arial"/>
              <a:ea typeface="Arial"/>
              <a:cs typeface="Arial"/>
              <a:sym typeface="Arial"/>
            </a:endParaRPr>
          </a:p>
        </p:txBody>
      </p:sp>
      <p:sp>
        <p:nvSpPr>
          <p:cNvPr id="478" name="Google Shape;478;p28"/>
          <p:cNvSpPr/>
          <p:nvPr/>
        </p:nvSpPr>
        <p:spPr>
          <a:xfrm>
            <a:off x="5806440" y="2697480"/>
            <a:ext cx="5212080" cy="1234440"/>
          </a:xfrm>
          <a:prstGeom prst="roundRect">
            <a:avLst>
              <a:gd fmla="val 5926"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28"/>
          <p:cNvSpPr/>
          <p:nvPr/>
        </p:nvSpPr>
        <p:spPr>
          <a:xfrm>
            <a:off x="5806440" y="2697480"/>
            <a:ext cx="82296" cy="1234440"/>
          </a:xfrm>
          <a:prstGeom prst="rect">
            <a:avLst/>
          </a:prstGeom>
          <a:solidFill>
            <a:srgbClr val="27866F"/>
          </a:solidFill>
          <a:ln cap="flat" cmpd="sng" w="12700">
            <a:solidFill>
              <a:srgbClr val="27866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28"/>
          <p:cNvSpPr/>
          <p:nvPr/>
        </p:nvSpPr>
        <p:spPr>
          <a:xfrm>
            <a:off x="6035040" y="2862072"/>
            <a:ext cx="484632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1700"/>
              <a:buFont typeface="Arial"/>
              <a:buNone/>
            </a:pPr>
            <a:r>
              <a:rPr b="1" lang="en-US" sz="1700">
                <a:solidFill>
                  <a:srgbClr val="173B6C"/>
                </a:solidFill>
                <a:latin typeface="Arial"/>
                <a:ea typeface="Arial"/>
                <a:cs typeface="Arial"/>
                <a:sym typeface="Arial"/>
              </a:rPr>
              <a:t>Question 2</a:t>
            </a:r>
            <a:endParaRPr sz="1700">
              <a:solidFill>
                <a:schemeClr val="dk1"/>
              </a:solidFill>
              <a:latin typeface="Arial"/>
              <a:ea typeface="Arial"/>
              <a:cs typeface="Arial"/>
              <a:sym typeface="Arial"/>
            </a:endParaRPr>
          </a:p>
        </p:txBody>
      </p:sp>
      <p:sp>
        <p:nvSpPr>
          <p:cNvPr id="481" name="Google Shape;481;p28"/>
          <p:cNvSpPr/>
          <p:nvPr/>
        </p:nvSpPr>
        <p:spPr>
          <a:xfrm>
            <a:off x="6035040" y="3273552"/>
            <a:ext cx="4800600" cy="521208"/>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Which initial tests confirm it and what source must be addressed?</a:t>
            </a:r>
            <a:endParaRPr sz="1350">
              <a:solidFill>
                <a:schemeClr val="dk1"/>
              </a:solidFill>
              <a:latin typeface="Arial"/>
              <a:ea typeface="Arial"/>
              <a:cs typeface="Arial"/>
              <a:sym typeface="Arial"/>
            </a:endParaRPr>
          </a:p>
        </p:txBody>
      </p:sp>
      <p:sp>
        <p:nvSpPr>
          <p:cNvPr id="482" name="Google Shape;482;p28"/>
          <p:cNvSpPr/>
          <p:nvPr/>
        </p:nvSpPr>
        <p:spPr>
          <a:xfrm>
            <a:off x="5806440" y="4251960"/>
            <a:ext cx="5212080" cy="1234440"/>
          </a:xfrm>
          <a:prstGeom prst="roundRect">
            <a:avLst>
              <a:gd fmla="val 5926"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28"/>
          <p:cNvSpPr/>
          <p:nvPr/>
        </p:nvSpPr>
        <p:spPr>
          <a:xfrm>
            <a:off x="5806440" y="4251960"/>
            <a:ext cx="82296" cy="1234440"/>
          </a:xfrm>
          <a:prstGeom prst="rect">
            <a:avLst/>
          </a:prstGeom>
          <a:solidFill>
            <a:srgbClr val="D58A23"/>
          </a:solidFill>
          <a:ln cap="flat" cmpd="sng" w="12700">
            <a:solidFill>
              <a:srgbClr val="D58A2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28"/>
          <p:cNvSpPr/>
          <p:nvPr/>
        </p:nvSpPr>
        <p:spPr>
          <a:xfrm>
            <a:off x="6035040" y="4416552"/>
            <a:ext cx="484632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1700"/>
              <a:buFont typeface="Arial"/>
              <a:buNone/>
            </a:pPr>
            <a:r>
              <a:rPr b="1" lang="en-US" sz="1700">
                <a:solidFill>
                  <a:srgbClr val="173B6C"/>
                </a:solidFill>
                <a:latin typeface="Arial"/>
                <a:ea typeface="Arial"/>
                <a:cs typeface="Arial"/>
                <a:sym typeface="Arial"/>
              </a:rPr>
              <a:t>Expected reasoning</a:t>
            </a:r>
            <a:endParaRPr sz="1700">
              <a:solidFill>
                <a:schemeClr val="dk1"/>
              </a:solidFill>
              <a:latin typeface="Arial"/>
              <a:ea typeface="Arial"/>
              <a:cs typeface="Arial"/>
              <a:sym typeface="Arial"/>
            </a:endParaRPr>
          </a:p>
        </p:txBody>
      </p:sp>
      <p:sp>
        <p:nvSpPr>
          <p:cNvPr id="485" name="Google Shape;485;p28"/>
          <p:cNvSpPr/>
          <p:nvPr/>
        </p:nvSpPr>
        <p:spPr>
          <a:xfrm>
            <a:off x="6035040" y="4828032"/>
            <a:ext cx="4800600" cy="521208"/>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Microcytic anaemia + high RDW + pica + menorrhagia → iron deficiency; confirm ferritin/iron profile and evaluate bleeding.</a:t>
            </a:r>
            <a:endParaRPr sz="1350">
              <a:solidFill>
                <a:schemeClr val="dk1"/>
              </a:solidFill>
              <a:latin typeface="Arial"/>
              <a:ea typeface="Arial"/>
              <a:cs typeface="Arial"/>
              <a:sym typeface="Arial"/>
            </a:endParaRPr>
          </a:p>
        </p:txBody>
      </p:sp>
      <p:sp>
        <p:nvSpPr>
          <p:cNvPr id="486" name="Google Shape;486;p28"/>
          <p:cNvSpPr txBox="1"/>
          <p:nvPr>
            <p:ph idx="4294967295" type="sldNum"/>
          </p:nvPr>
        </p:nvSpPr>
        <p:spPr>
          <a:xfrm>
            <a:off x="11759184" y="6537960"/>
            <a:ext cx="228600" cy="18288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b="0" lang="en-US" sz="800">
                <a:solidFill>
                  <a:srgbClr val="667085"/>
                </a:solidFill>
                <a:latin typeface="Arial"/>
                <a:ea typeface="Arial"/>
                <a:cs typeface="Arial"/>
                <a:sym typeface="Arial"/>
              </a:rPr>
              <a:t>‹#›</a:t>
            </a:fld>
            <a:endParaRPr sz="800">
              <a:solidFill>
                <a:srgbClr val="667085"/>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1" name="Shape 491"/>
        <p:cNvGrpSpPr/>
        <p:nvPr/>
      </p:nvGrpSpPr>
      <p:grpSpPr>
        <a:xfrm>
          <a:off x="0" y="0"/>
          <a:ext cx="0" cy="0"/>
          <a:chOff x="0" y="0"/>
          <a:chExt cx="0" cy="0"/>
        </a:xfrm>
      </p:grpSpPr>
      <p:sp>
        <p:nvSpPr>
          <p:cNvPr id="492" name="Google Shape;492;p29"/>
          <p:cNvSpPr/>
          <p:nvPr/>
        </p:nvSpPr>
        <p:spPr>
          <a:xfrm>
            <a:off x="502920" y="347472"/>
            <a:ext cx="1110996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2600"/>
              <a:buFont typeface="Arial"/>
              <a:buNone/>
            </a:pPr>
            <a:r>
              <a:rPr b="1" lang="en-US" sz="2600">
                <a:solidFill>
                  <a:srgbClr val="173B6C"/>
                </a:solidFill>
                <a:latin typeface="Arial"/>
                <a:ea typeface="Arial"/>
                <a:cs typeface="Arial"/>
                <a:sym typeface="Arial"/>
              </a:rPr>
              <a:t>Case 2: jaundice and dark urine</a:t>
            </a:r>
            <a:endParaRPr sz="2600">
              <a:solidFill>
                <a:schemeClr val="dk1"/>
              </a:solidFill>
              <a:latin typeface="Arial"/>
              <a:ea typeface="Arial"/>
              <a:cs typeface="Arial"/>
              <a:sym typeface="Arial"/>
            </a:endParaRPr>
          </a:p>
        </p:txBody>
      </p:sp>
      <p:sp>
        <p:nvSpPr>
          <p:cNvPr id="493" name="Google Shape;493;p29"/>
          <p:cNvSpPr/>
          <p:nvPr/>
        </p:nvSpPr>
        <p:spPr>
          <a:xfrm>
            <a:off x="640080" y="1097280"/>
            <a:ext cx="4754880" cy="4480560"/>
          </a:xfrm>
          <a:prstGeom prst="roundRect">
            <a:avLst>
              <a:gd fmla="val 16667" name="adj"/>
            </a:avLst>
          </a:prstGeom>
          <a:solidFill>
            <a:srgbClr val="FFFFFF"/>
          </a:solidFill>
          <a:ln cap="flat" cmpd="sng" w="12700">
            <a:solidFill>
              <a:srgbClr val="D5DE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29"/>
          <p:cNvSpPr/>
          <p:nvPr/>
        </p:nvSpPr>
        <p:spPr>
          <a:xfrm>
            <a:off x="960120" y="1417320"/>
            <a:ext cx="4023360" cy="411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73B6C"/>
              </a:buClr>
              <a:buSzPts val="2400"/>
              <a:buFont typeface="Arial"/>
              <a:buNone/>
            </a:pPr>
            <a:r>
              <a:rPr b="1" lang="en-US" sz="2400">
                <a:solidFill>
                  <a:srgbClr val="173B6C"/>
                </a:solidFill>
                <a:latin typeface="Arial"/>
                <a:ea typeface="Arial"/>
                <a:cs typeface="Arial"/>
                <a:sym typeface="Arial"/>
              </a:rPr>
              <a:t>35-year-old man</a:t>
            </a:r>
            <a:endParaRPr sz="2400">
              <a:solidFill>
                <a:schemeClr val="dk1"/>
              </a:solidFill>
              <a:latin typeface="Arial"/>
              <a:ea typeface="Arial"/>
              <a:cs typeface="Arial"/>
              <a:sym typeface="Arial"/>
            </a:endParaRPr>
          </a:p>
        </p:txBody>
      </p:sp>
      <p:sp>
        <p:nvSpPr>
          <p:cNvPr id="495" name="Google Shape;495;p29"/>
          <p:cNvSpPr/>
          <p:nvPr/>
        </p:nvSpPr>
        <p:spPr>
          <a:xfrm>
            <a:off x="1051560" y="1965960"/>
            <a:ext cx="3840480" cy="2788920"/>
          </a:xfrm>
          <a:prstGeom prst="rect">
            <a:avLst/>
          </a:prstGeom>
          <a:noFill/>
          <a:ln>
            <a:noFill/>
          </a:ln>
        </p:spPr>
        <p:txBody>
          <a:bodyPr anchorCtr="0" anchor="ctr" bIns="625" lIns="625" spcFirstLastPara="1" rIns="625" wrap="square" tIns="625">
            <a:noAutofit/>
          </a:bodyPr>
          <a:lstStyle/>
          <a:p>
            <a:pPr indent="0" lvl="0" marL="0" marR="0" rtl="0" algn="l">
              <a:spcBef>
                <a:spcPts val="0"/>
              </a:spcBef>
              <a:spcAft>
                <a:spcPts val="0"/>
              </a:spcAft>
              <a:buClr>
                <a:srgbClr val="1F2937"/>
              </a:buClr>
              <a:buSzPts val="1800"/>
              <a:buFont typeface="Arial"/>
              <a:buNone/>
            </a:pPr>
            <a:r>
              <a:rPr lang="en-US" sz="1800">
                <a:solidFill>
                  <a:srgbClr val="1F2937"/>
                </a:solidFill>
                <a:latin typeface="Arial"/>
                <a:ea typeface="Arial"/>
                <a:cs typeface="Arial"/>
                <a:sym typeface="Arial"/>
              </a:rPr>
              <a:t>Acute fatigue, jaundice and dark urine after a febrile illness.</a:t>
            </a:r>
            <a:endParaRPr sz="1800">
              <a:solidFill>
                <a:schemeClr val="dk1"/>
              </a:solidFill>
              <a:latin typeface="Arial"/>
              <a:ea typeface="Arial"/>
              <a:cs typeface="Arial"/>
              <a:sym typeface="Arial"/>
            </a:endParaRPr>
          </a:p>
          <a:p>
            <a:pPr indent="0" lvl="0" marL="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a:p>
            <a:pPr indent="0" lvl="0" marL="0" marR="0" rtl="0" algn="l">
              <a:spcBef>
                <a:spcPts val="0"/>
              </a:spcBef>
              <a:spcAft>
                <a:spcPts val="0"/>
              </a:spcAft>
              <a:buClr>
                <a:srgbClr val="1F2937"/>
              </a:buClr>
              <a:buSzPts val="1800"/>
              <a:buFont typeface="Arial"/>
              <a:buNone/>
            </a:pPr>
            <a:r>
              <a:rPr lang="en-US" sz="1800">
                <a:solidFill>
                  <a:srgbClr val="1F2937"/>
                </a:solidFill>
                <a:latin typeface="Arial"/>
                <a:ea typeface="Arial"/>
                <a:cs typeface="Arial"/>
                <a:sym typeface="Arial"/>
              </a:rPr>
              <a:t>Hb 7.6 g/dL</a:t>
            </a:r>
            <a:endParaRPr sz="1800">
              <a:solidFill>
                <a:schemeClr val="dk1"/>
              </a:solidFill>
              <a:latin typeface="Arial"/>
              <a:ea typeface="Arial"/>
              <a:cs typeface="Arial"/>
              <a:sym typeface="Arial"/>
            </a:endParaRPr>
          </a:p>
          <a:p>
            <a:pPr indent="0" lvl="0" marL="0" marR="0" rtl="0" algn="l">
              <a:spcBef>
                <a:spcPts val="0"/>
              </a:spcBef>
              <a:spcAft>
                <a:spcPts val="0"/>
              </a:spcAft>
              <a:buClr>
                <a:srgbClr val="1F2937"/>
              </a:buClr>
              <a:buSzPts val="1800"/>
              <a:buFont typeface="Arial"/>
              <a:buNone/>
            </a:pPr>
            <a:r>
              <a:rPr lang="en-US" sz="1800">
                <a:solidFill>
                  <a:srgbClr val="1F2937"/>
                </a:solidFill>
                <a:latin typeface="Arial"/>
                <a:ea typeface="Arial"/>
                <a:cs typeface="Arial"/>
                <a:sym typeface="Arial"/>
              </a:rPr>
              <a:t>MCV 91 fL</a:t>
            </a:r>
            <a:endParaRPr sz="1800">
              <a:solidFill>
                <a:schemeClr val="dk1"/>
              </a:solidFill>
              <a:latin typeface="Arial"/>
              <a:ea typeface="Arial"/>
              <a:cs typeface="Arial"/>
              <a:sym typeface="Arial"/>
            </a:endParaRPr>
          </a:p>
          <a:p>
            <a:pPr indent="0" lvl="0" marL="0" marR="0" rtl="0" algn="l">
              <a:spcBef>
                <a:spcPts val="0"/>
              </a:spcBef>
              <a:spcAft>
                <a:spcPts val="0"/>
              </a:spcAft>
              <a:buClr>
                <a:srgbClr val="1F2937"/>
              </a:buClr>
              <a:buSzPts val="1800"/>
              <a:buFont typeface="Arial"/>
              <a:buNone/>
            </a:pPr>
            <a:r>
              <a:rPr lang="en-US" sz="1800">
                <a:solidFill>
                  <a:srgbClr val="1F2937"/>
                </a:solidFill>
                <a:latin typeface="Arial"/>
                <a:ea typeface="Arial"/>
                <a:cs typeface="Arial"/>
                <a:sym typeface="Arial"/>
              </a:rPr>
              <a:t>Reticulocytes 12%</a:t>
            </a:r>
            <a:endParaRPr sz="1800">
              <a:solidFill>
                <a:schemeClr val="dk1"/>
              </a:solidFill>
              <a:latin typeface="Arial"/>
              <a:ea typeface="Arial"/>
              <a:cs typeface="Arial"/>
              <a:sym typeface="Arial"/>
            </a:endParaRPr>
          </a:p>
          <a:p>
            <a:pPr indent="0" lvl="0" marL="0" marR="0" rtl="0" algn="l">
              <a:spcBef>
                <a:spcPts val="0"/>
              </a:spcBef>
              <a:spcAft>
                <a:spcPts val="0"/>
              </a:spcAft>
              <a:buClr>
                <a:srgbClr val="1F2937"/>
              </a:buClr>
              <a:buSzPts val="1800"/>
              <a:buFont typeface="Arial"/>
              <a:buNone/>
            </a:pPr>
            <a:r>
              <a:rPr lang="en-US" sz="1800">
                <a:solidFill>
                  <a:srgbClr val="1F2937"/>
                </a:solidFill>
                <a:latin typeface="Arial"/>
                <a:ea typeface="Arial"/>
                <a:cs typeface="Arial"/>
                <a:sym typeface="Arial"/>
              </a:rPr>
              <a:t>Indirect bilirubin and LDH high</a:t>
            </a:r>
            <a:endParaRPr sz="1800">
              <a:solidFill>
                <a:schemeClr val="dk1"/>
              </a:solidFill>
              <a:latin typeface="Arial"/>
              <a:ea typeface="Arial"/>
              <a:cs typeface="Arial"/>
              <a:sym typeface="Arial"/>
            </a:endParaRPr>
          </a:p>
          <a:p>
            <a:pPr indent="0" lvl="0" marL="0" marR="0" rtl="0" algn="l">
              <a:spcBef>
                <a:spcPts val="0"/>
              </a:spcBef>
              <a:spcAft>
                <a:spcPts val="0"/>
              </a:spcAft>
              <a:buClr>
                <a:srgbClr val="1F2937"/>
              </a:buClr>
              <a:buSzPts val="1800"/>
              <a:buFont typeface="Arial"/>
              <a:buNone/>
            </a:pPr>
            <a:r>
              <a:rPr lang="en-US" sz="1800">
                <a:solidFill>
                  <a:srgbClr val="1F2937"/>
                </a:solidFill>
                <a:latin typeface="Arial"/>
                <a:ea typeface="Arial"/>
                <a:cs typeface="Arial"/>
                <a:sym typeface="Arial"/>
              </a:rPr>
              <a:t>Smear: spherocytes</a:t>
            </a:r>
            <a:endParaRPr sz="1800">
              <a:solidFill>
                <a:schemeClr val="dk1"/>
              </a:solidFill>
              <a:latin typeface="Arial"/>
              <a:ea typeface="Arial"/>
              <a:cs typeface="Arial"/>
              <a:sym typeface="Arial"/>
            </a:endParaRPr>
          </a:p>
        </p:txBody>
      </p:sp>
      <p:sp>
        <p:nvSpPr>
          <p:cNvPr id="496" name="Google Shape;496;p29"/>
          <p:cNvSpPr/>
          <p:nvPr/>
        </p:nvSpPr>
        <p:spPr>
          <a:xfrm>
            <a:off x="5806440" y="1143000"/>
            <a:ext cx="5212080" cy="1234440"/>
          </a:xfrm>
          <a:prstGeom prst="roundRect">
            <a:avLst>
              <a:gd fmla="val 5926"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29"/>
          <p:cNvSpPr/>
          <p:nvPr/>
        </p:nvSpPr>
        <p:spPr>
          <a:xfrm>
            <a:off x="5806440" y="1143000"/>
            <a:ext cx="82296" cy="1234440"/>
          </a:xfrm>
          <a:prstGeom prst="rect">
            <a:avLst/>
          </a:prstGeom>
          <a:solidFill>
            <a:srgbClr val="2F6FB0"/>
          </a:solidFill>
          <a:ln cap="flat" cmpd="sng" w="12700">
            <a:solidFill>
              <a:srgbClr val="2F6FB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29"/>
          <p:cNvSpPr/>
          <p:nvPr/>
        </p:nvSpPr>
        <p:spPr>
          <a:xfrm>
            <a:off x="6035040" y="1307592"/>
            <a:ext cx="484632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1700"/>
              <a:buFont typeface="Arial"/>
              <a:buNone/>
            </a:pPr>
            <a:r>
              <a:rPr b="1" lang="en-US" sz="1700">
                <a:solidFill>
                  <a:srgbClr val="173B6C"/>
                </a:solidFill>
                <a:latin typeface="Arial"/>
                <a:ea typeface="Arial"/>
                <a:cs typeface="Arial"/>
                <a:sym typeface="Arial"/>
              </a:rPr>
              <a:t>Question 1</a:t>
            </a:r>
            <a:endParaRPr sz="1700">
              <a:solidFill>
                <a:schemeClr val="dk1"/>
              </a:solidFill>
              <a:latin typeface="Arial"/>
              <a:ea typeface="Arial"/>
              <a:cs typeface="Arial"/>
              <a:sym typeface="Arial"/>
            </a:endParaRPr>
          </a:p>
        </p:txBody>
      </p:sp>
      <p:sp>
        <p:nvSpPr>
          <p:cNvPr id="499" name="Google Shape;499;p29"/>
          <p:cNvSpPr/>
          <p:nvPr/>
        </p:nvSpPr>
        <p:spPr>
          <a:xfrm>
            <a:off x="6035040" y="1719072"/>
            <a:ext cx="4800600" cy="521208"/>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What broad mechanism is present?</a:t>
            </a:r>
            <a:endParaRPr sz="1350">
              <a:solidFill>
                <a:schemeClr val="dk1"/>
              </a:solidFill>
              <a:latin typeface="Arial"/>
              <a:ea typeface="Arial"/>
              <a:cs typeface="Arial"/>
              <a:sym typeface="Arial"/>
            </a:endParaRPr>
          </a:p>
        </p:txBody>
      </p:sp>
      <p:sp>
        <p:nvSpPr>
          <p:cNvPr id="500" name="Google Shape;500;p29"/>
          <p:cNvSpPr/>
          <p:nvPr/>
        </p:nvSpPr>
        <p:spPr>
          <a:xfrm>
            <a:off x="5806440" y="2697480"/>
            <a:ext cx="5212080" cy="1234440"/>
          </a:xfrm>
          <a:prstGeom prst="roundRect">
            <a:avLst>
              <a:gd fmla="val 5926"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29"/>
          <p:cNvSpPr/>
          <p:nvPr/>
        </p:nvSpPr>
        <p:spPr>
          <a:xfrm>
            <a:off x="5806440" y="2697480"/>
            <a:ext cx="82296" cy="1234440"/>
          </a:xfrm>
          <a:prstGeom prst="rect">
            <a:avLst/>
          </a:prstGeom>
          <a:solidFill>
            <a:srgbClr val="27866F"/>
          </a:solidFill>
          <a:ln cap="flat" cmpd="sng" w="12700">
            <a:solidFill>
              <a:srgbClr val="27866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29"/>
          <p:cNvSpPr/>
          <p:nvPr/>
        </p:nvSpPr>
        <p:spPr>
          <a:xfrm>
            <a:off x="6035040" y="2862072"/>
            <a:ext cx="484632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1700"/>
              <a:buFont typeface="Arial"/>
              <a:buNone/>
            </a:pPr>
            <a:r>
              <a:rPr b="1" lang="en-US" sz="1700">
                <a:solidFill>
                  <a:srgbClr val="173B6C"/>
                </a:solidFill>
                <a:latin typeface="Arial"/>
                <a:ea typeface="Arial"/>
                <a:cs typeface="Arial"/>
                <a:sym typeface="Arial"/>
              </a:rPr>
              <a:t>Question 2</a:t>
            </a:r>
            <a:endParaRPr sz="1700">
              <a:solidFill>
                <a:schemeClr val="dk1"/>
              </a:solidFill>
              <a:latin typeface="Arial"/>
              <a:ea typeface="Arial"/>
              <a:cs typeface="Arial"/>
              <a:sym typeface="Arial"/>
            </a:endParaRPr>
          </a:p>
        </p:txBody>
      </p:sp>
      <p:sp>
        <p:nvSpPr>
          <p:cNvPr id="503" name="Google Shape;503;p29"/>
          <p:cNvSpPr/>
          <p:nvPr/>
        </p:nvSpPr>
        <p:spPr>
          <a:xfrm>
            <a:off x="6035040" y="3273552"/>
            <a:ext cx="4800600" cy="521208"/>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Which test separates immune from non-immune haemolysis?</a:t>
            </a:r>
            <a:endParaRPr sz="1350">
              <a:solidFill>
                <a:schemeClr val="dk1"/>
              </a:solidFill>
              <a:latin typeface="Arial"/>
              <a:ea typeface="Arial"/>
              <a:cs typeface="Arial"/>
              <a:sym typeface="Arial"/>
            </a:endParaRPr>
          </a:p>
        </p:txBody>
      </p:sp>
      <p:sp>
        <p:nvSpPr>
          <p:cNvPr id="504" name="Google Shape;504;p29"/>
          <p:cNvSpPr/>
          <p:nvPr/>
        </p:nvSpPr>
        <p:spPr>
          <a:xfrm>
            <a:off x="5806440" y="4251960"/>
            <a:ext cx="5212080" cy="1234440"/>
          </a:xfrm>
          <a:prstGeom prst="roundRect">
            <a:avLst>
              <a:gd fmla="val 5926"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29"/>
          <p:cNvSpPr/>
          <p:nvPr/>
        </p:nvSpPr>
        <p:spPr>
          <a:xfrm>
            <a:off x="5806440" y="4251960"/>
            <a:ext cx="82296" cy="1234440"/>
          </a:xfrm>
          <a:prstGeom prst="rect">
            <a:avLst/>
          </a:prstGeom>
          <a:solidFill>
            <a:srgbClr val="C74747"/>
          </a:solidFill>
          <a:ln cap="flat" cmpd="sng" w="12700">
            <a:solidFill>
              <a:srgbClr val="C7474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29"/>
          <p:cNvSpPr/>
          <p:nvPr/>
        </p:nvSpPr>
        <p:spPr>
          <a:xfrm>
            <a:off x="6035040" y="4416552"/>
            <a:ext cx="484632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1700"/>
              <a:buFont typeface="Arial"/>
              <a:buNone/>
            </a:pPr>
            <a:r>
              <a:rPr b="1" lang="en-US" sz="1700">
                <a:solidFill>
                  <a:srgbClr val="173B6C"/>
                </a:solidFill>
                <a:latin typeface="Arial"/>
                <a:ea typeface="Arial"/>
                <a:cs typeface="Arial"/>
                <a:sym typeface="Arial"/>
              </a:rPr>
              <a:t>Expected reasoning</a:t>
            </a:r>
            <a:endParaRPr sz="1700">
              <a:solidFill>
                <a:schemeClr val="dk1"/>
              </a:solidFill>
              <a:latin typeface="Arial"/>
              <a:ea typeface="Arial"/>
              <a:cs typeface="Arial"/>
              <a:sym typeface="Arial"/>
            </a:endParaRPr>
          </a:p>
        </p:txBody>
      </p:sp>
      <p:sp>
        <p:nvSpPr>
          <p:cNvPr id="507" name="Google Shape;507;p29"/>
          <p:cNvSpPr/>
          <p:nvPr/>
        </p:nvSpPr>
        <p:spPr>
          <a:xfrm>
            <a:off x="6035040" y="4828032"/>
            <a:ext cx="4800600" cy="521208"/>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Normocytic anaemia with strong reticulocyte response and haemolysis markers → haemolytic anaemia; perform DAT.</a:t>
            </a:r>
            <a:endParaRPr sz="1350">
              <a:solidFill>
                <a:schemeClr val="dk1"/>
              </a:solidFill>
              <a:latin typeface="Arial"/>
              <a:ea typeface="Arial"/>
              <a:cs typeface="Arial"/>
              <a:sym typeface="Arial"/>
            </a:endParaRPr>
          </a:p>
        </p:txBody>
      </p:sp>
      <p:sp>
        <p:nvSpPr>
          <p:cNvPr id="508" name="Google Shape;508;p29"/>
          <p:cNvSpPr txBox="1"/>
          <p:nvPr>
            <p:ph idx="4294967295" type="sldNum"/>
          </p:nvPr>
        </p:nvSpPr>
        <p:spPr>
          <a:xfrm>
            <a:off x="11759184" y="6537960"/>
            <a:ext cx="228600" cy="18288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b="0" lang="en-US" sz="800">
                <a:solidFill>
                  <a:srgbClr val="667085"/>
                </a:solidFill>
                <a:latin typeface="Arial"/>
                <a:ea typeface="Arial"/>
                <a:cs typeface="Arial"/>
                <a:sym typeface="Arial"/>
              </a:rPr>
              <a:t>‹#›</a:t>
            </a:fld>
            <a:endParaRPr sz="800">
              <a:solidFill>
                <a:srgbClr val="667085"/>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3" name="Shape 513"/>
        <p:cNvGrpSpPr/>
        <p:nvPr/>
      </p:nvGrpSpPr>
      <p:grpSpPr>
        <a:xfrm>
          <a:off x="0" y="0"/>
          <a:ext cx="0" cy="0"/>
          <a:chOff x="0" y="0"/>
          <a:chExt cx="0" cy="0"/>
        </a:xfrm>
      </p:grpSpPr>
      <p:sp>
        <p:nvSpPr>
          <p:cNvPr id="514" name="Google Shape;514;p30"/>
          <p:cNvSpPr/>
          <p:nvPr/>
        </p:nvSpPr>
        <p:spPr>
          <a:xfrm>
            <a:off x="502920" y="347472"/>
            <a:ext cx="1110996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2600"/>
              <a:buFont typeface="Arial"/>
              <a:buNone/>
            </a:pPr>
            <a:r>
              <a:rPr b="1" lang="en-US" sz="2600">
                <a:solidFill>
                  <a:srgbClr val="173B6C"/>
                </a:solidFill>
                <a:latin typeface="Arial"/>
                <a:ea typeface="Arial"/>
                <a:cs typeface="Arial"/>
                <a:sym typeface="Arial"/>
              </a:rPr>
              <a:t>Case 3: macrocytosis with neurological symptoms</a:t>
            </a:r>
            <a:endParaRPr sz="2600">
              <a:solidFill>
                <a:schemeClr val="dk1"/>
              </a:solidFill>
              <a:latin typeface="Arial"/>
              <a:ea typeface="Arial"/>
              <a:cs typeface="Arial"/>
              <a:sym typeface="Arial"/>
            </a:endParaRPr>
          </a:p>
        </p:txBody>
      </p:sp>
      <p:sp>
        <p:nvSpPr>
          <p:cNvPr id="515" name="Google Shape;515;p30"/>
          <p:cNvSpPr/>
          <p:nvPr/>
        </p:nvSpPr>
        <p:spPr>
          <a:xfrm>
            <a:off x="640080" y="1097280"/>
            <a:ext cx="4754880" cy="4480560"/>
          </a:xfrm>
          <a:prstGeom prst="roundRect">
            <a:avLst>
              <a:gd fmla="val 16667" name="adj"/>
            </a:avLst>
          </a:prstGeom>
          <a:solidFill>
            <a:srgbClr val="FFFFFF"/>
          </a:solidFill>
          <a:ln cap="flat" cmpd="sng" w="12700">
            <a:solidFill>
              <a:srgbClr val="D5DE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30"/>
          <p:cNvSpPr/>
          <p:nvPr/>
        </p:nvSpPr>
        <p:spPr>
          <a:xfrm>
            <a:off x="960120" y="1417320"/>
            <a:ext cx="4023360" cy="411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73B6C"/>
              </a:buClr>
              <a:buSzPts val="2400"/>
              <a:buFont typeface="Arial"/>
              <a:buNone/>
            </a:pPr>
            <a:r>
              <a:rPr b="1" lang="en-US" sz="2400">
                <a:solidFill>
                  <a:srgbClr val="173B6C"/>
                </a:solidFill>
                <a:latin typeface="Arial"/>
                <a:ea typeface="Arial"/>
                <a:cs typeface="Arial"/>
                <a:sym typeface="Arial"/>
              </a:rPr>
              <a:t>58-year-old woman</a:t>
            </a:r>
            <a:endParaRPr sz="2400">
              <a:solidFill>
                <a:schemeClr val="dk1"/>
              </a:solidFill>
              <a:latin typeface="Arial"/>
              <a:ea typeface="Arial"/>
              <a:cs typeface="Arial"/>
              <a:sym typeface="Arial"/>
            </a:endParaRPr>
          </a:p>
        </p:txBody>
      </p:sp>
      <p:sp>
        <p:nvSpPr>
          <p:cNvPr id="517" name="Google Shape;517;p30"/>
          <p:cNvSpPr/>
          <p:nvPr/>
        </p:nvSpPr>
        <p:spPr>
          <a:xfrm>
            <a:off x="1051560" y="1965960"/>
            <a:ext cx="3840480" cy="2834640"/>
          </a:xfrm>
          <a:prstGeom prst="rect">
            <a:avLst/>
          </a:prstGeom>
          <a:noFill/>
          <a:ln>
            <a:noFill/>
          </a:ln>
        </p:spPr>
        <p:txBody>
          <a:bodyPr anchorCtr="0" anchor="ctr" bIns="625" lIns="625" spcFirstLastPara="1" rIns="625" wrap="square" tIns="625">
            <a:noAutofit/>
          </a:bodyPr>
          <a:lstStyle/>
          <a:p>
            <a:pPr indent="0" lvl="0" marL="0" marR="0" rtl="0" algn="l">
              <a:spcBef>
                <a:spcPts val="0"/>
              </a:spcBef>
              <a:spcAft>
                <a:spcPts val="0"/>
              </a:spcAft>
              <a:buClr>
                <a:srgbClr val="1F2937"/>
              </a:buClr>
              <a:buSzPts val="1800"/>
              <a:buFont typeface="Arial"/>
              <a:buNone/>
            </a:pPr>
            <a:r>
              <a:rPr lang="en-US" sz="1800">
                <a:solidFill>
                  <a:srgbClr val="1F2937"/>
                </a:solidFill>
                <a:latin typeface="Arial"/>
                <a:ea typeface="Arial"/>
                <a:cs typeface="Arial"/>
                <a:sym typeface="Arial"/>
              </a:rPr>
              <a:t>Progressive fatigue, glossitis, numb feet and unsteady gait.</a:t>
            </a:r>
            <a:endParaRPr sz="1800">
              <a:solidFill>
                <a:schemeClr val="dk1"/>
              </a:solidFill>
              <a:latin typeface="Arial"/>
              <a:ea typeface="Arial"/>
              <a:cs typeface="Arial"/>
              <a:sym typeface="Arial"/>
            </a:endParaRPr>
          </a:p>
          <a:p>
            <a:pPr indent="0" lvl="0" marL="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a:p>
            <a:pPr indent="0" lvl="0" marL="0" marR="0" rtl="0" algn="l">
              <a:spcBef>
                <a:spcPts val="0"/>
              </a:spcBef>
              <a:spcAft>
                <a:spcPts val="0"/>
              </a:spcAft>
              <a:buClr>
                <a:srgbClr val="1F2937"/>
              </a:buClr>
              <a:buSzPts val="1800"/>
              <a:buFont typeface="Arial"/>
              <a:buNone/>
            </a:pPr>
            <a:r>
              <a:rPr lang="en-US" sz="1800">
                <a:solidFill>
                  <a:srgbClr val="1F2937"/>
                </a:solidFill>
                <a:latin typeface="Arial"/>
                <a:ea typeface="Arial"/>
                <a:cs typeface="Arial"/>
                <a:sym typeface="Arial"/>
              </a:rPr>
              <a:t>Hb 8.9 g/dL</a:t>
            </a:r>
            <a:endParaRPr sz="1800">
              <a:solidFill>
                <a:schemeClr val="dk1"/>
              </a:solidFill>
              <a:latin typeface="Arial"/>
              <a:ea typeface="Arial"/>
              <a:cs typeface="Arial"/>
              <a:sym typeface="Arial"/>
            </a:endParaRPr>
          </a:p>
          <a:p>
            <a:pPr indent="0" lvl="0" marL="0" marR="0" rtl="0" algn="l">
              <a:spcBef>
                <a:spcPts val="0"/>
              </a:spcBef>
              <a:spcAft>
                <a:spcPts val="0"/>
              </a:spcAft>
              <a:buClr>
                <a:srgbClr val="1F2937"/>
              </a:buClr>
              <a:buSzPts val="1800"/>
              <a:buFont typeface="Arial"/>
              <a:buNone/>
            </a:pPr>
            <a:r>
              <a:rPr lang="en-US" sz="1800">
                <a:solidFill>
                  <a:srgbClr val="1F2937"/>
                </a:solidFill>
                <a:latin typeface="Arial"/>
                <a:ea typeface="Arial"/>
                <a:cs typeface="Arial"/>
                <a:sym typeface="Arial"/>
              </a:rPr>
              <a:t>MCV 116 fL</a:t>
            </a:r>
            <a:endParaRPr sz="1800">
              <a:solidFill>
                <a:schemeClr val="dk1"/>
              </a:solidFill>
              <a:latin typeface="Arial"/>
              <a:ea typeface="Arial"/>
              <a:cs typeface="Arial"/>
              <a:sym typeface="Arial"/>
            </a:endParaRPr>
          </a:p>
          <a:p>
            <a:pPr indent="0" lvl="0" marL="0" marR="0" rtl="0" algn="l">
              <a:spcBef>
                <a:spcPts val="0"/>
              </a:spcBef>
              <a:spcAft>
                <a:spcPts val="0"/>
              </a:spcAft>
              <a:buClr>
                <a:srgbClr val="1F2937"/>
              </a:buClr>
              <a:buSzPts val="1800"/>
              <a:buFont typeface="Arial"/>
              <a:buNone/>
            </a:pPr>
            <a:r>
              <a:rPr lang="en-US" sz="1800">
                <a:solidFill>
                  <a:srgbClr val="1F2937"/>
                </a:solidFill>
                <a:latin typeface="Arial"/>
                <a:ea typeface="Arial"/>
                <a:cs typeface="Arial"/>
                <a:sym typeface="Arial"/>
              </a:rPr>
              <a:t>WBC and platelets mildly reduced</a:t>
            </a:r>
            <a:endParaRPr sz="1800">
              <a:solidFill>
                <a:schemeClr val="dk1"/>
              </a:solidFill>
              <a:latin typeface="Arial"/>
              <a:ea typeface="Arial"/>
              <a:cs typeface="Arial"/>
              <a:sym typeface="Arial"/>
            </a:endParaRPr>
          </a:p>
          <a:p>
            <a:pPr indent="0" lvl="0" marL="0" marR="0" rtl="0" algn="l">
              <a:spcBef>
                <a:spcPts val="0"/>
              </a:spcBef>
              <a:spcAft>
                <a:spcPts val="0"/>
              </a:spcAft>
              <a:buClr>
                <a:srgbClr val="1F2937"/>
              </a:buClr>
              <a:buSzPts val="1800"/>
              <a:buFont typeface="Arial"/>
              <a:buNone/>
            </a:pPr>
            <a:r>
              <a:rPr lang="en-US" sz="1800">
                <a:solidFill>
                  <a:srgbClr val="1F2937"/>
                </a:solidFill>
                <a:latin typeface="Arial"/>
                <a:ea typeface="Arial"/>
                <a:cs typeface="Arial"/>
                <a:sym typeface="Arial"/>
              </a:rPr>
              <a:t>Smear: macro-ovalocytes + hypersegmented neutrophils</a:t>
            </a:r>
            <a:endParaRPr sz="1800">
              <a:solidFill>
                <a:schemeClr val="dk1"/>
              </a:solidFill>
              <a:latin typeface="Arial"/>
              <a:ea typeface="Arial"/>
              <a:cs typeface="Arial"/>
              <a:sym typeface="Arial"/>
            </a:endParaRPr>
          </a:p>
        </p:txBody>
      </p:sp>
      <p:sp>
        <p:nvSpPr>
          <p:cNvPr id="518" name="Google Shape;518;p30"/>
          <p:cNvSpPr/>
          <p:nvPr/>
        </p:nvSpPr>
        <p:spPr>
          <a:xfrm>
            <a:off x="5806440" y="1143000"/>
            <a:ext cx="5212080" cy="1234440"/>
          </a:xfrm>
          <a:prstGeom prst="roundRect">
            <a:avLst>
              <a:gd fmla="val 5926"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30"/>
          <p:cNvSpPr/>
          <p:nvPr/>
        </p:nvSpPr>
        <p:spPr>
          <a:xfrm>
            <a:off x="5806440" y="1143000"/>
            <a:ext cx="82296" cy="1234440"/>
          </a:xfrm>
          <a:prstGeom prst="rect">
            <a:avLst/>
          </a:prstGeom>
          <a:solidFill>
            <a:srgbClr val="27866F"/>
          </a:solidFill>
          <a:ln cap="flat" cmpd="sng" w="12700">
            <a:solidFill>
              <a:srgbClr val="27866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30"/>
          <p:cNvSpPr/>
          <p:nvPr/>
        </p:nvSpPr>
        <p:spPr>
          <a:xfrm>
            <a:off x="6035040" y="1307592"/>
            <a:ext cx="484632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1700"/>
              <a:buFont typeface="Arial"/>
              <a:buNone/>
            </a:pPr>
            <a:r>
              <a:rPr b="1" lang="en-US" sz="1700">
                <a:solidFill>
                  <a:srgbClr val="173B6C"/>
                </a:solidFill>
                <a:latin typeface="Arial"/>
                <a:ea typeface="Arial"/>
                <a:cs typeface="Arial"/>
                <a:sym typeface="Arial"/>
              </a:rPr>
              <a:t>Most likely</a:t>
            </a:r>
            <a:endParaRPr sz="1700">
              <a:solidFill>
                <a:schemeClr val="dk1"/>
              </a:solidFill>
              <a:latin typeface="Arial"/>
              <a:ea typeface="Arial"/>
              <a:cs typeface="Arial"/>
              <a:sym typeface="Arial"/>
            </a:endParaRPr>
          </a:p>
        </p:txBody>
      </p:sp>
      <p:sp>
        <p:nvSpPr>
          <p:cNvPr id="521" name="Google Shape;521;p30"/>
          <p:cNvSpPr/>
          <p:nvPr/>
        </p:nvSpPr>
        <p:spPr>
          <a:xfrm>
            <a:off x="6035040" y="1719072"/>
            <a:ext cx="4800600" cy="521208"/>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Megaloblastic anaemia—vitamin B12 deficiency is particularly likely.</a:t>
            </a:r>
            <a:endParaRPr sz="1350">
              <a:solidFill>
                <a:schemeClr val="dk1"/>
              </a:solidFill>
              <a:latin typeface="Arial"/>
              <a:ea typeface="Arial"/>
              <a:cs typeface="Arial"/>
              <a:sym typeface="Arial"/>
            </a:endParaRPr>
          </a:p>
        </p:txBody>
      </p:sp>
      <p:sp>
        <p:nvSpPr>
          <p:cNvPr id="522" name="Google Shape;522;p30"/>
          <p:cNvSpPr/>
          <p:nvPr/>
        </p:nvSpPr>
        <p:spPr>
          <a:xfrm>
            <a:off x="5806440" y="2697480"/>
            <a:ext cx="5212080" cy="1234440"/>
          </a:xfrm>
          <a:prstGeom prst="roundRect">
            <a:avLst>
              <a:gd fmla="val 5926"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30"/>
          <p:cNvSpPr/>
          <p:nvPr/>
        </p:nvSpPr>
        <p:spPr>
          <a:xfrm>
            <a:off x="5806440" y="2697480"/>
            <a:ext cx="82296" cy="1234440"/>
          </a:xfrm>
          <a:prstGeom prst="rect">
            <a:avLst/>
          </a:prstGeom>
          <a:solidFill>
            <a:srgbClr val="C74747"/>
          </a:solidFill>
          <a:ln cap="flat" cmpd="sng" w="12700">
            <a:solidFill>
              <a:srgbClr val="C7474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30"/>
          <p:cNvSpPr/>
          <p:nvPr/>
        </p:nvSpPr>
        <p:spPr>
          <a:xfrm>
            <a:off x="6035040" y="2862072"/>
            <a:ext cx="484632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1700"/>
              <a:buFont typeface="Arial"/>
              <a:buNone/>
            </a:pPr>
            <a:r>
              <a:rPr b="1" lang="en-US" sz="1700">
                <a:solidFill>
                  <a:srgbClr val="173B6C"/>
                </a:solidFill>
                <a:latin typeface="Arial"/>
                <a:ea typeface="Arial"/>
                <a:cs typeface="Arial"/>
                <a:sym typeface="Arial"/>
              </a:rPr>
              <a:t>Important pitfall</a:t>
            </a:r>
            <a:endParaRPr sz="1700">
              <a:solidFill>
                <a:schemeClr val="dk1"/>
              </a:solidFill>
              <a:latin typeface="Arial"/>
              <a:ea typeface="Arial"/>
              <a:cs typeface="Arial"/>
              <a:sym typeface="Arial"/>
            </a:endParaRPr>
          </a:p>
        </p:txBody>
      </p:sp>
      <p:sp>
        <p:nvSpPr>
          <p:cNvPr id="525" name="Google Shape;525;p30"/>
          <p:cNvSpPr/>
          <p:nvPr/>
        </p:nvSpPr>
        <p:spPr>
          <a:xfrm>
            <a:off x="6035040" y="3273552"/>
            <a:ext cx="4800600" cy="521208"/>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Do not give folate alone before excluding B12 deficiency when neurological signs are present.</a:t>
            </a:r>
            <a:endParaRPr sz="1350">
              <a:solidFill>
                <a:schemeClr val="dk1"/>
              </a:solidFill>
              <a:latin typeface="Arial"/>
              <a:ea typeface="Arial"/>
              <a:cs typeface="Arial"/>
              <a:sym typeface="Arial"/>
            </a:endParaRPr>
          </a:p>
        </p:txBody>
      </p:sp>
      <p:sp>
        <p:nvSpPr>
          <p:cNvPr id="526" name="Google Shape;526;p30"/>
          <p:cNvSpPr/>
          <p:nvPr/>
        </p:nvSpPr>
        <p:spPr>
          <a:xfrm>
            <a:off x="5806440" y="4251960"/>
            <a:ext cx="5212080" cy="1234440"/>
          </a:xfrm>
          <a:prstGeom prst="roundRect">
            <a:avLst>
              <a:gd fmla="val 5926"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30"/>
          <p:cNvSpPr/>
          <p:nvPr/>
        </p:nvSpPr>
        <p:spPr>
          <a:xfrm>
            <a:off x="5806440" y="4251960"/>
            <a:ext cx="82296" cy="1234440"/>
          </a:xfrm>
          <a:prstGeom prst="rect">
            <a:avLst/>
          </a:prstGeom>
          <a:solidFill>
            <a:srgbClr val="2F6FB0"/>
          </a:solidFill>
          <a:ln cap="flat" cmpd="sng" w="12700">
            <a:solidFill>
              <a:srgbClr val="2F6FB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30"/>
          <p:cNvSpPr/>
          <p:nvPr/>
        </p:nvSpPr>
        <p:spPr>
          <a:xfrm>
            <a:off x="6035040" y="4416552"/>
            <a:ext cx="484632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1700"/>
              <a:buFont typeface="Arial"/>
              <a:buNone/>
            </a:pPr>
            <a:r>
              <a:rPr b="1" lang="en-US" sz="1700">
                <a:solidFill>
                  <a:srgbClr val="173B6C"/>
                </a:solidFill>
                <a:latin typeface="Arial"/>
                <a:ea typeface="Arial"/>
                <a:cs typeface="Arial"/>
                <a:sym typeface="Arial"/>
              </a:rPr>
              <a:t>Next tests</a:t>
            </a:r>
            <a:endParaRPr sz="1700">
              <a:solidFill>
                <a:schemeClr val="dk1"/>
              </a:solidFill>
              <a:latin typeface="Arial"/>
              <a:ea typeface="Arial"/>
              <a:cs typeface="Arial"/>
              <a:sym typeface="Arial"/>
            </a:endParaRPr>
          </a:p>
        </p:txBody>
      </p:sp>
      <p:sp>
        <p:nvSpPr>
          <p:cNvPr id="529" name="Google Shape;529;p30"/>
          <p:cNvSpPr/>
          <p:nvPr/>
        </p:nvSpPr>
        <p:spPr>
          <a:xfrm>
            <a:off x="6035040" y="4828032"/>
            <a:ext cx="4800600" cy="521208"/>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Serum B12/folate, cause assessment, haemolysis-like biochemistry and review for pernicious anaemia/malabsorption.</a:t>
            </a:r>
            <a:endParaRPr sz="1350">
              <a:solidFill>
                <a:schemeClr val="dk1"/>
              </a:solidFill>
              <a:latin typeface="Arial"/>
              <a:ea typeface="Arial"/>
              <a:cs typeface="Arial"/>
              <a:sym typeface="Arial"/>
            </a:endParaRPr>
          </a:p>
        </p:txBody>
      </p:sp>
      <p:sp>
        <p:nvSpPr>
          <p:cNvPr id="530" name="Google Shape;530;p30"/>
          <p:cNvSpPr txBox="1"/>
          <p:nvPr>
            <p:ph idx="4294967295" type="sldNum"/>
          </p:nvPr>
        </p:nvSpPr>
        <p:spPr>
          <a:xfrm>
            <a:off x="11759184" y="6537960"/>
            <a:ext cx="228600" cy="18288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b="0" lang="en-US" sz="800">
                <a:solidFill>
                  <a:srgbClr val="667085"/>
                </a:solidFill>
                <a:latin typeface="Arial"/>
                <a:ea typeface="Arial"/>
                <a:cs typeface="Arial"/>
                <a:sym typeface="Arial"/>
              </a:rPr>
              <a:t>‹#›</a:t>
            </a:fld>
            <a:endParaRPr sz="800">
              <a:solidFill>
                <a:srgbClr val="667085"/>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5" name="Shape 535"/>
        <p:cNvGrpSpPr/>
        <p:nvPr/>
      </p:nvGrpSpPr>
      <p:grpSpPr>
        <a:xfrm>
          <a:off x="0" y="0"/>
          <a:ext cx="0" cy="0"/>
          <a:chOff x="0" y="0"/>
          <a:chExt cx="0" cy="0"/>
        </a:xfrm>
      </p:grpSpPr>
      <p:sp>
        <p:nvSpPr>
          <p:cNvPr id="536" name="Google Shape;536;p31"/>
          <p:cNvSpPr/>
          <p:nvPr/>
        </p:nvSpPr>
        <p:spPr>
          <a:xfrm>
            <a:off x="502920" y="347472"/>
            <a:ext cx="1110996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2600"/>
              <a:buFont typeface="Arial"/>
              <a:buNone/>
            </a:pPr>
            <a:r>
              <a:rPr b="1" lang="en-US" sz="2600">
                <a:solidFill>
                  <a:srgbClr val="173B6C"/>
                </a:solidFill>
                <a:latin typeface="Arial"/>
                <a:ea typeface="Arial"/>
                <a:cs typeface="Arial"/>
                <a:sym typeface="Arial"/>
              </a:rPr>
              <a:t>Common pitfalls in clinical practice</a:t>
            </a:r>
            <a:endParaRPr sz="2600">
              <a:solidFill>
                <a:schemeClr val="dk1"/>
              </a:solidFill>
              <a:latin typeface="Arial"/>
              <a:ea typeface="Arial"/>
              <a:cs typeface="Arial"/>
              <a:sym typeface="Arial"/>
            </a:endParaRPr>
          </a:p>
        </p:txBody>
      </p:sp>
      <p:sp>
        <p:nvSpPr>
          <p:cNvPr id="537" name="Google Shape;537;p31"/>
          <p:cNvSpPr/>
          <p:nvPr/>
        </p:nvSpPr>
        <p:spPr>
          <a:xfrm>
            <a:off x="777240" y="1143000"/>
            <a:ext cx="10607040" cy="566928"/>
          </a:xfrm>
          <a:prstGeom prst="roundRect">
            <a:avLst>
              <a:gd fmla="val 16667"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31"/>
          <p:cNvSpPr/>
          <p:nvPr/>
        </p:nvSpPr>
        <p:spPr>
          <a:xfrm>
            <a:off x="1005840" y="1243584"/>
            <a:ext cx="365760" cy="365760"/>
          </a:xfrm>
          <a:prstGeom prst="ellipse">
            <a:avLst/>
          </a:prstGeom>
          <a:solidFill>
            <a:srgbClr val="C74747"/>
          </a:solidFill>
          <a:ln cap="flat" cmpd="sng" w="12700">
            <a:solidFill>
              <a:srgbClr val="C7474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31"/>
          <p:cNvSpPr/>
          <p:nvPr/>
        </p:nvSpPr>
        <p:spPr>
          <a:xfrm>
            <a:off x="1005840" y="1280160"/>
            <a:ext cx="365760" cy="1828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Arial"/>
              <a:buNone/>
            </a:pPr>
            <a:r>
              <a:rPr b="1" lang="en-US" sz="1200">
                <a:solidFill>
                  <a:srgbClr val="FFFFFF"/>
                </a:solidFill>
                <a:latin typeface="Arial"/>
                <a:ea typeface="Arial"/>
                <a:cs typeface="Arial"/>
                <a:sym typeface="Arial"/>
              </a:rPr>
              <a:t>1</a:t>
            </a:r>
            <a:endParaRPr sz="1200">
              <a:solidFill>
                <a:schemeClr val="dk1"/>
              </a:solidFill>
              <a:latin typeface="Arial"/>
              <a:ea typeface="Arial"/>
              <a:cs typeface="Arial"/>
              <a:sym typeface="Arial"/>
            </a:endParaRPr>
          </a:p>
        </p:txBody>
      </p:sp>
      <p:sp>
        <p:nvSpPr>
          <p:cNvPr id="540" name="Google Shape;540;p31"/>
          <p:cNvSpPr/>
          <p:nvPr/>
        </p:nvSpPr>
        <p:spPr>
          <a:xfrm>
            <a:off x="1554480" y="1261872"/>
            <a:ext cx="9326880" cy="30175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937"/>
              </a:buClr>
              <a:buSzPts val="1700"/>
              <a:buFont typeface="Arial"/>
              <a:buNone/>
            </a:pPr>
            <a:r>
              <a:rPr lang="en-US" sz="1700">
                <a:solidFill>
                  <a:srgbClr val="1F2937"/>
                </a:solidFill>
                <a:latin typeface="Arial"/>
                <a:ea typeface="Arial"/>
                <a:cs typeface="Arial"/>
                <a:sym typeface="Arial"/>
              </a:rPr>
              <a:t>Starting iron without confirming deficiency or identifying blood loss</a:t>
            </a:r>
            <a:endParaRPr sz="1700">
              <a:solidFill>
                <a:schemeClr val="dk1"/>
              </a:solidFill>
              <a:latin typeface="Arial"/>
              <a:ea typeface="Arial"/>
              <a:cs typeface="Arial"/>
              <a:sym typeface="Arial"/>
            </a:endParaRPr>
          </a:p>
        </p:txBody>
      </p:sp>
      <p:sp>
        <p:nvSpPr>
          <p:cNvPr id="541" name="Google Shape;541;p31"/>
          <p:cNvSpPr/>
          <p:nvPr/>
        </p:nvSpPr>
        <p:spPr>
          <a:xfrm>
            <a:off x="777240" y="1929384"/>
            <a:ext cx="10607040" cy="566928"/>
          </a:xfrm>
          <a:prstGeom prst="roundRect">
            <a:avLst>
              <a:gd fmla="val 16667"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31"/>
          <p:cNvSpPr/>
          <p:nvPr/>
        </p:nvSpPr>
        <p:spPr>
          <a:xfrm>
            <a:off x="1005840" y="2029968"/>
            <a:ext cx="365760" cy="365760"/>
          </a:xfrm>
          <a:prstGeom prst="ellipse">
            <a:avLst/>
          </a:prstGeom>
          <a:solidFill>
            <a:srgbClr val="D58A23"/>
          </a:solidFill>
          <a:ln cap="flat" cmpd="sng" w="12700">
            <a:solidFill>
              <a:srgbClr val="D58A2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31"/>
          <p:cNvSpPr/>
          <p:nvPr/>
        </p:nvSpPr>
        <p:spPr>
          <a:xfrm>
            <a:off x="1005840" y="2066544"/>
            <a:ext cx="365760" cy="1828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Arial"/>
              <a:buNone/>
            </a:pPr>
            <a:r>
              <a:rPr b="1" lang="en-US" sz="1200">
                <a:solidFill>
                  <a:srgbClr val="FFFFFF"/>
                </a:solidFill>
                <a:latin typeface="Arial"/>
                <a:ea typeface="Arial"/>
                <a:cs typeface="Arial"/>
                <a:sym typeface="Arial"/>
              </a:rPr>
              <a:t>2</a:t>
            </a:r>
            <a:endParaRPr sz="1200">
              <a:solidFill>
                <a:schemeClr val="dk1"/>
              </a:solidFill>
              <a:latin typeface="Arial"/>
              <a:ea typeface="Arial"/>
              <a:cs typeface="Arial"/>
              <a:sym typeface="Arial"/>
            </a:endParaRPr>
          </a:p>
        </p:txBody>
      </p:sp>
      <p:sp>
        <p:nvSpPr>
          <p:cNvPr id="544" name="Google Shape;544;p31"/>
          <p:cNvSpPr/>
          <p:nvPr/>
        </p:nvSpPr>
        <p:spPr>
          <a:xfrm>
            <a:off x="1554480" y="2048256"/>
            <a:ext cx="9326880" cy="30175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937"/>
              </a:buClr>
              <a:buSzPts val="1700"/>
              <a:buFont typeface="Arial"/>
              <a:buNone/>
            </a:pPr>
            <a:r>
              <a:rPr lang="en-US" sz="1700">
                <a:solidFill>
                  <a:srgbClr val="1F2937"/>
                </a:solidFill>
                <a:latin typeface="Arial"/>
                <a:ea typeface="Arial"/>
                <a:cs typeface="Arial"/>
                <a:sym typeface="Arial"/>
              </a:rPr>
              <a:t>Calling every low ferritin “dietary” in an adult</a:t>
            </a:r>
            <a:endParaRPr sz="1700">
              <a:solidFill>
                <a:schemeClr val="dk1"/>
              </a:solidFill>
              <a:latin typeface="Arial"/>
              <a:ea typeface="Arial"/>
              <a:cs typeface="Arial"/>
              <a:sym typeface="Arial"/>
            </a:endParaRPr>
          </a:p>
        </p:txBody>
      </p:sp>
      <p:sp>
        <p:nvSpPr>
          <p:cNvPr id="545" name="Google Shape;545;p31"/>
          <p:cNvSpPr/>
          <p:nvPr/>
        </p:nvSpPr>
        <p:spPr>
          <a:xfrm>
            <a:off x="777240" y="2715768"/>
            <a:ext cx="10607040" cy="566928"/>
          </a:xfrm>
          <a:prstGeom prst="roundRect">
            <a:avLst>
              <a:gd fmla="val 16667"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31"/>
          <p:cNvSpPr/>
          <p:nvPr/>
        </p:nvSpPr>
        <p:spPr>
          <a:xfrm>
            <a:off x="1005840" y="2816352"/>
            <a:ext cx="365760" cy="365760"/>
          </a:xfrm>
          <a:prstGeom prst="ellipse">
            <a:avLst/>
          </a:prstGeom>
          <a:solidFill>
            <a:srgbClr val="2F6FB0"/>
          </a:solidFill>
          <a:ln cap="flat" cmpd="sng" w="12700">
            <a:solidFill>
              <a:srgbClr val="2F6FB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31"/>
          <p:cNvSpPr/>
          <p:nvPr/>
        </p:nvSpPr>
        <p:spPr>
          <a:xfrm>
            <a:off x="1005840" y="2852928"/>
            <a:ext cx="365760" cy="1828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Arial"/>
              <a:buNone/>
            </a:pPr>
            <a:r>
              <a:rPr b="1" lang="en-US" sz="1200">
                <a:solidFill>
                  <a:srgbClr val="FFFFFF"/>
                </a:solidFill>
                <a:latin typeface="Arial"/>
                <a:ea typeface="Arial"/>
                <a:cs typeface="Arial"/>
                <a:sym typeface="Arial"/>
              </a:rPr>
              <a:t>3</a:t>
            </a:r>
            <a:endParaRPr sz="1200">
              <a:solidFill>
                <a:schemeClr val="dk1"/>
              </a:solidFill>
              <a:latin typeface="Arial"/>
              <a:ea typeface="Arial"/>
              <a:cs typeface="Arial"/>
              <a:sym typeface="Arial"/>
            </a:endParaRPr>
          </a:p>
        </p:txBody>
      </p:sp>
      <p:sp>
        <p:nvSpPr>
          <p:cNvPr id="548" name="Google Shape;548;p31"/>
          <p:cNvSpPr/>
          <p:nvPr/>
        </p:nvSpPr>
        <p:spPr>
          <a:xfrm>
            <a:off x="1554480" y="2834640"/>
            <a:ext cx="9326880" cy="30175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937"/>
              </a:buClr>
              <a:buSzPts val="1700"/>
              <a:buFont typeface="Arial"/>
              <a:buNone/>
            </a:pPr>
            <a:r>
              <a:rPr lang="en-US" sz="1700">
                <a:solidFill>
                  <a:srgbClr val="1F2937"/>
                </a:solidFill>
                <a:latin typeface="Arial"/>
                <a:ea typeface="Arial"/>
                <a:cs typeface="Arial"/>
                <a:sym typeface="Arial"/>
              </a:rPr>
              <a:t>Ignoring reticulocyte count and peripheral smear</a:t>
            </a:r>
            <a:endParaRPr sz="1700">
              <a:solidFill>
                <a:schemeClr val="dk1"/>
              </a:solidFill>
              <a:latin typeface="Arial"/>
              <a:ea typeface="Arial"/>
              <a:cs typeface="Arial"/>
              <a:sym typeface="Arial"/>
            </a:endParaRPr>
          </a:p>
        </p:txBody>
      </p:sp>
      <p:sp>
        <p:nvSpPr>
          <p:cNvPr id="549" name="Google Shape;549;p31"/>
          <p:cNvSpPr/>
          <p:nvPr/>
        </p:nvSpPr>
        <p:spPr>
          <a:xfrm>
            <a:off x="777240" y="3502152"/>
            <a:ext cx="10607040" cy="566928"/>
          </a:xfrm>
          <a:prstGeom prst="roundRect">
            <a:avLst>
              <a:gd fmla="val 16667"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31"/>
          <p:cNvSpPr/>
          <p:nvPr/>
        </p:nvSpPr>
        <p:spPr>
          <a:xfrm>
            <a:off x="1005840" y="3602736"/>
            <a:ext cx="365760" cy="365760"/>
          </a:xfrm>
          <a:prstGeom prst="ellipse">
            <a:avLst/>
          </a:prstGeom>
          <a:solidFill>
            <a:srgbClr val="27866F"/>
          </a:solidFill>
          <a:ln cap="flat" cmpd="sng" w="12700">
            <a:solidFill>
              <a:srgbClr val="27866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31"/>
          <p:cNvSpPr/>
          <p:nvPr/>
        </p:nvSpPr>
        <p:spPr>
          <a:xfrm>
            <a:off x="1005840" y="3639312"/>
            <a:ext cx="365760" cy="1828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Arial"/>
              <a:buNone/>
            </a:pPr>
            <a:r>
              <a:rPr b="1" lang="en-US" sz="1200">
                <a:solidFill>
                  <a:srgbClr val="FFFFFF"/>
                </a:solidFill>
                <a:latin typeface="Arial"/>
                <a:ea typeface="Arial"/>
                <a:cs typeface="Arial"/>
                <a:sym typeface="Arial"/>
              </a:rPr>
              <a:t>4</a:t>
            </a:r>
            <a:endParaRPr sz="1200">
              <a:solidFill>
                <a:schemeClr val="dk1"/>
              </a:solidFill>
              <a:latin typeface="Arial"/>
              <a:ea typeface="Arial"/>
              <a:cs typeface="Arial"/>
              <a:sym typeface="Arial"/>
            </a:endParaRPr>
          </a:p>
        </p:txBody>
      </p:sp>
      <p:sp>
        <p:nvSpPr>
          <p:cNvPr id="552" name="Google Shape;552;p31"/>
          <p:cNvSpPr/>
          <p:nvPr/>
        </p:nvSpPr>
        <p:spPr>
          <a:xfrm>
            <a:off x="1554480" y="3621024"/>
            <a:ext cx="9326880" cy="30175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937"/>
              </a:buClr>
              <a:buSzPts val="1700"/>
              <a:buFont typeface="Arial"/>
              <a:buNone/>
            </a:pPr>
            <a:r>
              <a:rPr lang="en-US" sz="1700">
                <a:solidFill>
                  <a:srgbClr val="1F2937"/>
                </a:solidFill>
                <a:latin typeface="Arial"/>
                <a:ea typeface="Arial"/>
                <a:cs typeface="Arial"/>
                <a:sym typeface="Arial"/>
              </a:rPr>
              <a:t>Treating macrocytosis with folate before excluding B12 deficiency</a:t>
            </a:r>
            <a:endParaRPr sz="1700">
              <a:solidFill>
                <a:schemeClr val="dk1"/>
              </a:solidFill>
              <a:latin typeface="Arial"/>
              <a:ea typeface="Arial"/>
              <a:cs typeface="Arial"/>
              <a:sym typeface="Arial"/>
            </a:endParaRPr>
          </a:p>
        </p:txBody>
      </p:sp>
      <p:sp>
        <p:nvSpPr>
          <p:cNvPr id="553" name="Google Shape;553;p31"/>
          <p:cNvSpPr/>
          <p:nvPr/>
        </p:nvSpPr>
        <p:spPr>
          <a:xfrm>
            <a:off x="777240" y="4288536"/>
            <a:ext cx="10607040" cy="566928"/>
          </a:xfrm>
          <a:prstGeom prst="roundRect">
            <a:avLst>
              <a:gd fmla="val 16667"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31"/>
          <p:cNvSpPr/>
          <p:nvPr/>
        </p:nvSpPr>
        <p:spPr>
          <a:xfrm>
            <a:off x="1005840" y="4389120"/>
            <a:ext cx="365760" cy="365760"/>
          </a:xfrm>
          <a:prstGeom prst="ellipse">
            <a:avLst/>
          </a:prstGeom>
          <a:solidFill>
            <a:srgbClr val="50A6C2"/>
          </a:solidFill>
          <a:ln cap="flat" cmpd="sng" w="12700">
            <a:solidFill>
              <a:srgbClr val="50A6C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31"/>
          <p:cNvSpPr/>
          <p:nvPr/>
        </p:nvSpPr>
        <p:spPr>
          <a:xfrm>
            <a:off x="1005840" y="4425696"/>
            <a:ext cx="365760" cy="1828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Arial"/>
              <a:buNone/>
            </a:pPr>
            <a:r>
              <a:rPr b="1" lang="en-US" sz="1200">
                <a:solidFill>
                  <a:srgbClr val="FFFFFF"/>
                </a:solidFill>
                <a:latin typeface="Arial"/>
                <a:ea typeface="Arial"/>
                <a:cs typeface="Arial"/>
                <a:sym typeface="Arial"/>
              </a:rPr>
              <a:t>5</a:t>
            </a:r>
            <a:endParaRPr sz="1200">
              <a:solidFill>
                <a:schemeClr val="dk1"/>
              </a:solidFill>
              <a:latin typeface="Arial"/>
              <a:ea typeface="Arial"/>
              <a:cs typeface="Arial"/>
              <a:sym typeface="Arial"/>
            </a:endParaRPr>
          </a:p>
        </p:txBody>
      </p:sp>
      <p:sp>
        <p:nvSpPr>
          <p:cNvPr id="556" name="Google Shape;556;p31"/>
          <p:cNvSpPr/>
          <p:nvPr/>
        </p:nvSpPr>
        <p:spPr>
          <a:xfrm>
            <a:off x="1554480" y="4407408"/>
            <a:ext cx="9326880" cy="30175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937"/>
              </a:buClr>
              <a:buSzPts val="1700"/>
              <a:buFont typeface="Arial"/>
              <a:buNone/>
            </a:pPr>
            <a:r>
              <a:rPr lang="en-US" sz="1700">
                <a:solidFill>
                  <a:srgbClr val="1F2937"/>
                </a:solidFill>
                <a:latin typeface="Arial"/>
                <a:ea typeface="Arial"/>
                <a:cs typeface="Arial"/>
                <a:sym typeface="Arial"/>
              </a:rPr>
              <a:t>Assuming normocytic anaemia is always “anaemia of chronic disease”</a:t>
            </a:r>
            <a:endParaRPr sz="1700">
              <a:solidFill>
                <a:schemeClr val="dk1"/>
              </a:solidFill>
              <a:latin typeface="Arial"/>
              <a:ea typeface="Arial"/>
              <a:cs typeface="Arial"/>
              <a:sym typeface="Arial"/>
            </a:endParaRPr>
          </a:p>
        </p:txBody>
      </p:sp>
      <p:sp>
        <p:nvSpPr>
          <p:cNvPr id="557" name="Google Shape;557;p31"/>
          <p:cNvSpPr/>
          <p:nvPr/>
        </p:nvSpPr>
        <p:spPr>
          <a:xfrm>
            <a:off x="777240" y="5074920"/>
            <a:ext cx="10607040" cy="566928"/>
          </a:xfrm>
          <a:prstGeom prst="roundRect">
            <a:avLst>
              <a:gd fmla="val 16667" name="adj"/>
            </a:avLst>
          </a:prstGeom>
          <a:solidFill>
            <a:srgbClr val="FFFFFF"/>
          </a:solidFill>
          <a:ln cap="flat" cmpd="sng" w="12700">
            <a:solidFill>
              <a:srgbClr val="D8E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31"/>
          <p:cNvSpPr/>
          <p:nvPr/>
        </p:nvSpPr>
        <p:spPr>
          <a:xfrm>
            <a:off x="1005840" y="5175504"/>
            <a:ext cx="365760" cy="365760"/>
          </a:xfrm>
          <a:prstGeom prst="ellipse">
            <a:avLst/>
          </a:prstGeom>
          <a:solidFill>
            <a:srgbClr val="173B6C"/>
          </a:solidFill>
          <a:ln cap="flat" cmpd="sng" w="12700">
            <a:solidFill>
              <a:srgbClr val="173B6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31"/>
          <p:cNvSpPr/>
          <p:nvPr/>
        </p:nvSpPr>
        <p:spPr>
          <a:xfrm>
            <a:off x="1005840" y="5212080"/>
            <a:ext cx="365760" cy="1828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Arial"/>
              <a:buNone/>
            </a:pPr>
            <a:r>
              <a:rPr b="1" lang="en-US" sz="1200">
                <a:solidFill>
                  <a:srgbClr val="FFFFFF"/>
                </a:solidFill>
                <a:latin typeface="Arial"/>
                <a:ea typeface="Arial"/>
                <a:cs typeface="Arial"/>
                <a:sym typeface="Arial"/>
              </a:rPr>
              <a:t>6</a:t>
            </a:r>
            <a:endParaRPr sz="1200">
              <a:solidFill>
                <a:schemeClr val="dk1"/>
              </a:solidFill>
              <a:latin typeface="Arial"/>
              <a:ea typeface="Arial"/>
              <a:cs typeface="Arial"/>
              <a:sym typeface="Arial"/>
            </a:endParaRPr>
          </a:p>
        </p:txBody>
      </p:sp>
      <p:sp>
        <p:nvSpPr>
          <p:cNvPr id="560" name="Google Shape;560;p31"/>
          <p:cNvSpPr/>
          <p:nvPr/>
        </p:nvSpPr>
        <p:spPr>
          <a:xfrm>
            <a:off x="1554480" y="5193792"/>
            <a:ext cx="9326880" cy="30175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937"/>
              </a:buClr>
              <a:buSzPts val="1700"/>
              <a:buFont typeface="Arial"/>
              <a:buNone/>
            </a:pPr>
            <a:r>
              <a:rPr lang="en-US" sz="1700">
                <a:solidFill>
                  <a:srgbClr val="1F2937"/>
                </a:solidFill>
                <a:latin typeface="Arial"/>
                <a:ea typeface="Arial"/>
                <a:cs typeface="Arial"/>
                <a:sym typeface="Arial"/>
              </a:rPr>
              <a:t>Ordering bone marrow examination before basic targeted tests</a:t>
            </a:r>
            <a:endParaRPr sz="1700">
              <a:solidFill>
                <a:schemeClr val="dk1"/>
              </a:solidFill>
              <a:latin typeface="Arial"/>
              <a:ea typeface="Arial"/>
              <a:cs typeface="Arial"/>
              <a:sym typeface="Arial"/>
            </a:endParaRPr>
          </a:p>
        </p:txBody>
      </p:sp>
      <p:sp>
        <p:nvSpPr>
          <p:cNvPr id="561" name="Google Shape;561;p31"/>
          <p:cNvSpPr txBox="1"/>
          <p:nvPr>
            <p:ph idx="4294967295" type="sldNum"/>
          </p:nvPr>
        </p:nvSpPr>
        <p:spPr>
          <a:xfrm>
            <a:off x="11759184" y="6537960"/>
            <a:ext cx="228600" cy="18288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b="0" lang="en-US" sz="800">
                <a:solidFill>
                  <a:srgbClr val="667085"/>
                </a:solidFill>
                <a:latin typeface="Arial"/>
                <a:ea typeface="Arial"/>
                <a:cs typeface="Arial"/>
                <a:sym typeface="Arial"/>
              </a:rPr>
              <a:t>‹#›</a:t>
            </a:fld>
            <a:endParaRPr sz="800">
              <a:solidFill>
                <a:srgbClr val="667085"/>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6" name="Shape 566"/>
        <p:cNvGrpSpPr/>
        <p:nvPr/>
      </p:nvGrpSpPr>
      <p:grpSpPr>
        <a:xfrm>
          <a:off x="0" y="0"/>
          <a:ext cx="0" cy="0"/>
          <a:chOff x="0" y="0"/>
          <a:chExt cx="0" cy="0"/>
        </a:xfrm>
      </p:grpSpPr>
      <p:sp>
        <p:nvSpPr>
          <p:cNvPr id="567" name="Google Shape;567;p32"/>
          <p:cNvSpPr/>
          <p:nvPr/>
        </p:nvSpPr>
        <p:spPr>
          <a:xfrm>
            <a:off x="502920" y="347472"/>
            <a:ext cx="1110996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2600"/>
              <a:buFont typeface="Arial"/>
              <a:buNone/>
            </a:pPr>
            <a:r>
              <a:rPr b="1" lang="en-US" sz="2600">
                <a:solidFill>
                  <a:srgbClr val="173B6C"/>
                </a:solidFill>
                <a:latin typeface="Arial"/>
                <a:ea typeface="Arial"/>
                <a:cs typeface="Arial"/>
                <a:sym typeface="Arial"/>
              </a:rPr>
              <a:t>Bedside summary: the 6-step approach</a:t>
            </a:r>
            <a:endParaRPr sz="2600">
              <a:solidFill>
                <a:schemeClr val="dk1"/>
              </a:solidFill>
              <a:latin typeface="Arial"/>
              <a:ea typeface="Arial"/>
              <a:cs typeface="Arial"/>
              <a:sym typeface="Arial"/>
            </a:endParaRPr>
          </a:p>
        </p:txBody>
      </p:sp>
      <p:sp>
        <p:nvSpPr>
          <p:cNvPr id="568" name="Google Shape;568;p32"/>
          <p:cNvSpPr/>
          <p:nvPr/>
        </p:nvSpPr>
        <p:spPr>
          <a:xfrm>
            <a:off x="1051560" y="1325880"/>
            <a:ext cx="822960" cy="822960"/>
          </a:xfrm>
          <a:prstGeom prst="ellipse">
            <a:avLst/>
          </a:prstGeom>
          <a:solidFill>
            <a:srgbClr val="C74747"/>
          </a:solidFill>
          <a:ln cap="flat" cmpd="sng" w="254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32"/>
          <p:cNvSpPr/>
          <p:nvPr/>
        </p:nvSpPr>
        <p:spPr>
          <a:xfrm>
            <a:off x="1051560" y="1554480"/>
            <a:ext cx="82296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000"/>
              <a:buFont typeface="Arial"/>
              <a:buNone/>
            </a:pPr>
            <a:r>
              <a:rPr b="1" lang="en-US" sz="2000">
                <a:solidFill>
                  <a:srgbClr val="FFFFFF"/>
                </a:solidFill>
                <a:latin typeface="Arial"/>
                <a:ea typeface="Arial"/>
                <a:cs typeface="Arial"/>
                <a:sym typeface="Arial"/>
              </a:rPr>
              <a:t>1</a:t>
            </a:r>
            <a:endParaRPr sz="2000">
              <a:solidFill>
                <a:schemeClr val="dk1"/>
              </a:solidFill>
              <a:latin typeface="Arial"/>
              <a:ea typeface="Arial"/>
              <a:cs typeface="Arial"/>
              <a:sym typeface="Arial"/>
            </a:endParaRPr>
          </a:p>
        </p:txBody>
      </p:sp>
      <p:sp>
        <p:nvSpPr>
          <p:cNvPr id="570" name="Google Shape;570;p32"/>
          <p:cNvSpPr/>
          <p:nvPr/>
        </p:nvSpPr>
        <p:spPr>
          <a:xfrm>
            <a:off x="594360" y="2423160"/>
            <a:ext cx="1737360" cy="3657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73B6C"/>
              </a:buClr>
              <a:buSzPts val="1800"/>
              <a:buFont typeface="Arial"/>
              <a:buNone/>
            </a:pPr>
            <a:r>
              <a:rPr b="1" lang="en-US" sz="1800">
                <a:solidFill>
                  <a:srgbClr val="173B6C"/>
                </a:solidFill>
                <a:latin typeface="Arial"/>
                <a:ea typeface="Arial"/>
                <a:cs typeface="Arial"/>
                <a:sym typeface="Arial"/>
              </a:rPr>
              <a:t>Stabilise</a:t>
            </a:r>
            <a:endParaRPr sz="1800">
              <a:solidFill>
                <a:schemeClr val="dk1"/>
              </a:solidFill>
              <a:latin typeface="Arial"/>
              <a:ea typeface="Arial"/>
              <a:cs typeface="Arial"/>
              <a:sym typeface="Arial"/>
            </a:endParaRPr>
          </a:p>
        </p:txBody>
      </p:sp>
      <p:sp>
        <p:nvSpPr>
          <p:cNvPr id="571" name="Google Shape;571;p32"/>
          <p:cNvSpPr/>
          <p:nvPr/>
        </p:nvSpPr>
        <p:spPr>
          <a:xfrm>
            <a:off x="548640" y="2971800"/>
            <a:ext cx="1828800" cy="1051560"/>
          </a:xfrm>
          <a:prstGeom prst="rect">
            <a:avLst/>
          </a:prstGeom>
          <a:noFill/>
          <a:ln>
            <a:noFill/>
          </a:ln>
        </p:spPr>
        <p:txBody>
          <a:bodyPr anchorCtr="0" anchor="ctr" bIns="375" lIns="375" spcFirstLastPara="1" rIns="375" wrap="square" tIns="375">
            <a:noAutofit/>
          </a:bodyPr>
          <a:lstStyle/>
          <a:p>
            <a:pPr indent="0" lvl="0" marL="0" marR="0" rtl="0" algn="ctr">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Recognise red flags and active bleeding</a:t>
            </a:r>
            <a:endParaRPr sz="1350">
              <a:solidFill>
                <a:schemeClr val="dk1"/>
              </a:solidFill>
              <a:latin typeface="Arial"/>
              <a:ea typeface="Arial"/>
              <a:cs typeface="Arial"/>
              <a:sym typeface="Arial"/>
            </a:endParaRPr>
          </a:p>
        </p:txBody>
      </p:sp>
      <p:cxnSp>
        <p:nvCxnSpPr>
          <p:cNvPr id="572" name="Google Shape;572;p32"/>
          <p:cNvCxnSpPr/>
          <p:nvPr/>
        </p:nvCxnSpPr>
        <p:spPr>
          <a:xfrm>
            <a:off x="1965960" y="1737360"/>
            <a:ext cx="502920" cy="0"/>
          </a:xfrm>
          <a:prstGeom prst="straightConnector1">
            <a:avLst/>
          </a:prstGeom>
          <a:noFill/>
          <a:ln cap="flat" cmpd="sng" w="25400">
            <a:solidFill>
              <a:srgbClr val="667085"/>
            </a:solidFill>
            <a:prstDash val="solid"/>
            <a:round/>
            <a:headEnd len="sm" w="sm" type="none"/>
            <a:tailEnd len="med" w="med" type="triangle"/>
          </a:ln>
        </p:spPr>
      </p:cxnSp>
      <p:sp>
        <p:nvSpPr>
          <p:cNvPr id="573" name="Google Shape;573;p32"/>
          <p:cNvSpPr/>
          <p:nvPr/>
        </p:nvSpPr>
        <p:spPr>
          <a:xfrm>
            <a:off x="2953512" y="1325880"/>
            <a:ext cx="822960" cy="822960"/>
          </a:xfrm>
          <a:prstGeom prst="ellipse">
            <a:avLst/>
          </a:prstGeom>
          <a:solidFill>
            <a:srgbClr val="2F6FB0"/>
          </a:solidFill>
          <a:ln cap="flat" cmpd="sng" w="254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32"/>
          <p:cNvSpPr/>
          <p:nvPr/>
        </p:nvSpPr>
        <p:spPr>
          <a:xfrm>
            <a:off x="2953512" y="1554480"/>
            <a:ext cx="82296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000"/>
              <a:buFont typeface="Arial"/>
              <a:buNone/>
            </a:pPr>
            <a:r>
              <a:rPr b="1" lang="en-US" sz="2000">
                <a:solidFill>
                  <a:srgbClr val="FFFFFF"/>
                </a:solidFill>
                <a:latin typeface="Arial"/>
                <a:ea typeface="Arial"/>
                <a:cs typeface="Arial"/>
                <a:sym typeface="Arial"/>
              </a:rPr>
              <a:t>2</a:t>
            </a:r>
            <a:endParaRPr sz="2000">
              <a:solidFill>
                <a:schemeClr val="dk1"/>
              </a:solidFill>
              <a:latin typeface="Arial"/>
              <a:ea typeface="Arial"/>
              <a:cs typeface="Arial"/>
              <a:sym typeface="Arial"/>
            </a:endParaRPr>
          </a:p>
        </p:txBody>
      </p:sp>
      <p:sp>
        <p:nvSpPr>
          <p:cNvPr id="575" name="Google Shape;575;p32"/>
          <p:cNvSpPr/>
          <p:nvPr/>
        </p:nvSpPr>
        <p:spPr>
          <a:xfrm>
            <a:off x="2496312" y="2423160"/>
            <a:ext cx="1737360" cy="3657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73B6C"/>
              </a:buClr>
              <a:buSzPts val="1800"/>
              <a:buFont typeface="Arial"/>
              <a:buNone/>
            </a:pPr>
            <a:r>
              <a:rPr b="1" lang="en-US" sz="1800">
                <a:solidFill>
                  <a:srgbClr val="173B6C"/>
                </a:solidFill>
                <a:latin typeface="Arial"/>
                <a:ea typeface="Arial"/>
                <a:cs typeface="Arial"/>
                <a:sym typeface="Arial"/>
              </a:rPr>
              <a:t>Confirm</a:t>
            </a:r>
            <a:endParaRPr sz="1800">
              <a:solidFill>
                <a:schemeClr val="dk1"/>
              </a:solidFill>
              <a:latin typeface="Arial"/>
              <a:ea typeface="Arial"/>
              <a:cs typeface="Arial"/>
              <a:sym typeface="Arial"/>
            </a:endParaRPr>
          </a:p>
        </p:txBody>
      </p:sp>
      <p:sp>
        <p:nvSpPr>
          <p:cNvPr id="576" name="Google Shape;576;p32"/>
          <p:cNvSpPr/>
          <p:nvPr/>
        </p:nvSpPr>
        <p:spPr>
          <a:xfrm>
            <a:off x="2450592" y="2971800"/>
            <a:ext cx="1828800" cy="1051560"/>
          </a:xfrm>
          <a:prstGeom prst="rect">
            <a:avLst/>
          </a:prstGeom>
          <a:noFill/>
          <a:ln>
            <a:noFill/>
          </a:ln>
        </p:spPr>
        <p:txBody>
          <a:bodyPr anchorCtr="0" anchor="ctr" bIns="375" lIns="375" spcFirstLastPara="1" rIns="375" wrap="square" tIns="375">
            <a:noAutofit/>
          </a:bodyPr>
          <a:lstStyle/>
          <a:p>
            <a:pPr indent="0" lvl="0" marL="0" marR="0" rtl="0" algn="ctr">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Verify Hb and review all cell lines</a:t>
            </a:r>
            <a:endParaRPr sz="1350">
              <a:solidFill>
                <a:schemeClr val="dk1"/>
              </a:solidFill>
              <a:latin typeface="Arial"/>
              <a:ea typeface="Arial"/>
              <a:cs typeface="Arial"/>
              <a:sym typeface="Arial"/>
            </a:endParaRPr>
          </a:p>
        </p:txBody>
      </p:sp>
      <p:cxnSp>
        <p:nvCxnSpPr>
          <p:cNvPr id="577" name="Google Shape;577;p32"/>
          <p:cNvCxnSpPr/>
          <p:nvPr/>
        </p:nvCxnSpPr>
        <p:spPr>
          <a:xfrm>
            <a:off x="3867912" y="1737360"/>
            <a:ext cx="502920" cy="0"/>
          </a:xfrm>
          <a:prstGeom prst="straightConnector1">
            <a:avLst/>
          </a:prstGeom>
          <a:noFill/>
          <a:ln cap="flat" cmpd="sng" w="25400">
            <a:solidFill>
              <a:srgbClr val="667085"/>
            </a:solidFill>
            <a:prstDash val="solid"/>
            <a:round/>
            <a:headEnd len="sm" w="sm" type="none"/>
            <a:tailEnd len="med" w="med" type="triangle"/>
          </a:ln>
        </p:spPr>
      </p:cxnSp>
      <p:sp>
        <p:nvSpPr>
          <p:cNvPr id="578" name="Google Shape;578;p32"/>
          <p:cNvSpPr/>
          <p:nvPr/>
        </p:nvSpPr>
        <p:spPr>
          <a:xfrm>
            <a:off x="4855464" y="1325880"/>
            <a:ext cx="822960" cy="822960"/>
          </a:xfrm>
          <a:prstGeom prst="ellipse">
            <a:avLst/>
          </a:prstGeom>
          <a:solidFill>
            <a:srgbClr val="D58A23"/>
          </a:solidFill>
          <a:ln cap="flat" cmpd="sng" w="254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32"/>
          <p:cNvSpPr/>
          <p:nvPr/>
        </p:nvSpPr>
        <p:spPr>
          <a:xfrm>
            <a:off x="4855464" y="1554480"/>
            <a:ext cx="82296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000"/>
              <a:buFont typeface="Arial"/>
              <a:buNone/>
            </a:pPr>
            <a:r>
              <a:rPr b="1" lang="en-US" sz="2000">
                <a:solidFill>
                  <a:srgbClr val="FFFFFF"/>
                </a:solidFill>
                <a:latin typeface="Arial"/>
                <a:ea typeface="Arial"/>
                <a:cs typeface="Arial"/>
                <a:sym typeface="Arial"/>
              </a:rPr>
              <a:t>3</a:t>
            </a:r>
            <a:endParaRPr sz="2000">
              <a:solidFill>
                <a:schemeClr val="dk1"/>
              </a:solidFill>
              <a:latin typeface="Arial"/>
              <a:ea typeface="Arial"/>
              <a:cs typeface="Arial"/>
              <a:sym typeface="Arial"/>
            </a:endParaRPr>
          </a:p>
        </p:txBody>
      </p:sp>
      <p:sp>
        <p:nvSpPr>
          <p:cNvPr id="580" name="Google Shape;580;p32"/>
          <p:cNvSpPr/>
          <p:nvPr/>
        </p:nvSpPr>
        <p:spPr>
          <a:xfrm>
            <a:off x="4398264" y="2423160"/>
            <a:ext cx="1737360" cy="3657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73B6C"/>
              </a:buClr>
              <a:buSzPts val="1800"/>
              <a:buFont typeface="Arial"/>
              <a:buNone/>
            </a:pPr>
            <a:r>
              <a:rPr b="1" lang="en-US" sz="1800">
                <a:solidFill>
                  <a:srgbClr val="173B6C"/>
                </a:solidFill>
                <a:latin typeface="Arial"/>
                <a:ea typeface="Arial"/>
                <a:cs typeface="Arial"/>
                <a:sym typeface="Arial"/>
              </a:rPr>
              <a:t>Classify</a:t>
            </a:r>
            <a:endParaRPr sz="1800">
              <a:solidFill>
                <a:schemeClr val="dk1"/>
              </a:solidFill>
              <a:latin typeface="Arial"/>
              <a:ea typeface="Arial"/>
              <a:cs typeface="Arial"/>
              <a:sym typeface="Arial"/>
            </a:endParaRPr>
          </a:p>
        </p:txBody>
      </p:sp>
      <p:sp>
        <p:nvSpPr>
          <p:cNvPr id="581" name="Google Shape;581;p32"/>
          <p:cNvSpPr/>
          <p:nvPr/>
        </p:nvSpPr>
        <p:spPr>
          <a:xfrm>
            <a:off x="4352544" y="2971800"/>
            <a:ext cx="1828800" cy="1051560"/>
          </a:xfrm>
          <a:prstGeom prst="rect">
            <a:avLst/>
          </a:prstGeom>
          <a:noFill/>
          <a:ln>
            <a:noFill/>
          </a:ln>
        </p:spPr>
        <p:txBody>
          <a:bodyPr anchorCtr="0" anchor="ctr" bIns="375" lIns="375" spcFirstLastPara="1" rIns="375" wrap="square" tIns="375">
            <a:noAutofit/>
          </a:bodyPr>
          <a:lstStyle/>
          <a:p>
            <a:pPr indent="0" lvl="0" marL="0" marR="0" rtl="0" algn="ctr">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Use MCV and RDW</a:t>
            </a:r>
            <a:endParaRPr sz="1350">
              <a:solidFill>
                <a:schemeClr val="dk1"/>
              </a:solidFill>
              <a:latin typeface="Arial"/>
              <a:ea typeface="Arial"/>
              <a:cs typeface="Arial"/>
              <a:sym typeface="Arial"/>
            </a:endParaRPr>
          </a:p>
        </p:txBody>
      </p:sp>
      <p:cxnSp>
        <p:nvCxnSpPr>
          <p:cNvPr id="582" name="Google Shape;582;p32"/>
          <p:cNvCxnSpPr/>
          <p:nvPr/>
        </p:nvCxnSpPr>
        <p:spPr>
          <a:xfrm>
            <a:off x="5769864" y="1737360"/>
            <a:ext cx="502920" cy="0"/>
          </a:xfrm>
          <a:prstGeom prst="straightConnector1">
            <a:avLst/>
          </a:prstGeom>
          <a:noFill/>
          <a:ln cap="flat" cmpd="sng" w="25400">
            <a:solidFill>
              <a:srgbClr val="667085"/>
            </a:solidFill>
            <a:prstDash val="solid"/>
            <a:round/>
            <a:headEnd len="sm" w="sm" type="none"/>
            <a:tailEnd len="med" w="med" type="triangle"/>
          </a:ln>
        </p:spPr>
      </p:cxnSp>
      <p:sp>
        <p:nvSpPr>
          <p:cNvPr id="583" name="Google Shape;583;p32"/>
          <p:cNvSpPr/>
          <p:nvPr/>
        </p:nvSpPr>
        <p:spPr>
          <a:xfrm>
            <a:off x="6757416" y="1325880"/>
            <a:ext cx="822960" cy="822960"/>
          </a:xfrm>
          <a:prstGeom prst="ellipse">
            <a:avLst/>
          </a:prstGeom>
          <a:solidFill>
            <a:srgbClr val="27866F"/>
          </a:solidFill>
          <a:ln cap="flat" cmpd="sng" w="254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32"/>
          <p:cNvSpPr/>
          <p:nvPr/>
        </p:nvSpPr>
        <p:spPr>
          <a:xfrm>
            <a:off x="6757416" y="1554480"/>
            <a:ext cx="82296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000"/>
              <a:buFont typeface="Arial"/>
              <a:buNone/>
            </a:pPr>
            <a:r>
              <a:rPr b="1" lang="en-US" sz="2000">
                <a:solidFill>
                  <a:srgbClr val="FFFFFF"/>
                </a:solidFill>
                <a:latin typeface="Arial"/>
                <a:ea typeface="Arial"/>
                <a:cs typeface="Arial"/>
                <a:sym typeface="Arial"/>
              </a:rPr>
              <a:t>4</a:t>
            </a:r>
            <a:endParaRPr sz="2000">
              <a:solidFill>
                <a:schemeClr val="dk1"/>
              </a:solidFill>
              <a:latin typeface="Arial"/>
              <a:ea typeface="Arial"/>
              <a:cs typeface="Arial"/>
              <a:sym typeface="Arial"/>
            </a:endParaRPr>
          </a:p>
        </p:txBody>
      </p:sp>
      <p:sp>
        <p:nvSpPr>
          <p:cNvPr id="585" name="Google Shape;585;p32"/>
          <p:cNvSpPr/>
          <p:nvPr/>
        </p:nvSpPr>
        <p:spPr>
          <a:xfrm>
            <a:off x="6300216" y="2423160"/>
            <a:ext cx="1737360" cy="3657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73B6C"/>
              </a:buClr>
              <a:buSzPts val="1800"/>
              <a:buFont typeface="Arial"/>
              <a:buNone/>
            </a:pPr>
            <a:r>
              <a:rPr b="1" lang="en-US" sz="1800">
                <a:solidFill>
                  <a:srgbClr val="173B6C"/>
                </a:solidFill>
                <a:latin typeface="Arial"/>
                <a:ea typeface="Arial"/>
                <a:cs typeface="Arial"/>
                <a:sym typeface="Arial"/>
              </a:rPr>
              <a:t>Respond</a:t>
            </a:r>
            <a:endParaRPr sz="1800">
              <a:solidFill>
                <a:schemeClr val="dk1"/>
              </a:solidFill>
              <a:latin typeface="Arial"/>
              <a:ea typeface="Arial"/>
              <a:cs typeface="Arial"/>
              <a:sym typeface="Arial"/>
            </a:endParaRPr>
          </a:p>
        </p:txBody>
      </p:sp>
      <p:sp>
        <p:nvSpPr>
          <p:cNvPr id="586" name="Google Shape;586;p32"/>
          <p:cNvSpPr/>
          <p:nvPr/>
        </p:nvSpPr>
        <p:spPr>
          <a:xfrm>
            <a:off x="6254496" y="2971800"/>
            <a:ext cx="1828800" cy="1051560"/>
          </a:xfrm>
          <a:prstGeom prst="rect">
            <a:avLst/>
          </a:prstGeom>
          <a:noFill/>
          <a:ln>
            <a:noFill/>
          </a:ln>
        </p:spPr>
        <p:txBody>
          <a:bodyPr anchorCtr="0" anchor="ctr" bIns="375" lIns="375" spcFirstLastPara="1" rIns="375" wrap="square" tIns="375">
            <a:noAutofit/>
          </a:bodyPr>
          <a:lstStyle/>
          <a:p>
            <a:pPr indent="0" lvl="0" marL="0" marR="0" rtl="0" algn="ctr">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Interpret reticulocyte count</a:t>
            </a:r>
            <a:endParaRPr sz="1350">
              <a:solidFill>
                <a:schemeClr val="dk1"/>
              </a:solidFill>
              <a:latin typeface="Arial"/>
              <a:ea typeface="Arial"/>
              <a:cs typeface="Arial"/>
              <a:sym typeface="Arial"/>
            </a:endParaRPr>
          </a:p>
        </p:txBody>
      </p:sp>
      <p:cxnSp>
        <p:nvCxnSpPr>
          <p:cNvPr id="587" name="Google Shape;587;p32"/>
          <p:cNvCxnSpPr/>
          <p:nvPr/>
        </p:nvCxnSpPr>
        <p:spPr>
          <a:xfrm>
            <a:off x="7671816" y="1737360"/>
            <a:ext cx="502920" cy="0"/>
          </a:xfrm>
          <a:prstGeom prst="straightConnector1">
            <a:avLst/>
          </a:prstGeom>
          <a:noFill/>
          <a:ln cap="flat" cmpd="sng" w="25400">
            <a:solidFill>
              <a:srgbClr val="667085"/>
            </a:solidFill>
            <a:prstDash val="solid"/>
            <a:round/>
            <a:headEnd len="sm" w="sm" type="none"/>
            <a:tailEnd len="med" w="med" type="triangle"/>
          </a:ln>
        </p:spPr>
      </p:cxnSp>
      <p:sp>
        <p:nvSpPr>
          <p:cNvPr id="588" name="Google Shape;588;p32"/>
          <p:cNvSpPr/>
          <p:nvPr/>
        </p:nvSpPr>
        <p:spPr>
          <a:xfrm>
            <a:off x="8659368" y="1325880"/>
            <a:ext cx="822960" cy="822960"/>
          </a:xfrm>
          <a:prstGeom prst="ellipse">
            <a:avLst/>
          </a:prstGeom>
          <a:solidFill>
            <a:srgbClr val="50A6C2"/>
          </a:solidFill>
          <a:ln cap="flat" cmpd="sng" w="254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32"/>
          <p:cNvSpPr/>
          <p:nvPr/>
        </p:nvSpPr>
        <p:spPr>
          <a:xfrm>
            <a:off x="8659368" y="1554480"/>
            <a:ext cx="82296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000"/>
              <a:buFont typeface="Arial"/>
              <a:buNone/>
            </a:pPr>
            <a:r>
              <a:rPr b="1" lang="en-US" sz="2000">
                <a:solidFill>
                  <a:srgbClr val="FFFFFF"/>
                </a:solidFill>
                <a:latin typeface="Arial"/>
                <a:ea typeface="Arial"/>
                <a:cs typeface="Arial"/>
                <a:sym typeface="Arial"/>
              </a:rPr>
              <a:t>5</a:t>
            </a:r>
            <a:endParaRPr sz="2000">
              <a:solidFill>
                <a:schemeClr val="dk1"/>
              </a:solidFill>
              <a:latin typeface="Arial"/>
              <a:ea typeface="Arial"/>
              <a:cs typeface="Arial"/>
              <a:sym typeface="Arial"/>
            </a:endParaRPr>
          </a:p>
        </p:txBody>
      </p:sp>
      <p:sp>
        <p:nvSpPr>
          <p:cNvPr id="590" name="Google Shape;590;p32"/>
          <p:cNvSpPr/>
          <p:nvPr/>
        </p:nvSpPr>
        <p:spPr>
          <a:xfrm>
            <a:off x="8202168" y="2423160"/>
            <a:ext cx="1737360" cy="3657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73B6C"/>
              </a:buClr>
              <a:buSzPts val="1800"/>
              <a:buFont typeface="Arial"/>
              <a:buNone/>
            </a:pPr>
            <a:r>
              <a:rPr b="1" lang="en-US" sz="1800">
                <a:solidFill>
                  <a:srgbClr val="173B6C"/>
                </a:solidFill>
                <a:latin typeface="Arial"/>
                <a:ea typeface="Arial"/>
                <a:cs typeface="Arial"/>
                <a:sym typeface="Arial"/>
              </a:rPr>
              <a:t>Morphology</a:t>
            </a:r>
            <a:endParaRPr sz="1800">
              <a:solidFill>
                <a:schemeClr val="dk1"/>
              </a:solidFill>
              <a:latin typeface="Arial"/>
              <a:ea typeface="Arial"/>
              <a:cs typeface="Arial"/>
              <a:sym typeface="Arial"/>
            </a:endParaRPr>
          </a:p>
        </p:txBody>
      </p:sp>
      <p:sp>
        <p:nvSpPr>
          <p:cNvPr id="591" name="Google Shape;591;p32"/>
          <p:cNvSpPr/>
          <p:nvPr/>
        </p:nvSpPr>
        <p:spPr>
          <a:xfrm>
            <a:off x="8156448" y="2971800"/>
            <a:ext cx="1828800" cy="1051560"/>
          </a:xfrm>
          <a:prstGeom prst="rect">
            <a:avLst/>
          </a:prstGeom>
          <a:noFill/>
          <a:ln>
            <a:noFill/>
          </a:ln>
        </p:spPr>
        <p:txBody>
          <a:bodyPr anchorCtr="0" anchor="ctr" bIns="375" lIns="375" spcFirstLastPara="1" rIns="375" wrap="square" tIns="375">
            <a:noAutofit/>
          </a:bodyPr>
          <a:lstStyle/>
          <a:p>
            <a:pPr indent="0" lvl="0" marL="0" marR="0" rtl="0" algn="ctr">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Review peripheral blood film</a:t>
            </a:r>
            <a:endParaRPr sz="1350">
              <a:solidFill>
                <a:schemeClr val="dk1"/>
              </a:solidFill>
              <a:latin typeface="Arial"/>
              <a:ea typeface="Arial"/>
              <a:cs typeface="Arial"/>
              <a:sym typeface="Arial"/>
            </a:endParaRPr>
          </a:p>
        </p:txBody>
      </p:sp>
      <p:cxnSp>
        <p:nvCxnSpPr>
          <p:cNvPr id="592" name="Google Shape;592;p32"/>
          <p:cNvCxnSpPr/>
          <p:nvPr/>
        </p:nvCxnSpPr>
        <p:spPr>
          <a:xfrm>
            <a:off x="9573768" y="1737360"/>
            <a:ext cx="502920" cy="0"/>
          </a:xfrm>
          <a:prstGeom prst="straightConnector1">
            <a:avLst/>
          </a:prstGeom>
          <a:noFill/>
          <a:ln cap="flat" cmpd="sng" w="25400">
            <a:solidFill>
              <a:srgbClr val="667085"/>
            </a:solidFill>
            <a:prstDash val="solid"/>
            <a:round/>
            <a:headEnd len="sm" w="sm" type="none"/>
            <a:tailEnd len="med" w="med" type="triangle"/>
          </a:ln>
        </p:spPr>
      </p:cxnSp>
      <p:sp>
        <p:nvSpPr>
          <p:cNvPr id="593" name="Google Shape;593;p32"/>
          <p:cNvSpPr/>
          <p:nvPr/>
        </p:nvSpPr>
        <p:spPr>
          <a:xfrm>
            <a:off x="10561320" y="1325880"/>
            <a:ext cx="822960" cy="822960"/>
          </a:xfrm>
          <a:prstGeom prst="ellipse">
            <a:avLst/>
          </a:prstGeom>
          <a:solidFill>
            <a:srgbClr val="173B6C"/>
          </a:solidFill>
          <a:ln cap="flat" cmpd="sng" w="254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32"/>
          <p:cNvSpPr/>
          <p:nvPr/>
        </p:nvSpPr>
        <p:spPr>
          <a:xfrm>
            <a:off x="10561320" y="1554480"/>
            <a:ext cx="82296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000"/>
              <a:buFont typeface="Arial"/>
              <a:buNone/>
            </a:pPr>
            <a:r>
              <a:rPr b="1" lang="en-US" sz="2000">
                <a:solidFill>
                  <a:srgbClr val="FFFFFF"/>
                </a:solidFill>
                <a:latin typeface="Arial"/>
                <a:ea typeface="Arial"/>
                <a:cs typeface="Arial"/>
                <a:sym typeface="Arial"/>
              </a:rPr>
              <a:t>6</a:t>
            </a:r>
            <a:endParaRPr sz="2000">
              <a:solidFill>
                <a:schemeClr val="dk1"/>
              </a:solidFill>
              <a:latin typeface="Arial"/>
              <a:ea typeface="Arial"/>
              <a:cs typeface="Arial"/>
              <a:sym typeface="Arial"/>
            </a:endParaRPr>
          </a:p>
        </p:txBody>
      </p:sp>
      <p:sp>
        <p:nvSpPr>
          <p:cNvPr id="595" name="Google Shape;595;p32"/>
          <p:cNvSpPr/>
          <p:nvPr/>
        </p:nvSpPr>
        <p:spPr>
          <a:xfrm>
            <a:off x="10104120" y="2423160"/>
            <a:ext cx="1737360" cy="3657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73B6C"/>
              </a:buClr>
              <a:buSzPts val="1800"/>
              <a:buFont typeface="Arial"/>
              <a:buNone/>
            </a:pPr>
            <a:r>
              <a:rPr b="1" lang="en-US" sz="1800">
                <a:solidFill>
                  <a:srgbClr val="173B6C"/>
                </a:solidFill>
                <a:latin typeface="Arial"/>
                <a:ea typeface="Arial"/>
                <a:cs typeface="Arial"/>
                <a:sym typeface="Arial"/>
              </a:rPr>
              <a:t>Target</a:t>
            </a:r>
            <a:endParaRPr sz="1800">
              <a:solidFill>
                <a:schemeClr val="dk1"/>
              </a:solidFill>
              <a:latin typeface="Arial"/>
              <a:ea typeface="Arial"/>
              <a:cs typeface="Arial"/>
              <a:sym typeface="Arial"/>
            </a:endParaRPr>
          </a:p>
        </p:txBody>
      </p:sp>
      <p:sp>
        <p:nvSpPr>
          <p:cNvPr id="596" name="Google Shape;596;p32"/>
          <p:cNvSpPr/>
          <p:nvPr/>
        </p:nvSpPr>
        <p:spPr>
          <a:xfrm>
            <a:off x="10058400" y="2971800"/>
            <a:ext cx="1828800" cy="1051560"/>
          </a:xfrm>
          <a:prstGeom prst="rect">
            <a:avLst/>
          </a:prstGeom>
          <a:noFill/>
          <a:ln>
            <a:noFill/>
          </a:ln>
        </p:spPr>
        <p:txBody>
          <a:bodyPr anchorCtr="0" anchor="ctr" bIns="375" lIns="375" spcFirstLastPara="1" rIns="375" wrap="square" tIns="375">
            <a:noAutofit/>
          </a:bodyPr>
          <a:lstStyle/>
          <a:p>
            <a:pPr indent="0" lvl="0" marL="0" marR="0" rtl="0" algn="ctr">
              <a:spcBef>
                <a:spcPts val="0"/>
              </a:spcBef>
              <a:spcAft>
                <a:spcPts val="0"/>
              </a:spcAft>
              <a:buClr>
                <a:srgbClr val="1F2937"/>
              </a:buClr>
              <a:buSzPts val="1350"/>
              <a:buFont typeface="Arial"/>
              <a:buNone/>
            </a:pPr>
            <a:r>
              <a:rPr lang="en-US" sz="1350">
                <a:solidFill>
                  <a:srgbClr val="1F2937"/>
                </a:solidFill>
                <a:latin typeface="Arial"/>
                <a:ea typeface="Arial"/>
                <a:cs typeface="Arial"/>
                <a:sym typeface="Arial"/>
              </a:rPr>
              <a:t>Order cause-directed tests and treat</a:t>
            </a:r>
            <a:endParaRPr sz="1350">
              <a:solidFill>
                <a:schemeClr val="dk1"/>
              </a:solidFill>
              <a:latin typeface="Arial"/>
              <a:ea typeface="Arial"/>
              <a:cs typeface="Arial"/>
              <a:sym typeface="Arial"/>
            </a:endParaRPr>
          </a:p>
        </p:txBody>
      </p:sp>
      <p:sp>
        <p:nvSpPr>
          <p:cNvPr id="597" name="Google Shape;597;p32"/>
          <p:cNvSpPr/>
          <p:nvPr/>
        </p:nvSpPr>
        <p:spPr>
          <a:xfrm>
            <a:off x="1097280" y="4709160"/>
            <a:ext cx="9966960" cy="822960"/>
          </a:xfrm>
          <a:prstGeom prst="roundRect">
            <a:avLst>
              <a:gd fmla="val 16667" name="adj"/>
            </a:avLst>
          </a:prstGeom>
          <a:solidFill>
            <a:srgbClr val="EAF1F8"/>
          </a:solidFill>
          <a:ln cap="flat" cmpd="sng" w="12700">
            <a:solidFill>
              <a:srgbClr val="BED2E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32"/>
          <p:cNvSpPr/>
          <p:nvPr/>
        </p:nvSpPr>
        <p:spPr>
          <a:xfrm>
            <a:off x="1417320" y="4956048"/>
            <a:ext cx="9326880" cy="31089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73B6C"/>
              </a:buClr>
              <a:buSzPts val="1900"/>
              <a:buFont typeface="Arial"/>
              <a:buNone/>
            </a:pPr>
            <a:r>
              <a:rPr b="1" lang="en-US" sz="1900">
                <a:solidFill>
                  <a:srgbClr val="173B6C"/>
                </a:solidFill>
                <a:latin typeface="Arial"/>
                <a:ea typeface="Arial"/>
                <a:cs typeface="Arial"/>
                <a:sym typeface="Arial"/>
              </a:rPr>
              <a:t>Anaemia is a sign. The goal is to identify the mechanism, the cause, the urgency and the safest definitive treatment.</a:t>
            </a:r>
            <a:endParaRPr sz="1900">
              <a:solidFill>
                <a:schemeClr val="dk1"/>
              </a:solidFill>
              <a:latin typeface="Arial"/>
              <a:ea typeface="Arial"/>
              <a:cs typeface="Arial"/>
              <a:sym typeface="Arial"/>
            </a:endParaRPr>
          </a:p>
        </p:txBody>
      </p:sp>
      <p:sp>
        <p:nvSpPr>
          <p:cNvPr id="599" name="Google Shape;599;p32"/>
          <p:cNvSpPr txBox="1"/>
          <p:nvPr>
            <p:ph idx="4294967295" type="sldNum"/>
          </p:nvPr>
        </p:nvSpPr>
        <p:spPr>
          <a:xfrm>
            <a:off x="11759184" y="6537960"/>
            <a:ext cx="228600" cy="18288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b="0" lang="en-US" sz="800">
                <a:solidFill>
                  <a:srgbClr val="667085"/>
                </a:solidFill>
                <a:latin typeface="Arial"/>
                <a:ea typeface="Arial"/>
                <a:cs typeface="Arial"/>
                <a:sym typeface="Arial"/>
              </a:rPr>
              <a:t>‹#›</a:t>
            </a:fld>
            <a:endParaRPr sz="800">
              <a:solidFill>
                <a:srgbClr val="667085"/>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4" name="Shape 604"/>
        <p:cNvGrpSpPr/>
        <p:nvPr/>
      </p:nvGrpSpPr>
      <p:grpSpPr>
        <a:xfrm>
          <a:off x="0" y="0"/>
          <a:ext cx="0" cy="0"/>
          <a:chOff x="0" y="0"/>
          <a:chExt cx="0" cy="0"/>
        </a:xfrm>
      </p:grpSpPr>
      <p:sp>
        <p:nvSpPr>
          <p:cNvPr id="605" name="Google Shape;605;p33"/>
          <p:cNvSpPr/>
          <p:nvPr/>
        </p:nvSpPr>
        <p:spPr>
          <a:xfrm>
            <a:off x="502920" y="347472"/>
            <a:ext cx="1110996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2600"/>
              <a:buFont typeface="Arial"/>
              <a:buNone/>
            </a:pPr>
            <a:r>
              <a:rPr b="1" lang="en-US" sz="2600">
                <a:solidFill>
                  <a:srgbClr val="173B6C"/>
                </a:solidFill>
                <a:latin typeface="Arial"/>
                <a:ea typeface="Arial"/>
                <a:cs typeface="Arial"/>
                <a:sym typeface="Arial"/>
              </a:rPr>
              <a:t>Quick knowledge check</a:t>
            </a:r>
            <a:endParaRPr sz="2600">
              <a:solidFill>
                <a:schemeClr val="dk1"/>
              </a:solidFill>
              <a:latin typeface="Arial"/>
              <a:ea typeface="Arial"/>
              <a:cs typeface="Arial"/>
              <a:sym typeface="Arial"/>
            </a:endParaRPr>
          </a:p>
        </p:txBody>
      </p:sp>
      <p:sp>
        <p:nvSpPr>
          <p:cNvPr id="606" name="Google Shape;606;p33"/>
          <p:cNvSpPr/>
          <p:nvPr/>
        </p:nvSpPr>
        <p:spPr>
          <a:xfrm>
            <a:off x="822960" y="1143000"/>
            <a:ext cx="10469880" cy="566928"/>
          </a:xfrm>
          <a:prstGeom prst="rect">
            <a:avLst/>
          </a:prstGeom>
          <a:solidFill>
            <a:srgbClr val="FFFFFF"/>
          </a:solidFill>
          <a:ln cap="flat" cmpd="sng" w="9525">
            <a:solidFill>
              <a:srgbClr val="D7E0E9"/>
            </a:solidFill>
            <a:prstDash val="solid"/>
            <a:round/>
            <a:headEnd len="sm" w="sm" type="none"/>
            <a:tailEnd len="sm" w="sm" type="none"/>
          </a:ln>
        </p:spPr>
        <p:txBody>
          <a:bodyPr anchorCtr="0" anchor="ctr" bIns="1500" lIns="1500" spcFirstLastPara="1" rIns="1500" wrap="square" tIns="1500">
            <a:noAutofit/>
          </a:bodyPr>
          <a:lstStyle/>
          <a:p>
            <a:pPr indent="0" lvl="0" marL="0" marR="0" rtl="0" algn="l">
              <a:spcBef>
                <a:spcPts val="0"/>
              </a:spcBef>
              <a:spcAft>
                <a:spcPts val="0"/>
              </a:spcAft>
              <a:buClr>
                <a:srgbClr val="1F2937"/>
              </a:buClr>
              <a:buSzPts val="1800"/>
              <a:buFont typeface="Arial"/>
              <a:buNone/>
            </a:pPr>
            <a:r>
              <a:rPr lang="en-US" sz="1800">
                <a:solidFill>
                  <a:srgbClr val="1F2937"/>
                </a:solidFill>
                <a:latin typeface="Arial"/>
                <a:ea typeface="Arial"/>
                <a:cs typeface="Arial"/>
                <a:sym typeface="Arial"/>
              </a:rPr>
              <a:t>1. A microcytic anaemia with a relatively high RBC count suggests what diagnosis?</a:t>
            </a:r>
            <a:endParaRPr sz="1800">
              <a:solidFill>
                <a:schemeClr val="dk1"/>
              </a:solidFill>
              <a:latin typeface="Arial"/>
              <a:ea typeface="Arial"/>
              <a:cs typeface="Arial"/>
              <a:sym typeface="Arial"/>
            </a:endParaRPr>
          </a:p>
        </p:txBody>
      </p:sp>
      <p:sp>
        <p:nvSpPr>
          <p:cNvPr id="607" name="Google Shape;607;p33"/>
          <p:cNvSpPr/>
          <p:nvPr/>
        </p:nvSpPr>
        <p:spPr>
          <a:xfrm>
            <a:off x="822960" y="2075688"/>
            <a:ext cx="10469880" cy="566928"/>
          </a:xfrm>
          <a:prstGeom prst="rect">
            <a:avLst/>
          </a:prstGeom>
          <a:solidFill>
            <a:srgbClr val="EEF3F9"/>
          </a:solidFill>
          <a:ln cap="flat" cmpd="sng" w="9525">
            <a:solidFill>
              <a:srgbClr val="D7E0E9"/>
            </a:solidFill>
            <a:prstDash val="solid"/>
            <a:round/>
            <a:headEnd len="sm" w="sm" type="none"/>
            <a:tailEnd len="sm" w="sm" type="none"/>
          </a:ln>
        </p:spPr>
        <p:txBody>
          <a:bodyPr anchorCtr="0" anchor="ctr" bIns="1500" lIns="1500" spcFirstLastPara="1" rIns="1500" wrap="square" tIns="1500">
            <a:noAutofit/>
          </a:bodyPr>
          <a:lstStyle/>
          <a:p>
            <a:pPr indent="0" lvl="0" marL="0" marR="0" rtl="0" algn="l">
              <a:spcBef>
                <a:spcPts val="0"/>
              </a:spcBef>
              <a:spcAft>
                <a:spcPts val="0"/>
              </a:spcAft>
              <a:buClr>
                <a:srgbClr val="1F2937"/>
              </a:buClr>
              <a:buSzPts val="1800"/>
              <a:buFont typeface="Arial"/>
              <a:buNone/>
            </a:pPr>
            <a:r>
              <a:rPr lang="en-US" sz="1800">
                <a:solidFill>
                  <a:srgbClr val="1F2937"/>
                </a:solidFill>
                <a:latin typeface="Arial"/>
                <a:ea typeface="Arial"/>
                <a:cs typeface="Arial"/>
                <a:sym typeface="Arial"/>
              </a:rPr>
              <a:t>2. Which single test best separates immune from non-immune haemolysis?</a:t>
            </a:r>
            <a:endParaRPr sz="1800">
              <a:solidFill>
                <a:schemeClr val="dk1"/>
              </a:solidFill>
              <a:latin typeface="Arial"/>
              <a:ea typeface="Arial"/>
              <a:cs typeface="Arial"/>
              <a:sym typeface="Arial"/>
            </a:endParaRPr>
          </a:p>
        </p:txBody>
      </p:sp>
      <p:sp>
        <p:nvSpPr>
          <p:cNvPr id="608" name="Google Shape;608;p33"/>
          <p:cNvSpPr/>
          <p:nvPr/>
        </p:nvSpPr>
        <p:spPr>
          <a:xfrm>
            <a:off x="822960" y="3008376"/>
            <a:ext cx="10469880" cy="566928"/>
          </a:xfrm>
          <a:prstGeom prst="rect">
            <a:avLst/>
          </a:prstGeom>
          <a:solidFill>
            <a:srgbClr val="FFFFFF"/>
          </a:solidFill>
          <a:ln cap="flat" cmpd="sng" w="9525">
            <a:solidFill>
              <a:srgbClr val="D7E0E9"/>
            </a:solidFill>
            <a:prstDash val="solid"/>
            <a:round/>
            <a:headEnd len="sm" w="sm" type="none"/>
            <a:tailEnd len="sm" w="sm" type="none"/>
          </a:ln>
        </p:spPr>
        <p:txBody>
          <a:bodyPr anchorCtr="0" anchor="ctr" bIns="1500" lIns="1500" spcFirstLastPara="1" rIns="1500" wrap="square" tIns="1500">
            <a:noAutofit/>
          </a:bodyPr>
          <a:lstStyle/>
          <a:p>
            <a:pPr indent="0" lvl="0" marL="0" marR="0" rtl="0" algn="l">
              <a:spcBef>
                <a:spcPts val="0"/>
              </a:spcBef>
              <a:spcAft>
                <a:spcPts val="0"/>
              </a:spcAft>
              <a:buClr>
                <a:srgbClr val="1F2937"/>
              </a:buClr>
              <a:buSzPts val="1800"/>
              <a:buFont typeface="Arial"/>
              <a:buNone/>
            </a:pPr>
            <a:r>
              <a:rPr lang="en-US" sz="1800">
                <a:solidFill>
                  <a:srgbClr val="1F2937"/>
                </a:solidFill>
                <a:latin typeface="Arial"/>
                <a:ea typeface="Arial"/>
                <a:cs typeface="Arial"/>
                <a:sym typeface="Arial"/>
              </a:rPr>
              <a:t>3. What smear finding is classically associated with megaloblastic anaemia?</a:t>
            </a:r>
            <a:endParaRPr sz="1800">
              <a:solidFill>
                <a:schemeClr val="dk1"/>
              </a:solidFill>
              <a:latin typeface="Arial"/>
              <a:ea typeface="Arial"/>
              <a:cs typeface="Arial"/>
              <a:sym typeface="Arial"/>
            </a:endParaRPr>
          </a:p>
        </p:txBody>
      </p:sp>
      <p:sp>
        <p:nvSpPr>
          <p:cNvPr id="609" name="Google Shape;609;p33"/>
          <p:cNvSpPr/>
          <p:nvPr/>
        </p:nvSpPr>
        <p:spPr>
          <a:xfrm>
            <a:off x="822960" y="3941064"/>
            <a:ext cx="10469880" cy="566928"/>
          </a:xfrm>
          <a:prstGeom prst="rect">
            <a:avLst/>
          </a:prstGeom>
          <a:solidFill>
            <a:srgbClr val="EEF3F9"/>
          </a:solidFill>
          <a:ln cap="flat" cmpd="sng" w="9525">
            <a:solidFill>
              <a:srgbClr val="D7E0E9"/>
            </a:solidFill>
            <a:prstDash val="solid"/>
            <a:round/>
            <a:headEnd len="sm" w="sm" type="none"/>
            <a:tailEnd len="sm" w="sm" type="none"/>
          </a:ln>
        </p:spPr>
        <p:txBody>
          <a:bodyPr anchorCtr="0" anchor="ctr" bIns="1500" lIns="1500" spcFirstLastPara="1" rIns="1500" wrap="square" tIns="1500">
            <a:noAutofit/>
          </a:bodyPr>
          <a:lstStyle/>
          <a:p>
            <a:pPr indent="0" lvl="0" marL="0" marR="0" rtl="0" algn="l">
              <a:spcBef>
                <a:spcPts val="0"/>
              </a:spcBef>
              <a:spcAft>
                <a:spcPts val="0"/>
              </a:spcAft>
              <a:buClr>
                <a:srgbClr val="1F2937"/>
              </a:buClr>
              <a:buSzPts val="1800"/>
              <a:buFont typeface="Arial"/>
              <a:buNone/>
            </a:pPr>
            <a:r>
              <a:rPr lang="en-US" sz="1800">
                <a:solidFill>
                  <a:srgbClr val="1F2937"/>
                </a:solidFill>
                <a:latin typeface="Arial"/>
                <a:ea typeface="Arial"/>
                <a:cs typeface="Arial"/>
                <a:sym typeface="Arial"/>
              </a:rPr>
              <a:t>4. Why can severe chronic anaemia produce fewer symptoms than acute anaemia?</a:t>
            </a:r>
            <a:endParaRPr sz="1800">
              <a:solidFill>
                <a:schemeClr val="dk1"/>
              </a:solidFill>
              <a:latin typeface="Arial"/>
              <a:ea typeface="Arial"/>
              <a:cs typeface="Arial"/>
              <a:sym typeface="Arial"/>
            </a:endParaRPr>
          </a:p>
        </p:txBody>
      </p:sp>
      <p:sp>
        <p:nvSpPr>
          <p:cNvPr id="610" name="Google Shape;610;p33"/>
          <p:cNvSpPr/>
          <p:nvPr/>
        </p:nvSpPr>
        <p:spPr>
          <a:xfrm>
            <a:off x="822960" y="4873752"/>
            <a:ext cx="10469880" cy="566928"/>
          </a:xfrm>
          <a:prstGeom prst="rect">
            <a:avLst/>
          </a:prstGeom>
          <a:solidFill>
            <a:srgbClr val="FFFFFF"/>
          </a:solidFill>
          <a:ln cap="flat" cmpd="sng" w="9525">
            <a:solidFill>
              <a:srgbClr val="D7E0E9"/>
            </a:solidFill>
            <a:prstDash val="solid"/>
            <a:round/>
            <a:headEnd len="sm" w="sm" type="none"/>
            <a:tailEnd len="sm" w="sm" type="none"/>
          </a:ln>
        </p:spPr>
        <p:txBody>
          <a:bodyPr anchorCtr="0" anchor="ctr" bIns="1500" lIns="1500" spcFirstLastPara="1" rIns="1500" wrap="square" tIns="1500">
            <a:noAutofit/>
          </a:bodyPr>
          <a:lstStyle/>
          <a:p>
            <a:pPr indent="0" lvl="0" marL="0" marR="0" rtl="0" algn="l">
              <a:spcBef>
                <a:spcPts val="0"/>
              </a:spcBef>
              <a:spcAft>
                <a:spcPts val="0"/>
              </a:spcAft>
              <a:buClr>
                <a:srgbClr val="1F2937"/>
              </a:buClr>
              <a:buSzPts val="1800"/>
              <a:buFont typeface="Arial"/>
              <a:buNone/>
            </a:pPr>
            <a:r>
              <a:rPr lang="en-US" sz="1800">
                <a:solidFill>
                  <a:srgbClr val="1F2937"/>
                </a:solidFill>
                <a:latin typeface="Arial"/>
                <a:ea typeface="Arial"/>
                <a:cs typeface="Arial"/>
                <a:sym typeface="Arial"/>
              </a:rPr>
              <a:t>5. When should bone marrow examination be considered?</a:t>
            </a:r>
            <a:endParaRPr sz="1800">
              <a:solidFill>
                <a:schemeClr val="dk1"/>
              </a:solidFill>
              <a:latin typeface="Arial"/>
              <a:ea typeface="Arial"/>
              <a:cs typeface="Arial"/>
              <a:sym typeface="Arial"/>
            </a:endParaRPr>
          </a:p>
        </p:txBody>
      </p:sp>
      <p:sp>
        <p:nvSpPr>
          <p:cNvPr id="611" name="Google Shape;611;p33"/>
          <p:cNvSpPr txBox="1"/>
          <p:nvPr>
            <p:ph idx="4294967295" type="sldNum"/>
          </p:nvPr>
        </p:nvSpPr>
        <p:spPr>
          <a:xfrm>
            <a:off x="11759184" y="6537960"/>
            <a:ext cx="228600" cy="18288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b="0" lang="en-US" sz="800">
                <a:solidFill>
                  <a:srgbClr val="667085"/>
                </a:solidFill>
                <a:latin typeface="Arial"/>
                <a:ea typeface="Arial"/>
                <a:cs typeface="Arial"/>
                <a:sym typeface="Arial"/>
              </a:rPr>
              <a:t>‹#›</a:t>
            </a:fld>
            <a:endParaRPr sz="800">
              <a:solidFill>
                <a:srgbClr val="667085"/>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6" name="Shape 616"/>
        <p:cNvGrpSpPr/>
        <p:nvPr/>
      </p:nvGrpSpPr>
      <p:grpSpPr>
        <a:xfrm>
          <a:off x="0" y="0"/>
          <a:ext cx="0" cy="0"/>
          <a:chOff x="0" y="0"/>
          <a:chExt cx="0" cy="0"/>
        </a:xfrm>
      </p:grpSpPr>
      <p:sp>
        <p:nvSpPr>
          <p:cNvPr id="617" name="Google Shape;617;p34"/>
          <p:cNvSpPr/>
          <p:nvPr/>
        </p:nvSpPr>
        <p:spPr>
          <a:xfrm>
            <a:off x="502920" y="347472"/>
            <a:ext cx="1110996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6C"/>
              </a:buClr>
              <a:buSzPts val="2600"/>
              <a:buFont typeface="Arial"/>
              <a:buNone/>
            </a:pPr>
            <a:r>
              <a:rPr b="1" lang="en-US" sz="2600">
                <a:solidFill>
                  <a:srgbClr val="173B6C"/>
                </a:solidFill>
                <a:latin typeface="Arial"/>
                <a:ea typeface="Arial"/>
                <a:cs typeface="Arial"/>
                <a:sym typeface="Arial"/>
              </a:rPr>
              <a:t>Key references</a:t>
            </a:r>
            <a:endParaRPr sz="2600">
              <a:solidFill>
                <a:schemeClr val="dk1"/>
              </a:solidFill>
              <a:latin typeface="Arial"/>
              <a:ea typeface="Arial"/>
              <a:cs typeface="Arial"/>
              <a:sym typeface="Arial"/>
            </a:endParaRPr>
          </a:p>
        </p:txBody>
      </p:sp>
      <p:sp>
        <p:nvSpPr>
          <p:cNvPr id="618" name="Google Shape;618;p34"/>
          <p:cNvSpPr/>
          <p:nvPr/>
        </p:nvSpPr>
        <p:spPr>
          <a:xfrm>
            <a:off x="777240" y="1188720"/>
            <a:ext cx="10515600" cy="4480560"/>
          </a:xfrm>
          <a:prstGeom prst="rect">
            <a:avLst/>
          </a:prstGeom>
          <a:noFill/>
          <a:ln>
            <a:noFill/>
          </a:ln>
        </p:spPr>
        <p:txBody>
          <a:bodyPr anchorCtr="0" anchor="ctr" bIns="625" lIns="625" spcFirstLastPara="1" rIns="625" wrap="square" tIns="625">
            <a:noAutofit/>
          </a:bodyPr>
          <a:lstStyle/>
          <a:p>
            <a:pPr indent="-228600" lvl="0" marL="228600" marR="0" rtl="0" algn="l">
              <a:spcBef>
                <a:spcPts val="0"/>
              </a:spcBef>
              <a:spcAft>
                <a:spcPts val="0"/>
              </a:spcAft>
              <a:buClr>
                <a:srgbClr val="1F2937"/>
              </a:buClr>
              <a:buSzPts val="1700"/>
              <a:buFont typeface="Arial"/>
              <a:buChar char="•"/>
            </a:pPr>
            <a:r>
              <a:rPr lang="en-US" sz="1700">
                <a:solidFill>
                  <a:srgbClr val="1F2937"/>
                </a:solidFill>
                <a:latin typeface="Arial"/>
                <a:ea typeface="Arial"/>
                <a:cs typeface="Arial"/>
                <a:sym typeface="Arial"/>
              </a:rPr>
              <a:t>Davidson’s Principles and Practice of Medicine. 24th ed. Elsevier; 2022. Sections on anaemia and haematological disorders.</a:t>
            </a:r>
            <a:endParaRPr sz="1700">
              <a:solidFill>
                <a:schemeClr val="dk1"/>
              </a:solidFill>
              <a:latin typeface="Arial"/>
              <a:ea typeface="Arial"/>
              <a:cs typeface="Arial"/>
              <a:sym typeface="Arial"/>
            </a:endParaRPr>
          </a:p>
          <a:p>
            <a:pPr indent="-228600" lvl="0" marL="228600" marR="0" rtl="0" algn="l">
              <a:spcBef>
                <a:spcPts val="0"/>
              </a:spcBef>
              <a:spcAft>
                <a:spcPts val="0"/>
              </a:spcAft>
              <a:buClr>
                <a:srgbClr val="1F2937"/>
              </a:buClr>
              <a:buSzPts val="1700"/>
              <a:buFont typeface="Arial"/>
              <a:buChar char="•"/>
            </a:pPr>
            <a:r>
              <a:rPr lang="en-US" sz="1700">
                <a:solidFill>
                  <a:srgbClr val="1F2937"/>
                </a:solidFill>
                <a:latin typeface="Arial"/>
                <a:ea typeface="Arial"/>
                <a:cs typeface="Arial"/>
                <a:sym typeface="Arial"/>
              </a:rPr>
              <a:t>Hoffbrand AV, Steensma DP. Hoffbrand’s Essential Haematology. 8th ed. Wiley-Blackwell; 2019.</a:t>
            </a:r>
            <a:endParaRPr sz="1700">
              <a:solidFill>
                <a:schemeClr val="dk1"/>
              </a:solidFill>
              <a:latin typeface="Arial"/>
              <a:ea typeface="Arial"/>
              <a:cs typeface="Arial"/>
              <a:sym typeface="Arial"/>
            </a:endParaRPr>
          </a:p>
          <a:p>
            <a:pPr indent="-228600" lvl="0" marL="228600" marR="0" rtl="0" algn="l">
              <a:spcBef>
                <a:spcPts val="0"/>
              </a:spcBef>
              <a:spcAft>
                <a:spcPts val="0"/>
              </a:spcAft>
              <a:buClr>
                <a:srgbClr val="1F2937"/>
              </a:buClr>
              <a:buSzPts val="1700"/>
              <a:buFont typeface="Arial"/>
              <a:buChar char="•"/>
            </a:pPr>
            <a:r>
              <a:rPr lang="en-US" sz="1700">
                <a:solidFill>
                  <a:srgbClr val="1F2937"/>
                </a:solidFill>
                <a:latin typeface="Arial"/>
                <a:ea typeface="Arial"/>
                <a:cs typeface="Arial"/>
                <a:sym typeface="Arial"/>
              </a:rPr>
              <a:t>Wintrobe’s Clinical Hematology. 15th ed. Wolters Kluwer. Chapters on approach to anaemia and red-cell disorders.</a:t>
            </a:r>
            <a:endParaRPr sz="1700">
              <a:solidFill>
                <a:schemeClr val="dk1"/>
              </a:solidFill>
              <a:latin typeface="Arial"/>
              <a:ea typeface="Arial"/>
              <a:cs typeface="Arial"/>
              <a:sym typeface="Arial"/>
            </a:endParaRPr>
          </a:p>
          <a:p>
            <a:pPr indent="-228600" lvl="0" marL="228600" marR="0" rtl="0" algn="l">
              <a:spcBef>
                <a:spcPts val="0"/>
              </a:spcBef>
              <a:spcAft>
                <a:spcPts val="0"/>
              </a:spcAft>
              <a:buClr>
                <a:srgbClr val="1F2937"/>
              </a:buClr>
              <a:buSzPts val="1700"/>
              <a:buFont typeface="Arial"/>
              <a:buChar char="•"/>
            </a:pPr>
            <a:r>
              <a:rPr lang="en-US" sz="1700">
                <a:solidFill>
                  <a:srgbClr val="1F2937"/>
                </a:solidFill>
                <a:latin typeface="Arial"/>
                <a:ea typeface="Arial"/>
                <a:cs typeface="Arial"/>
                <a:sym typeface="Arial"/>
              </a:rPr>
              <a:t>World Health Organization. Guideline on haemoglobin cutoffs to define anaemia in individuals and populations. Geneva: WHO; 2024.</a:t>
            </a:r>
            <a:endParaRPr sz="1700">
              <a:solidFill>
                <a:schemeClr val="dk1"/>
              </a:solidFill>
              <a:latin typeface="Arial"/>
              <a:ea typeface="Arial"/>
              <a:cs typeface="Arial"/>
              <a:sym typeface="Arial"/>
            </a:endParaRPr>
          </a:p>
          <a:p>
            <a:pPr indent="-228600" lvl="0" marL="228600" marR="0" rtl="0" algn="l">
              <a:spcBef>
                <a:spcPts val="0"/>
              </a:spcBef>
              <a:spcAft>
                <a:spcPts val="0"/>
              </a:spcAft>
              <a:buClr>
                <a:srgbClr val="1F2937"/>
              </a:buClr>
              <a:buSzPts val="1700"/>
              <a:buFont typeface="Arial"/>
              <a:buChar char="•"/>
            </a:pPr>
            <a:r>
              <a:rPr lang="en-US" sz="1700">
                <a:solidFill>
                  <a:srgbClr val="1F2937"/>
                </a:solidFill>
                <a:latin typeface="Arial"/>
                <a:ea typeface="Arial"/>
                <a:cs typeface="Arial"/>
                <a:sym typeface="Arial"/>
              </a:rPr>
              <a:t>Local hospital transfusion policy and national/departmental protocols should guide emergency and transfusion decisions.</a:t>
            </a:r>
            <a:endParaRPr sz="1700">
              <a:solidFill>
                <a:schemeClr val="dk1"/>
              </a:solidFill>
              <a:latin typeface="Arial"/>
              <a:ea typeface="Arial"/>
              <a:cs typeface="Arial"/>
              <a:sym typeface="Arial"/>
            </a:endParaRPr>
          </a:p>
        </p:txBody>
      </p:sp>
      <p:cxnSp>
        <p:nvCxnSpPr>
          <p:cNvPr id="619" name="Google Shape;619;p34"/>
          <p:cNvCxnSpPr/>
          <p:nvPr/>
        </p:nvCxnSpPr>
        <p:spPr>
          <a:xfrm>
            <a:off x="914400" y="5715000"/>
            <a:ext cx="10241280" cy="0"/>
          </a:xfrm>
          <a:prstGeom prst="straightConnector1">
            <a:avLst/>
          </a:prstGeom>
          <a:noFill/>
          <a:ln cap="flat" cmpd="sng" w="12700">
            <a:solidFill>
              <a:srgbClr val="C8D2DE"/>
            </a:solidFill>
            <a:prstDash val="solid"/>
            <a:round/>
            <a:headEnd len="sm" w="sm" type="none"/>
            <a:tailEnd len="sm" w="sm" type="none"/>
          </a:ln>
        </p:spPr>
      </p:cxnSp>
      <p:sp>
        <p:nvSpPr>
          <p:cNvPr id="620" name="Google Shape;620;p34"/>
          <p:cNvSpPr/>
          <p:nvPr/>
        </p:nvSpPr>
        <p:spPr>
          <a:xfrm>
            <a:off x="2194560" y="5897880"/>
            <a:ext cx="7772400" cy="38404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73B6C"/>
              </a:buClr>
              <a:buSzPts val="2200"/>
              <a:buFont typeface="Arial"/>
              <a:buNone/>
            </a:pPr>
            <a:r>
              <a:rPr b="1" lang="en-US" sz="2200">
                <a:solidFill>
                  <a:srgbClr val="173B6C"/>
                </a:solidFill>
                <a:latin typeface="Arial"/>
                <a:ea typeface="Arial"/>
                <a:cs typeface="Arial"/>
                <a:sym typeface="Arial"/>
              </a:rPr>
              <a:t>Thank you • Questions and discussion</a:t>
            </a:r>
            <a:endParaRPr sz="2200">
              <a:solidFill>
                <a:schemeClr val="dk1"/>
              </a:solidFill>
              <a:latin typeface="Arial"/>
              <a:ea typeface="Arial"/>
              <a:cs typeface="Arial"/>
              <a:sym typeface="Arial"/>
            </a:endParaRPr>
          </a:p>
        </p:txBody>
      </p:sp>
      <p:sp>
        <p:nvSpPr>
          <p:cNvPr id="621" name="Google Shape;621;p34"/>
          <p:cNvSpPr txBox="1"/>
          <p:nvPr>
            <p:ph idx="4294967295" type="sldNum"/>
          </p:nvPr>
        </p:nvSpPr>
        <p:spPr>
          <a:xfrm>
            <a:off x="11759184" y="6537960"/>
            <a:ext cx="228600" cy="18288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b="0" lang="en-US" sz="800">
                <a:solidFill>
                  <a:srgbClr val="667085"/>
                </a:solidFill>
                <a:latin typeface="Arial"/>
                <a:ea typeface="Arial"/>
                <a:cs typeface="Arial"/>
                <a:sym typeface="Arial"/>
              </a:rPr>
              <a:t>‹#›</a:t>
            </a:fld>
            <a:endParaRPr sz="800">
              <a:solidFill>
                <a:srgbClr val="667085"/>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