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6858000" cx="12192000"/>
  <p:notesSz cx="6858000" cy="9144000"/>
  <p:embeddedFontLst>
    <p:embeddedFont>
      <p:font typeface="Play"/>
      <p:regular r:id="rId30"/>
      <p:bold r:id="rId31"/>
    </p:embeddedFont>
    <p:embeddedFont>
      <p:font typeface="Noto Sans Bengali"/>
      <p:regular r:id="rId32"/>
      <p:bold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Play-bold.fntdata"/><Relationship Id="rId30" Type="http://schemas.openxmlformats.org/officeDocument/2006/relationships/font" Target="fonts/Play-regular.fntdata"/><Relationship Id="rId11" Type="http://schemas.openxmlformats.org/officeDocument/2006/relationships/slide" Target="slides/slide6.xml"/><Relationship Id="rId33" Type="http://schemas.openxmlformats.org/officeDocument/2006/relationships/font" Target="fonts/NotoSansBengali-bold.fntdata"/><Relationship Id="rId10" Type="http://schemas.openxmlformats.org/officeDocument/2006/relationships/slide" Target="slides/slide5.xml"/><Relationship Id="rId32" Type="http://schemas.openxmlformats.org/officeDocument/2006/relationships/font" Target="fonts/NotoSansBengali-regular.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 name="Google Shape;9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 name="Google Shape;10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 name="Google Shape;19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5" name="Google Shape;21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0" name="Google Shape;23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8" name="Google Shape;24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 name="Google Shape;25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5" name="Google Shape;29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7" name="Google Shape;30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7" name="Google Shape;31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5" name="Google Shape;33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3" name="Google Shape;353;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3" name="Google Shape;363;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2" name="Google Shape;382;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0" name="Google Shape;40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5" name="Google Shape;415;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5" name="Google Shape;42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3" name="Google Shape;44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3" name="Google Shape;453;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2" name="Google Shape;22;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25" name="Shape 25"/>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6" name="Shape 26"/>
        <p:cNvGrpSpPr/>
        <p:nvPr/>
      </p:nvGrpSpPr>
      <p:grpSpPr>
        <a:xfrm>
          <a:off x="0" y="0"/>
          <a:ext cx="0" cy="0"/>
          <a:chOff x="0" y="0"/>
          <a:chExt cx="0" cy="0"/>
        </a:xfrm>
      </p:grpSpPr>
      <p:sp>
        <p:nvSpPr>
          <p:cNvPr id="27" name="Google Shape;27;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9" name="Google Shape;29;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2" name="Shape 32"/>
        <p:cNvGrpSpPr/>
        <p:nvPr/>
      </p:nvGrpSpPr>
      <p:grpSpPr>
        <a:xfrm>
          <a:off x="0" y="0"/>
          <a:ext cx="0" cy="0"/>
          <a:chOff x="0" y="0"/>
          <a:chExt cx="0" cy="0"/>
        </a:xfrm>
      </p:grpSpPr>
      <p:sp>
        <p:nvSpPr>
          <p:cNvPr id="33" name="Google Shape;33;p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5" name="Google Shape;35;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8" name="Shape 38"/>
        <p:cNvGrpSpPr/>
        <p:nvPr/>
      </p:nvGrpSpPr>
      <p:grpSpPr>
        <a:xfrm>
          <a:off x="0" y="0"/>
          <a:ext cx="0" cy="0"/>
          <a:chOff x="0" y="0"/>
          <a:chExt cx="0" cy="0"/>
        </a:xfrm>
      </p:grpSpPr>
      <p:sp>
        <p:nvSpPr>
          <p:cNvPr id="39" name="Google Shape;39;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2" name="Google Shape;42;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5" name="Shape 45"/>
        <p:cNvGrpSpPr/>
        <p:nvPr/>
      </p:nvGrpSpPr>
      <p:grpSpPr>
        <a:xfrm>
          <a:off x="0" y="0"/>
          <a:ext cx="0" cy="0"/>
          <a:chOff x="0" y="0"/>
          <a:chExt cx="0" cy="0"/>
        </a:xfrm>
      </p:grpSpPr>
      <p:sp>
        <p:nvSpPr>
          <p:cNvPr id="46" name="Google Shape;46;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8" name="Google Shape;48;p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9" name="Google Shape;49;p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50" name="Google Shape;50;p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4" name="Shape 54"/>
        <p:cNvGrpSpPr/>
        <p:nvPr/>
      </p:nvGrpSpPr>
      <p:grpSpPr>
        <a:xfrm>
          <a:off x="0" y="0"/>
          <a:ext cx="0" cy="0"/>
          <a:chOff x="0" y="0"/>
          <a:chExt cx="0" cy="0"/>
        </a:xfrm>
      </p:grpSpPr>
      <p:sp>
        <p:nvSpPr>
          <p:cNvPr id="55" name="Google Shape;55;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1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1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2" name="Google Shape;62;p1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3" name="Google Shape;63;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1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11"/>
          <p:cNvSpPr/>
          <p:nvPr>
            <p:ph idx="2" type="pic"/>
          </p:nvPr>
        </p:nvSpPr>
        <p:spPr>
          <a:xfrm>
            <a:off x="1792288" y="612775"/>
            <a:ext cx="5486400" cy="4114800"/>
          </a:xfrm>
          <a:prstGeom prst="rect">
            <a:avLst/>
          </a:prstGeom>
          <a:noFill/>
          <a:ln>
            <a:noFill/>
          </a:ln>
        </p:spPr>
      </p:sp>
      <p:sp>
        <p:nvSpPr>
          <p:cNvPr id="69" name="Google Shape;69;p1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70" name="Google Shape;70;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1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6" name="Google Shape;76;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1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1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2" name="Google Shape;82;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4.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pic>
        <p:nvPicPr>
          <p:cNvPr id="89" name="Google Shape;89;p14"/>
          <p:cNvPicPr preferRelativeResize="0"/>
          <p:nvPr/>
        </p:nvPicPr>
        <p:blipFill rotWithShape="1">
          <a:blip r:embed="rId3">
            <a:alphaModFix/>
          </a:blip>
          <a:srcRect b="0" l="0" r="0" t="0"/>
          <a:stretch/>
        </p:blipFill>
        <p:spPr>
          <a:xfrm>
            <a:off x="0" y="0"/>
            <a:ext cx="12192000" cy="689998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5"/>
          <p:cNvSpPr txBox="1"/>
          <p:nvPr>
            <p:ph idx="1" type="subTitle"/>
          </p:nvPr>
        </p:nvSpPr>
        <p:spPr>
          <a:xfrm>
            <a:off x="1524000" y="419100"/>
            <a:ext cx="9144000" cy="619125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888888"/>
              </a:buClr>
              <a:buSzPts val="3200"/>
              <a:buNone/>
            </a:pPr>
            <a:r>
              <a:rPr lang="en-US"/>
              <a:t> </a:t>
            </a:r>
            <a:endParaRPr/>
          </a:p>
        </p:txBody>
      </p:sp>
      <p:sp>
        <p:nvSpPr>
          <p:cNvPr id="95" name="Google Shape;95;p15"/>
          <p:cNvSpPr/>
          <p:nvPr/>
        </p:nvSpPr>
        <p:spPr>
          <a:xfrm>
            <a:off x="2275840" y="3733800"/>
            <a:ext cx="8229600" cy="3048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800"/>
              <a:buFont typeface="Times New Roman"/>
              <a:buNone/>
            </a:pPr>
            <a:r>
              <a:rPr b="0" i="0" lang="en-US" sz="1800" u="none" cap="none" strike="noStrike">
                <a:solidFill>
                  <a:srgbClr val="333333"/>
                </a:solidFill>
                <a:latin typeface="Times New Roman"/>
                <a:ea typeface="Times New Roman"/>
                <a:cs typeface="Times New Roman"/>
                <a:sym typeface="Times New Roman"/>
              </a:rPr>
              <a:t>Dr. Morsed Zaman Miah is associate professor and the head of the department of Haematology, Rajshahi Medical College, Rajshahi, Bangladesh. He has been graduated (MBBS) from Rajshahi Medical College, Rajshahi. He obtained his FCPS (Haematology) and MCPS (Clinical Pathology) degree from Bangladesh College of Physicians and Surgeons, Bangladesh. Dr. Morsed Zaman Miah served as Registrar in the department of Haematology, Rongpur Medical College Hospital and Rajshahi Medical College, Bangladesh. He is a registered member of Bangladesh Medical and Dental Council, Bangladesh College of Physicians and Surgeons (BCPS), Haematology Society of Bangladesh, Bangladesh Medical Association, World Federation of Hemophilia (WFH), Bangladesh Red Crescent Society, National Heart Foundation, Rajshahi.</a:t>
            </a:r>
            <a:endParaRPr b="0" i="0" sz="1800" u="none" cap="none" strike="noStrike">
              <a:solidFill>
                <a:schemeClr val="dk1"/>
              </a:solidFill>
              <a:latin typeface="Times New Roman"/>
              <a:ea typeface="Times New Roman"/>
              <a:cs typeface="Times New Roman"/>
              <a:sym typeface="Times New Roman"/>
            </a:endParaRPr>
          </a:p>
        </p:txBody>
      </p:sp>
      <p:sp>
        <p:nvSpPr>
          <p:cNvPr id="96" name="Google Shape;96;p15"/>
          <p:cNvSpPr/>
          <p:nvPr/>
        </p:nvSpPr>
        <p:spPr>
          <a:xfrm>
            <a:off x="7508240" y="504825"/>
            <a:ext cx="3962400" cy="304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2800" u="none" cap="none" strike="noStrike">
                <a:solidFill>
                  <a:srgbClr val="C00000"/>
                </a:solidFill>
                <a:latin typeface="Calibri"/>
                <a:ea typeface="Calibri"/>
                <a:cs typeface="Calibri"/>
                <a:sym typeface="Calibri"/>
              </a:rPr>
              <a:t>Dr.Morsed Zaman Miah</a:t>
            </a:r>
            <a:br>
              <a:rPr b="0" i="0" lang="en-US" sz="2800" u="none" cap="none" strike="noStrike">
                <a:solidFill>
                  <a:srgbClr val="00B050"/>
                </a:solidFill>
                <a:latin typeface="Calibri"/>
                <a:ea typeface="Calibri"/>
                <a:cs typeface="Calibri"/>
                <a:sym typeface="Calibri"/>
              </a:rPr>
            </a:br>
            <a:r>
              <a:rPr b="0" i="0" lang="en-US" sz="2400" u="none" cap="none" strike="noStrike">
                <a:solidFill>
                  <a:srgbClr val="00B050"/>
                </a:solidFill>
                <a:latin typeface="Calibri"/>
                <a:ea typeface="Calibri"/>
                <a:cs typeface="Calibri"/>
                <a:sym typeface="Calibri"/>
              </a:rPr>
              <a:t>MBBS, MCPS</a:t>
            </a:r>
            <a:br>
              <a:rPr b="0" i="0" lang="en-US" sz="2400" u="none" cap="none" strike="noStrike">
                <a:solidFill>
                  <a:srgbClr val="00B050"/>
                </a:solidFill>
                <a:latin typeface="Calibri"/>
                <a:ea typeface="Calibri"/>
                <a:cs typeface="Calibri"/>
                <a:sym typeface="Calibri"/>
              </a:rPr>
            </a:br>
            <a:r>
              <a:rPr b="0" i="0" lang="en-US" sz="2400" u="none" cap="none" strike="noStrike">
                <a:solidFill>
                  <a:srgbClr val="00B050"/>
                </a:solidFill>
                <a:latin typeface="Calibri"/>
                <a:ea typeface="Calibri"/>
                <a:cs typeface="Calibri"/>
                <a:sym typeface="Calibri"/>
              </a:rPr>
              <a:t>FCPS(Haematology)</a:t>
            </a:r>
            <a:br>
              <a:rPr b="0" i="0" lang="en-US" sz="2400" u="none" cap="none" strike="noStrike">
                <a:solidFill>
                  <a:srgbClr val="00B050"/>
                </a:solidFill>
                <a:latin typeface="Calibri"/>
                <a:ea typeface="Calibri"/>
                <a:cs typeface="Calibri"/>
                <a:sym typeface="Calibri"/>
              </a:rPr>
            </a:br>
            <a:r>
              <a:rPr b="0" i="0" lang="en-US" sz="2400" u="none" cap="none" strike="noStrike">
                <a:solidFill>
                  <a:srgbClr val="00B050"/>
                </a:solidFill>
                <a:latin typeface="Calibri"/>
                <a:ea typeface="Calibri"/>
                <a:cs typeface="Calibri"/>
                <a:sym typeface="Calibri"/>
              </a:rPr>
              <a:t>Associate Professor &amp; Head</a:t>
            </a:r>
            <a:br>
              <a:rPr b="0" i="0" lang="en-US" sz="2400" u="none" cap="none" strike="noStrike">
                <a:solidFill>
                  <a:srgbClr val="00B050"/>
                </a:solidFill>
                <a:latin typeface="Calibri"/>
                <a:ea typeface="Calibri"/>
                <a:cs typeface="Calibri"/>
                <a:sym typeface="Calibri"/>
              </a:rPr>
            </a:br>
            <a:r>
              <a:rPr b="0" i="0" lang="en-US" sz="2400" u="none" cap="none" strike="noStrike">
                <a:solidFill>
                  <a:srgbClr val="00B050"/>
                </a:solidFill>
                <a:latin typeface="Calibri"/>
                <a:ea typeface="Calibri"/>
                <a:cs typeface="Calibri"/>
                <a:sym typeface="Calibri"/>
              </a:rPr>
              <a:t>Rajshahi Medical College.</a:t>
            </a:r>
            <a:br>
              <a:rPr b="0" i="0" lang="en-US" sz="2400" u="none" cap="none" strike="noStrike">
                <a:solidFill>
                  <a:srgbClr val="00B050"/>
                </a:solidFill>
                <a:latin typeface="Calibri"/>
                <a:ea typeface="Calibri"/>
                <a:cs typeface="Calibri"/>
                <a:sym typeface="Calibri"/>
              </a:rPr>
            </a:br>
            <a:r>
              <a:rPr b="0" i="0" lang="en-US" sz="2400" u="none" cap="none" strike="noStrike">
                <a:solidFill>
                  <a:srgbClr val="00B0F0"/>
                </a:solidFill>
                <a:latin typeface="Calibri"/>
                <a:ea typeface="Calibri"/>
                <a:cs typeface="Calibri"/>
                <a:sym typeface="Calibri"/>
              </a:rPr>
              <a:t>www.drmzaman.com</a:t>
            </a:r>
            <a:br>
              <a:rPr b="0" i="0" lang="en-US" sz="2800" u="none" cap="none" strike="noStrike">
                <a:solidFill>
                  <a:srgbClr val="00B050"/>
                </a:solidFill>
                <a:latin typeface="Calibri"/>
                <a:ea typeface="Calibri"/>
                <a:cs typeface="Calibri"/>
                <a:sym typeface="Calibri"/>
              </a:rPr>
            </a:br>
            <a:br>
              <a:rPr b="0" i="0" lang="en-US" sz="2800" u="none" cap="none" strike="noStrike">
                <a:solidFill>
                  <a:srgbClr val="00B050"/>
                </a:solidFill>
                <a:latin typeface="Calibri"/>
                <a:ea typeface="Calibri"/>
                <a:cs typeface="Calibri"/>
                <a:sym typeface="Calibri"/>
              </a:rPr>
            </a:br>
            <a:endParaRPr b="0" i="0" sz="2800" u="none" cap="none" strike="noStrike">
              <a:solidFill>
                <a:srgbClr val="00B050"/>
              </a:solidFill>
              <a:latin typeface="Calibri"/>
              <a:ea typeface="Calibri"/>
              <a:cs typeface="Calibri"/>
              <a:sym typeface="Calibri"/>
            </a:endParaRPr>
          </a:p>
        </p:txBody>
      </p:sp>
      <p:pic>
        <p:nvPicPr>
          <p:cNvPr id="97" name="Google Shape;97;p15"/>
          <p:cNvPicPr preferRelativeResize="0"/>
          <p:nvPr/>
        </p:nvPicPr>
        <p:blipFill rotWithShape="1">
          <a:blip r:embed="rId3">
            <a:alphaModFix/>
          </a:blip>
          <a:srcRect b="0" l="0" r="0" t="0"/>
          <a:stretch/>
        </p:blipFill>
        <p:spPr>
          <a:xfrm>
            <a:off x="2369105" y="335280"/>
            <a:ext cx="3635025" cy="293624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1" name="Shape 101"/>
        <p:cNvGrpSpPr/>
        <p:nvPr/>
      </p:nvGrpSpPr>
      <p:grpSpPr>
        <a:xfrm>
          <a:off x="0" y="0"/>
          <a:ext cx="0" cy="0"/>
          <a:chOff x="0" y="0"/>
          <a:chExt cx="0" cy="0"/>
        </a:xfrm>
      </p:grpSpPr>
      <p:pic>
        <p:nvPicPr>
          <p:cNvPr descr="crop_wide_clean_medical_scientific_illustration_backgro.png_16642938.jpg" id="102" name="Google Shape;102;p16"/>
          <p:cNvPicPr preferRelativeResize="0"/>
          <p:nvPr/>
        </p:nvPicPr>
        <p:blipFill rotWithShape="1">
          <a:blip r:embed="rId3">
            <a:alphaModFix/>
          </a:blip>
          <a:srcRect b="0" l="0" r="0" t="0"/>
          <a:stretch/>
        </p:blipFill>
        <p:spPr>
          <a:xfrm>
            <a:off x="0" y="0"/>
            <a:ext cx="12191695" cy="6858000"/>
          </a:xfrm>
          <a:prstGeom prst="rect">
            <a:avLst/>
          </a:prstGeom>
          <a:noFill/>
          <a:ln>
            <a:noFill/>
          </a:ln>
        </p:spPr>
      </p:pic>
      <p:sp>
        <p:nvSpPr>
          <p:cNvPr id="103" name="Google Shape;103;p16"/>
          <p:cNvSpPr txBox="1"/>
          <p:nvPr/>
        </p:nvSpPr>
        <p:spPr>
          <a:xfrm>
            <a:off x="594359" y="960120"/>
            <a:ext cx="8195077" cy="67710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4400" u="none" cap="none" strike="noStrike">
                <a:solidFill>
                  <a:srgbClr val="B6121B"/>
                </a:solidFill>
                <a:latin typeface="Noto Sans Bengali"/>
                <a:ea typeface="Noto Sans Bengali"/>
                <a:cs typeface="Noto Sans Bengali"/>
                <a:sym typeface="Noto Sans Bengali"/>
              </a:rPr>
              <a:t>বিশ্ব থ্যালাসেমিয়া দিবস ২০২৬</a:t>
            </a:r>
            <a:endParaRPr/>
          </a:p>
        </p:txBody>
      </p:sp>
      <p:sp>
        <p:nvSpPr>
          <p:cNvPr id="104" name="Google Shape;104;p16"/>
          <p:cNvSpPr txBox="1"/>
          <p:nvPr/>
        </p:nvSpPr>
        <p:spPr>
          <a:xfrm>
            <a:off x="640079" y="1737360"/>
            <a:ext cx="6115283" cy="49244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263238"/>
                </a:solidFill>
                <a:latin typeface="Noto Sans Bengali"/>
                <a:ea typeface="Noto Sans Bengali"/>
                <a:cs typeface="Noto Sans Bengali"/>
                <a:sym typeface="Noto Sans Bengali"/>
              </a:rPr>
              <a:t>৮ মে | Hidden No More</a:t>
            </a:r>
            <a:br>
              <a:rPr b="1" i="0" lang="en-US" sz="1600" u="none" cap="none" strike="noStrike">
                <a:solidFill>
                  <a:srgbClr val="263238"/>
                </a:solidFill>
                <a:latin typeface="Noto Sans Bengali"/>
                <a:ea typeface="Noto Sans Bengali"/>
                <a:cs typeface="Noto Sans Bengali"/>
                <a:sym typeface="Noto Sans Bengali"/>
              </a:rPr>
            </a:br>
            <a:r>
              <a:rPr b="1" i="0" lang="en-US" sz="1600" u="none" cap="none" strike="noStrike">
                <a:solidFill>
                  <a:srgbClr val="263238"/>
                </a:solidFill>
                <a:latin typeface="Noto Sans Bengali"/>
                <a:ea typeface="Noto Sans Bengali"/>
                <a:cs typeface="Noto Sans Bengali"/>
                <a:sym typeface="Noto Sans Bengali"/>
              </a:rPr>
              <a:t>Finding the Undiagnosed. Supporting the Unseen.</a:t>
            </a:r>
            <a:endParaRPr/>
          </a:p>
        </p:txBody>
      </p:sp>
      <p:sp>
        <p:nvSpPr>
          <p:cNvPr id="105" name="Google Shape;105;p16"/>
          <p:cNvSpPr txBox="1"/>
          <p:nvPr/>
        </p:nvSpPr>
        <p:spPr>
          <a:xfrm>
            <a:off x="658368" y="2788920"/>
            <a:ext cx="4937760" cy="36576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500" u="none" cap="none" strike="noStrike">
                <a:solidFill>
                  <a:srgbClr val="0B5C7A"/>
                </a:solidFill>
                <a:latin typeface="Noto Sans Bengali"/>
                <a:ea typeface="Noto Sans Bengali"/>
                <a:cs typeface="Noto Sans Bengali"/>
                <a:sym typeface="Noto Sans Bengali"/>
              </a:rPr>
              <a:t>কলেজ শিক্ষার্থীদের জন্য সচেতনতা সেশন</a:t>
            </a:r>
            <a:endParaRPr b="0" i="0" sz="1800" u="none" cap="none" strike="noStrike">
              <a:solidFill>
                <a:schemeClr val="dk1"/>
              </a:solidFill>
              <a:latin typeface="Calibri"/>
              <a:ea typeface="Calibri"/>
              <a:cs typeface="Calibri"/>
              <a:sym typeface="Calibri"/>
            </a:endParaRPr>
          </a:p>
        </p:txBody>
      </p:sp>
      <p:sp>
        <p:nvSpPr>
          <p:cNvPr id="106" name="Google Shape;106;p16"/>
          <p:cNvSpPr txBox="1"/>
          <p:nvPr/>
        </p:nvSpPr>
        <p:spPr>
          <a:xfrm>
            <a:off x="658368" y="3218688"/>
            <a:ext cx="5029200" cy="38404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500" u="none" cap="none" strike="noStrike">
                <a:solidFill>
                  <a:srgbClr val="59656D"/>
                </a:solidFill>
                <a:latin typeface="Noto Sans Bengali"/>
                <a:ea typeface="Noto Sans Bengali"/>
                <a:cs typeface="Noto Sans Bengali"/>
                <a:sym typeface="Noto Sans Bengali"/>
              </a:rPr>
              <a:t>থ্যালাসেমিয়া: রোগ, চিকিৎসা, জটিলতা ও প্রতিরোধ</a:t>
            </a:r>
            <a:endParaRPr/>
          </a:p>
        </p:txBody>
      </p:sp>
      <p:sp>
        <p:nvSpPr>
          <p:cNvPr id="107" name="Google Shape;107;p16"/>
          <p:cNvSpPr txBox="1"/>
          <p:nvPr/>
        </p:nvSpPr>
        <p:spPr>
          <a:xfrm>
            <a:off x="658368" y="5852160"/>
            <a:ext cx="5303520" cy="50292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100" u="none" cap="none" strike="noStrike">
                <a:solidFill>
                  <a:srgbClr val="7E4B48"/>
                </a:solidFill>
                <a:latin typeface="Noto Sans Bengali"/>
                <a:ea typeface="Noto Sans Bengali"/>
                <a:cs typeface="Noto Sans Bengali"/>
                <a:sym typeface="Noto Sans Bengali"/>
              </a:rPr>
              <a:t>Presenter: Dr. M. Morsed Zaman Miah</a:t>
            </a:r>
            <a:br>
              <a:rPr b="0" i="0" lang="en-US" sz="1100" u="none" cap="none" strike="noStrike">
                <a:solidFill>
                  <a:srgbClr val="7E4B48"/>
                </a:solidFill>
                <a:latin typeface="Noto Sans Bengali"/>
                <a:ea typeface="Noto Sans Bengali"/>
                <a:cs typeface="Noto Sans Bengali"/>
                <a:sym typeface="Noto Sans Bengali"/>
              </a:rPr>
            </a:br>
            <a:r>
              <a:rPr b="0" i="0" lang="en-US" sz="1100" u="none" cap="none" strike="noStrike">
                <a:solidFill>
                  <a:srgbClr val="7E4B48"/>
                </a:solidFill>
                <a:latin typeface="Noto Sans Bengali"/>
                <a:ea typeface="Noto Sans Bengali"/>
                <a:cs typeface="Noto Sans Bengali"/>
                <a:sym typeface="Noto Sans Bengali"/>
              </a:rPr>
              <a:t>Associate Professor, Haematology</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F4"/>
        </a:solidFill>
      </p:bgPr>
    </p:bg>
    <p:spTree>
      <p:nvGrpSpPr>
        <p:cNvPr id="111" name="Shape 111"/>
        <p:cNvGrpSpPr/>
        <p:nvPr/>
      </p:nvGrpSpPr>
      <p:grpSpPr>
        <a:xfrm>
          <a:off x="0" y="0"/>
          <a:ext cx="0" cy="0"/>
          <a:chOff x="0" y="0"/>
          <a:chExt cx="0" cy="0"/>
        </a:xfrm>
      </p:grpSpPr>
      <p:sp>
        <p:nvSpPr>
          <p:cNvPr id="112" name="Google Shape;112;p17"/>
          <p:cNvSpPr txBox="1"/>
          <p:nvPr/>
        </p:nvSpPr>
        <p:spPr>
          <a:xfrm>
            <a:off x="548640" y="320040"/>
            <a:ext cx="9692640" cy="54864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600" u="none" cap="none" strike="noStrike">
                <a:solidFill>
                  <a:srgbClr val="B6121B"/>
                </a:solidFill>
                <a:latin typeface="Noto Sans Bengali"/>
                <a:ea typeface="Noto Sans Bengali"/>
                <a:cs typeface="Noto Sans Bengali"/>
                <a:sym typeface="Noto Sans Bengali"/>
              </a:rPr>
              <a:t>দিবসের তাৎপর্য ও ২০২৬ সালের থিম</a:t>
            </a:r>
            <a:endParaRPr/>
          </a:p>
        </p:txBody>
      </p:sp>
      <p:sp>
        <p:nvSpPr>
          <p:cNvPr id="113" name="Google Shape;113;p17"/>
          <p:cNvSpPr/>
          <p:nvPr/>
        </p:nvSpPr>
        <p:spPr>
          <a:xfrm>
            <a:off x="731520" y="1234440"/>
            <a:ext cx="1005840" cy="384048"/>
          </a:xfrm>
          <a:prstGeom prst="roundRect">
            <a:avLst>
              <a:gd fmla="val 16667" name="adj"/>
            </a:avLst>
          </a:prstGeom>
          <a:solidFill>
            <a:srgbClr val="B6121B"/>
          </a:solidFill>
          <a:ln cap="flat" cmpd="sng" w="9525">
            <a:solidFill>
              <a:srgbClr val="B6121B"/>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4" name="Google Shape;114;p17"/>
          <p:cNvSpPr txBox="1"/>
          <p:nvPr/>
        </p:nvSpPr>
        <p:spPr>
          <a:xfrm>
            <a:off x="777240" y="1307592"/>
            <a:ext cx="914400" cy="219456"/>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000" u="none" cap="none" strike="noStrike">
                <a:solidFill>
                  <a:srgbClr val="FFFFFF"/>
                </a:solidFill>
                <a:latin typeface="Noto Sans Bengali"/>
                <a:ea typeface="Noto Sans Bengali"/>
                <a:cs typeface="Noto Sans Bengali"/>
                <a:sym typeface="Noto Sans Bengali"/>
              </a:rPr>
              <a:t>৮ মে</a:t>
            </a:r>
            <a:endParaRPr/>
          </a:p>
        </p:txBody>
      </p:sp>
      <p:sp>
        <p:nvSpPr>
          <p:cNvPr id="115" name="Google Shape;115;p17"/>
          <p:cNvSpPr/>
          <p:nvPr/>
        </p:nvSpPr>
        <p:spPr>
          <a:xfrm>
            <a:off x="1874519" y="1234440"/>
            <a:ext cx="1417320" cy="384048"/>
          </a:xfrm>
          <a:prstGeom prst="roundRect">
            <a:avLst>
              <a:gd fmla="val 16667" name="adj"/>
            </a:avLst>
          </a:prstGeom>
          <a:solidFill>
            <a:srgbClr val="0B5C7A"/>
          </a:solidFill>
          <a:ln cap="flat" cmpd="sng" w="9525">
            <a:solidFill>
              <a:srgbClr val="0B5C7A"/>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6" name="Google Shape;116;p17"/>
          <p:cNvSpPr txBox="1"/>
          <p:nvPr/>
        </p:nvSpPr>
        <p:spPr>
          <a:xfrm>
            <a:off x="1920239" y="1307592"/>
            <a:ext cx="1325880" cy="219456"/>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000" u="none" cap="none" strike="noStrike">
                <a:solidFill>
                  <a:srgbClr val="FFFFFF"/>
                </a:solidFill>
                <a:latin typeface="Noto Sans Bengali"/>
                <a:ea typeface="Noto Sans Bengali"/>
                <a:cs typeface="Noto Sans Bengali"/>
                <a:sym typeface="Noto Sans Bengali"/>
              </a:rPr>
              <a:t>সচেতনতা</a:t>
            </a:r>
            <a:endParaRPr/>
          </a:p>
        </p:txBody>
      </p:sp>
      <p:sp>
        <p:nvSpPr>
          <p:cNvPr id="117" name="Google Shape;117;p17"/>
          <p:cNvSpPr/>
          <p:nvPr/>
        </p:nvSpPr>
        <p:spPr>
          <a:xfrm>
            <a:off x="3456432" y="1234440"/>
            <a:ext cx="1234440" cy="384048"/>
          </a:xfrm>
          <a:prstGeom prst="roundRect">
            <a:avLst>
              <a:gd fmla="val 16667" name="adj"/>
            </a:avLst>
          </a:prstGeom>
          <a:solidFill>
            <a:srgbClr val="286B53"/>
          </a:solidFill>
          <a:ln cap="flat" cmpd="sng" w="9525">
            <a:solidFill>
              <a:srgbClr val="286B53"/>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8" name="Google Shape;118;p17"/>
          <p:cNvSpPr txBox="1"/>
          <p:nvPr/>
        </p:nvSpPr>
        <p:spPr>
          <a:xfrm>
            <a:off x="3502151" y="1307592"/>
            <a:ext cx="1143000" cy="219456"/>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000" u="none" cap="none" strike="noStrike">
                <a:solidFill>
                  <a:srgbClr val="FFFFFF"/>
                </a:solidFill>
                <a:latin typeface="Noto Sans Bengali"/>
                <a:ea typeface="Noto Sans Bengali"/>
                <a:cs typeface="Noto Sans Bengali"/>
                <a:sym typeface="Noto Sans Bengali"/>
              </a:rPr>
              <a:t>প্রতিরোধ</a:t>
            </a:r>
            <a:endParaRPr/>
          </a:p>
        </p:txBody>
      </p:sp>
      <p:sp>
        <p:nvSpPr>
          <p:cNvPr id="119" name="Google Shape;119;p17"/>
          <p:cNvSpPr txBox="1"/>
          <p:nvPr/>
        </p:nvSpPr>
        <p:spPr>
          <a:xfrm>
            <a:off x="777240" y="1828800"/>
            <a:ext cx="5486400" cy="11430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900" u="none" cap="none" strike="noStrike">
                <a:solidFill>
                  <a:srgbClr val="263238"/>
                </a:solidFill>
                <a:latin typeface="Noto Sans Bengali"/>
                <a:ea typeface="Noto Sans Bengali"/>
                <a:cs typeface="Noto Sans Bengali"/>
                <a:sym typeface="Noto Sans Bengali"/>
              </a:rPr>
              <a:t>প্রতি বছর ৮ মে থ্যালাসেমিয়া সম্পর্কে জনসচেতনতা বৃদ্ধি, রোগীদের সংগ্রামকে সম্মান এবং প্রতিরোধমূলক কার্যক্রমকে জোরদার করার জন্য দিবসটি পালিত হয়।</a:t>
            </a:r>
            <a:endParaRPr/>
          </a:p>
        </p:txBody>
      </p:sp>
      <p:sp>
        <p:nvSpPr>
          <p:cNvPr id="120" name="Google Shape;120;p17"/>
          <p:cNvSpPr/>
          <p:nvPr/>
        </p:nvSpPr>
        <p:spPr>
          <a:xfrm>
            <a:off x="777240" y="4533743"/>
            <a:ext cx="5486400" cy="1417320"/>
          </a:xfrm>
          <a:prstGeom prst="roundRect">
            <a:avLst>
              <a:gd fmla="val 16667" name="adj"/>
            </a:avLst>
          </a:prstGeom>
          <a:solidFill>
            <a:srgbClr val="FFFFFF"/>
          </a:solidFill>
          <a:ln cap="flat" cmpd="sng" w="10150">
            <a:solidFill>
              <a:srgbClr val="F0D5D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1" name="Google Shape;121;p17"/>
          <p:cNvSpPr txBox="1"/>
          <p:nvPr/>
        </p:nvSpPr>
        <p:spPr>
          <a:xfrm>
            <a:off x="941832" y="3971678"/>
            <a:ext cx="5157216" cy="246221"/>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600" u="none" cap="none" strike="noStrike">
                <a:solidFill>
                  <a:srgbClr val="B6121B"/>
                </a:solidFill>
                <a:latin typeface="Noto Sans Bengali"/>
                <a:ea typeface="Noto Sans Bengali"/>
                <a:cs typeface="Noto Sans Bengali"/>
                <a:sym typeface="Noto Sans Bengali"/>
              </a:rPr>
              <a:t>২০২৬ সালের বৈশ্বিক আহ্বান</a:t>
            </a:r>
            <a:endParaRPr b="0" i="0" sz="1800" u="none" cap="none" strike="noStrike">
              <a:solidFill>
                <a:schemeClr val="dk1"/>
              </a:solidFill>
              <a:latin typeface="Calibri"/>
              <a:ea typeface="Calibri"/>
              <a:cs typeface="Calibri"/>
              <a:sym typeface="Calibri"/>
            </a:endParaRPr>
          </a:p>
        </p:txBody>
      </p:sp>
      <p:sp>
        <p:nvSpPr>
          <p:cNvPr id="122" name="Google Shape;122;p17"/>
          <p:cNvSpPr txBox="1"/>
          <p:nvPr/>
        </p:nvSpPr>
        <p:spPr>
          <a:xfrm>
            <a:off x="941832" y="4756742"/>
            <a:ext cx="5157216" cy="98488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600" u="none" cap="none" strike="noStrike">
                <a:solidFill>
                  <a:srgbClr val="263238"/>
                </a:solidFill>
                <a:latin typeface="Noto Sans Bengali"/>
                <a:ea typeface="Noto Sans Bengali"/>
                <a:cs typeface="Noto Sans Bengali"/>
                <a:sym typeface="Noto Sans Bengali"/>
              </a:rPr>
              <a:t>“Hidden No More: Finding the Undiagnosed. Supporting the Unseen.”</a:t>
            </a:r>
            <a:br>
              <a:rPr b="0" i="0" lang="en-US" sz="1600" u="none" cap="none" strike="noStrike">
                <a:solidFill>
                  <a:srgbClr val="263238"/>
                </a:solidFill>
                <a:latin typeface="Noto Sans Bengali"/>
                <a:ea typeface="Noto Sans Bengali"/>
                <a:cs typeface="Noto Sans Bengali"/>
                <a:sym typeface="Noto Sans Bengali"/>
              </a:rPr>
            </a:br>
            <a:r>
              <a:rPr b="0" i="0" lang="en-US" sz="1600" u="none" cap="none" strike="noStrike">
                <a:solidFill>
                  <a:srgbClr val="263238"/>
                </a:solidFill>
                <a:latin typeface="Noto Sans Bengali"/>
                <a:ea typeface="Noto Sans Bengali"/>
                <a:cs typeface="Noto Sans Bengali"/>
                <a:sym typeface="Noto Sans Bengali"/>
              </a:rPr>
              <a:t>অর্থাৎ—যারা এখনো শনাক্ত নয়, তাদের খুঁজে বের করা; যাদের কষ্ট অদৃশ্য, তাদের পাশে দাঁড়ানো।</a:t>
            </a:r>
            <a:endParaRPr/>
          </a:p>
        </p:txBody>
      </p:sp>
      <p:pic>
        <p:nvPicPr>
          <p:cNvPr descr="crop_a_realistic_indoor_classroom_lecture_scene_in_a_me.png_98333081.jpg" id="123" name="Google Shape;123;p17"/>
          <p:cNvPicPr preferRelativeResize="0"/>
          <p:nvPr/>
        </p:nvPicPr>
        <p:blipFill rotWithShape="1">
          <a:blip r:embed="rId3">
            <a:alphaModFix/>
          </a:blip>
          <a:srcRect b="0" l="0" r="0" t="0"/>
          <a:stretch/>
        </p:blipFill>
        <p:spPr>
          <a:xfrm>
            <a:off x="6629400" y="1143000"/>
            <a:ext cx="4983480" cy="4526280"/>
          </a:xfrm>
          <a:prstGeom prst="rect">
            <a:avLst/>
          </a:prstGeom>
          <a:noFill/>
          <a:ln>
            <a:noFill/>
          </a:ln>
        </p:spPr>
      </p:pic>
      <p:sp>
        <p:nvSpPr>
          <p:cNvPr id="124" name="Google Shape;124;p17"/>
          <p:cNvSpPr/>
          <p:nvPr/>
        </p:nvSpPr>
        <p:spPr>
          <a:xfrm>
            <a:off x="502920" y="6473952"/>
            <a:ext cx="11155680" cy="13716"/>
          </a:xfrm>
          <a:prstGeom prst="rect">
            <a:avLst/>
          </a:prstGeom>
          <a:solidFill>
            <a:srgbClr val="E8C9C3"/>
          </a:solidFill>
          <a:ln cap="flat" cmpd="sng" w="9525">
            <a:solidFill>
              <a:srgbClr val="E8C9C3"/>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5" name="Google Shape;125;p17"/>
          <p:cNvSpPr txBox="1"/>
          <p:nvPr/>
        </p:nvSpPr>
        <p:spPr>
          <a:xfrm>
            <a:off x="548640" y="6547104"/>
            <a:ext cx="5029200" cy="20116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বিশ্ব থ্যালাসেমিয়া দিবস ২০২৬</a:t>
            </a:r>
            <a:endParaRPr/>
          </a:p>
        </p:txBody>
      </p:sp>
      <p:sp>
        <p:nvSpPr>
          <p:cNvPr id="126" name="Google Shape;126;p17"/>
          <p:cNvSpPr txBox="1"/>
          <p:nvPr/>
        </p:nvSpPr>
        <p:spPr>
          <a:xfrm>
            <a:off x="11109960" y="6547104"/>
            <a:ext cx="548640" cy="201168"/>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2/20</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18"/>
          <p:cNvSpPr/>
          <p:nvPr/>
        </p:nvSpPr>
        <p:spPr>
          <a:xfrm>
            <a:off x="0" y="0"/>
            <a:ext cx="12191695" cy="201168"/>
          </a:xfrm>
          <a:prstGeom prst="rect">
            <a:avLst/>
          </a:prstGeom>
          <a:solidFill>
            <a:srgbClr val="B71C1C"/>
          </a:solidFill>
          <a:ln cap="flat" cmpd="sng" w="12700">
            <a:solidFill>
              <a:srgbClr val="B7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8"/>
          <p:cNvSpPr/>
          <p:nvPr/>
        </p:nvSpPr>
        <p:spPr>
          <a:xfrm>
            <a:off x="502920" y="347472"/>
            <a:ext cx="786384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937"/>
              </a:buClr>
              <a:buSzPts val="2500"/>
              <a:buFont typeface="Play"/>
              <a:buNone/>
            </a:pPr>
            <a:r>
              <a:rPr b="1" i="0" lang="en-US" sz="2500" u="none" cap="none" strike="noStrike">
                <a:solidFill>
                  <a:srgbClr val="1F2937"/>
                </a:solidFill>
                <a:latin typeface="Play"/>
                <a:ea typeface="Play"/>
                <a:cs typeface="Play"/>
                <a:sym typeface="Play"/>
              </a:rPr>
              <a:t>National disease frequency: carrier burden</a:t>
            </a:r>
            <a:endParaRPr b="0" i="0" sz="2500" u="none" cap="none" strike="noStrike">
              <a:solidFill>
                <a:schemeClr val="dk1"/>
              </a:solidFill>
              <a:latin typeface="Calibri"/>
              <a:ea typeface="Calibri"/>
              <a:cs typeface="Calibri"/>
              <a:sym typeface="Calibri"/>
            </a:endParaRPr>
          </a:p>
        </p:txBody>
      </p:sp>
      <p:sp>
        <p:nvSpPr>
          <p:cNvPr id="134" name="Google Shape;134;p18"/>
          <p:cNvSpPr/>
          <p:nvPr/>
        </p:nvSpPr>
        <p:spPr>
          <a:xfrm>
            <a:off x="530352" y="868680"/>
            <a:ext cx="749808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850"/>
              <a:buFont typeface="Calibri"/>
              <a:buNone/>
            </a:pPr>
            <a:r>
              <a:rPr b="0" i="0" lang="en-US" sz="850" u="none" cap="none" strike="noStrike">
                <a:solidFill>
                  <a:srgbClr val="6B7280"/>
                </a:solidFill>
                <a:latin typeface="Calibri"/>
                <a:ea typeface="Calibri"/>
                <a:cs typeface="Calibri"/>
                <a:sym typeface="Calibri"/>
              </a:rPr>
              <a:t>Bangladesh Bureau of Statistics (BBS) • National Thalassemia Survey 2024</a:t>
            </a:r>
            <a:endParaRPr b="0" i="0" sz="850" u="none" cap="none" strike="noStrike">
              <a:solidFill>
                <a:schemeClr val="dk1"/>
              </a:solidFill>
              <a:latin typeface="Calibri"/>
              <a:ea typeface="Calibri"/>
              <a:cs typeface="Calibri"/>
              <a:sym typeface="Calibri"/>
            </a:endParaRPr>
          </a:p>
        </p:txBody>
      </p:sp>
      <p:sp>
        <p:nvSpPr>
          <p:cNvPr id="135" name="Google Shape;135;p18"/>
          <p:cNvSpPr/>
          <p:nvPr/>
        </p:nvSpPr>
        <p:spPr>
          <a:xfrm>
            <a:off x="685800" y="1554480"/>
            <a:ext cx="3566160" cy="1554480"/>
          </a:xfrm>
          <a:prstGeom prst="roundRect">
            <a:avLst>
              <a:gd fmla="val 7059" name="adj"/>
            </a:avLst>
          </a:prstGeom>
          <a:solidFill>
            <a:srgbClr val="FFF1F2"/>
          </a:solidFill>
          <a:ln cap="flat" cmpd="sng" w="12700">
            <a:solidFill>
              <a:srgbClr val="FECAC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8"/>
          <p:cNvSpPr/>
          <p:nvPr/>
        </p:nvSpPr>
        <p:spPr>
          <a:xfrm>
            <a:off x="813816" y="1737360"/>
            <a:ext cx="3310128" cy="53035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71C1C"/>
              </a:buClr>
              <a:buSzPts val="3600"/>
              <a:buFont typeface="Calibri"/>
              <a:buNone/>
            </a:pPr>
            <a:r>
              <a:rPr b="1" i="0" lang="en-US" sz="3600" u="none" cap="none" strike="noStrike">
                <a:solidFill>
                  <a:srgbClr val="B71C1C"/>
                </a:solidFill>
                <a:latin typeface="Calibri"/>
                <a:ea typeface="Calibri"/>
                <a:cs typeface="Calibri"/>
                <a:sym typeface="Calibri"/>
              </a:rPr>
              <a:t>11.4%</a:t>
            </a:r>
            <a:endParaRPr b="0" i="0" sz="3600" u="none" cap="none" strike="noStrike">
              <a:solidFill>
                <a:schemeClr val="dk1"/>
              </a:solidFill>
              <a:latin typeface="Calibri"/>
              <a:ea typeface="Calibri"/>
              <a:cs typeface="Calibri"/>
              <a:sym typeface="Calibri"/>
            </a:endParaRPr>
          </a:p>
        </p:txBody>
      </p:sp>
      <p:sp>
        <p:nvSpPr>
          <p:cNvPr id="137" name="Google Shape;137;p18"/>
          <p:cNvSpPr/>
          <p:nvPr/>
        </p:nvSpPr>
        <p:spPr>
          <a:xfrm>
            <a:off x="850392" y="2423160"/>
            <a:ext cx="3236976" cy="411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F2937"/>
              </a:buClr>
              <a:buSzPts val="1300"/>
              <a:buFont typeface="Calibri"/>
              <a:buNone/>
            </a:pPr>
            <a:r>
              <a:rPr b="0" i="0" lang="en-US" sz="1300" u="none" cap="none" strike="noStrike">
                <a:solidFill>
                  <a:srgbClr val="1F2937"/>
                </a:solidFill>
                <a:latin typeface="Calibri"/>
                <a:ea typeface="Calibri"/>
                <a:cs typeface="Calibri"/>
                <a:sym typeface="Calibri"/>
              </a:rPr>
              <a:t>of Bangladeshis aged 14–35 years were thalassemia carriers in BBS survey</a:t>
            </a:r>
            <a:endParaRPr b="0" i="0" sz="1300" u="none" cap="none" strike="noStrike">
              <a:solidFill>
                <a:schemeClr val="dk1"/>
              </a:solidFill>
              <a:latin typeface="Calibri"/>
              <a:ea typeface="Calibri"/>
              <a:cs typeface="Calibri"/>
              <a:sym typeface="Calibri"/>
            </a:endParaRPr>
          </a:p>
        </p:txBody>
      </p:sp>
      <p:sp>
        <p:nvSpPr>
          <p:cNvPr id="138" name="Google Shape;138;p18"/>
          <p:cNvSpPr/>
          <p:nvPr/>
        </p:nvSpPr>
        <p:spPr>
          <a:xfrm>
            <a:off x="4480560" y="1554480"/>
            <a:ext cx="2926080" cy="1554480"/>
          </a:xfrm>
          <a:prstGeom prst="roundRect">
            <a:avLst>
              <a:gd fmla="val 7059" name="adj"/>
            </a:avLst>
          </a:prstGeom>
          <a:solidFill>
            <a:srgbClr val="FFF1F2"/>
          </a:solidFill>
          <a:ln cap="flat" cmpd="sng" w="12700">
            <a:solidFill>
              <a:srgbClr val="FECAC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8"/>
          <p:cNvSpPr/>
          <p:nvPr/>
        </p:nvSpPr>
        <p:spPr>
          <a:xfrm>
            <a:off x="4608576" y="1737360"/>
            <a:ext cx="2670048" cy="53035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F766E"/>
              </a:buClr>
              <a:buSzPts val="3600"/>
              <a:buFont typeface="Calibri"/>
              <a:buNone/>
            </a:pPr>
            <a:r>
              <a:rPr b="1" i="0" lang="en-US" sz="3600" u="none" cap="none" strike="noStrike">
                <a:solidFill>
                  <a:srgbClr val="0F766E"/>
                </a:solidFill>
                <a:latin typeface="Calibri"/>
                <a:ea typeface="Calibri"/>
                <a:cs typeface="Calibri"/>
                <a:sym typeface="Calibri"/>
              </a:rPr>
              <a:t>88.6%</a:t>
            </a:r>
            <a:endParaRPr b="0" i="0" sz="3600" u="none" cap="none" strike="noStrike">
              <a:solidFill>
                <a:schemeClr val="dk1"/>
              </a:solidFill>
              <a:latin typeface="Calibri"/>
              <a:ea typeface="Calibri"/>
              <a:cs typeface="Calibri"/>
              <a:sym typeface="Calibri"/>
            </a:endParaRPr>
          </a:p>
        </p:txBody>
      </p:sp>
      <p:sp>
        <p:nvSpPr>
          <p:cNvPr id="140" name="Google Shape;140;p18"/>
          <p:cNvSpPr/>
          <p:nvPr/>
        </p:nvSpPr>
        <p:spPr>
          <a:xfrm>
            <a:off x="4645152" y="2423160"/>
            <a:ext cx="2596896" cy="411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F2937"/>
              </a:buClr>
              <a:buSzPts val="1300"/>
              <a:buFont typeface="Calibri"/>
              <a:buNone/>
            </a:pPr>
            <a:r>
              <a:rPr b="0" i="0" lang="en-US" sz="1300" u="none" cap="none" strike="noStrike">
                <a:solidFill>
                  <a:srgbClr val="1F2937"/>
                </a:solidFill>
                <a:latin typeface="Calibri"/>
                <a:ea typeface="Calibri"/>
                <a:cs typeface="Calibri"/>
                <a:sym typeface="Calibri"/>
              </a:rPr>
              <a:t>had hemoglobin pattern within normal range</a:t>
            </a:r>
            <a:endParaRPr b="0" i="0" sz="1300" u="none" cap="none" strike="noStrike">
              <a:solidFill>
                <a:schemeClr val="dk1"/>
              </a:solidFill>
              <a:latin typeface="Calibri"/>
              <a:ea typeface="Calibri"/>
              <a:cs typeface="Calibri"/>
              <a:sym typeface="Calibri"/>
            </a:endParaRPr>
          </a:p>
        </p:txBody>
      </p:sp>
      <p:sp>
        <p:nvSpPr>
          <p:cNvPr id="141" name="Google Shape;141;p18"/>
          <p:cNvSpPr/>
          <p:nvPr/>
        </p:nvSpPr>
        <p:spPr>
          <a:xfrm>
            <a:off x="7635240" y="1554480"/>
            <a:ext cx="3108960" cy="1554480"/>
          </a:xfrm>
          <a:prstGeom prst="roundRect">
            <a:avLst>
              <a:gd fmla="val 7059" name="adj"/>
            </a:avLst>
          </a:prstGeom>
          <a:solidFill>
            <a:srgbClr val="FFF1F2"/>
          </a:solidFill>
          <a:ln cap="flat" cmpd="sng" w="12700">
            <a:solidFill>
              <a:srgbClr val="FECAC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8"/>
          <p:cNvSpPr/>
          <p:nvPr/>
        </p:nvSpPr>
        <p:spPr>
          <a:xfrm>
            <a:off x="7763256" y="1737360"/>
            <a:ext cx="2852928" cy="53035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A580C"/>
              </a:buClr>
              <a:buSzPts val="3600"/>
              <a:buFont typeface="Calibri"/>
              <a:buNone/>
            </a:pPr>
            <a:r>
              <a:rPr b="1" i="0" lang="en-US" sz="3600" u="none" cap="none" strike="noStrike">
                <a:solidFill>
                  <a:srgbClr val="EA580C"/>
                </a:solidFill>
                <a:latin typeface="Calibri"/>
                <a:ea typeface="Calibri"/>
                <a:cs typeface="Calibri"/>
                <a:sym typeface="Calibri"/>
              </a:rPr>
              <a:t>1 in 9</a:t>
            </a:r>
            <a:endParaRPr b="0" i="0" sz="3600" u="none" cap="none" strike="noStrike">
              <a:solidFill>
                <a:schemeClr val="dk1"/>
              </a:solidFill>
              <a:latin typeface="Calibri"/>
              <a:ea typeface="Calibri"/>
              <a:cs typeface="Calibri"/>
              <a:sym typeface="Calibri"/>
            </a:endParaRPr>
          </a:p>
        </p:txBody>
      </p:sp>
      <p:sp>
        <p:nvSpPr>
          <p:cNvPr id="143" name="Google Shape;143;p18"/>
          <p:cNvSpPr/>
          <p:nvPr/>
        </p:nvSpPr>
        <p:spPr>
          <a:xfrm>
            <a:off x="7799832" y="2423160"/>
            <a:ext cx="2779776" cy="411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F2937"/>
              </a:buClr>
              <a:buSzPts val="1300"/>
              <a:buFont typeface="Calibri"/>
              <a:buNone/>
            </a:pPr>
            <a:r>
              <a:rPr b="0" i="0" lang="en-US" sz="1300" u="none" cap="none" strike="noStrike">
                <a:solidFill>
                  <a:srgbClr val="1F2937"/>
                </a:solidFill>
                <a:latin typeface="Calibri"/>
                <a:ea typeface="Calibri"/>
                <a:cs typeface="Calibri"/>
                <a:sym typeface="Calibri"/>
              </a:rPr>
              <a:t>approximate frequency implied by 11.4% carrier prevalence</a:t>
            </a:r>
            <a:endParaRPr b="0" i="0" sz="1300" u="none" cap="none" strike="noStrike">
              <a:solidFill>
                <a:schemeClr val="dk1"/>
              </a:solidFill>
              <a:latin typeface="Calibri"/>
              <a:ea typeface="Calibri"/>
              <a:cs typeface="Calibri"/>
              <a:sym typeface="Calibri"/>
            </a:endParaRPr>
          </a:p>
        </p:txBody>
      </p:sp>
      <p:sp>
        <p:nvSpPr>
          <p:cNvPr id="144" name="Google Shape;144;p18"/>
          <p:cNvSpPr/>
          <p:nvPr/>
        </p:nvSpPr>
        <p:spPr>
          <a:xfrm>
            <a:off x="822960" y="3794760"/>
            <a:ext cx="301752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937"/>
              </a:buClr>
              <a:buSzPts val="1900"/>
              <a:buFont typeface="Calibri"/>
              <a:buNone/>
            </a:pPr>
            <a:r>
              <a:rPr b="1" i="0" lang="en-US" sz="1900" u="none" cap="none" strike="noStrike">
                <a:solidFill>
                  <a:srgbClr val="1F2937"/>
                </a:solidFill>
                <a:latin typeface="Calibri"/>
                <a:ea typeface="Calibri"/>
                <a:cs typeface="Calibri"/>
                <a:sym typeface="Calibri"/>
              </a:rPr>
              <a:t>Teaching message for students</a:t>
            </a:r>
            <a:endParaRPr b="0" i="0" sz="1900" u="none" cap="none" strike="noStrike">
              <a:solidFill>
                <a:schemeClr val="dk1"/>
              </a:solidFill>
              <a:latin typeface="Calibri"/>
              <a:ea typeface="Calibri"/>
              <a:cs typeface="Calibri"/>
              <a:sym typeface="Calibri"/>
            </a:endParaRPr>
          </a:p>
        </p:txBody>
      </p:sp>
      <p:sp>
        <p:nvSpPr>
          <p:cNvPr id="145" name="Google Shape;145;p18"/>
          <p:cNvSpPr/>
          <p:nvPr/>
        </p:nvSpPr>
        <p:spPr>
          <a:xfrm>
            <a:off x="822960" y="4206240"/>
            <a:ext cx="10332720" cy="658368"/>
          </a:xfrm>
          <a:prstGeom prst="rect">
            <a:avLst/>
          </a:prstGeom>
          <a:noFill/>
          <a:ln>
            <a:noFill/>
          </a:ln>
        </p:spPr>
        <p:txBody>
          <a:bodyPr anchorCtr="0" anchor="ctr" bIns="500" lIns="500" spcFirstLastPara="1" rIns="500" wrap="square" tIns="500">
            <a:noAutofit/>
          </a:bodyPr>
          <a:lstStyle/>
          <a:p>
            <a:pPr indent="0" lvl="0" marL="0" marR="0" rtl="0" algn="l">
              <a:spcBef>
                <a:spcPts val="0"/>
              </a:spcBef>
              <a:spcAft>
                <a:spcPts val="0"/>
              </a:spcAft>
              <a:buClr>
                <a:srgbClr val="1F2937"/>
              </a:buClr>
              <a:buSzPts val="1700"/>
              <a:buFont typeface="Calibri"/>
              <a:buNone/>
            </a:pPr>
            <a:r>
              <a:rPr b="0" i="0" lang="en-US" sz="1700" u="none" cap="none" strike="noStrike">
                <a:solidFill>
                  <a:srgbClr val="1F2937"/>
                </a:solidFill>
                <a:latin typeface="Calibri"/>
                <a:ea typeface="Calibri"/>
                <a:cs typeface="Calibri"/>
                <a:sym typeface="Calibri"/>
              </a:rPr>
              <a:t>A carrier is usually healthy, but if both partners are carriers, each pregnancy may have a 25% risk of a child with clinically significant thalassemia.</a:t>
            </a:r>
            <a:endParaRPr b="0" i="0" sz="1700" u="none" cap="none" strike="noStrike">
              <a:solidFill>
                <a:schemeClr val="dk1"/>
              </a:solidFill>
              <a:latin typeface="Calibri"/>
              <a:ea typeface="Calibri"/>
              <a:cs typeface="Calibri"/>
              <a:sym typeface="Calibri"/>
            </a:endParaRPr>
          </a:p>
        </p:txBody>
      </p:sp>
      <p:sp>
        <p:nvSpPr>
          <p:cNvPr id="146" name="Google Shape;146;p18"/>
          <p:cNvSpPr/>
          <p:nvPr/>
        </p:nvSpPr>
        <p:spPr>
          <a:xfrm>
            <a:off x="822960" y="5074920"/>
            <a:ext cx="10241280" cy="621792"/>
          </a:xfrm>
          <a:prstGeom prst="roundRect">
            <a:avLst>
              <a:gd fmla="val 11765" name="adj"/>
            </a:avLst>
          </a:prstGeom>
          <a:solidFill>
            <a:srgbClr val="EFF6FF"/>
          </a:solidFill>
          <a:ln cap="flat" cmpd="sng" w="12700">
            <a:solidFill>
              <a:srgbClr val="BFDB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8"/>
          <p:cNvSpPr/>
          <p:nvPr/>
        </p:nvSpPr>
        <p:spPr>
          <a:xfrm>
            <a:off x="1051560" y="5285232"/>
            <a:ext cx="9784080" cy="228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E40AF"/>
              </a:buClr>
              <a:buSzPts val="1400"/>
              <a:buFont typeface="Calibri"/>
              <a:buNone/>
            </a:pPr>
            <a:r>
              <a:rPr b="1" i="0" lang="en-US" sz="1400" u="none" cap="none" strike="noStrike">
                <a:solidFill>
                  <a:srgbClr val="1E40AF"/>
                </a:solidFill>
                <a:latin typeface="Calibri"/>
                <a:ea typeface="Calibri"/>
                <a:cs typeface="Calibri"/>
                <a:sym typeface="Calibri"/>
              </a:rPr>
              <a:t>BBS data make thalassemia a population-level prevention issue, not only a hospital-based disease management issue.</a:t>
            </a:r>
            <a:endParaRPr b="0" i="0" sz="1400" u="none" cap="none" strike="noStrike">
              <a:solidFill>
                <a:schemeClr val="dk1"/>
              </a:solidFill>
              <a:latin typeface="Calibri"/>
              <a:ea typeface="Calibri"/>
              <a:cs typeface="Calibri"/>
              <a:sym typeface="Calibri"/>
            </a:endParaRPr>
          </a:p>
        </p:txBody>
      </p:sp>
      <p:sp>
        <p:nvSpPr>
          <p:cNvPr id="148" name="Google Shape;148;p18"/>
          <p:cNvSpPr/>
          <p:nvPr/>
        </p:nvSpPr>
        <p:spPr>
          <a:xfrm>
            <a:off x="502920" y="6537960"/>
            <a:ext cx="1115568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4748B"/>
              </a:buClr>
              <a:buSzPts val="680"/>
              <a:buFont typeface="Calibri"/>
              <a:buNone/>
            </a:pPr>
            <a:r>
              <a:rPr b="0" i="0" lang="en-US" sz="680" u="none" cap="none" strike="noStrike">
                <a:solidFill>
                  <a:srgbClr val="64748B"/>
                </a:solidFill>
                <a:latin typeface="Calibri"/>
                <a:ea typeface="Calibri"/>
                <a:cs typeface="Calibri"/>
                <a:sym typeface="Calibri"/>
              </a:rPr>
              <a:t>Source: BBS National Thalassemia Survey 2024; summaries reported by The Business Standard and The Daily Star.</a:t>
            </a:r>
            <a:endParaRPr b="0" i="0" sz="68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9"/>
          <p:cNvSpPr/>
          <p:nvPr/>
        </p:nvSpPr>
        <p:spPr>
          <a:xfrm>
            <a:off x="0" y="0"/>
            <a:ext cx="12191695" cy="201168"/>
          </a:xfrm>
          <a:prstGeom prst="rect">
            <a:avLst/>
          </a:prstGeom>
          <a:solidFill>
            <a:srgbClr val="B71C1C"/>
          </a:solidFill>
          <a:ln cap="flat" cmpd="sng" w="12700">
            <a:solidFill>
              <a:srgbClr val="B7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9"/>
          <p:cNvSpPr/>
          <p:nvPr/>
        </p:nvSpPr>
        <p:spPr>
          <a:xfrm>
            <a:off x="502920" y="347472"/>
            <a:ext cx="786384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937"/>
              </a:buClr>
              <a:buSzPts val="2500"/>
              <a:buFont typeface="Play"/>
              <a:buNone/>
            </a:pPr>
            <a:r>
              <a:rPr b="1" i="0" lang="en-US" sz="2500" u="none" cap="none" strike="noStrike">
                <a:solidFill>
                  <a:srgbClr val="1F2937"/>
                </a:solidFill>
                <a:latin typeface="Play"/>
                <a:ea typeface="Play"/>
                <a:cs typeface="Play"/>
                <a:sym typeface="Play"/>
              </a:rPr>
              <a:t>Divisional priority ranking</a:t>
            </a:r>
            <a:endParaRPr b="0" i="0" sz="2500" u="none" cap="none" strike="noStrike">
              <a:solidFill>
                <a:schemeClr val="dk1"/>
              </a:solidFill>
              <a:latin typeface="Calibri"/>
              <a:ea typeface="Calibri"/>
              <a:cs typeface="Calibri"/>
              <a:sym typeface="Calibri"/>
            </a:endParaRPr>
          </a:p>
        </p:txBody>
      </p:sp>
      <p:sp>
        <p:nvSpPr>
          <p:cNvPr id="156" name="Google Shape;156;p19"/>
          <p:cNvSpPr/>
          <p:nvPr/>
        </p:nvSpPr>
        <p:spPr>
          <a:xfrm>
            <a:off x="530352" y="868680"/>
            <a:ext cx="749808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7280"/>
              </a:buClr>
              <a:buSzPts val="850"/>
              <a:buFont typeface="Calibri"/>
              <a:buNone/>
            </a:pPr>
            <a:r>
              <a:rPr b="0" i="0" lang="en-US" sz="850" u="none" cap="none" strike="noStrike">
                <a:solidFill>
                  <a:srgbClr val="6B7280"/>
                </a:solidFill>
                <a:latin typeface="Calibri"/>
                <a:ea typeface="Calibri"/>
                <a:cs typeface="Calibri"/>
                <a:sym typeface="Calibri"/>
              </a:rPr>
              <a:t>Bangladesh Bureau of Statistics (BBS) • National Thalassemia Survey 2024</a:t>
            </a:r>
            <a:endParaRPr b="0" i="0" sz="850" u="none" cap="none" strike="noStrike">
              <a:solidFill>
                <a:schemeClr val="dk1"/>
              </a:solidFill>
              <a:latin typeface="Calibri"/>
              <a:ea typeface="Calibri"/>
              <a:cs typeface="Calibri"/>
              <a:sym typeface="Calibri"/>
            </a:endParaRPr>
          </a:p>
        </p:txBody>
      </p:sp>
      <p:sp>
        <p:nvSpPr>
          <p:cNvPr id="157" name="Google Shape;157;p19"/>
          <p:cNvSpPr/>
          <p:nvPr/>
        </p:nvSpPr>
        <p:spPr>
          <a:xfrm>
            <a:off x="777240" y="1472184"/>
            <a:ext cx="329184" cy="1554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1100"/>
              <a:buFont typeface="Calibri"/>
              <a:buNone/>
            </a:pPr>
            <a:r>
              <a:rPr b="1" i="0" lang="en-US" sz="1100" u="none" cap="none" strike="noStrike">
                <a:solidFill>
                  <a:srgbClr val="6B7280"/>
                </a:solidFill>
                <a:latin typeface="Calibri"/>
                <a:ea typeface="Calibri"/>
                <a:cs typeface="Calibri"/>
                <a:sym typeface="Calibri"/>
              </a:rPr>
              <a:t>01</a:t>
            </a:r>
            <a:endParaRPr b="0" i="0" sz="1100" u="none" cap="none" strike="noStrike">
              <a:solidFill>
                <a:schemeClr val="dk1"/>
              </a:solidFill>
              <a:latin typeface="Calibri"/>
              <a:ea typeface="Calibri"/>
              <a:cs typeface="Calibri"/>
              <a:sym typeface="Calibri"/>
            </a:endParaRPr>
          </a:p>
        </p:txBody>
      </p:sp>
      <p:sp>
        <p:nvSpPr>
          <p:cNvPr id="158" name="Google Shape;158;p19"/>
          <p:cNvSpPr/>
          <p:nvPr/>
        </p:nvSpPr>
        <p:spPr>
          <a:xfrm>
            <a:off x="1234440" y="1417320"/>
            <a:ext cx="15087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937"/>
              </a:buClr>
              <a:buSzPts val="1350"/>
              <a:buFont typeface="Calibri"/>
              <a:buNone/>
            </a:pPr>
            <a:r>
              <a:rPr b="1" i="0" lang="en-US" sz="1350" u="none" cap="none" strike="noStrike">
                <a:solidFill>
                  <a:srgbClr val="1F2937"/>
                </a:solidFill>
                <a:latin typeface="Calibri"/>
                <a:ea typeface="Calibri"/>
                <a:cs typeface="Calibri"/>
                <a:sym typeface="Calibri"/>
              </a:rPr>
              <a:t>Rangpur</a:t>
            </a:r>
            <a:endParaRPr b="0" i="0" sz="1350" u="none" cap="none" strike="noStrike">
              <a:solidFill>
                <a:schemeClr val="dk1"/>
              </a:solidFill>
              <a:latin typeface="Calibri"/>
              <a:ea typeface="Calibri"/>
              <a:cs typeface="Calibri"/>
              <a:sym typeface="Calibri"/>
            </a:endParaRPr>
          </a:p>
        </p:txBody>
      </p:sp>
      <p:sp>
        <p:nvSpPr>
          <p:cNvPr id="159" name="Google Shape;159;p19"/>
          <p:cNvSpPr/>
          <p:nvPr/>
        </p:nvSpPr>
        <p:spPr>
          <a:xfrm>
            <a:off x="2743200" y="1444752"/>
            <a:ext cx="4048354" cy="256032"/>
          </a:xfrm>
          <a:prstGeom prst="roundRect">
            <a:avLst>
              <a:gd fmla="val 25000" name="adj"/>
            </a:avLst>
          </a:prstGeom>
          <a:solidFill>
            <a:srgbClr val="D83A3A"/>
          </a:solidFill>
          <a:ln cap="flat" cmpd="sng" w="12700">
            <a:solidFill>
              <a:srgbClr val="D83A3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9"/>
          <p:cNvSpPr/>
          <p:nvPr/>
        </p:nvSpPr>
        <p:spPr>
          <a:xfrm>
            <a:off x="7086600" y="1435608"/>
            <a:ext cx="73152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F2937"/>
              </a:buClr>
              <a:buSzPts val="1250"/>
              <a:buFont typeface="Calibri"/>
              <a:buNone/>
            </a:pPr>
            <a:r>
              <a:rPr b="1" i="0" lang="en-US" sz="1250" u="none" cap="none" strike="noStrike">
                <a:solidFill>
                  <a:srgbClr val="1F2937"/>
                </a:solidFill>
                <a:latin typeface="Calibri"/>
                <a:ea typeface="Calibri"/>
                <a:cs typeface="Calibri"/>
                <a:sym typeface="Calibri"/>
              </a:rPr>
              <a:t>27.7%</a:t>
            </a:r>
            <a:endParaRPr b="0" i="0" sz="1250" u="none" cap="none" strike="noStrike">
              <a:solidFill>
                <a:schemeClr val="dk1"/>
              </a:solidFill>
              <a:latin typeface="Calibri"/>
              <a:ea typeface="Calibri"/>
              <a:cs typeface="Calibri"/>
              <a:sym typeface="Calibri"/>
            </a:endParaRPr>
          </a:p>
        </p:txBody>
      </p:sp>
      <p:sp>
        <p:nvSpPr>
          <p:cNvPr id="161" name="Google Shape;161;p19"/>
          <p:cNvSpPr/>
          <p:nvPr/>
        </p:nvSpPr>
        <p:spPr>
          <a:xfrm>
            <a:off x="777240" y="1975104"/>
            <a:ext cx="329184" cy="1554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1100"/>
              <a:buFont typeface="Calibri"/>
              <a:buNone/>
            </a:pPr>
            <a:r>
              <a:rPr b="1" i="0" lang="en-US" sz="1100" u="none" cap="none" strike="noStrike">
                <a:solidFill>
                  <a:srgbClr val="6B7280"/>
                </a:solidFill>
                <a:latin typeface="Calibri"/>
                <a:ea typeface="Calibri"/>
                <a:cs typeface="Calibri"/>
                <a:sym typeface="Calibri"/>
              </a:rPr>
              <a:t>02</a:t>
            </a:r>
            <a:endParaRPr b="0" i="0" sz="1100" u="none" cap="none" strike="noStrike">
              <a:solidFill>
                <a:schemeClr val="dk1"/>
              </a:solidFill>
              <a:latin typeface="Calibri"/>
              <a:ea typeface="Calibri"/>
              <a:cs typeface="Calibri"/>
              <a:sym typeface="Calibri"/>
            </a:endParaRPr>
          </a:p>
        </p:txBody>
      </p:sp>
      <p:sp>
        <p:nvSpPr>
          <p:cNvPr id="162" name="Google Shape;162;p19"/>
          <p:cNvSpPr/>
          <p:nvPr/>
        </p:nvSpPr>
        <p:spPr>
          <a:xfrm>
            <a:off x="1234440" y="1920240"/>
            <a:ext cx="15087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937"/>
              </a:buClr>
              <a:buSzPts val="1350"/>
              <a:buFont typeface="Calibri"/>
              <a:buNone/>
            </a:pPr>
            <a:r>
              <a:rPr b="1" i="0" lang="en-US" sz="1350" u="none" cap="none" strike="noStrike">
                <a:solidFill>
                  <a:srgbClr val="1F2937"/>
                </a:solidFill>
                <a:latin typeface="Calibri"/>
                <a:ea typeface="Calibri"/>
                <a:cs typeface="Calibri"/>
                <a:sym typeface="Calibri"/>
              </a:rPr>
              <a:t>Rajshahi</a:t>
            </a:r>
            <a:endParaRPr b="0" i="0" sz="1350" u="none" cap="none" strike="noStrike">
              <a:solidFill>
                <a:schemeClr val="dk1"/>
              </a:solidFill>
              <a:latin typeface="Calibri"/>
              <a:ea typeface="Calibri"/>
              <a:cs typeface="Calibri"/>
              <a:sym typeface="Calibri"/>
            </a:endParaRPr>
          </a:p>
        </p:txBody>
      </p:sp>
      <p:sp>
        <p:nvSpPr>
          <p:cNvPr id="163" name="Google Shape;163;p19"/>
          <p:cNvSpPr/>
          <p:nvPr/>
        </p:nvSpPr>
        <p:spPr>
          <a:xfrm>
            <a:off x="2743200" y="1947672"/>
            <a:ext cx="1748942" cy="256032"/>
          </a:xfrm>
          <a:prstGeom prst="roundRect">
            <a:avLst>
              <a:gd fmla="val 25000" name="adj"/>
            </a:avLst>
          </a:prstGeom>
          <a:solidFill>
            <a:srgbClr val="EA580C"/>
          </a:solidFill>
          <a:ln cap="flat" cmpd="sng" w="12700">
            <a:solidFill>
              <a:srgbClr val="EA580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9"/>
          <p:cNvSpPr/>
          <p:nvPr/>
        </p:nvSpPr>
        <p:spPr>
          <a:xfrm>
            <a:off x="7086600" y="1938528"/>
            <a:ext cx="73152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F2937"/>
              </a:buClr>
              <a:buSzPts val="1250"/>
              <a:buFont typeface="Calibri"/>
              <a:buNone/>
            </a:pPr>
            <a:r>
              <a:rPr b="1" i="0" lang="en-US" sz="1250" u="none" cap="none" strike="noStrike">
                <a:solidFill>
                  <a:srgbClr val="1F2937"/>
                </a:solidFill>
                <a:latin typeface="Calibri"/>
                <a:ea typeface="Calibri"/>
                <a:cs typeface="Calibri"/>
                <a:sym typeface="Calibri"/>
              </a:rPr>
              <a:t>11.3%</a:t>
            </a:r>
            <a:endParaRPr b="0" i="0" sz="1250" u="none" cap="none" strike="noStrike">
              <a:solidFill>
                <a:schemeClr val="dk1"/>
              </a:solidFill>
              <a:latin typeface="Calibri"/>
              <a:ea typeface="Calibri"/>
              <a:cs typeface="Calibri"/>
              <a:sym typeface="Calibri"/>
            </a:endParaRPr>
          </a:p>
        </p:txBody>
      </p:sp>
      <p:sp>
        <p:nvSpPr>
          <p:cNvPr id="165" name="Google Shape;165;p19"/>
          <p:cNvSpPr/>
          <p:nvPr/>
        </p:nvSpPr>
        <p:spPr>
          <a:xfrm>
            <a:off x="777240" y="2478024"/>
            <a:ext cx="329184" cy="1554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1100"/>
              <a:buFont typeface="Calibri"/>
              <a:buNone/>
            </a:pPr>
            <a:r>
              <a:rPr b="1" i="0" lang="en-US" sz="1100" u="none" cap="none" strike="noStrike">
                <a:solidFill>
                  <a:srgbClr val="6B7280"/>
                </a:solidFill>
                <a:latin typeface="Calibri"/>
                <a:ea typeface="Calibri"/>
                <a:cs typeface="Calibri"/>
                <a:sym typeface="Calibri"/>
              </a:rPr>
              <a:t>03</a:t>
            </a:r>
            <a:endParaRPr b="0" i="0" sz="1100" u="none" cap="none" strike="noStrike">
              <a:solidFill>
                <a:schemeClr val="dk1"/>
              </a:solidFill>
              <a:latin typeface="Calibri"/>
              <a:ea typeface="Calibri"/>
              <a:cs typeface="Calibri"/>
              <a:sym typeface="Calibri"/>
            </a:endParaRPr>
          </a:p>
        </p:txBody>
      </p:sp>
      <p:sp>
        <p:nvSpPr>
          <p:cNvPr id="166" name="Google Shape;166;p19"/>
          <p:cNvSpPr/>
          <p:nvPr/>
        </p:nvSpPr>
        <p:spPr>
          <a:xfrm>
            <a:off x="1234440" y="2423160"/>
            <a:ext cx="15087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937"/>
              </a:buClr>
              <a:buSzPts val="1350"/>
              <a:buFont typeface="Calibri"/>
              <a:buNone/>
            </a:pPr>
            <a:r>
              <a:rPr b="1" i="0" lang="en-US" sz="1350" u="none" cap="none" strike="noStrike">
                <a:solidFill>
                  <a:srgbClr val="1F2937"/>
                </a:solidFill>
                <a:latin typeface="Calibri"/>
                <a:ea typeface="Calibri"/>
                <a:cs typeface="Calibri"/>
                <a:sym typeface="Calibri"/>
              </a:rPr>
              <a:t>Chattogram</a:t>
            </a:r>
            <a:endParaRPr b="0" i="0" sz="1350" u="none" cap="none" strike="noStrike">
              <a:solidFill>
                <a:schemeClr val="dk1"/>
              </a:solidFill>
              <a:latin typeface="Calibri"/>
              <a:ea typeface="Calibri"/>
              <a:cs typeface="Calibri"/>
              <a:sym typeface="Calibri"/>
            </a:endParaRPr>
          </a:p>
        </p:txBody>
      </p:sp>
      <p:sp>
        <p:nvSpPr>
          <p:cNvPr id="167" name="Google Shape;167;p19"/>
          <p:cNvSpPr/>
          <p:nvPr/>
        </p:nvSpPr>
        <p:spPr>
          <a:xfrm>
            <a:off x="2743200" y="2450592"/>
            <a:ext cx="1734922" cy="256032"/>
          </a:xfrm>
          <a:prstGeom prst="roundRect">
            <a:avLst>
              <a:gd fmla="val 25000" name="adj"/>
            </a:avLst>
          </a:prstGeom>
          <a:solidFill>
            <a:srgbClr val="EA580C"/>
          </a:solidFill>
          <a:ln cap="flat" cmpd="sng" w="12700">
            <a:solidFill>
              <a:srgbClr val="EA580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9"/>
          <p:cNvSpPr/>
          <p:nvPr/>
        </p:nvSpPr>
        <p:spPr>
          <a:xfrm>
            <a:off x="7086600" y="2441448"/>
            <a:ext cx="73152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F2937"/>
              </a:buClr>
              <a:buSzPts val="1250"/>
              <a:buFont typeface="Calibri"/>
              <a:buNone/>
            </a:pPr>
            <a:r>
              <a:rPr b="1" i="0" lang="en-US" sz="1250" u="none" cap="none" strike="noStrike">
                <a:solidFill>
                  <a:srgbClr val="1F2937"/>
                </a:solidFill>
                <a:latin typeface="Calibri"/>
                <a:ea typeface="Calibri"/>
                <a:cs typeface="Calibri"/>
                <a:sym typeface="Calibri"/>
              </a:rPr>
              <a:t>11.2%</a:t>
            </a:r>
            <a:endParaRPr b="0" i="0" sz="1250" u="none" cap="none" strike="noStrike">
              <a:solidFill>
                <a:schemeClr val="dk1"/>
              </a:solidFill>
              <a:latin typeface="Calibri"/>
              <a:ea typeface="Calibri"/>
              <a:cs typeface="Calibri"/>
              <a:sym typeface="Calibri"/>
            </a:endParaRPr>
          </a:p>
        </p:txBody>
      </p:sp>
      <p:sp>
        <p:nvSpPr>
          <p:cNvPr id="169" name="Google Shape;169;p19"/>
          <p:cNvSpPr/>
          <p:nvPr/>
        </p:nvSpPr>
        <p:spPr>
          <a:xfrm>
            <a:off x="777240" y="2980944"/>
            <a:ext cx="329184" cy="1554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1100"/>
              <a:buFont typeface="Calibri"/>
              <a:buNone/>
            </a:pPr>
            <a:r>
              <a:rPr b="1" i="0" lang="en-US" sz="1100" u="none" cap="none" strike="noStrike">
                <a:solidFill>
                  <a:srgbClr val="6B7280"/>
                </a:solidFill>
                <a:latin typeface="Calibri"/>
                <a:ea typeface="Calibri"/>
                <a:cs typeface="Calibri"/>
                <a:sym typeface="Calibri"/>
              </a:rPr>
              <a:t>04</a:t>
            </a:r>
            <a:endParaRPr b="0" i="0" sz="1100" u="none" cap="none" strike="noStrike">
              <a:solidFill>
                <a:schemeClr val="dk1"/>
              </a:solidFill>
              <a:latin typeface="Calibri"/>
              <a:ea typeface="Calibri"/>
              <a:cs typeface="Calibri"/>
              <a:sym typeface="Calibri"/>
            </a:endParaRPr>
          </a:p>
        </p:txBody>
      </p:sp>
      <p:sp>
        <p:nvSpPr>
          <p:cNvPr id="170" name="Google Shape;170;p19"/>
          <p:cNvSpPr/>
          <p:nvPr/>
        </p:nvSpPr>
        <p:spPr>
          <a:xfrm>
            <a:off x="1234440" y="2926080"/>
            <a:ext cx="15087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937"/>
              </a:buClr>
              <a:buSzPts val="1350"/>
              <a:buFont typeface="Calibri"/>
              <a:buNone/>
            </a:pPr>
            <a:r>
              <a:rPr b="0" i="0" lang="en-US" sz="1350" u="none" cap="none" strike="noStrike">
                <a:solidFill>
                  <a:srgbClr val="1F2937"/>
                </a:solidFill>
                <a:latin typeface="Calibri"/>
                <a:ea typeface="Calibri"/>
                <a:cs typeface="Calibri"/>
                <a:sym typeface="Calibri"/>
              </a:rPr>
              <a:t>Mymensingh</a:t>
            </a:r>
            <a:endParaRPr b="0" i="0" sz="1350" u="none" cap="none" strike="noStrike">
              <a:solidFill>
                <a:schemeClr val="dk1"/>
              </a:solidFill>
              <a:latin typeface="Calibri"/>
              <a:ea typeface="Calibri"/>
              <a:cs typeface="Calibri"/>
              <a:sym typeface="Calibri"/>
            </a:endParaRPr>
          </a:p>
        </p:txBody>
      </p:sp>
      <p:sp>
        <p:nvSpPr>
          <p:cNvPr id="171" name="Google Shape;171;p19"/>
          <p:cNvSpPr/>
          <p:nvPr/>
        </p:nvSpPr>
        <p:spPr>
          <a:xfrm>
            <a:off x="2743200" y="2953512"/>
            <a:ext cx="1538630" cy="256032"/>
          </a:xfrm>
          <a:prstGeom prst="roundRect">
            <a:avLst>
              <a:gd fmla="val 25000" name="adj"/>
            </a:avLst>
          </a:prstGeom>
          <a:solidFill>
            <a:srgbClr val="2563EB"/>
          </a:solidFill>
          <a:ln cap="flat" cmpd="sng" w="12700">
            <a:solidFill>
              <a:srgbClr val="2563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9"/>
          <p:cNvSpPr/>
          <p:nvPr/>
        </p:nvSpPr>
        <p:spPr>
          <a:xfrm>
            <a:off x="7086600" y="2944368"/>
            <a:ext cx="73152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F2937"/>
              </a:buClr>
              <a:buSzPts val="1250"/>
              <a:buFont typeface="Calibri"/>
              <a:buNone/>
            </a:pPr>
            <a:r>
              <a:rPr b="1" i="0" lang="en-US" sz="1250" u="none" cap="none" strike="noStrike">
                <a:solidFill>
                  <a:srgbClr val="1F2937"/>
                </a:solidFill>
                <a:latin typeface="Calibri"/>
                <a:ea typeface="Calibri"/>
                <a:cs typeface="Calibri"/>
                <a:sym typeface="Calibri"/>
              </a:rPr>
              <a:t>9.8%</a:t>
            </a:r>
            <a:endParaRPr b="0" i="0" sz="1250" u="none" cap="none" strike="noStrike">
              <a:solidFill>
                <a:schemeClr val="dk1"/>
              </a:solidFill>
              <a:latin typeface="Calibri"/>
              <a:ea typeface="Calibri"/>
              <a:cs typeface="Calibri"/>
              <a:sym typeface="Calibri"/>
            </a:endParaRPr>
          </a:p>
        </p:txBody>
      </p:sp>
      <p:sp>
        <p:nvSpPr>
          <p:cNvPr id="173" name="Google Shape;173;p19"/>
          <p:cNvSpPr/>
          <p:nvPr/>
        </p:nvSpPr>
        <p:spPr>
          <a:xfrm>
            <a:off x="777240" y="3483864"/>
            <a:ext cx="329184" cy="1554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1100"/>
              <a:buFont typeface="Calibri"/>
              <a:buNone/>
            </a:pPr>
            <a:r>
              <a:rPr b="1" i="0" lang="en-US" sz="1100" u="none" cap="none" strike="noStrike">
                <a:solidFill>
                  <a:srgbClr val="6B7280"/>
                </a:solidFill>
                <a:latin typeface="Calibri"/>
                <a:ea typeface="Calibri"/>
                <a:cs typeface="Calibri"/>
                <a:sym typeface="Calibri"/>
              </a:rPr>
              <a:t>05</a:t>
            </a:r>
            <a:endParaRPr b="0" i="0" sz="1100" u="none" cap="none" strike="noStrike">
              <a:solidFill>
                <a:schemeClr val="dk1"/>
              </a:solidFill>
              <a:latin typeface="Calibri"/>
              <a:ea typeface="Calibri"/>
              <a:cs typeface="Calibri"/>
              <a:sym typeface="Calibri"/>
            </a:endParaRPr>
          </a:p>
        </p:txBody>
      </p:sp>
      <p:sp>
        <p:nvSpPr>
          <p:cNvPr id="174" name="Google Shape;174;p19"/>
          <p:cNvSpPr/>
          <p:nvPr/>
        </p:nvSpPr>
        <p:spPr>
          <a:xfrm>
            <a:off x="1234440" y="3429000"/>
            <a:ext cx="15087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937"/>
              </a:buClr>
              <a:buSzPts val="1350"/>
              <a:buFont typeface="Calibri"/>
              <a:buNone/>
            </a:pPr>
            <a:r>
              <a:rPr b="0" i="0" lang="en-US" sz="1350" u="none" cap="none" strike="noStrike">
                <a:solidFill>
                  <a:srgbClr val="1F2937"/>
                </a:solidFill>
                <a:latin typeface="Calibri"/>
                <a:ea typeface="Calibri"/>
                <a:cs typeface="Calibri"/>
                <a:sym typeface="Calibri"/>
              </a:rPr>
              <a:t>Dhaka</a:t>
            </a:r>
            <a:endParaRPr b="0" i="0" sz="1350" u="none" cap="none" strike="noStrike">
              <a:solidFill>
                <a:schemeClr val="dk1"/>
              </a:solidFill>
              <a:latin typeface="Calibri"/>
              <a:ea typeface="Calibri"/>
              <a:cs typeface="Calibri"/>
              <a:sym typeface="Calibri"/>
            </a:endParaRPr>
          </a:p>
        </p:txBody>
      </p:sp>
      <p:sp>
        <p:nvSpPr>
          <p:cNvPr id="175" name="Google Shape;175;p19"/>
          <p:cNvSpPr/>
          <p:nvPr/>
        </p:nvSpPr>
        <p:spPr>
          <a:xfrm>
            <a:off x="2743200" y="3456432"/>
            <a:ext cx="1370381" cy="256032"/>
          </a:xfrm>
          <a:prstGeom prst="roundRect">
            <a:avLst>
              <a:gd fmla="val 25000" name="adj"/>
            </a:avLst>
          </a:prstGeom>
          <a:solidFill>
            <a:srgbClr val="2563EB"/>
          </a:solidFill>
          <a:ln cap="flat" cmpd="sng" w="12700">
            <a:solidFill>
              <a:srgbClr val="2563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9"/>
          <p:cNvSpPr/>
          <p:nvPr/>
        </p:nvSpPr>
        <p:spPr>
          <a:xfrm>
            <a:off x="7086600" y="3447288"/>
            <a:ext cx="73152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F2937"/>
              </a:buClr>
              <a:buSzPts val="1250"/>
              <a:buFont typeface="Calibri"/>
              <a:buNone/>
            </a:pPr>
            <a:r>
              <a:rPr b="1" i="0" lang="en-US" sz="1250" u="none" cap="none" strike="noStrike">
                <a:solidFill>
                  <a:srgbClr val="1F2937"/>
                </a:solidFill>
                <a:latin typeface="Calibri"/>
                <a:ea typeface="Calibri"/>
                <a:cs typeface="Calibri"/>
                <a:sym typeface="Calibri"/>
              </a:rPr>
              <a:t>8.6%</a:t>
            </a:r>
            <a:endParaRPr b="0" i="0" sz="1250" u="none" cap="none" strike="noStrike">
              <a:solidFill>
                <a:schemeClr val="dk1"/>
              </a:solidFill>
              <a:latin typeface="Calibri"/>
              <a:ea typeface="Calibri"/>
              <a:cs typeface="Calibri"/>
              <a:sym typeface="Calibri"/>
            </a:endParaRPr>
          </a:p>
        </p:txBody>
      </p:sp>
      <p:sp>
        <p:nvSpPr>
          <p:cNvPr id="177" name="Google Shape;177;p19"/>
          <p:cNvSpPr/>
          <p:nvPr/>
        </p:nvSpPr>
        <p:spPr>
          <a:xfrm>
            <a:off x="777240" y="3986784"/>
            <a:ext cx="329184" cy="1554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1100"/>
              <a:buFont typeface="Calibri"/>
              <a:buNone/>
            </a:pPr>
            <a:r>
              <a:rPr b="1" i="0" lang="en-US" sz="1100" u="none" cap="none" strike="noStrike">
                <a:solidFill>
                  <a:srgbClr val="6B7280"/>
                </a:solidFill>
                <a:latin typeface="Calibri"/>
                <a:ea typeface="Calibri"/>
                <a:cs typeface="Calibri"/>
                <a:sym typeface="Calibri"/>
              </a:rPr>
              <a:t>06</a:t>
            </a:r>
            <a:endParaRPr b="0" i="0" sz="1100" u="none" cap="none" strike="noStrike">
              <a:solidFill>
                <a:schemeClr val="dk1"/>
              </a:solidFill>
              <a:latin typeface="Calibri"/>
              <a:ea typeface="Calibri"/>
              <a:cs typeface="Calibri"/>
              <a:sym typeface="Calibri"/>
            </a:endParaRPr>
          </a:p>
        </p:txBody>
      </p:sp>
      <p:sp>
        <p:nvSpPr>
          <p:cNvPr id="178" name="Google Shape;178;p19"/>
          <p:cNvSpPr/>
          <p:nvPr/>
        </p:nvSpPr>
        <p:spPr>
          <a:xfrm>
            <a:off x="1234440" y="3931920"/>
            <a:ext cx="15087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937"/>
              </a:buClr>
              <a:buSzPts val="1350"/>
              <a:buFont typeface="Calibri"/>
              <a:buNone/>
            </a:pPr>
            <a:r>
              <a:rPr b="0" i="0" lang="en-US" sz="1350" u="none" cap="none" strike="noStrike">
                <a:solidFill>
                  <a:srgbClr val="1F2937"/>
                </a:solidFill>
                <a:latin typeface="Calibri"/>
                <a:ea typeface="Calibri"/>
                <a:cs typeface="Calibri"/>
                <a:sym typeface="Calibri"/>
              </a:rPr>
              <a:t>Khulna</a:t>
            </a:r>
            <a:endParaRPr b="0" i="0" sz="1350" u="none" cap="none" strike="noStrike">
              <a:solidFill>
                <a:schemeClr val="dk1"/>
              </a:solidFill>
              <a:latin typeface="Calibri"/>
              <a:ea typeface="Calibri"/>
              <a:cs typeface="Calibri"/>
              <a:sym typeface="Calibri"/>
            </a:endParaRPr>
          </a:p>
        </p:txBody>
      </p:sp>
      <p:sp>
        <p:nvSpPr>
          <p:cNvPr id="179" name="Google Shape;179;p19"/>
          <p:cNvSpPr/>
          <p:nvPr/>
        </p:nvSpPr>
        <p:spPr>
          <a:xfrm>
            <a:off x="2743200" y="3959352"/>
            <a:ext cx="1370381" cy="256032"/>
          </a:xfrm>
          <a:prstGeom prst="roundRect">
            <a:avLst>
              <a:gd fmla="val 25000" name="adj"/>
            </a:avLst>
          </a:prstGeom>
          <a:solidFill>
            <a:srgbClr val="2563EB"/>
          </a:solidFill>
          <a:ln cap="flat" cmpd="sng" w="12700">
            <a:solidFill>
              <a:srgbClr val="2563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9"/>
          <p:cNvSpPr/>
          <p:nvPr/>
        </p:nvSpPr>
        <p:spPr>
          <a:xfrm>
            <a:off x="7086600" y="3950208"/>
            <a:ext cx="73152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F2937"/>
              </a:buClr>
              <a:buSzPts val="1250"/>
              <a:buFont typeface="Calibri"/>
              <a:buNone/>
            </a:pPr>
            <a:r>
              <a:rPr b="1" i="0" lang="en-US" sz="1250" u="none" cap="none" strike="noStrike">
                <a:solidFill>
                  <a:srgbClr val="1F2937"/>
                </a:solidFill>
                <a:latin typeface="Calibri"/>
                <a:ea typeface="Calibri"/>
                <a:cs typeface="Calibri"/>
                <a:sym typeface="Calibri"/>
              </a:rPr>
              <a:t>8.6%</a:t>
            </a:r>
            <a:endParaRPr b="0" i="0" sz="1250" u="none" cap="none" strike="noStrike">
              <a:solidFill>
                <a:schemeClr val="dk1"/>
              </a:solidFill>
              <a:latin typeface="Calibri"/>
              <a:ea typeface="Calibri"/>
              <a:cs typeface="Calibri"/>
              <a:sym typeface="Calibri"/>
            </a:endParaRPr>
          </a:p>
        </p:txBody>
      </p:sp>
      <p:sp>
        <p:nvSpPr>
          <p:cNvPr id="181" name="Google Shape;181;p19"/>
          <p:cNvSpPr/>
          <p:nvPr/>
        </p:nvSpPr>
        <p:spPr>
          <a:xfrm>
            <a:off x="777240" y="4489704"/>
            <a:ext cx="329184" cy="1554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1100"/>
              <a:buFont typeface="Calibri"/>
              <a:buNone/>
            </a:pPr>
            <a:r>
              <a:rPr b="1" i="0" lang="en-US" sz="1100" u="none" cap="none" strike="noStrike">
                <a:solidFill>
                  <a:srgbClr val="6B7280"/>
                </a:solidFill>
                <a:latin typeface="Calibri"/>
                <a:ea typeface="Calibri"/>
                <a:cs typeface="Calibri"/>
                <a:sym typeface="Calibri"/>
              </a:rPr>
              <a:t>07</a:t>
            </a:r>
            <a:endParaRPr b="0" i="0" sz="1100" u="none" cap="none" strike="noStrike">
              <a:solidFill>
                <a:schemeClr val="dk1"/>
              </a:solidFill>
              <a:latin typeface="Calibri"/>
              <a:ea typeface="Calibri"/>
              <a:cs typeface="Calibri"/>
              <a:sym typeface="Calibri"/>
            </a:endParaRPr>
          </a:p>
        </p:txBody>
      </p:sp>
      <p:sp>
        <p:nvSpPr>
          <p:cNvPr id="182" name="Google Shape;182;p19"/>
          <p:cNvSpPr/>
          <p:nvPr/>
        </p:nvSpPr>
        <p:spPr>
          <a:xfrm>
            <a:off x="1234440" y="4434840"/>
            <a:ext cx="15087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937"/>
              </a:buClr>
              <a:buSzPts val="1350"/>
              <a:buFont typeface="Calibri"/>
              <a:buNone/>
            </a:pPr>
            <a:r>
              <a:rPr b="0" i="0" lang="en-US" sz="1350" u="none" cap="none" strike="noStrike">
                <a:solidFill>
                  <a:srgbClr val="1F2937"/>
                </a:solidFill>
                <a:latin typeface="Calibri"/>
                <a:ea typeface="Calibri"/>
                <a:cs typeface="Calibri"/>
                <a:sym typeface="Calibri"/>
              </a:rPr>
              <a:t>Barishal</a:t>
            </a:r>
            <a:endParaRPr b="0" i="0" sz="1350" u="none" cap="none" strike="noStrike">
              <a:solidFill>
                <a:schemeClr val="dk1"/>
              </a:solidFill>
              <a:latin typeface="Calibri"/>
              <a:ea typeface="Calibri"/>
              <a:cs typeface="Calibri"/>
              <a:sym typeface="Calibri"/>
            </a:endParaRPr>
          </a:p>
        </p:txBody>
      </p:sp>
      <p:sp>
        <p:nvSpPr>
          <p:cNvPr id="183" name="Google Shape;183;p19"/>
          <p:cNvSpPr/>
          <p:nvPr/>
        </p:nvSpPr>
        <p:spPr>
          <a:xfrm>
            <a:off x="2743200" y="4462272"/>
            <a:ext cx="1188110" cy="256032"/>
          </a:xfrm>
          <a:prstGeom prst="roundRect">
            <a:avLst>
              <a:gd fmla="val 25000" name="adj"/>
            </a:avLst>
          </a:prstGeom>
          <a:solidFill>
            <a:srgbClr val="2563EB"/>
          </a:solidFill>
          <a:ln cap="flat" cmpd="sng" w="12700">
            <a:solidFill>
              <a:srgbClr val="2563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9"/>
          <p:cNvSpPr/>
          <p:nvPr/>
        </p:nvSpPr>
        <p:spPr>
          <a:xfrm>
            <a:off x="7086600" y="4453128"/>
            <a:ext cx="73152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F2937"/>
              </a:buClr>
              <a:buSzPts val="1250"/>
              <a:buFont typeface="Calibri"/>
              <a:buNone/>
            </a:pPr>
            <a:r>
              <a:rPr b="1" i="0" lang="en-US" sz="1250" u="none" cap="none" strike="noStrike">
                <a:solidFill>
                  <a:srgbClr val="1F2937"/>
                </a:solidFill>
                <a:latin typeface="Calibri"/>
                <a:ea typeface="Calibri"/>
                <a:cs typeface="Calibri"/>
                <a:sym typeface="Calibri"/>
              </a:rPr>
              <a:t>7.3%</a:t>
            </a:r>
            <a:endParaRPr b="0" i="0" sz="1250" u="none" cap="none" strike="noStrike">
              <a:solidFill>
                <a:schemeClr val="dk1"/>
              </a:solidFill>
              <a:latin typeface="Calibri"/>
              <a:ea typeface="Calibri"/>
              <a:cs typeface="Calibri"/>
              <a:sym typeface="Calibri"/>
            </a:endParaRPr>
          </a:p>
        </p:txBody>
      </p:sp>
      <p:sp>
        <p:nvSpPr>
          <p:cNvPr id="185" name="Google Shape;185;p19"/>
          <p:cNvSpPr/>
          <p:nvPr/>
        </p:nvSpPr>
        <p:spPr>
          <a:xfrm>
            <a:off x="777240" y="4992624"/>
            <a:ext cx="329184" cy="1554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7280"/>
              </a:buClr>
              <a:buSzPts val="1100"/>
              <a:buFont typeface="Calibri"/>
              <a:buNone/>
            </a:pPr>
            <a:r>
              <a:rPr b="1" i="0" lang="en-US" sz="1100" u="none" cap="none" strike="noStrike">
                <a:solidFill>
                  <a:srgbClr val="6B7280"/>
                </a:solidFill>
                <a:latin typeface="Calibri"/>
                <a:ea typeface="Calibri"/>
                <a:cs typeface="Calibri"/>
                <a:sym typeface="Calibri"/>
              </a:rPr>
              <a:t>08</a:t>
            </a:r>
            <a:endParaRPr b="0" i="0" sz="1100" u="none" cap="none" strike="noStrike">
              <a:solidFill>
                <a:schemeClr val="dk1"/>
              </a:solidFill>
              <a:latin typeface="Calibri"/>
              <a:ea typeface="Calibri"/>
              <a:cs typeface="Calibri"/>
              <a:sym typeface="Calibri"/>
            </a:endParaRPr>
          </a:p>
        </p:txBody>
      </p:sp>
      <p:sp>
        <p:nvSpPr>
          <p:cNvPr id="186" name="Google Shape;186;p19"/>
          <p:cNvSpPr/>
          <p:nvPr/>
        </p:nvSpPr>
        <p:spPr>
          <a:xfrm>
            <a:off x="1234440" y="4937760"/>
            <a:ext cx="15087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937"/>
              </a:buClr>
              <a:buSzPts val="1350"/>
              <a:buFont typeface="Calibri"/>
              <a:buNone/>
            </a:pPr>
            <a:r>
              <a:rPr b="0" i="0" lang="en-US" sz="1350" u="none" cap="none" strike="noStrike">
                <a:solidFill>
                  <a:srgbClr val="1F2937"/>
                </a:solidFill>
                <a:latin typeface="Calibri"/>
                <a:ea typeface="Calibri"/>
                <a:cs typeface="Calibri"/>
                <a:sym typeface="Calibri"/>
              </a:rPr>
              <a:t>Sylhet</a:t>
            </a:r>
            <a:endParaRPr b="0" i="0" sz="1350" u="none" cap="none" strike="noStrike">
              <a:solidFill>
                <a:schemeClr val="dk1"/>
              </a:solidFill>
              <a:latin typeface="Calibri"/>
              <a:ea typeface="Calibri"/>
              <a:cs typeface="Calibri"/>
              <a:sym typeface="Calibri"/>
            </a:endParaRPr>
          </a:p>
        </p:txBody>
      </p:sp>
      <p:sp>
        <p:nvSpPr>
          <p:cNvPr id="187" name="Google Shape;187;p19"/>
          <p:cNvSpPr/>
          <p:nvPr/>
        </p:nvSpPr>
        <p:spPr>
          <a:xfrm>
            <a:off x="2743200" y="4965192"/>
            <a:ext cx="837590" cy="256032"/>
          </a:xfrm>
          <a:prstGeom prst="roundRect">
            <a:avLst>
              <a:gd fmla="val 25000" name="adj"/>
            </a:avLst>
          </a:prstGeom>
          <a:solidFill>
            <a:srgbClr val="2563EB"/>
          </a:solidFill>
          <a:ln cap="flat" cmpd="sng" w="12700">
            <a:solidFill>
              <a:srgbClr val="2563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9"/>
          <p:cNvSpPr/>
          <p:nvPr/>
        </p:nvSpPr>
        <p:spPr>
          <a:xfrm>
            <a:off x="7086600" y="4956048"/>
            <a:ext cx="73152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F2937"/>
              </a:buClr>
              <a:buSzPts val="1250"/>
              <a:buFont typeface="Calibri"/>
              <a:buNone/>
            </a:pPr>
            <a:r>
              <a:rPr b="1" i="0" lang="en-US" sz="1250" u="none" cap="none" strike="noStrike">
                <a:solidFill>
                  <a:srgbClr val="1F2937"/>
                </a:solidFill>
                <a:latin typeface="Calibri"/>
                <a:ea typeface="Calibri"/>
                <a:cs typeface="Calibri"/>
                <a:sym typeface="Calibri"/>
              </a:rPr>
              <a:t>4.8%</a:t>
            </a:r>
            <a:endParaRPr b="0" i="0" sz="1250" u="none" cap="none" strike="noStrike">
              <a:solidFill>
                <a:schemeClr val="dk1"/>
              </a:solidFill>
              <a:latin typeface="Calibri"/>
              <a:ea typeface="Calibri"/>
              <a:cs typeface="Calibri"/>
              <a:sym typeface="Calibri"/>
            </a:endParaRPr>
          </a:p>
        </p:txBody>
      </p:sp>
      <p:sp>
        <p:nvSpPr>
          <p:cNvPr id="189" name="Google Shape;189;p19"/>
          <p:cNvSpPr/>
          <p:nvPr/>
        </p:nvSpPr>
        <p:spPr>
          <a:xfrm>
            <a:off x="8321040" y="1417320"/>
            <a:ext cx="292608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937"/>
              </a:buClr>
              <a:buSzPts val="1800"/>
              <a:buFont typeface="Calibri"/>
              <a:buNone/>
            </a:pPr>
            <a:r>
              <a:rPr b="1" i="0" lang="en-US" sz="1800" u="none" cap="none" strike="noStrike">
                <a:solidFill>
                  <a:srgbClr val="1F2937"/>
                </a:solidFill>
                <a:latin typeface="Calibri"/>
                <a:ea typeface="Calibri"/>
                <a:cs typeface="Calibri"/>
                <a:sym typeface="Calibri"/>
              </a:rPr>
              <a:t>How to use this slide in a talk</a:t>
            </a:r>
            <a:endParaRPr b="0" i="0" sz="1800" u="none" cap="none" strike="noStrike">
              <a:solidFill>
                <a:schemeClr val="dk1"/>
              </a:solidFill>
              <a:latin typeface="Calibri"/>
              <a:ea typeface="Calibri"/>
              <a:cs typeface="Calibri"/>
              <a:sym typeface="Calibri"/>
            </a:endParaRPr>
          </a:p>
        </p:txBody>
      </p:sp>
      <p:sp>
        <p:nvSpPr>
          <p:cNvPr id="190" name="Google Shape;190;p19"/>
          <p:cNvSpPr/>
          <p:nvPr/>
        </p:nvSpPr>
        <p:spPr>
          <a:xfrm>
            <a:off x="8321040" y="1828800"/>
            <a:ext cx="3200400" cy="1828800"/>
          </a:xfrm>
          <a:prstGeom prst="rect">
            <a:avLst/>
          </a:prstGeom>
          <a:noFill/>
          <a:ln>
            <a:noFill/>
          </a:ln>
        </p:spPr>
        <p:txBody>
          <a:bodyPr anchorCtr="0" anchor="ctr" bIns="500" lIns="500" spcFirstLastPara="1" rIns="500" wrap="square" tIns="500">
            <a:noAutofit/>
          </a:bodyPr>
          <a:lstStyle/>
          <a:p>
            <a:pPr indent="0" lvl="0" marL="0" marR="0" rtl="0" algn="l">
              <a:spcBef>
                <a:spcPts val="0"/>
              </a:spcBef>
              <a:spcAft>
                <a:spcPts val="0"/>
              </a:spcAft>
              <a:buClr>
                <a:srgbClr val="1F2937"/>
              </a:buClr>
              <a:buSzPts val="1340"/>
              <a:buFont typeface="Calibri"/>
              <a:buNone/>
            </a:pPr>
            <a:r>
              <a:rPr b="0" i="0" lang="en-US" sz="1340" u="none" cap="none" strike="noStrike">
                <a:solidFill>
                  <a:srgbClr val="1F2937"/>
                </a:solidFill>
                <a:latin typeface="Calibri"/>
                <a:ea typeface="Calibri"/>
                <a:cs typeface="Calibri"/>
                <a:sym typeface="Calibri"/>
              </a:rPr>
              <a:t>• Prioritize awareness and screening in high-burden divisions</a:t>
            </a:r>
            <a:endParaRPr b="0" i="0" sz="134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1F2937"/>
              </a:buClr>
              <a:buSzPts val="1340"/>
              <a:buFont typeface="Calibri"/>
              <a:buNone/>
            </a:pPr>
            <a:r>
              <a:rPr b="0" i="0" lang="en-US" sz="1340" u="none" cap="none" strike="noStrike">
                <a:solidFill>
                  <a:srgbClr val="1F2937"/>
                </a:solidFill>
                <a:latin typeface="Calibri"/>
                <a:ea typeface="Calibri"/>
                <a:cs typeface="Calibri"/>
                <a:sym typeface="Calibri"/>
              </a:rPr>
              <a:t>• Do not neglect lower-burden divisions — 4–9% still means many carriers</a:t>
            </a:r>
            <a:endParaRPr b="0" i="0" sz="134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1F2937"/>
              </a:buClr>
              <a:buSzPts val="1340"/>
              <a:buFont typeface="Calibri"/>
              <a:buNone/>
            </a:pPr>
            <a:r>
              <a:rPr b="0" i="0" lang="en-US" sz="1340" u="none" cap="none" strike="noStrike">
                <a:solidFill>
                  <a:srgbClr val="1F2937"/>
                </a:solidFill>
                <a:latin typeface="Calibri"/>
                <a:ea typeface="Calibri"/>
                <a:cs typeface="Calibri"/>
                <a:sym typeface="Calibri"/>
              </a:rPr>
              <a:t>• Pair screening with counselling, not stigma</a:t>
            </a:r>
            <a:endParaRPr b="0" i="0" sz="134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1F2937"/>
              </a:buClr>
              <a:buSzPts val="1340"/>
              <a:buFont typeface="Calibri"/>
              <a:buNone/>
            </a:pPr>
            <a:r>
              <a:rPr b="0" i="0" lang="en-US" sz="1340" u="none" cap="none" strike="noStrike">
                <a:solidFill>
                  <a:srgbClr val="1F2937"/>
                </a:solidFill>
                <a:latin typeface="Calibri"/>
                <a:ea typeface="Calibri"/>
                <a:cs typeface="Calibri"/>
                <a:sym typeface="Calibri"/>
              </a:rPr>
              <a:t>• Target college students before marriage decisions</a:t>
            </a:r>
            <a:endParaRPr b="0" i="0" sz="1340" u="none" cap="none" strike="noStrike">
              <a:solidFill>
                <a:schemeClr val="dk1"/>
              </a:solidFill>
              <a:latin typeface="Calibri"/>
              <a:ea typeface="Calibri"/>
              <a:cs typeface="Calibri"/>
              <a:sym typeface="Calibri"/>
            </a:endParaRPr>
          </a:p>
        </p:txBody>
      </p:sp>
      <p:sp>
        <p:nvSpPr>
          <p:cNvPr id="191" name="Google Shape;191;p19"/>
          <p:cNvSpPr/>
          <p:nvPr/>
        </p:nvSpPr>
        <p:spPr>
          <a:xfrm>
            <a:off x="8321040" y="4160520"/>
            <a:ext cx="3154680" cy="960120"/>
          </a:xfrm>
          <a:prstGeom prst="roundRect">
            <a:avLst>
              <a:gd fmla="val 9524" name="adj"/>
            </a:avLst>
          </a:prstGeom>
          <a:solidFill>
            <a:srgbClr val="FFF7ED"/>
          </a:solidFill>
          <a:ln cap="flat" cmpd="sng" w="12700">
            <a:solidFill>
              <a:srgbClr val="FED7A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9"/>
          <p:cNvSpPr/>
          <p:nvPr/>
        </p:nvSpPr>
        <p:spPr>
          <a:xfrm>
            <a:off x="8549640" y="4370832"/>
            <a:ext cx="274320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A3412"/>
              </a:buClr>
              <a:buSzPts val="1250"/>
              <a:buFont typeface="Calibri"/>
              <a:buNone/>
            </a:pPr>
            <a:r>
              <a:rPr b="1" i="0" lang="en-US" sz="1250" u="none" cap="none" strike="noStrike">
                <a:solidFill>
                  <a:srgbClr val="9A3412"/>
                </a:solidFill>
                <a:latin typeface="Calibri"/>
                <a:ea typeface="Calibri"/>
                <a:cs typeface="Calibri"/>
                <a:sym typeface="Calibri"/>
              </a:rPr>
              <a:t>Prevention message</a:t>
            </a:r>
            <a:endParaRPr b="0" i="0" sz="1250" u="none" cap="none" strike="noStrike">
              <a:solidFill>
                <a:schemeClr val="dk1"/>
              </a:solidFill>
              <a:latin typeface="Calibri"/>
              <a:ea typeface="Calibri"/>
              <a:cs typeface="Calibri"/>
              <a:sym typeface="Calibri"/>
            </a:endParaRPr>
          </a:p>
        </p:txBody>
      </p:sp>
      <p:sp>
        <p:nvSpPr>
          <p:cNvPr id="193" name="Google Shape;193;p19"/>
          <p:cNvSpPr/>
          <p:nvPr/>
        </p:nvSpPr>
        <p:spPr>
          <a:xfrm>
            <a:off x="8549640" y="4617720"/>
            <a:ext cx="2788920" cy="320040"/>
          </a:xfrm>
          <a:prstGeom prst="rect">
            <a:avLst/>
          </a:prstGeom>
          <a:noFill/>
          <a:ln>
            <a:noFill/>
          </a:ln>
        </p:spPr>
        <p:txBody>
          <a:bodyPr anchorCtr="0" anchor="ctr" bIns="0" lIns="0" spcFirstLastPara="1" rIns="0" wrap="square" tIns="0">
            <a:noAutofit/>
          </a:bodyPr>
          <a:lstStyle/>
          <a:p>
            <a:pPr indent="0" lvl="0" marL="0" marR="0" rtl="0" algn="l">
              <a:lnSpc>
                <a:spcPct val="80000"/>
              </a:lnSpc>
              <a:spcBef>
                <a:spcPts val="0"/>
              </a:spcBef>
              <a:spcAft>
                <a:spcPts val="0"/>
              </a:spcAft>
              <a:buClr>
                <a:srgbClr val="9A3412"/>
              </a:buClr>
              <a:buSzPts val="1190"/>
              <a:buFont typeface="Calibri"/>
              <a:buNone/>
            </a:pPr>
            <a:r>
              <a:rPr b="1" i="0" lang="en-US" sz="1190" u="none" cap="none" strike="noStrike">
                <a:solidFill>
                  <a:srgbClr val="9A3412"/>
                </a:solidFill>
                <a:latin typeface="Calibri"/>
                <a:ea typeface="Calibri"/>
                <a:cs typeface="Calibri"/>
                <a:sym typeface="Calibri"/>
              </a:rPr>
              <a:t>“Know your carrier status before marriage / pregnancy.”</a:t>
            </a:r>
            <a:endParaRPr b="0" i="0" sz="1190" u="none" cap="none" strike="noStrike">
              <a:solidFill>
                <a:schemeClr val="dk1"/>
              </a:solidFill>
              <a:latin typeface="Calibri"/>
              <a:ea typeface="Calibri"/>
              <a:cs typeface="Calibri"/>
              <a:sym typeface="Calibri"/>
            </a:endParaRPr>
          </a:p>
        </p:txBody>
      </p:sp>
      <p:sp>
        <p:nvSpPr>
          <p:cNvPr id="194" name="Google Shape;194;p19"/>
          <p:cNvSpPr/>
          <p:nvPr/>
        </p:nvSpPr>
        <p:spPr>
          <a:xfrm>
            <a:off x="502920" y="6537960"/>
            <a:ext cx="1115568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4748B"/>
              </a:buClr>
              <a:buSzPts val="680"/>
              <a:buFont typeface="Calibri"/>
              <a:buNone/>
            </a:pPr>
            <a:r>
              <a:rPr b="0" i="0" lang="en-US" sz="680" u="none" cap="none" strike="noStrike">
                <a:solidFill>
                  <a:srgbClr val="64748B"/>
                </a:solidFill>
                <a:latin typeface="Calibri"/>
                <a:ea typeface="Calibri"/>
                <a:cs typeface="Calibri"/>
                <a:sym typeface="Calibri"/>
              </a:rPr>
              <a:t>Source: BBS National Thalassemia Survey 2024; summaries reported by The Business Standard and The Daily Star.</a:t>
            </a:r>
            <a:endParaRPr b="0" i="0" sz="68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F4"/>
        </a:solidFill>
      </p:bgPr>
    </p:bg>
    <p:spTree>
      <p:nvGrpSpPr>
        <p:cNvPr id="198" name="Shape 198"/>
        <p:cNvGrpSpPr/>
        <p:nvPr/>
      </p:nvGrpSpPr>
      <p:grpSpPr>
        <a:xfrm>
          <a:off x="0" y="0"/>
          <a:ext cx="0" cy="0"/>
          <a:chOff x="0" y="0"/>
          <a:chExt cx="0" cy="0"/>
        </a:xfrm>
      </p:grpSpPr>
      <p:sp>
        <p:nvSpPr>
          <p:cNvPr id="199" name="Google Shape;199;p20"/>
          <p:cNvSpPr txBox="1"/>
          <p:nvPr/>
        </p:nvSpPr>
        <p:spPr>
          <a:xfrm>
            <a:off x="1416387" y="432012"/>
            <a:ext cx="9692640" cy="40011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2600" u="none" cap="none" strike="noStrike">
                <a:solidFill>
                  <a:srgbClr val="B6121B"/>
                </a:solidFill>
                <a:latin typeface="Noto Sans Bengali"/>
                <a:ea typeface="Noto Sans Bengali"/>
                <a:cs typeface="Noto Sans Bengali"/>
                <a:sym typeface="Noto Sans Bengali"/>
              </a:rPr>
              <a:t>আজকের আলোচনার লক্ষ্য</a:t>
            </a:r>
            <a:endParaRPr b="0" i="0" sz="1800" u="none" cap="none" strike="noStrike">
              <a:solidFill>
                <a:schemeClr val="dk1"/>
              </a:solidFill>
              <a:latin typeface="Calibri"/>
              <a:ea typeface="Calibri"/>
              <a:cs typeface="Calibri"/>
              <a:sym typeface="Calibri"/>
            </a:endParaRPr>
          </a:p>
        </p:txBody>
      </p:sp>
      <p:sp>
        <p:nvSpPr>
          <p:cNvPr id="200" name="Google Shape;200;p20"/>
          <p:cNvSpPr/>
          <p:nvPr/>
        </p:nvSpPr>
        <p:spPr>
          <a:xfrm>
            <a:off x="731520" y="1234440"/>
            <a:ext cx="3429000" cy="1463040"/>
          </a:xfrm>
          <a:prstGeom prst="roundRect">
            <a:avLst>
              <a:gd fmla="val 16667" name="adj"/>
            </a:avLst>
          </a:prstGeom>
          <a:solidFill>
            <a:srgbClr val="FFFFFF"/>
          </a:solidFill>
          <a:ln cap="flat" cmpd="sng" w="10150">
            <a:solidFill>
              <a:srgbClr val="F0D5D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1" name="Google Shape;201;p20"/>
          <p:cNvSpPr txBox="1"/>
          <p:nvPr/>
        </p:nvSpPr>
        <p:spPr>
          <a:xfrm>
            <a:off x="896112" y="1344168"/>
            <a:ext cx="3099816" cy="29260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B6121B"/>
                </a:solidFill>
                <a:latin typeface="Noto Sans Bengali"/>
                <a:ea typeface="Noto Sans Bengali"/>
                <a:cs typeface="Noto Sans Bengali"/>
                <a:sym typeface="Noto Sans Bengali"/>
              </a:rPr>
              <a:t>১. বুঝবো</a:t>
            </a:r>
            <a:endParaRPr/>
          </a:p>
        </p:txBody>
      </p:sp>
      <p:sp>
        <p:nvSpPr>
          <p:cNvPr id="202" name="Google Shape;202;p20"/>
          <p:cNvSpPr txBox="1"/>
          <p:nvPr/>
        </p:nvSpPr>
        <p:spPr>
          <a:xfrm>
            <a:off x="896112" y="1737360"/>
            <a:ext cx="3099816" cy="86868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50" u="none" cap="none" strike="noStrike">
                <a:solidFill>
                  <a:srgbClr val="263238"/>
                </a:solidFill>
                <a:latin typeface="Noto Sans Bengali"/>
                <a:ea typeface="Noto Sans Bengali"/>
                <a:cs typeface="Noto Sans Bengali"/>
                <a:sym typeface="Noto Sans Bengali"/>
              </a:rPr>
              <a:t>থ্যালাসেমিয়া কী, কেন হয় এবং কীভাবে বংশগতভাবে ছড়ায়</a:t>
            </a:r>
            <a:endParaRPr/>
          </a:p>
        </p:txBody>
      </p:sp>
      <p:sp>
        <p:nvSpPr>
          <p:cNvPr id="203" name="Google Shape;203;p20"/>
          <p:cNvSpPr/>
          <p:nvPr/>
        </p:nvSpPr>
        <p:spPr>
          <a:xfrm>
            <a:off x="4389120" y="1234440"/>
            <a:ext cx="3429000" cy="1463040"/>
          </a:xfrm>
          <a:prstGeom prst="roundRect">
            <a:avLst>
              <a:gd fmla="val 16667" name="adj"/>
            </a:avLst>
          </a:prstGeom>
          <a:solidFill>
            <a:srgbClr val="FFFFFF"/>
          </a:solidFill>
          <a:ln cap="flat" cmpd="sng" w="10150">
            <a:solidFill>
              <a:srgbClr val="F0D5D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4" name="Google Shape;204;p20"/>
          <p:cNvSpPr txBox="1"/>
          <p:nvPr/>
        </p:nvSpPr>
        <p:spPr>
          <a:xfrm>
            <a:off x="4553712" y="1344168"/>
            <a:ext cx="3099816" cy="29260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0B5C7A"/>
                </a:solidFill>
                <a:latin typeface="Noto Sans Bengali"/>
                <a:ea typeface="Noto Sans Bengali"/>
                <a:cs typeface="Noto Sans Bengali"/>
                <a:sym typeface="Noto Sans Bengali"/>
              </a:rPr>
              <a:t>২. চিনবো</a:t>
            </a:r>
            <a:endParaRPr/>
          </a:p>
        </p:txBody>
      </p:sp>
      <p:sp>
        <p:nvSpPr>
          <p:cNvPr id="205" name="Google Shape;205;p20"/>
          <p:cNvSpPr txBox="1"/>
          <p:nvPr/>
        </p:nvSpPr>
        <p:spPr>
          <a:xfrm>
            <a:off x="4553712" y="1737360"/>
            <a:ext cx="3099816" cy="86868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50" u="none" cap="none" strike="noStrike">
                <a:solidFill>
                  <a:srgbClr val="263238"/>
                </a:solidFill>
                <a:latin typeface="Noto Sans Bengali"/>
                <a:ea typeface="Noto Sans Bengali"/>
                <a:cs typeface="Noto Sans Bengali"/>
                <a:sym typeface="Noto Sans Bengali"/>
              </a:rPr>
              <a:t>লক্ষণ, পরীক্ষার ধাপ, রোগ নির্ণয় ও ফলো‑আপের প্রয়োজন</a:t>
            </a:r>
            <a:endParaRPr/>
          </a:p>
        </p:txBody>
      </p:sp>
      <p:sp>
        <p:nvSpPr>
          <p:cNvPr id="206" name="Google Shape;206;p20"/>
          <p:cNvSpPr/>
          <p:nvPr/>
        </p:nvSpPr>
        <p:spPr>
          <a:xfrm>
            <a:off x="8046720" y="1234440"/>
            <a:ext cx="3429000" cy="1463040"/>
          </a:xfrm>
          <a:prstGeom prst="roundRect">
            <a:avLst>
              <a:gd fmla="val 16667" name="adj"/>
            </a:avLst>
          </a:prstGeom>
          <a:solidFill>
            <a:srgbClr val="FFFFFF"/>
          </a:solidFill>
          <a:ln cap="flat" cmpd="sng" w="10150">
            <a:solidFill>
              <a:srgbClr val="F0D5D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7" name="Google Shape;207;p20"/>
          <p:cNvSpPr txBox="1"/>
          <p:nvPr/>
        </p:nvSpPr>
        <p:spPr>
          <a:xfrm>
            <a:off x="8211312" y="1344168"/>
            <a:ext cx="3099816" cy="29260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286B53"/>
                </a:solidFill>
                <a:latin typeface="Noto Sans Bengali"/>
                <a:ea typeface="Noto Sans Bengali"/>
                <a:cs typeface="Noto Sans Bengali"/>
                <a:sym typeface="Noto Sans Bengali"/>
              </a:rPr>
              <a:t>৩. জানবো</a:t>
            </a:r>
            <a:endParaRPr/>
          </a:p>
        </p:txBody>
      </p:sp>
      <p:sp>
        <p:nvSpPr>
          <p:cNvPr id="208" name="Google Shape;208;p20"/>
          <p:cNvSpPr txBox="1"/>
          <p:nvPr/>
        </p:nvSpPr>
        <p:spPr>
          <a:xfrm>
            <a:off x="8211312" y="1737360"/>
            <a:ext cx="3099816" cy="86868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50" u="none" cap="none" strike="noStrike">
                <a:solidFill>
                  <a:srgbClr val="263238"/>
                </a:solidFill>
                <a:latin typeface="Noto Sans Bengali"/>
                <a:ea typeface="Noto Sans Bengali"/>
                <a:cs typeface="Noto Sans Bengali"/>
                <a:sym typeface="Noto Sans Bengali"/>
              </a:rPr>
              <a:t>চিকিৎসা, ট্রান্সফিউশন, আয়রন কমানো ও জটিলতা প্রতিরোধ</a:t>
            </a:r>
            <a:endParaRPr/>
          </a:p>
        </p:txBody>
      </p:sp>
      <p:sp>
        <p:nvSpPr>
          <p:cNvPr id="209" name="Google Shape;209;p20"/>
          <p:cNvSpPr txBox="1"/>
          <p:nvPr/>
        </p:nvSpPr>
        <p:spPr>
          <a:xfrm>
            <a:off x="1051560" y="3657600"/>
            <a:ext cx="10058400" cy="118872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2400" u="none" cap="none" strike="noStrike">
                <a:solidFill>
                  <a:srgbClr val="263238"/>
                </a:solidFill>
                <a:latin typeface="Noto Sans Bengali"/>
                <a:ea typeface="Noto Sans Bengali"/>
                <a:cs typeface="Noto Sans Bengali"/>
                <a:sym typeface="Noto Sans Bengali"/>
              </a:rPr>
              <a:t>মূল বার্তা: থ্যালাসেমিয়া জন্মের আগেই প্রতিরোধযোগ্য—সচেতনতা, স্ক্রিনিং ও জেনেটিক কাউন্সেলিংই সবচেয়ে শক্তিশালী অস্ত্র।</a:t>
            </a:r>
            <a:endParaRPr/>
          </a:p>
        </p:txBody>
      </p:sp>
      <p:sp>
        <p:nvSpPr>
          <p:cNvPr id="210" name="Google Shape;210;p20"/>
          <p:cNvSpPr/>
          <p:nvPr/>
        </p:nvSpPr>
        <p:spPr>
          <a:xfrm>
            <a:off x="502920" y="6473952"/>
            <a:ext cx="11155680" cy="13716"/>
          </a:xfrm>
          <a:prstGeom prst="rect">
            <a:avLst/>
          </a:prstGeom>
          <a:solidFill>
            <a:srgbClr val="E8C9C3"/>
          </a:solidFill>
          <a:ln cap="flat" cmpd="sng" w="9525">
            <a:solidFill>
              <a:srgbClr val="E8C9C3"/>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11" name="Google Shape;211;p20"/>
          <p:cNvSpPr txBox="1"/>
          <p:nvPr/>
        </p:nvSpPr>
        <p:spPr>
          <a:xfrm>
            <a:off x="548640" y="6547104"/>
            <a:ext cx="5029200" cy="20116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বিশ্ব থ্যালাসেমিয়া দিবস ২০২৬</a:t>
            </a:r>
            <a:endParaRPr/>
          </a:p>
        </p:txBody>
      </p:sp>
      <p:sp>
        <p:nvSpPr>
          <p:cNvPr id="212" name="Google Shape;212;p20"/>
          <p:cNvSpPr txBox="1"/>
          <p:nvPr/>
        </p:nvSpPr>
        <p:spPr>
          <a:xfrm>
            <a:off x="11109960" y="6547104"/>
            <a:ext cx="548640" cy="201168"/>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3/20</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F4"/>
        </a:solidFill>
      </p:bgPr>
    </p:bg>
    <p:spTree>
      <p:nvGrpSpPr>
        <p:cNvPr id="216" name="Shape 216"/>
        <p:cNvGrpSpPr/>
        <p:nvPr/>
      </p:nvGrpSpPr>
      <p:grpSpPr>
        <a:xfrm>
          <a:off x="0" y="0"/>
          <a:ext cx="0" cy="0"/>
          <a:chOff x="0" y="0"/>
          <a:chExt cx="0" cy="0"/>
        </a:xfrm>
      </p:grpSpPr>
      <p:sp>
        <p:nvSpPr>
          <p:cNvPr id="217" name="Google Shape;217;p21"/>
          <p:cNvSpPr txBox="1"/>
          <p:nvPr/>
        </p:nvSpPr>
        <p:spPr>
          <a:xfrm>
            <a:off x="548640" y="320040"/>
            <a:ext cx="9692640" cy="40011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2600" u="none" cap="none" strike="noStrike">
                <a:solidFill>
                  <a:srgbClr val="B6121B"/>
                </a:solidFill>
                <a:latin typeface="Noto Sans Bengali"/>
                <a:ea typeface="Noto Sans Bengali"/>
                <a:cs typeface="Noto Sans Bengali"/>
                <a:sym typeface="Noto Sans Bengali"/>
              </a:rPr>
              <a:t>থ্যালাসেমিয়া রোগটা কী?</a:t>
            </a:r>
            <a:endParaRPr/>
          </a:p>
        </p:txBody>
      </p:sp>
      <p:sp>
        <p:nvSpPr>
          <p:cNvPr id="218" name="Google Shape;218;p21"/>
          <p:cNvSpPr txBox="1"/>
          <p:nvPr/>
        </p:nvSpPr>
        <p:spPr>
          <a:xfrm>
            <a:off x="731520" y="1188720"/>
            <a:ext cx="5577840" cy="4447371"/>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2400" u="none" cap="none" strike="noStrike">
                <a:solidFill>
                  <a:srgbClr val="263238"/>
                </a:solidFill>
                <a:latin typeface="Noto Sans Bengali"/>
                <a:ea typeface="Noto Sans Bengali"/>
                <a:cs typeface="Noto Sans Bengali"/>
                <a:sym typeface="Noto Sans Bengali"/>
              </a:rPr>
              <a:t>• এটি একটি বংশগত হিমোগ্লোবিন তৈরির রোগ।</a:t>
            </a:r>
            <a:endParaRPr b="0" i="0" sz="24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t/>
            </a:r>
            <a:endParaRPr b="0" i="0" sz="24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rPr b="0" i="0" lang="en-US" sz="2400" u="none" cap="none" strike="noStrike">
                <a:solidFill>
                  <a:srgbClr val="263238"/>
                </a:solidFill>
                <a:latin typeface="Noto Sans Bengali"/>
                <a:ea typeface="Noto Sans Bengali"/>
                <a:cs typeface="Noto Sans Bengali"/>
                <a:sym typeface="Noto Sans Bengali"/>
              </a:rPr>
              <a:t>• শরীরে α বা β গ্লোবিন চেইন কম বা অকার্যকরভাবে তৈরি হয়।</a:t>
            </a:r>
            <a:endParaRPr b="0" i="0" sz="24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t/>
            </a:r>
            <a:endParaRPr b="0" i="0" sz="24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rPr b="0" i="0" lang="en-US" sz="2400" u="none" cap="none" strike="noStrike">
                <a:solidFill>
                  <a:srgbClr val="263238"/>
                </a:solidFill>
                <a:latin typeface="Noto Sans Bengali"/>
                <a:ea typeface="Noto Sans Bengali"/>
                <a:cs typeface="Noto Sans Bengali"/>
                <a:sym typeface="Noto Sans Bengali"/>
              </a:rPr>
              <a:t>• ফলে লোহিত রক্তকণিকা সহজে ভেঙে যায় এবং দীর্ঘমেয়াদি রক্তস্বল্পতা হয়।</a:t>
            </a:r>
            <a:endParaRPr b="0" i="0" sz="24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t/>
            </a:r>
            <a:endParaRPr b="0" i="0" sz="24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rPr b="0" i="0" lang="en-US" sz="2400" u="none" cap="none" strike="noStrike">
                <a:solidFill>
                  <a:srgbClr val="263238"/>
                </a:solidFill>
                <a:latin typeface="Noto Sans Bengali"/>
                <a:ea typeface="Noto Sans Bengali"/>
                <a:cs typeface="Noto Sans Bengali"/>
                <a:sym typeface="Noto Sans Bengali"/>
              </a:rPr>
              <a:t>• রোগের তীব্রতা নির্ভর করে কোন জিনে ও কতটা ত্রুটি আছে তার উপর।</a:t>
            </a:r>
            <a:endParaRPr/>
          </a:p>
        </p:txBody>
      </p:sp>
      <p:sp>
        <p:nvSpPr>
          <p:cNvPr id="219" name="Google Shape;219;p21"/>
          <p:cNvSpPr/>
          <p:nvPr/>
        </p:nvSpPr>
        <p:spPr>
          <a:xfrm>
            <a:off x="6583680" y="1417320"/>
            <a:ext cx="4480560" cy="1508760"/>
          </a:xfrm>
          <a:prstGeom prst="roundRect">
            <a:avLst>
              <a:gd fmla="val 16667" name="adj"/>
            </a:avLst>
          </a:prstGeom>
          <a:solidFill>
            <a:srgbClr val="FFFFFF"/>
          </a:solidFill>
          <a:ln cap="flat" cmpd="sng" w="10150">
            <a:solidFill>
              <a:srgbClr val="F0D5D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20" name="Google Shape;220;p21"/>
          <p:cNvSpPr txBox="1"/>
          <p:nvPr/>
        </p:nvSpPr>
        <p:spPr>
          <a:xfrm>
            <a:off x="6748272" y="1527048"/>
            <a:ext cx="4151376" cy="29260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B6121B"/>
                </a:solidFill>
                <a:latin typeface="Noto Sans Bengali"/>
                <a:ea typeface="Noto Sans Bengali"/>
                <a:cs typeface="Noto Sans Bengali"/>
                <a:sym typeface="Noto Sans Bengali"/>
              </a:rPr>
              <a:t>সহজ ভাষায়</a:t>
            </a:r>
            <a:endParaRPr b="0" i="0" sz="1800" u="none" cap="none" strike="noStrike">
              <a:solidFill>
                <a:schemeClr val="dk1"/>
              </a:solidFill>
              <a:latin typeface="Calibri"/>
              <a:ea typeface="Calibri"/>
              <a:cs typeface="Calibri"/>
              <a:sym typeface="Calibri"/>
            </a:endParaRPr>
          </a:p>
        </p:txBody>
      </p:sp>
      <p:sp>
        <p:nvSpPr>
          <p:cNvPr id="221" name="Google Shape;221;p21"/>
          <p:cNvSpPr txBox="1"/>
          <p:nvPr/>
        </p:nvSpPr>
        <p:spPr>
          <a:xfrm>
            <a:off x="6748272" y="1920240"/>
            <a:ext cx="4151376" cy="646331"/>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400" u="none" cap="none" strike="noStrike">
                <a:solidFill>
                  <a:srgbClr val="263238"/>
                </a:solidFill>
                <a:latin typeface="Noto Sans Bengali"/>
                <a:ea typeface="Noto Sans Bengali"/>
                <a:cs typeface="Noto Sans Bengali"/>
                <a:sym typeface="Noto Sans Bengali"/>
              </a:rPr>
              <a:t>হিমোগ্লোবিন হলো রক্তের “অক্সিজেন বহনকারী প্রোটিন”। থ্যালাসেমিয়ায় সেই প্রোটিনের একটি অংশ ঠিকমতো তৈরি হয় না।</a:t>
            </a:r>
            <a:endParaRPr/>
          </a:p>
        </p:txBody>
      </p:sp>
      <p:sp>
        <p:nvSpPr>
          <p:cNvPr id="222" name="Google Shape;222;p21"/>
          <p:cNvSpPr/>
          <p:nvPr/>
        </p:nvSpPr>
        <p:spPr>
          <a:xfrm>
            <a:off x="6583680" y="3429000"/>
            <a:ext cx="4480560" cy="1325880"/>
          </a:xfrm>
          <a:prstGeom prst="roundRect">
            <a:avLst>
              <a:gd fmla="val 16667" name="adj"/>
            </a:avLst>
          </a:prstGeom>
          <a:solidFill>
            <a:srgbClr val="FFFFFF"/>
          </a:solidFill>
          <a:ln cap="flat" cmpd="sng" w="10150">
            <a:solidFill>
              <a:srgbClr val="F0D5D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23" name="Google Shape;223;p21"/>
          <p:cNvSpPr txBox="1"/>
          <p:nvPr/>
        </p:nvSpPr>
        <p:spPr>
          <a:xfrm>
            <a:off x="6748272" y="3538728"/>
            <a:ext cx="4151376" cy="29260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0B5C7A"/>
                </a:solidFill>
                <a:latin typeface="Noto Sans Bengali"/>
                <a:ea typeface="Noto Sans Bengali"/>
                <a:cs typeface="Noto Sans Bengali"/>
                <a:sym typeface="Noto Sans Bengali"/>
              </a:rPr>
              <a:t>স্মরণীয় কথা</a:t>
            </a:r>
            <a:endParaRPr/>
          </a:p>
        </p:txBody>
      </p:sp>
      <p:sp>
        <p:nvSpPr>
          <p:cNvPr id="224" name="Google Shape;224;p21"/>
          <p:cNvSpPr txBox="1"/>
          <p:nvPr/>
        </p:nvSpPr>
        <p:spPr>
          <a:xfrm>
            <a:off x="6748272" y="3931920"/>
            <a:ext cx="4151376" cy="43088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400" u="none" cap="none" strike="noStrike">
                <a:solidFill>
                  <a:srgbClr val="263238"/>
                </a:solidFill>
                <a:latin typeface="Noto Sans Bengali"/>
                <a:ea typeface="Noto Sans Bengali"/>
                <a:cs typeface="Noto Sans Bengali"/>
                <a:sym typeface="Noto Sans Bengali"/>
              </a:rPr>
              <a:t>থ্যালাসেমিয়া ছোঁয়াচে নয়। এটি খাবার, স্পর্শ বা একসাথে পড়াশোনার মাধ্যমে ছড়ায় না।</a:t>
            </a:r>
            <a:endParaRPr/>
          </a:p>
        </p:txBody>
      </p:sp>
      <p:sp>
        <p:nvSpPr>
          <p:cNvPr id="225" name="Google Shape;225;p21"/>
          <p:cNvSpPr/>
          <p:nvPr/>
        </p:nvSpPr>
        <p:spPr>
          <a:xfrm>
            <a:off x="502920" y="6473952"/>
            <a:ext cx="11155680" cy="13716"/>
          </a:xfrm>
          <a:prstGeom prst="rect">
            <a:avLst/>
          </a:prstGeom>
          <a:solidFill>
            <a:srgbClr val="E8C9C3"/>
          </a:solidFill>
          <a:ln cap="flat" cmpd="sng" w="9525">
            <a:solidFill>
              <a:srgbClr val="E8C9C3"/>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26" name="Google Shape;226;p21"/>
          <p:cNvSpPr txBox="1"/>
          <p:nvPr/>
        </p:nvSpPr>
        <p:spPr>
          <a:xfrm>
            <a:off x="548640" y="6547104"/>
            <a:ext cx="5029200" cy="20116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বিশ্ব থ্যালাসেমিয়া দিবস ২০২৬</a:t>
            </a:r>
            <a:endParaRPr/>
          </a:p>
        </p:txBody>
      </p:sp>
      <p:sp>
        <p:nvSpPr>
          <p:cNvPr id="227" name="Google Shape;227;p21"/>
          <p:cNvSpPr txBox="1"/>
          <p:nvPr/>
        </p:nvSpPr>
        <p:spPr>
          <a:xfrm>
            <a:off x="11109960" y="6547104"/>
            <a:ext cx="548640" cy="201168"/>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4/20</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F4"/>
        </a:solidFill>
      </p:bgPr>
    </p:bg>
    <p:spTree>
      <p:nvGrpSpPr>
        <p:cNvPr id="231" name="Shape 231"/>
        <p:cNvGrpSpPr/>
        <p:nvPr/>
      </p:nvGrpSpPr>
      <p:grpSpPr>
        <a:xfrm>
          <a:off x="0" y="0"/>
          <a:ext cx="0" cy="0"/>
          <a:chOff x="0" y="0"/>
          <a:chExt cx="0" cy="0"/>
        </a:xfrm>
      </p:grpSpPr>
      <p:sp>
        <p:nvSpPr>
          <p:cNvPr id="232" name="Google Shape;232;p22"/>
          <p:cNvSpPr txBox="1"/>
          <p:nvPr/>
        </p:nvSpPr>
        <p:spPr>
          <a:xfrm>
            <a:off x="548640" y="320040"/>
            <a:ext cx="9692640" cy="40011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2600" u="none" cap="none" strike="noStrike">
                <a:solidFill>
                  <a:srgbClr val="B6121B"/>
                </a:solidFill>
                <a:latin typeface="Noto Sans Bengali"/>
                <a:ea typeface="Noto Sans Bengali"/>
                <a:cs typeface="Noto Sans Bengali"/>
                <a:sym typeface="Noto Sans Bengali"/>
              </a:rPr>
              <a:t>হিমোগ্লোবিন: শরীরের অক্সিজেন বাহক</a:t>
            </a:r>
            <a:endParaRPr b="0" i="0" sz="1800" u="none" cap="none" strike="noStrike">
              <a:solidFill>
                <a:schemeClr val="dk1"/>
              </a:solidFill>
              <a:latin typeface="Calibri"/>
              <a:ea typeface="Calibri"/>
              <a:cs typeface="Calibri"/>
              <a:sym typeface="Calibri"/>
            </a:endParaRPr>
          </a:p>
        </p:txBody>
      </p:sp>
      <p:sp>
        <p:nvSpPr>
          <p:cNvPr id="233" name="Google Shape;233;p22"/>
          <p:cNvSpPr/>
          <p:nvPr/>
        </p:nvSpPr>
        <p:spPr>
          <a:xfrm>
            <a:off x="914400" y="1325880"/>
            <a:ext cx="3108960" cy="1828800"/>
          </a:xfrm>
          <a:prstGeom prst="ellipse">
            <a:avLst/>
          </a:prstGeom>
          <a:solidFill>
            <a:srgbClr val="E53935"/>
          </a:solidFill>
          <a:ln cap="flat" cmpd="sng" w="9525">
            <a:solidFill>
              <a:srgbClr val="E53935"/>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34" name="Google Shape;234;p22"/>
          <p:cNvSpPr txBox="1"/>
          <p:nvPr/>
        </p:nvSpPr>
        <p:spPr>
          <a:xfrm>
            <a:off x="1444752" y="1874519"/>
            <a:ext cx="2103120" cy="54864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2000" u="none" cap="none" strike="noStrike">
                <a:solidFill>
                  <a:srgbClr val="FFFFFF"/>
                </a:solidFill>
                <a:latin typeface="Noto Sans Bengali"/>
                <a:ea typeface="Noto Sans Bengali"/>
                <a:cs typeface="Noto Sans Bengali"/>
                <a:sym typeface="Noto Sans Bengali"/>
              </a:rPr>
              <a:t>লোহিত</a:t>
            </a:r>
            <a:br>
              <a:rPr b="1" i="0" lang="en-US" sz="2000" u="none" cap="none" strike="noStrike">
                <a:solidFill>
                  <a:srgbClr val="FFFFFF"/>
                </a:solidFill>
                <a:latin typeface="Noto Sans Bengali"/>
                <a:ea typeface="Noto Sans Bengali"/>
                <a:cs typeface="Noto Sans Bengali"/>
                <a:sym typeface="Noto Sans Bengali"/>
              </a:rPr>
            </a:br>
            <a:r>
              <a:rPr b="1" i="0" lang="en-US" sz="2000" u="none" cap="none" strike="noStrike">
                <a:solidFill>
                  <a:srgbClr val="FFFFFF"/>
                </a:solidFill>
                <a:latin typeface="Noto Sans Bengali"/>
                <a:ea typeface="Noto Sans Bengali"/>
                <a:cs typeface="Noto Sans Bengali"/>
                <a:sym typeface="Noto Sans Bengali"/>
              </a:rPr>
              <a:t>রক্তকণিকা</a:t>
            </a:r>
            <a:endParaRPr/>
          </a:p>
        </p:txBody>
      </p:sp>
      <p:sp>
        <p:nvSpPr>
          <p:cNvPr id="235" name="Google Shape;235;p22"/>
          <p:cNvSpPr/>
          <p:nvPr/>
        </p:nvSpPr>
        <p:spPr>
          <a:xfrm>
            <a:off x="4754880" y="1143000"/>
            <a:ext cx="2971800" cy="1280160"/>
          </a:xfrm>
          <a:prstGeom prst="roundRect">
            <a:avLst>
              <a:gd fmla="val 16667" name="adj"/>
            </a:avLst>
          </a:prstGeom>
          <a:solidFill>
            <a:srgbClr val="FFFFFF"/>
          </a:solidFill>
          <a:ln cap="flat" cmpd="sng" w="10150">
            <a:solidFill>
              <a:srgbClr val="F0D5D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36" name="Google Shape;236;p22"/>
          <p:cNvSpPr txBox="1"/>
          <p:nvPr/>
        </p:nvSpPr>
        <p:spPr>
          <a:xfrm>
            <a:off x="4919472" y="1252728"/>
            <a:ext cx="2642616" cy="29260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B6121B"/>
                </a:solidFill>
                <a:latin typeface="Noto Sans Bengali"/>
                <a:ea typeface="Noto Sans Bengali"/>
                <a:cs typeface="Noto Sans Bengali"/>
                <a:sym typeface="Noto Sans Bengali"/>
              </a:rPr>
              <a:t>স্বাভাবিক কাজ</a:t>
            </a:r>
            <a:endParaRPr/>
          </a:p>
        </p:txBody>
      </p:sp>
      <p:sp>
        <p:nvSpPr>
          <p:cNvPr id="237" name="Google Shape;237;p22"/>
          <p:cNvSpPr txBox="1"/>
          <p:nvPr/>
        </p:nvSpPr>
        <p:spPr>
          <a:xfrm>
            <a:off x="4919472" y="1645920"/>
            <a:ext cx="2642616" cy="43088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400" u="none" cap="none" strike="noStrike">
                <a:solidFill>
                  <a:srgbClr val="263238"/>
                </a:solidFill>
                <a:latin typeface="Noto Sans Bengali"/>
                <a:ea typeface="Noto Sans Bengali"/>
                <a:cs typeface="Noto Sans Bengali"/>
                <a:sym typeface="Noto Sans Bengali"/>
              </a:rPr>
              <a:t>ফুসফুস থেকে অক্সিজেন নিয়ে শরীরের টিস্যুতে পৌঁছে দেয়।</a:t>
            </a:r>
            <a:endParaRPr/>
          </a:p>
        </p:txBody>
      </p:sp>
      <p:sp>
        <p:nvSpPr>
          <p:cNvPr id="238" name="Google Shape;238;p22"/>
          <p:cNvSpPr/>
          <p:nvPr/>
        </p:nvSpPr>
        <p:spPr>
          <a:xfrm>
            <a:off x="8001000" y="1143000"/>
            <a:ext cx="2971800" cy="1280160"/>
          </a:xfrm>
          <a:prstGeom prst="roundRect">
            <a:avLst>
              <a:gd fmla="val 16667" name="adj"/>
            </a:avLst>
          </a:prstGeom>
          <a:solidFill>
            <a:srgbClr val="FFFFFF"/>
          </a:solidFill>
          <a:ln cap="flat" cmpd="sng" w="10150">
            <a:solidFill>
              <a:srgbClr val="F0D5D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39" name="Google Shape;239;p22"/>
          <p:cNvSpPr txBox="1"/>
          <p:nvPr/>
        </p:nvSpPr>
        <p:spPr>
          <a:xfrm>
            <a:off x="8165592" y="1252728"/>
            <a:ext cx="2642616" cy="29260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0B5C7A"/>
                </a:solidFill>
                <a:latin typeface="Noto Sans Bengali"/>
                <a:ea typeface="Noto Sans Bengali"/>
                <a:cs typeface="Noto Sans Bengali"/>
                <a:sym typeface="Noto Sans Bengali"/>
              </a:rPr>
              <a:t>সমস্যা হলে</a:t>
            </a:r>
            <a:endParaRPr/>
          </a:p>
        </p:txBody>
      </p:sp>
      <p:sp>
        <p:nvSpPr>
          <p:cNvPr id="240" name="Google Shape;240;p22"/>
          <p:cNvSpPr txBox="1"/>
          <p:nvPr/>
        </p:nvSpPr>
        <p:spPr>
          <a:xfrm>
            <a:off x="8165592" y="1645920"/>
            <a:ext cx="2642616" cy="646331"/>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400" u="none" cap="none" strike="noStrike">
                <a:solidFill>
                  <a:srgbClr val="263238"/>
                </a:solidFill>
                <a:latin typeface="Noto Sans Bengali"/>
                <a:ea typeface="Noto Sans Bengali"/>
                <a:cs typeface="Noto Sans Bengali"/>
                <a:sym typeface="Noto Sans Bengali"/>
              </a:rPr>
              <a:t>অক্সিজেন বহন কমে → দুর্বলতা, ফ্যাকাশে ভাব, বৃদ্ধি কমে যেতে পারে।</a:t>
            </a:r>
            <a:endParaRPr/>
          </a:p>
        </p:txBody>
      </p:sp>
      <p:sp>
        <p:nvSpPr>
          <p:cNvPr id="241" name="Google Shape;241;p22"/>
          <p:cNvSpPr txBox="1"/>
          <p:nvPr/>
        </p:nvSpPr>
        <p:spPr>
          <a:xfrm>
            <a:off x="1828800" y="3886200"/>
            <a:ext cx="8321040" cy="50292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2600" u="none" cap="none" strike="noStrike">
                <a:solidFill>
                  <a:srgbClr val="263238"/>
                </a:solidFill>
                <a:latin typeface="Noto Sans Bengali"/>
                <a:ea typeface="Noto Sans Bengali"/>
                <a:cs typeface="Noto Sans Bengali"/>
                <a:sym typeface="Noto Sans Bengali"/>
              </a:rPr>
              <a:t>HbA = ২টি α + ২টি β চেইন</a:t>
            </a:r>
            <a:endParaRPr/>
          </a:p>
        </p:txBody>
      </p:sp>
      <p:sp>
        <p:nvSpPr>
          <p:cNvPr id="242" name="Google Shape;242;p22"/>
          <p:cNvSpPr txBox="1"/>
          <p:nvPr/>
        </p:nvSpPr>
        <p:spPr>
          <a:xfrm>
            <a:off x="1828800" y="4572000"/>
            <a:ext cx="8321040" cy="41148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0" lang="en-US" sz="1600" u="none" cap="none" strike="noStrike">
                <a:solidFill>
                  <a:srgbClr val="59656D"/>
                </a:solidFill>
                <a:latin typeface="Noto Sans Bengali"/>
                <a:ea typeface="Noto Sans Bengali"/>
                <a:cs typeface="Noto Sans Bengali"/>
                <a:sym typeface="Noto Sans Bengali"/>
              </a:rPr>
              <a:t>থ্যালাসেমিয়ায় এই চেইনের উৎপাদন কমে যায় বা ব্যালান্স নষ্ট হয়।</a:t>
            </a:r>
            <a:endParaRPr/>
          </a:p>
        </p:txBody>
      </p:sp>
      <p:sp>
        <p:nvSpPr>
          <p:cNvPr id="243" name="Google Shape;243;p22"/>
          <p:cNvSpPr/>
          <p:nvPr/>
        </p:nvSpPr>
        <p:spPr>
          <a:xfrm>
            <a:off x="502920" y="6473952"/>
            <a:ext cx="11155680" cy="13716"/>
          </a:xfrm>
          <a:prstGeom prst="rect">
            <a:avLst/>
          </a:prstGeom>
          <a:solidFill>
            <a:srgbClr val="E8C9C3"/>
          </a:solidFill>
          <a:ln cap="flat" cmpd="sng" w="9525">
            <a:solidFill>
              <a:srgbClr val="E8C9C3"/>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44" name="Google Shape;244;p22"/>
          <p:cNvSpPr txBox="1"/>
          <p:nvPr/>
        </p:nvSpPr>
        <p:spPr>
          <a:xfrm>
            <a:off x="548640" y="6547104"/>
            <a:ext cx="5029200" cy="20116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বিশ্ব থ্যালাসেমিয়া দিবস ২০২৬</a:t>
            </a:r>
            <a:endParaRPr/>
          </a:p>
        </p:txBody>
      </p:sp>
      <p:sp>
        <p:nvSpPr>
          <p:cNvPr id="245" name="Google Shape;245;p22"/>
          <p:cNvSpPr txBox="1"/>
          <p:nvPr/>
        </p:nvSpPr>
        <p:spPr>
          <a:xfrm>
            <a:off x="11109960" y="6547104"/>
            <a:ext cx="548640" cy="201168"/>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5/20</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F4"/>
        </a:solidFill>
      </p:bgPr>
    </p:bg>
    <p:spTree>
      <p:nvGrpSpPr>
        <p:cNvPr id="249" name="Shape 249"/>
        <p:cNvGrpSpPr/>
        <p:nvPr/>
      </p:nvGrpSpPr>
      <p:grpSpPr>
        <a:xfrm>
          <a:off x="0" y="0"/>
          <a:ext cx="0" cy="0"/>
          <a:chOff x="0" y="0"/>
          <a:chExt cx="0" cy="0"/>
        </a:xfrm>
      </p:grpSpPr>
      <p:sp>
        <p:nvSpPr>
          <p:cNvPr id="250" name="Google Shape;250;p23"/>
          <p:cNvSpPr txBox="1"/>
          <p:nvPr/>
        </p:nvSpPr>
        <p:spPr>
          <a:xfrm>
            <a:off x="548640" y="320040"/>
            <a:ext cx="9692640" cy="40011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2600" u="none" cap="none" strike="noStrike">
                <a:solidFill>
                  <a:srgbClr val="B6121B"/>
                </a:solidFill>
                <a:latin typeface="Noto Sans Bengali"/>
                <a:ea typeface="Noto Sans Bengali"/>
                <a:cs typeface="Noto Sans Bengali"/>
                <a:sym typeface="Noto Sans Bengali"/>
              </a:rPr>
              <a:t>কেন এবং কীভাবে হয়?</a:t>
            </a:r>
            <a:endParaRPr/>
          </a:p>
        </p:txBody>
      </p:sp>
      <p:sp>
        <p:nvSpPr>
          <p:cNvPr id="251" name="Google Shape;251;p23"/>
          <p:cNvSpPr txBox="1"/>
          <p:nvPr/>
        </p:nvSpPr>
        <p:spPr>
          <a:xfrm>
            <a:off x="731520" y="1097280"/>
            <a:ext cx="5486400" cy="4447371"/>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2400" u="none" cap="none" strike="noStrike">
                <a:solidFill>
                  <a:srgbClr val="263238"/>
                </a:solidFill>
                <a:latin typeface="Noto Sans Bengali"/>
                <a:ea typeface="Noto Sans Bengali"/>
                <a:cs typeface="Noto Sans Bengali"/>
                <a:sym typeface="Noto Sans Bengali"/>
              </a:rPr>
              <a:t>• থ্যালাসেমিয়া জিনগত রোগ—HBA অথবা HBB জিনে পরিবর্তন থাকে।</a:t>
            </a:r>
            <a:endParaRPr b="0" i="0" sz="24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t/>
            </a:r>
            <a:endParaRPr b="0" i="0" sz="24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rPr b="0" i="0" lang="en-US" sz="2400" u="none" cap="none" strike="noStrike">
                <a:solidFill>
                  <a:srgbClr val="263238"/>
                </a:solidFill>
                <a:latin typeface="Noto Sans Bengali"/>
                <a:ea typeface="Noto Sans Bengali"/>
                <a:cs typeface="Noto Sans Bengali"/>
                <a:sym typeface="Noto Sans Bengali"/>
              </a:rPr>
              <a:t>• বাবা-মা থেকে সন্তানের কাছে জিন যায়।</a:t>
            </a:r>
            <a:endParaRPr b="0" i="0" sz="24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t/>
            </a:r>
            <a:endParaRPr b="0" i="0" sz="24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rPr b="0" i="0" lang="en-US" sz="2400" u="none" cap="none" strike="noStrike">
                <a:solidFill>
                  <a:srgbClr val="263238"/>
                </a:solidFill>
                <a:latin typeface="Noto Sans Bengali"/>
                <a:ea typeface="Noto Sans Bengali"/>
                <a:cs typeface="Noto Sans Bengali"/>
                <a:sym typeface="Noto Sans Bengali"/>
              </a:rPr>
              <a:t>• ক্যারিয়ার/ট্রেইট ব্যক্তির সাধারণত বড় সমস্যা থাকে না, কিন্তু সন্তান ঝুঁকিতে পড়তে পারে।</a:t>
            </a:r>
            <a:endParaRPr b="0" i="0" sz="24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t/>
            </a:r>
            <a:endParaRPr b="0" i="0" sz="24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rPr b="0" i="0" lang="en-US" sz="2400" u="none" cap="none" strike="noStrike">
                <a:solidFill>
                  <a:srgbClr val="263238"/>
                </a:solidFill>
                <a:latin typeface="Noto Sans Bengali"/>
                <a:ea typeface="Noto Sans Bengali"/>
                <a:cs typeface="Noto Sans Bengali"/>
                <a:sym typeface="Noto Sans Bengali"/>
              </a:rPr>
              <a:t>• দুইজন ক্যারিয়ারের সন্তান হলে গুরুতর থ্যালাসেমিয়া হওয়ার ঝুঁকি থাকে।</a:t>
            </a:r>
            <a:endParaRPr/>
          </a:p>
        </p:txBody>
      </p:sp>
      <p:pic>
        <p:nvPicPr>
          <p:cNvPr descr="crop_a_bright_clean_modern_illustration_medical_consu.png_85836069.jpg" id="252" name="Google Shape;252;p23"/>
          <p:cNvPicPr preferRelativeResize="0"/>
          <p:nvPr/>
        </p:nvPicPr>
        <p:blipFill rotWithShape="1">
          <a:blip r:embed="rId3">
            <a:alphaModFix/>
          </a:blip>
          <a:srcRect b="0" l="0" r="0" t="0"/>
          <a:stretch/>
        </p:blipFill>
        <p:spPr>
          <a:xfrm>
            <a:off x="6446520" y="1143000"/>
            <a:ext cx="5029200" cy="4526280"/>
          </a:xfrm>
          <a:prstGeom prst="rect">
            <a:avLst/>
          </a:prstGeom>
          <a:noFill/>
          <a:ln>
            <a:noFill/>
          </a:ln>
        </p:spPr>
      </p:pic>
      <p:sp>
        <p:nvSpPr>
          <p:cNvPr id="253" name="Google Shape;253;p23"/>
          <p:cNvSpPr/>
          <p:nvPr/>
        </p:nvSpPr>
        <p:spPr>
          <a:xfrm>
            <a:off x="502920" y="6473952"/>
            <a:ext cx="11155680" cy="13716"/>
          </a:xfrm>
          <a:prstGeom prst="rect">
            <a:avLst/>
          </a:prstGeom>
          <a:solidFill>
            <a:srgbClr val="E8C9C3"/>
          </a:solidFill>
          <a:ln cap="flat" cmpd="sng" w="9525">
            <a:solidFill>
              <a:srgbClr val="E8C9C3"/>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54" name="Google Shape;254;p23"/>
          <p:cNvSpPr txBox="1"/>
          <p:nvPr/>
        </p:nvSpPr>
        <p:spPr>
          <a:xfrm>
            <a:off x="548640" y="6547104"/>
            <a:ext cx="5029200" cy="20116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বিশ্ব থ্যালাসেমিয়া দিবস ২০২৬</a:t>
            </a:r>
            <a:endParaRPr/>
          </a:p>
        </p:txBody>
      </p:sp>
      <p:sp>
        <p:nvSpPr>
          <p:cNvPr id="255" name="Google Shape;255;p23"/>
          <p:cNvSpPr txBox="1"/>
          <p:nvPr/>
        </p:nvSpPr>
        <p:spPr>
          <a:xfrm>
            <a:off x="11109960" y="6547104"/>
            <a:ext cx="548640" cy="201168"/>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6/20</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F4"/>
        </a:solidFill>
      </p:bgPr>
    </p:bg>
    <p:spTree>
      <p:nvGrpSpPr>
        <p:cNvPr id="259" name="Shape 259"/>
        <p:cNvGrpSpPr/>
        <p:nvPr/>
      </p:nvGrpSpPr>
      <p:grpSpPr>
        <a:xfrm>
          <a:off x="0" y="0"/>
          <a:ext cx="0" cy="0"/>
          <a:chOff x="0" y="0"/>
          <a:chExt cx="0" cy="0"/>
        </a:xfrm>
      </p:grpSpPr>
      <p:sp>
        <p:nvSpPr>
          <p:cNvPr id="260" name="Google Shape;260;p24"/>
          <p:cNvSpPr txBox="1"/>
          <p:nvPr/>
        </p:nvSpPr>
        <p:spPr>
          <a:xfrm>
            <a:off x="884538" y="441343"/>
            <a:ext cx="9692640" cy="40011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2600" u="none" cap="none" strike="noStrike">
                <a:solidFill>
                  <a:srgbClr val="B6121B"/>
                </a:solidFill>
                <a:latin typeface="Noto Sans Bengali"/>
                <a:ea typeface="Noto Sans Bengali"/>
                <a:cs typeface="Noto Sans Bengali"/>
                <a:sym typeface="Noto Sans Bengali"/>
              </a:rPr>
              <a:t>বংশগত ঝুঁকি: Autosomal Recessive Pattern</a:t>
            </a:r>
            <a:endParaRPr/>
          </a:p>
        </p:txBody>
      </p:sp>
      <p:sp>
        <p:nvSpPr>
          <p:cNvPr id="261" name="Google Shape;261;p24"/>
          <p:cNvSpPr txBox="1"/>
          <p:nvPr/>
        </p:nvSpPr>
        <p:spPr>
          <a:xfrm>
            <a:off x="2390510" y="1143000"/>
            <a:ext cx="6520226" cy="276999"/>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800" u="none" cap="none" strike="noStrike">
                <a:solidFill>
                  <a:srgbClr val="263238"/>
                </a:solidFill>
                <a:latin typeface="Noto Sans Bengali"/>
                <a:ea typeface="Noto Sans Bengali"/>
                <a:cs typeface="Noto Sans Bengali"/>
                <a:sym typeface="Noto Sans Bengali"/>
              </a:rPr>
              <a:t>যদি বাবা ও মা—দুজনই থ্যালাসেমিয়া ক্যারিয়ার হন:</a:t>
            </a:r>
            <a:endParaRPr/>
          </a:p>
        </p:txBody>
      </p:sp>
      <p:sp>
        <p:nvSpPr>
          <p:cNvPr id="262" name="Google Shape;262;p24"/>
          <p:cNvSpPr/>
          <p:nvPr/>
        </p:nvSpPr>
        <p:spPr>
          <a:xfrm>
            <a:off x="969264" y="1890522"/>
            <a:ext cx="2377440" cy="1280160"/>
          </a:xfrm>
          <a:prstGeom prst="roundRect">
            <a:avLst>
              <a:gd fmla="val 16667" name="adj"/>
            </a:avLst>
          </a:prstGeom>
          <a:solidFill>
            <a:srgbClr val="FFFFFF"/>
          </a:solidFill>
          <a:ln cap="flat" cmpd="sng" w="10150">
            <a:solidFill>
              <a:srgbClr val="F0D5D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3" name="Google Shape;263;p24"/>
          <p:cNvSpPr txBox="1"/>
          <p:nvPr/>
        </p:nvSpPr>
        <p:spPr>
          <a:xfrm>
            <a:off x="1078992" y="1938528"/>
            <a:ext cx="2048256" cy="29260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286B53"/>
                </a:solidFill>
                <a:latin typeface="Noto Sans Bengali"/>
                <a:ea typeface="Noto Sans Bengali"/>
                <a:cs typeface="Noto Sans Bengali"/>
                <a:sym typeface="Noto Sans Bengali"/>
              </a:rPr>
              <a:t>২৫%</a:t>
            </a:r>
            <a:endParaRPr/>
          </a:p>
        </p:txBody>
      </p:sp>
      <p:sp>
        <p:nvSpPr>
          <p:cNvPr id="264" name="Google Shape;264;p24"/>
          <p:cNvSpPr txBox="1"/>
          <p:nvPr/>
        </p:nvSpPr>
        <p:spPr>
          <a:xfrm>
            <a:off x="1078992" y="2331720"/>
            <a:ext cx="2048256" cy="685799"/>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50" u="none" cap="none" strike="noStrike">
                <a:solidFill>
                  <a:srgbClr val="263238"/>
                </a:solidFill>
                <a:latin typeface="Noto Sans Bengali"/>
                <a:ea typeface="Noto Sans Bengali"/>
                <a:cs typeface="Noto Sans Bengali"/>
                <a:sym typeface="Noto Sans Bengali"/>
              </a:rPr>
              <a:t>রোগমুক্ত সন্তান</a:t>
            </a:r>
            <a:endParaRPr/>
          </a:p>
        </p:txBody>
      </p:sp>
      <p:sp>
        <p:nvSpPr>
          <p:cNvPr id="265" name="Google Shape;265;p24"/>
          <p:cNvSpPr/>
          <p:nvPr/>
        </p:nvSpPr>
        <p:spPr>
          <a:xfrm>
            <a:off x="3566160" y="1828800"/>
            <a:ext cx="2377440" cy="1280160"/>
          </a:xfrm>
          <a:prstGeom prst="roundRect">
            <a:avLst>
              <a:gd fmla="val 16667" name="adj"/>
            </a:avLst>
          </a:prstGeom>
          <a:solidFill>
            <a:srgbClr val="FFFFFF"/>
          </a:solidFill>
          <a:ln cap="flat" cmpd="sng" w="10150">
            <a:solidFill>
              <a:srgbClr val="F0D5D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6" name="Google Shape;266;p24"/>
          <p:cNvSpPr txBox="1"/>
          <p:nvPr/>
        </p:nvSpPr>
        <p:spPr>
          <a:xfrm>
            <a:off x="3730752" y="1938528"/>
            <a:ext cx="2048256" cy="29260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0B5C7A"/>
                </a:solidFill>
                <a:latin typeface="Noto Sans Bengali"/>
                <a:ea typeface="Noto Sans Bengali"/>
                <a:cs typeface="Noto Sans Bengali"/>
                <a:sym typeface="Noto Sans Bengali"/>
              </a:rPr>
              <a:t>৫০%</a:t>
            </a:r>
            <a:endParaRPr/>
          </a:p>
        </p:txBody>
      </p:sp>
      <p:sp>
        <p:nvSpPr>
          <p:cNvPr id="267" name="Google Shape;267;p24"/>
          <p:cNvSpPr txBox="1"/>
          <p:nvPr/>
        </p:nvSpPr>
        <p:spPr>
          <a:xfrm>
            <a:off x="3730752" y="2331720"/>
            <a:ext cx="2048256" cy="685799"/>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50" u="none" cap="none" strike="noStrike">
                <a:solidFill>
                  <a:srgbClr val="263238"/>
                </a:solidFill>
                <a:latin typeface="Noto Sans Bengali"/>
                <a:ea typeface="Noto Sans Bengali"/>
                <a:cs typeface="Noto Sans Bengali"/>
                <a:sym typeface="Noto Sans Bengali"/>
              </a:rPr>
              <a:t>ক্যারিয়ার সন্তান</a:t>
            </a:r>
            <a:endParaRPr/>
          </a:p>
        </p:txBody>
      </p:sp>
      <p:sp>
        <p:nvSpPr>
          <p:cNvPr id="268" name="Google Shape;268;p24"/>
          <p:cNvSpPr/>
          <p:nvPr/>
        </p:nvSpPr>
        <p:spPr>
          <a:xfrm>
            <a:off x="6217920" y="1828800"/>
            <a:ext cx="2377440" cy="1280160"/>
          </a:xfrm>
          <a:prstGeom prst="roundRect">
            <a:avLst>
              <a:gd fmla="val 16667" name="adj"/>
            </a:avLst>
          </a:prstGeom>
          <a:solidFill>
            <a:srgbClr val="FFFFFF"/>
          </a:solidFill>
          <a:ln cap="flat" cmpd="sng" w="10150">
            <a:solidFill>
              <a:srgbClr val="F0D5D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9" name="Google Shape;269;p24"/>
          <p:cNvSpPr txBox="1"/>
          <p:nvPr/>
        </p:nvSpPr>
        <p:spPr>
          <a:xfrm>
            <a:off x="6382512" y="1938528"/>
            <a:ext cx="2048256" cy="29260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B6121B"/>
                </a:solidFill>
                <a:latin typeface="Noto Sans Bengali"/>
                <a:ea typeface="Noto Sans Bengali"/>
                <a:cs typeface="Noto Sans Bengali"/>
                <a:sym typeface="Noto Sans Bengali"/>
              </a:rPr>
              <a:t>২৫%</a:t>
            </a:r>
            <a:endParaRPr/>
          </a:p>
        </p:txBody>
      </p:sp>
      <p:sp>
        <p:nvSpPr>
          <p:cNvPr id="270" name="Google Shape;270;p24"/>
          <p:cNvSpPr txBox="1"/>
          <p:nvPr/>
        </p:nvSpPr>
        <p:spPr>
          <a:xfrm>
            <a:off x="6382512" y="2331720"/>
            <a:ext cx="2048256" cy="685799"/>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50" u="none" cap="none" strike="noStrike">
                <a:solidFill>
                  <a:srgbClr val="263238"/>
                </a:solidFill>
                <a:latin typeface="Noto Sans Bengali"/>
                <a:ea typeface="Noto Sans Bengali"/>
                <a:cs typeface="Noto Sans Bengali"/>
                <a:sym typeface="Noto Sans Bengali"/>
              </a:rPr>
              <a:t>থ্যালাসেমিয়া মেজর / গুরুতর রোগ</a:t>
            </a:r>
            <a:endParaRPr/>
          </a:p>
        </p:txBody>
      </p:sp>
      <p:sp>
        <p:nvSpPr>
          <p:cNvPr id="271" name="Google Shape;271;p24"/>
          <p:cNvSpPr txBox="1"/>
          <p:nvPr/>
        </p:nvSpPr>
        <p:spPr>
          <a:xfrm>
            <a:off x="914400" y="3840480"/>
            <a:ext cx="10424160" cy="9144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2200" u="none" cap="none" strike="noStrike">
                <a:solidFill>
                  <a:srgbClr val="263238"/>
                </a:solidFill>
                <a:latin typeface="Noto Sans Bengali"/>
                <a:ea typeface="Noto Sans Bengali"/>
                <a:cs typeface="Noto Sans Bengali"/>
                <a:sym typeface="Noto Sans Bengali"/>
              </a:rPr>
              <a:t>এই ঝুঁকি প্রত্যেক গর্ভধারণে নতুন করে প্রযোজ্য। তাই “একটি সন্তান ভালো হলে পরেরটিও ভালো হবে”—এ ধারণা ভুল।</a:t>
            </a:r>
            <a:endParaRPr/>
          </a:p>
        </p:txBody>
      </p:sp>
      <p:sp>
        <p:nvSpPr>
          <p:cNvPr id="272" name="Google Shape;272;p24"/>
          <p:cNvSpPr/>
          <p:nvPr/>
        </p:nvSpPr>
        <p:spPr>
          <a:xfrm>
            <a:off x="502920" y="6473952"/>
            <a:ext cx="11155680" cy="13716"/>
          </a:xfrm>
          <a:prstGeom prst="rect">
            <a:avLst/>
          </a:prstGeom>
          <a:solidFill>
            <a:srgbClr val="E8C9C3"/>
          </a:solidFill>
          <a:ln cap="flat" cmpd="sng" w="9525">
            <a:solidFill>
              <a:srgbClr val="E8C9C3"/>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73" name="Google Shape;273;p24"/>
          <p:cNvSpPr txBox="1"/>
          <p:nvPr/>
        </p:nvSpPr>
        <p:spPr>
          <a:xfrm>
            <a:off x="548640" y="6547104"/>
            <a:ext cx="5029200" cy="20116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বিশ্ব থ্যালাসেমিয়া দিবস ২০২৬</a:t>
            </a:r>
            <a:endParaRPr/>
          </a:p>
        </p:txBody>
      </p:sp>
      <p:sp>
        <p:nvSpPr>
          <p:cNvPr id="274" name="Google Shape;274;p24"/>
          <p:cNvSpPr txBox="1"/>
          <p:nvPr/>
        </p:nvSpPr>
        <p:spPr>
          <a:xfrm>
            <a:off x="11109960" y="6547104"/>
            <a:ext cx="548640" cy="201168"/>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7/20</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F4"/>
        </a:solidFill>
      </p:bgPr>
    </p:bg>
    <p:spTree>
      <p:nvGrpSpPr>
        <p:cNvPr id="278" name="Shape 278"/>
        <p:cNvGrpSpPr/>
        <p:nvPr/>
      </p:nvGrpSpPr>
      <p:grpSpPr>
        <a:xfrm>
          <a:off x="0" y="0"/>
          <a:ext cx="0" cy="0"/>
          <a:chOff x="0" y="0"/>
          <a:chExt cx="0" cy="0"/>
        </a:xfrm>
      </p:grpSpPr>
      <p:sp>
        <p:nvSpPr>
          <p:cNvPr id="279" name="Google Shape;279;p25"/>
          <p:cNvSpPr txBox="1"/>
          <p:nvPr/>
        </p:nvSpPr>
        <p:spPr>
          <a:xfrm>
            <a:off x="4458161" y="376026"/>
            <a:ext cx="4853784" cy="40011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600" u="none" cap="none" strike="noStrike">
                <a:solidFill>
                  <a:srgbClr val="B6121B"/>
                </a:solidFill>
                <a:latin typeface="Noto Sans Bengali"/>
                <a:ea typeface="Noto Sans Bengali"/>
                <a:cs typeface="Noto Sans Bengali"/>
                <a:sym typeface="Noto Sans Bengali"/>
              </a:rPr>
              <a:t>থ্যালাসেমিয়ার ধরন</a:t>
            </a:r>
            <a:endParaRPr b="0" i="0" sz="1800" u="none" cap="none" strike="noStrike">
              <a:solidFill>
                <a:schemeClr val="dk1"/>
              </a:solidFill>
              <a:latin typeface="Calibri"/>
              <a:ea typeface="Calibri"/>
              <a:cs typeface="Calibri"/>
              <a:sym typeface="Calibri"/>
            </a:endParaRPr>
          </a:p>
        </p:txBody>
      </p:sp>
      <p:sp>
        <p:nvSpPr>
          <p:cNvPr id="280" name="Google Shape;280;p25"/>
          <p:cNvSpPr/>
          <p:nvPr/>
        </p:nvSpPr>
        <p:spPr>
          <a:xfrm>
            <a:off x="731520" y="1188720"/>
            <a:ext cx="3474720" cy="1828800"/>
          </a:xfrm>
          <a:prstGeom prst="roundRect">
            <a:avLst>
              <a:gd fmla="val 16667" name="adj"/>
            </a:avLst>
          </a:prstGeom>
          <a:solidFill>
            <a:srgbClr val="FFFFFF"/>
          </a:solidFill>
          <a:ln cap="flat" cmpd="sng" w="10150">
            <a:solidFill>
              <a:srgbClr val="F0D5D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81" name="Google Shape;281;p25"/>
          <p:cNvSpPr txBox="1"/>
          <p:nvPr/>
        </p:nvSpPr>
        <p:spPr>
          <a:xfrm>
            <a:off x="896112" y="1298448"/>
            <a:ext cx="3145536" cy="29260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286B53"/>
                </a:solidFill>
                <a:latin typeface="Noto Sans Bengali"/>
                <a:ea typeface="Noto Sans Bengali"/>
                <a:cs typeface="Noto Sans Bengali"/>
                <a:sym typeface="Noto Sans Bengali"/>
              </a:rPr>
              <a:t>ক্যারিয়ার / ট্রেইট</a:t>
            </a:r>
            <a:endParaRPr/>
          </a:p>
        </p:txBody>
      </p:sp>
      <p:sp>
        <p:nvSpPr>
          <p:cNvPr id="282" name="Google Shape;282;p25"/>
          <p:cNvSpPr txBox="1"/>
          <p:nvPr/>
        </p:nvSpPr>
        <p:spPr>
          <a:xfrm>
            <a:off x="896112" y="1691640"/>
            <a:ext cx="3145536" cy="123444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50" u="none" cap="none" strike="noStrike">
                <a:solidFill>
                  <a:srgbClr val="263238"/>
                </a:solidFill>
                <a:latin typeface="Noto Sans Bengali"/>
                <a:ea typeface="Noto Sans Bengali"/>
                <a:cs typeface="Noto Sans Bengali"/>
                <a:sym typeface="Noto Sans Bengali"/>
              </a:rPr>
              <a:t>সাধারণত লক্ষণ কম বা নেই; MCV/MCH কম থাকতে পারে; পরিবার পরিকল্পনার আগে জানা জরুরি।</a:t>
            </a:r>
            <a:endParaRPr/>
          </a:p>
        </p:txBody>
      </p:sp>
      <p:sp>
        <p:nvSpPr>
          <p:cNvPr id="283" name="Google Shape;283;p25"/>
          <p:cNvSpPr/>
          <p:nvPr/>
        </p:nvSpPr>
        <p:spPr>
          <a:xfrm>
            <a:off x="4389120" y="1188720"/>
            <a:ext cx="3474720" cy="1828800"/>
          </a:xfrm>
          <a:prstGeom prst="roundRect">
            <a:avLst>
              <a:gd fmla="val 16667" name="adj"/>
            </a:avLst>
          </a:prstGeom>
          <a:solidFill>
            <a:srgbClr val="FFFFFF"/>
          </a:solidFill>
          <a:ln cap="flat" cmpd="sng" w="10150">
            <a:solidFill>
              <a:srgbClr val="F0D5D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84" name="Google Shape;284;p25"/>
          <p:cNvSpPr txBox="1"/>
          <p:nvPr/>
        </p:nvSpPr>
        <p:spPr>
          <a:xfrm>
            <a:off x="4553712" y="1298448"/>
            <a:ext cx="3145536" cy="29260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0B5C7A"/>
                </a:solidFill>
                <a:latin typeface="Noto Sans Bengali"/>
                <a:ea typeface="Noto Sans Bengali"/>
                <a:cs typeface="Noto Sans Bengali"/>
                <a:sym typeface="Noto Sans Bengali"/>
              </a:rPr>
              <a:t>ইন্টারমিডিয়া</a:t>
            </a:r>
            <a:endParaRPr/>
          </a:p>
        </p:txBody>
      </p:sp>
      <p:sp>
        <p:nvSpPr>
          <p:cNvPr id="285" name="Google Shape;285;p25"/>
          <p:cNvSpPr txBox="1"/>
          <p:nvPr/>
        </p:nvSpPr>
        <p:spPr>
          <a:xfrm>
            <a:off x="4553712" y="1691640"/>
            <a:ext cx="3145536" cy="123444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50" u="none" cap="none" strike="noStrike">
                <a:solidFill>
                  <a:srgbClr val="263238"/>
                </a:solidFill>
                <a:latin typeface="Noto Sans Bengali"/>
                <a:ea typeface="Noto Sans Bengali"/>
                <a:cs typeface="Noto Sans Bengali"/>
                <a:sym typeface="Noto Sans Bengali"/>
              </a:rPr>
              <a:t>মাঝারি রক্তস্বল্পতা; কখনো ট্রান্সফিউশন লাগে; স্প্লিন বড় হতে পারে।</a:t>
            </a:r>
            <a:endParaRPr/>
          </a:p>
        </p:txBody>
      </p:sp>
      <p:sp>
        <p:nvSpPr>
          <p:cNvPr id="286" name="Google Shape;286;p25"/>
          <p:cNvSpPr/>
          <p:nvPr/>
        </p:nvSpPr>
        <p:spPr>
          <a:xfrm>
            <a:off x="8046720" y="1188720"/>
            <a:ext cx="3474720" cy="1828800"/>
          </a:xfrm>
          <a:prstGeom prst="roundRect">
            <a:avLst>
              <a:gd fmla="val 16667" name="adj"/>
            </a:avLst>
          </a:prstGeom>
          <a:solidFill>
            <a:srgbClr val="FFFFFF"/>
          </a:solidFill>
          <a:ln cap="flat" cmpd="sng" w="10150">
            <a:solidFill>
              <a:srgbClr val="F0D5D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87" name="Google Shape;287;p25"/>
          <p:cNvSpPr txBox="1"/>
          <p:nvPr/>
        </p:nvSpPr>
        <p:spPr>
          <a:xfrm>
            <a:off x="8211312" y="1298448"/>
            <a:ext cx="3145536" cy="29260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B6121B"/>
                </a:solidFill>
                <a:latin typeface="Noto Sans Bengali"/>
                <a:ea typeface="Noto Sans Bengali"/>
                <a:cs typeface="Noto Sans Bengali"/>
                <a:sym typeface="Noto Sans Bengali"/>
              </a:rPr>
              <a:t>মেজর</a:t>
            </a:r>
            <a:endParaRPr/>
          </a:p>
        </p:txBody>
      </p:sp>
      <p:sp>
        <p:nvSpPr>
          <p:cNvPr id="288" name="Google Shape;288;p25"/>
          <p:cNvSpPr txBox="1"/>
          <p:nvPr/>
        </p:nvSpPr>
        <p:spPr>
          <a:xfrm>
            <a:off x="8211312" y="1691640"/>
            <a:ext cx="3145536" cy="123444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50" u="none" cap="none" strike="noStrike">
                <a:solidFill>
                  <a:srgbClr val="263238"/>
                </a:solidFill>
                <a:latin typeface="Noto Sans Bengali"/>
                <a:ea typeface="Noto Sans Bengali"/>
                <a:cs typeface="Noto Sans Bengali"/>
                <a:sym typeface="Noto Sans Bengali"/>
              </a:rPr>
              <a:t>শিশুকাল থেকে গুরুতর অ্যানিমিয়া; নিয়মিত রক্তসঞ্চালন ও আয়রন চিলেশন দরকার।</a:t>
            </a:r>
            <a:endParaRPr/>
          </a:p>
        </p:txBody>
      </p:sp>
      <p:sp>
        <p:nvSpPr>
          <p:cNvPr id="289" name="Google Shape;289;p25"/>
          <p:cNvSpPr txBox="1"/>
          <p:nvPr/>
        </p:nvSpPr>
        <p:spPr>
          <a:xfrm>
            <a:off x="1051560" y="3886200"/>
            <a:ext cx="10058400" cy="9144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0" lang="en-US" sz="2000" u="none" cap="none" strike="noStrike">
                <a:solidFill>
                  <a:srgbClr val="263238"/>
                </a:solidFill>
                <a:latin typeface="Noto Sans Bengali"/>
                <a:ea typeface="Noto Sans Bengali"/>
                <a:cs typeface="Noto Sans Bengali"/>
                <a:sym typeface="Noto Sans Bengali"/>
              </a:rPr>
              <a:t>α-thalassaemia ও β-thalassaemia—দুই ধরনের জিনগত ভিত্তি আছে; বাংলাদেশে β-thalassaemia carrier এবং HbE trait গুরুত্বপূর্ণ জনস্বাস্থ্য বিষয়।</a:t>
            </a:r>
            <a:endParaRPr/>
          </a:p>
        </p:txBody>
      </p:sp>
      <p:sp>
        <p:nvSpPr>
          <p:cNvPr id="290" name="Google Shape;290;p25"/>
          <p:cNvSpPr/>
          <p:nvPr/>
        </p:nvSpPr>
        <p:spPr>
          <a:xfrm>
            <a:off x="502920" y="6473952"/>
            <a:ext cx="11155680" cy="13716"/>
          </a:xfrm>
          <a:prstGeom prst="rect">
            <a:avLst/>
          </a:prstGeom>
          <a:solidFill>
            <a:srgbClr val="E8C9C3"/>
          </a:solidFill>
          <a:ln cap="flat" cmpd="sng" w="9525">
            <a:solidFill>
              <a:srgbClr val="E8C9C3"/>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91" name="Google Shape;291;p25"/>
          <p:cNvSpPr txBox="1"/>
          <p:nvPr/>
        </p:nvSpPr>
        <p:spPr>
          <a:xfrm>
            <a:off x="548640" y="6547104"/>
            <a:ext cx="5029200" cy="20116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বিশ্ব থ্যালাসেমিয়া দিবস ২০২৬</a:t>
            </a:r>
            <a:endParaRPr/>
          </a:p>
        </p:txBody>
      </p:sp>
      <p:sp>
        <p:nvSpPr>
          <p:cNvPr id="292" name="Google Shape;292;p25"/>
          <p:cNvSpPr txBox="1"/>
          <p:nvPr/>
        </p:nvSpPr>
        <p:spPr>
          <a:xfrm>
            <a:off x="11109960" y="6547104"/>
            <a:ext cx="548640" cy="201168"/>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8/20</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F4"/>
        </a:solidFill>
      </p:bgPr>
    </p:bg>
    <p:spTree>
      <p:nvGrpSpPr>
        <p:cNvPr id="296" name="Shape 296"/>
        <p:cNvGrpSpPr/>
        <p:nvPr/>
      </p:nvGrpSpPr>
      <p:grpSpPr>
        <a:xfrm>
          <a:off x="0" y="0"/>
          <a:ext cx="0" cy="0"/>
          <a:chOff x="0" y="0"/>
          <a:chExt cx="0" cy="0"/>
        </a:xfrm>
      </p:grpSpPr>
      <p:sp>
        <p:nvSpPr>
          <p:cNvPr id="297" name="Google Shape;297;p26"/>
          <p:cNvSpPr txBox="1"/>
          <p:nvPr/>
        </p:nvSpPr>
        <p:spPr>
          <a:xfrm>
            <a:off x="1565677" y="320040"/>
            <a:ext cx="8949923" cy="40011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2600" u="none" cap="none" strike="noStrike">
                <a:solidFill>
                  <a:srgbClr val="B6121B"/>
                </a:solidFill>
                <a:latin typeface="Noto Sans Bengali"/>
                <a:ea typeface="Noto Sans Bengali"/>
                <a:cs typeface="Noto Sans Bengali"/>
                <a:sym typeface="Noto Sans Bengali"/>
              </a:rPr>
              <a:t>কেন আমাদের অঞ্চলে বিষয়টি গুরুত্বপূর্ণ?</a:t>
            </a:r>
            <a:endParaRPr/>
          </a:p>
        </p:txBody>
      </p:sp>
      <p:sp>
        <p:nvSpPr>
          <p:cNvPr id="298" name="Google Shape;298;p26"/>
          <p:cNvSpPr txBox="1"/>
          <p:nvPr/>
        </p:nvSpPr>
        <p:spPr>
          <a:xfrm>
            <a:off x="731520" y="1843735"/>
            <a:ext cx="5760720" cy="3431709"/>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800" u="none" cap="none" strike="noStrike">
                <a:solidFill>
                  <a:srgbClr val="263238"/>
                </a:solidFill>
                <a:latin typeface="Noto Sans Bengali"/>
                <a:ea typeface="Noto Sans Bengali"/>
                <a:cs typeface="Noto Sans Bengali"/>
                <a:sym typeface="Noto Sans Bengali"/>
              </a:rPr>
              <a:t>• বাংলাদেশ ও দক্ষিণ এশিয়ায়  HbE trait এবং β-thalassaemia trait তুলনামূলকভাবে বেশি দেখা যায়।</a:t>
            </a:r>
            <a:endParaRPr b="0" i="0" sz="18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rPr b="0" i="0" lang="en-US" sz="1800" u="none" cap="none" strike="noStrike">
                <a:solidFill>
                  <a:srgbClr val="263238"/>
                </a:solidFill>
                <a:latin typeface="Noto Sans Bengali"/>
                <a:ea typeface="Noto Sans Bengali"/>
                <a:cs typeface="Noto Sans Bengali"/>
                <a:sym typeface="Noto Sans Bengali"/>
              </a:rPr>
              <a:t>• অনেক ক্যারিয়ার নিজেকে সুস্থ মনে করেন; পরীক্ষা না করলে ধরা পড়ে না।</a:t>
            </a:r>
            <a:endParaRPr b="0" i="0" sz="18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rPr b="0" i="0" lang="en-US" sz="1800" u="none" cap="none" strike="noStrike">
                <a:solidFill>
                  <a:srgbClr val="263238"/>
                </a:solidFill>
                <a:latin typeface="Noto Sans Bengali"/>
                <a:ea typeface="Noto Sans Bengali"/>
                <a:cs typeface="Noto Sans Bengali"/>
                <a:sym typeface="Noto Sans Bengali"/>
              </a:rPr>
              <a:t>• বিবাহ বা সন্তান নেওয়ার আগে স্ক্রিনিং না হলে ঝুঁকিপূর্ণ দম্পতি অজানা থেকে যায়।</a:t>
            </a:r>
            <a:endParaRPr b="0" i="0" sz="18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rPr b="0" i="0" lang="en-US" sz="1800" u="none" cap="none" strike="noStrike">
                <a:solidFill>
                  <a:srgbClr val="263238"/>
                </a:solidFill>
                <a:latin typeface="Noto Sans Bengali"/>
                <a:ea typeface="Noto Sans Bengali"/>
                <a:cs typeface="Noto Sans Bengali"/>
                <a:sym typeface="Noto Sans Bengali"/>
              </a:rPr>
              <a:t>• প্রতিরোধ না করলে পরিবার, স্বাস্থ্যব্যবস্থা ও রক্তব্যাংকের উপর দীর্ঘমেয়াদি চাপ তৈরি হয়।</a:t>
            </a:r>
            <a:endParaRPr/>
          </a:p>
        </p:txBody>
      </p:sp>
      <p:sp>
        <p:nvSpPr>
          <p:cNvPr id="299" name="Google Shape;299;p26"/>
          <p:cNvSpPr/>
          <p:nvPr/>
        </p:nvSpPr>
        <p:spPr>
          <a:xfrm>
            <a:off x="6858000" y="1828800"/>
            <a:ext cx="4114800" cy="2011680"/>
          </a:xfrm>
          <a:prstGeom prst="roundRect">
            <a:avLst>
              <a:gd fmla="val 16667" name="adj"/>
            </a:avLst>
          </a:prstGeom>
          <a:solidFill>
            <a:srgbClr val="FFFFFF"/>
          </a:solidFill>
          <a:ln cap="flat" cmpd="sng" w="10150">
            <a:solidFill>
              <a:srgbClr val="F0D5D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00" name="Google Shape;300;p26"/>
          <p:cNvSpPr txBox="1"/>
          <p:nvPr/>
        </p:nvSpPr>
        <p:spPr>
          <a:xfrm>
            <a:off x="7022592" y="2125145"/>
            <a:ext cx="3785615" cy="29260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B6121B"/>
                </a:solidFill>
                <a:latin typeface="Noto Sans Bengali"/>
                <a:ea typeface="Noto Sans Bengali"/>
                <a:cs typeface="Noto Sans Bengali"/>
                <a:sym typeface="Noto Sans Bengali"/>
              </a:rPr>
              <a:t>কলেজ শিক্ষার্থীদের ভূমিকা</a:t>
            </a:r>
            <a:endParaRPr b="0" i="0" sz="1800" u="none" cap="none" strike="noStrike">
              <a:solidFill>
                <a:schemeClr val="dk1"/>
              </a:solidFill>
              <a:latin typeface="Calibri"/>
              <a:ea typeface="Calibri"/>
              <a:cs typeface="Calibri"/>
              <a:sym typeface="Calibri"/>
            </a:endParaRPr>
          </a:p>
        </p:txBody>
      </p:sp>
      <p:sp>
        <p:nvSpPr>
          <p:cNvPr id="301" name="Google Shape;301;p26"/>
          <p:cNvSpPr txBox="1"/>
          <p:nvPr/>
        </p:nvSpPr>
        <p:spPr>
          <a:xfrm>
            <a:off x="7022592" y="2620969"/>
            <a:ext cx="3785615" cy="49244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600" u="none" cap="none" strike="noStrike">
                <a:solidFill>
                  <a:srgbClr val="263238"/>
                </a:solidFill>
                <a:latin typeface="Noto Sans Bengali"/>
                <a:ea typeface="Noto Sans Bengali"/>
                <a:cs typeface="Noto Sans Bengali"/>
                <a:sym typeface="Noto Sans Bengali"/>
              </a:rPr>
              <a:t>নিজে জানুন, পরিবারকে বলুন, ভবিষ্যৎ প্রজন্মকে সুরক্ষিত করুন।</a:t>
            </a:r>
            <a:endParaRPr/>
          </a:p>
        </p:txBody>
      </p:sp>
      <p:sp>
        <p:nvSpPr>
          <p:cNvPr id="302" name="Google Shape;302;p26"/>
          <p:cNvSpPr/>
          <p:nvPr/>
        </p:nvSpPr>
        <p:spPr>
          <a:xfrm>
            <a:off x="502920" y="6473952"/>
            <a:ext cx="11155680" cy="13716"/>
          </a:xfrm>
          <a:prstGeom prst="rect">
            <a:avLst/>
          </a:prstGeom>
          <a:solidFill>
            <a:srgbClr val="E8C9C3"/>
          </a:solidFill>
          <a:ln cap="flat" cmpd="sng" w="9525">
            <a:solidFill>
              <a:srgbClr val="E8C9C3"/>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03" name="Google Shape;303;p26"/>
          <p:cNvSpPr txBox="1"/>
          <p:nvPr/>
        </p:nvSpPr>
        <p:spPr>
          <a:xfrm>
            <a:off x="548640" y="6547104"/>
            <a:ext cx="5029200" cy="20116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বিশ্ব থ্যালাসেমিয়া দিবস ২০২৬</a:t>
            </a:r>
            <a:endParaRPr/>
          </a:p>
        </p:txBody>
      </p:sp>
      <p:sp>
        <p:nvSpPr>
          <p:cNvPr id="304" name="Google Shape;304;p26"/>
          <p:cNvSpPr txBox="1"/>
          <p:nvPr/>
        </p:nvSpPr>
        <p:spPr>
          <a:xfrm>
            <a:off x="11109960" y="6547104"/>
            <a:ext cx="548640" cy="201168"/>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9/20</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F4"/>
        </a:solidFill>
      </p:bgPr>
    </p:bg>
    <p:spTree>
      <p:nvGrpSpPr>
        <p:cNvPr id="308" name="Shape 308"/>
        <p:cNvGrpSpPr/>
        <p:nvPr/>
      </p:nvGrpSpPr>
      <p:grpSpPr>
        <a:xfrm>
          <a:off x="0" y="0"/>
          <a:ext cx="0" cy="0"/>
          <a:chOff x="0" y="0"/>
          <a:chExt cx="0" cy="0"/>
        </a:xfrm>
      </p:grpSpPr>
      <p:sp>
        <p:nvSpPr>
          <p:cNvPr id="309" name="Google Shape;309;p27"/>
          <p:cNvSpPr txBox="1"/>
          <p:nvPr/>
        </p:nvSpPr>
        <p:spPr>
          <a:xfrm>
            <a:off x="893867" y="422681"/>
            <a:ext cx="5547360" cy="40011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600" u="none" cap="none" strike="noStrike">
                <a:solidFill>
                  <a:srgbClr val="B6121B"/>
                </a:solidFill>
                <a:latin typeface="Noto Sans Bengali"/>
                <a:ea typeface="Noto Sans Bengali"/>
                <a:cs typeface="Noto Sans Bengali"/>
                <a:sym typeface="Noto Sans Bengali"/>
              </a:rPr>
              <a:t>লক্ষণ ও ক্লিনিক্যাল বৈশিষ্ট্য</a:t>
            </a:r>
            <a:endParaRPr b="0" i="0" sz="1800" u="none" cap="none" strike="noStrike">
              <a:solidFill>
                <a:schemeClr val="dk1"/>
              </a:solidFill>
              <a:latin typeface="Calibri"/>
              <a:ea typeface="Calibri"/>
              <a:cs typeface="Calibri"/>
              <a:sym typeface="Calibri"/>
            </a:endParaRPr>
          </a:p>
        </p:txBody>
      </p:sp>
      <p:sp>
        <p:nvSpPr>
          <p:cNvPr id="310" name="Google Shape;310;p27"/>
          <p:cNvSpPr txBox="1"/>
          <p:nvPr/>
        </p:nvSpPr>
        <p:spPr>
          <a:xfrm>
            <a:off x="777240" y="1293231"/>
            <a:ext cx="5760720" cy="475488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700" u="none" cap="none" strike="noStrike">
                <a:solidFill>
                  <a:srgbClr val="263238"/>
                </a:solidFill>
                <a:latin typeface="Noto Sans Bengali"/>
                <a:ea typeface="Noto Sans Bengali"/>
                <a:cs typeface="Noto Sans Bengali"/>
                <a:sym typeface="Noto Sans Bengali"/>
              </a:rPr>
              <a:t>• শিশুর ৬ মাস–২ বছরের মধ্যে ফ্যাকাশে ভাব, খাওয়ায় অনীহা, বৃদ্ধি কম।</a:t>
            </a:r>
            <a:endParaRPr/>
          </a:p>
          <a:p>
            <a:pPr indent="0" lvl="0" marL="0" marR="0" rtl="0" algn="l">
              <a:spcBef>
                <a:spcPts val="500"/>
              </a:spcBef>
              <a:spcAft>
                <a:spcPts val="0"/>
              </a:spcAft>
              <a:buNone/>
            </a:pPr>
            <a:r>
              <a:rPr b="0" i="0" lang="en-US" sz="1700" u="none" cap="none" strike="noStrike">
                <a:solidFill>
                  <a:srgbClr val="263238"/>
                </a:solidFill>
                <a:latin typeface="Noto Sans Bengali"/>
                <a:ea typeface="Noto Sans Bengali"/>
                <a:cs typeface="Noto Sans Bengali"/>
                <a:sym typeface="Noto Sans Bengali"/>
              </a:rPr>
              <a:t>• দুর্বলতা, শ্বাসকষ্ট, জন্ডিস বা গাঢ় প্রস্রাব থাকতে পারে।</a:t>
            </a:r>
            <a:endParaRPr/>
          </a:p>
          <a:p>
            <a:pPr indent="0" lvl="0" marL="0" marR="0" rtl="0" algn="l">
              <a:spcBef>
                <a:spcPts val="500"/>
              </a:spcBef>
              <a:spcAft>
                <a:spcPts val="0"/>
              </a:spcAft>
              <a:buNone/>
            </a:pPr>
            <a:r>
              <a:rPr b="0" i="0" lang="en-US" sz="1700" u="none" cap="none" strike="noStrike">
                <a:solidFill>
                  <a:srgbClr val="263238"/>
                </a:solidFill>
                <a:latin typeface="Noto Sans Bengali"/>
                <a:ea typeface="Noto Sans Bengali"/>
                <a:cs typeface="Noto Sans Bengali"/>
                <a:sym typeface="Noto Sans Bengali"/>
              </a:rPr>
              <a:t>• লিভার/স্প্লিন বড় হওয়া, পেট ফুলে থাকা।</a:t>
            </a:r>
            <a:endParaRPr/>
          </a:p>
          <a:p>
            <a:pPr indent="0" lvl="0" marL="0" marR="0" rtl="0" algn="l">
              <a:spcBef>
                <a:spcPts val="500"/>
              </a:spcBef>
              <a:spcAft>
                <a:spcPts val="0"/>
              </a:spcAft>
              <a:buNone/>
            </a:pPr>
            <a:r>
              <a:rPr b="0" i="0" lang="en-US" sz="1700" u="none" cap="none" strike="noStrike">
                <a:solidFill>
                  <a:srgbClr val="263238"/>
                </a:solidFill>
                <a:latin typeface="Noto Sans Bengali"/>
                <a:ea typeface="Noto Sans Bengali"/>
                <a:cs typeface="Noto Sans Bengali"/>
                <a:sym typeface="Noto Sans Bengali"/>
              </a:rPr>
              <a:t>• দীর্ঘমেয়াদি অ্যানিমিয়ায় মুখমণ্ডলের হাড়ের পরিবর্তন হতে পারে।</a:t>
            </a:r>
            <a:endParaRPr/>
          </a:p>
          <a:p>
            <a:pPr indent="0" lvl="0" marL="0" marR="0" rtl="0" algn="l">
              <a:spcBef>
                <a:spcPts val="500"/>
              </a:spcBef>
              <a:spcAft>
                <a:spcPts val="0"/>
              </a:spcAft>
              <a:buNone/>
            </a:pPr>
            <a:r>
              <a:rPr b="0" i="0" lang="en-US" sz="1700" u="none" cap="none" strike="noStrike">
                <a:solidFill>
                  <a:srgbClr val="263238"/>
                </a:solidFill>
                <a:latin typeface="Noto Sans Bengali"/>
                <a:ea typeface="Noto Sans Bengali"/>
                <a:cs typeface="Noto Sans Bengali"/>
                <a:sym typeface="Noto Sans Bengali"/>
              </a:rPr>
              <a:t>• সংক্রমণ, পুষ্টিহীনতা বা রক্তের অভাবে অবস্থা খারাপ হতে পারে।</a:t>
            </a:r>
            <a:endParaRPr/>
          </a:p>
        </p:txBody>
      </p:sp>
      <p:pic>
        <p:nvPicPr>
          <p:cNvPr descr="crop_a_bright_clean_medical_clinic_donation_room_scene.png_90628937.jpg" id="311" name="Google Shape;311;p27"/>
          <p:cNvPicPr preferRelativeResize="0"/>
          <p:nvPr/>
        </p:nvPicPr>
        <p:blipFill rotWithShape="1">
          <a:blip r:embed="rId3">
            <a:alphaModFix/>
          </a:blip>
          <a:srcRect b="0" l="0" r="0" t="0"/>
          <a:stretch/>
        </p:blipFill>
        <p:spPr>
          <a:xfrm>
            <a:off x="6812280" y="1280160"/>
            <a:ext cx="4480560" cy="4023360"/>
          </a:xfrm>
          <a:prstGeom prst="rect">
            <a:avLst/>
          </a:prstGeom>
          <a:noFill/>
          <a:ln>
            <a:noFill/>
          </a:ln>
        </p:spPr>
      </p:pic>
      <p:sp>
        <p:nvSpPr>
          <p:cNvPr id="312" name="Google Shape;312;p27"/>
          <p:cNvSpPr/>
          <p:nvPr/>
        </p:nvSpPr>
        <p:spPr>
          <a:xfrm>
            <a:off x="502920" y="6473952"/>
            <a:ext cx="11155680" cy="13716"/>
          </a:xfrm>
          <a:prstGeom prst="rect">
            <a:avLst/>
          </a:prstGeom>
          <a:solidFill>
            <a:srgbClr val="E8C9C3"/>
          </a:solidFill>
          <a:ln cap="flat" cmpd="sng" w="9525">
            <a:solidFill>
              <a:srgbClr val="E8C9C3"/>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13" name="Google Shape;313;p27"/>
          <p:cNvSpPr txBox="1"/>
          <p:nvPr/>
        </p:nvSpPr>
        <p:spPr>
          <a:xfrm>
            <a:off x="548640" y="6547104"/>
            <a:ext cx="5029200" cy="20116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বিশ্ব থ্যালাসেমিয়া দিবস ২০২৬</a:t>
            </a:r>
            <a:endParaRPr/>
          </a:p>
        </p:txBody>
      </p:sp>
      <p:sp>
        <p:nvSpPr>
          <p:cNvPr id="314" name="Google Shape;314;p27"/>
          <p:cNvSpPr txBox="1"/>
          <p:nvPr/>
        </p:nvSpPr>
        <p:spPr>
          <a:xfrm>
            <a:off x="11109960" y="6547104"/>
            <a:ext cx="548640" cy="201168"/>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10/20</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F4"/>
        </a:solidFill>
      </p:bgPr>
    </p:bg>
    <p:spTree>
      <p:nvGrpSpPr>
        <p:cNvPr id="318" name="Shape 318"/>
        <p:cNvGrpSpPr/>
        <p:nvPr/>
      </p:nvGrpSpPr>
      <p:grpSpPr>
        <a:xfrm>
          <a:off x="0" y="0"/>
          <a:ext cx="0" cy="0"/>
          <a:chOff x="0" y="0"/>
          <a:chExt cx="0" cy="0"/>
        </a:xfrm>
      </p:grpSpPr>
      <p:sp>
        <p:nvSpPr>
          <p:cNvPr id="319" name="Google Shape;319;p28"/>
          <p:cNvSpPr txBox="1"/>
          <p:nvPr/>
        </p:nvSpPr>
        <p:spPr>
          <a:xfrm>
            <a:off x="4336876" y="320040"/>
            <a:ext cx="5758854" cy="40011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600" u="none" cap="none" strike="noStrike">
                <a:solidFill>
                  <a:srgbClr val="B6121B"/>
                </a:solidFill>
                <a:latin typeface="Noto Sans Bengali"/>
                <a:ea typeface="Noto Sans Bengali"/>
                <a:cs typeface="Noto Sans Bengali"/>
                <a:sym typeface="Noto Sans Bengali"/>
              </a:rPr>
              <a:t>রোগ নির্ণয় ও স্ক্রিনিং</a:t>
            </a:r>
            <a:endParaRPr b="0" i="0" sz="1800" u="none" cap="none" strike="noStrike">
              <a:solidFill>
                <a:schemeClr val="dk1"/>
              </a:solidFill>
              <a:latin typeface="Calibri"/>
              <a:ea typeface="Calibri"/>
              <a:cs typeface="Calibri"/>
              <a:sym typeface="Calibri"/>
            </a:endParaRPr>
          </a:p>
        </p:txBody>
      </p:sp>
      <p:sp>
        <p:nvSpPr>
          <p:cNvPr id="320" name="Google Shape;320;p28"/>
          <p:cNvSpPr/>
          <p:nvPr/>
        </p:nvSpPr>
        <p:spPr>
          <a:xfrm>
            <a:off x="731520" y="1097280"/>
            <a:ext cx="3383280" cy="1645920"/>
          </a:xfrm>
          <a:prstGeom prst="roundRect">
            <a:avLst>
              <a:gd fmla="val 16667" name="adj"/>
            </a:avLst>
          </a:prstGeom>
          <a:solidFill>
            <a:srgbClr val="FFFFFF"/>
          </a:solidFill>
          <a:ln cap="flat" cmpd="sng" w="10150">
            <a:solidFill>
              <a:srgbClr val="F0D5D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21" name="Google Shape;321;p28"/>
          <p:cNvSpPr txBox="1"/>
          <p:nvPr/>
        </p:nvSpPr>
        <p:spPr>
          <a:xfrm>
            <a:off x="896112" y="1207007"/>
            <a:ext cx="3054096" cy="29260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B6121B"/>
                </a:solidFill>
                <a:latin typeface="Noto Sans Bengali"/>
                <a:ea typeface="Noto Sans Bengali"/>
                <a:cs typeface="Noto Sans Bengali"/>
                <a:sym typeface="Noto Sans Bengali"/>
              </a:rPr>
              <a:t>প্রাথমিক পরীক্ষা</a:t>
            </a:r>
            <a:endParaRPr/>
          </a:p>
        </p:txBody>
      </p:sp>
      <p:sp>
        <p:nvSpPr>
          <p:cNvPr id="322" name="Google Shape;322;p28"/>
          <p:cNvSpPr txBox="1"/>
          <p:nvPr/>
        </p:nvSpPr>
        <p:spPr>
          <a:xfrm>
            <a:off x="896112" y="1600200"/>
            <a:ext cx="3054096" cy="73866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600" u="none" cap="none" strike="noStrike">
                <a:solidFill>
                  <a:srgbClr val="263238"/>
                </a:solidFill>
                <a:latin typeface="Noto Sans Bengali"/>
                <a:ea typeface="Noto Sans Bengali"/>
                <a:cs typeface="Noto Sans Bengali"/>
                <a:sym typeface="Noto Sans Bengali"/>
              </a:rPr>
              <a:t>CBC: Hb কম, MCV/MCH কম; peripheral blood film; reticulocyte count</a:t>
            </a:r>
            <a:endParaRPr/>
          </a:p>
        </p:txBody>
      </p:sp>
      <p:sp>
        <p:nvSpPr>
          <p:cNvPr id="323" name="Google Shape;323;p28"/>
          <p:cNvSpPr/>
          <p:nvPr/>
        </p:nvSpPr>
        <p:spPr>
          <a:xfrm>
            <a:off x="4389120" y="1097280"/>
            <a:ext cx="3383280" cy="1645920"/>
          </a:xfrm>
          <a:prstGeom prst="roundRect">
            <a:avLst>
              <a:gd fmla="val 16667" name="adj"/>
            </a:avLst>
          </a:prstGeom>
          <a:solidFill>
            <a:srgbClr val="FFFFFF"/>
          </a:solidFill>
          <a:ln cap="flat" cmpd="sng" w="10150">
            <a:solidFill>
              <a:srgbClr val="F0D5D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24" name="Google Shape;324;p28"/>
          <p:cNvSpPr txBox="1"/>
          <p:nvPr/>
        </p:nvSpPr>
        <p:spPr>
          <a:xfrm>
            <a:off x="4553712" y="1207007"/>
            <a:ext cx="3054096" cy="29260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0B5C7A"/>
                </a:solidFill>
                <a:latin typeface="Noto Sans Bengali"/>
                <a:ea typeface="Noto Sans Bengali"/>
                <a:cs typeface="Noto Sans Bengali"/>
                <a:sym typeface="Noto Sans Bengali"/>
              </a:rPr>
              <a:t>নিশ্চিতকরণ</a:t>
            </a:r>
            <a:endParaRPr/>
          </a:p>
        </p:txBody>
      </p:sp>
      <p:sp>
        <p:nvSpPr>
          <p:cNvPr id="325" name="Google Shape;325;p28"/>
          <p:cNvSpPr txBox="1"/>
          <p:nvPr/>
        </p:nvSpPr>
        <p:spPr>
          <a:xfrm>
            <a:off x="4553712" y="1600200"/>
            <a:ext cx="3054096" cy="49244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600" u="none" cap="none" strike="noStrike">
                <a:solidFill>
                  <a:srgbClr val="263238"/>
                </a:solidFill>
                <a:latin typeface="Noto Sans Bengali"/>
                <a:ea typeface="Noto Sans Bengali"/>
                <a:cs typeface="Noto Sans Bengali"/>
                <a:sym typeface="Noto Sans Bengali"/>
              </a:rPr>
              <a:t>Hb electrophoresis / HPLC: HbA2, HbF, HbE বা variant pattern দেখা</a:t>
            </a:r>
            <a:endParaRPr b="0" i="0" sz="1600" u="none" cap="none" strike="noStrike">
              <a:solidFill>
                <a:schemeClr val="dk1"/>
              </a:solidFill>
              <a:latin typeface="Calibri"/>
              <a:ea typeface="Calibri"/>
              <a:cs typeface="Calibri"/>
              <a:sym typeface="Calibri"/>
            </a:endParaRPr>
          </a:p>
        </p:txBody>
      </p:sp>
      <p:sp>
        <p:nvSpPr>
          <p:cNvPr id="326" name="Google Shape;326;p28"/>
          <p:cNvSpPr/>
          <p:nvPr/>
        </p:nvSpPr>
        <p:spPr>
          <a:xfrm>
            <a:off x="8046720" y="1097280"/>
            <a:ext cx="3383280" cy="1645920"/>
          </a:xfrm>
          <a:prstGeom prst="roundRect">
            <a:avLst>
              <a:gd fmla="val 16667" name="adj"/>
            </a:avLst>
          </a:prstGeom>
          <a:solidFill>
            <a:srgbClr val="FFFFFF"/>
          </a:solidFill>
          <a:ln cap="flat" cmpd="sng" w="10150">
            <a:solidFill>
              <a:srgbClr val="F0D5D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27" name="Google Shape;327;p28"/>
          <p:cNvSpPr txBox="1"/>
          <p:nvPr/>
        </p:nvSpPr>
        <p:spPr>
          <a:xfrm>
            <a:off x="8211312" y="1207007"/>
            <a:ext cx="3054096" cy="29260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286B53"/>
                </a:solidFill>
                <a:latin typeface="Noto Sans Bengali"/>
                <a:ea typeface="Noto Sans Bengali"/>
                <a:cs typeface="Noto Sans Bengali"/>
                <a:sym typeface="Noto Sans Bengali"/>
              </a:rPr>
              <a:t>বিশেষ পরিস্থিতি</a:t>
            </a:r>
            <a:endParaRPr/>
          </a:p>
        </p:txBody>
      </p:sp>
      <p:sp>
        <p:nvSpPr>
          <p:cNvPr id="328" name="Google Shape;328;p28"/>
          <p:cNvSpPr txBox="1"/>
          <p:nvPr/>
        </p:nvSpPr>
        <p:spPr>
          <a:xfrm>
            <a:off x="8211312" y="1600200"/>
            <a:ext cx="3054096" cy="73866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600" u="none" cap="none" strike="noStrike">
                <a:solidFill>
                  <a:srgbClr val="263238"/>
                </a:solidFill>
                <a:latin typeface="Noto Sans Bengali"/>
                <a:ea typeface="Noto Sans Bengali"/>
                <a:cs typeface="Noto Sans Bengali"/>
                <a:sym typeface="Noto Sans Bengali"/>
              </a:rPr>
              <a:t>Molecular test: mutation জানা, prenatal diagnosis বা জটিল case-এ সহায়ক</a:t>
            </a:r>
            <a:endParaRPr b="0" i="0" sz="1600" u="none" cap="none" strike="noStrike">
              <a:solidFill>
                <a:schemeClr val="dk1"/>
              </a:solidFill>
              <a:latin typeface="Calibri"/>
              <a:ea typeface="Calibri"/>
              <a:cs typeface="Calibri"/>
              <a:sym typeface="Calibri"/>
            </a:endParaRPr>
          </a:p>
        </p:txBody>
      </p:sp>
      <p:sp>
        <p:nvSpPr>
          <p:cNvPr id="329" name="Google Shape;329;p28"/>
          <p:cNvSpPr txBox="1"/>
          <p:nvPr/>
        </p:nvSpPr>
        <p:spPr>
          <a:xfrm>
            <a:off x="914400" y="3749039"/>
            <a:ext cx="10241280" cy="9144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2100" u="none" cap="none" strike="noStrike">
                <a:solidFill>
                  <a:srgbClr val="263238"/>
                </a:solidFill>
                <a:latin typeface="Noto Sans Bengali"/>
                <a:ea typeface="Noto Sans Bengali"/>
                <a:cs typeface="Noto Sans Bengali"/>
                <a:sym typeface="Noto Sans Bengali"/>
              </a:rPr>
              <a:t>ক্যারিয়ার স্ক্রিনিংয়ের সহজ সূচনা: CBC + Hb electrophoresis/HPLC। Iron deficiency থাকলে HbA2 interpretation সতর্কতার সাথে করতে হবে।</a:t>
            </a:r>
            <a:endParaRPr/>
          </a:p>
        </p:txBody>
      </p:sp>
      <p:sp>
        <p:nvSpPr>
          <p:cNvPr id="330" name="Google Shape;330;p28"/>
          <p:cNvSpPr/>
          <p:nvPr/>
        </p:nvSpPr>
        <p:spPr>
          <a:xfrm>
            <a:off x="502920" y="6473952"/>
            <a:ext cx="11155680" cy="13716"/>
          </a:xfrm>
          <a:prstGeom prst="rect">
            <a:avLst/>
          </a:prstGeom>
          <a:solidFill>
            <a:srgbClr val="E8C9C3"/>
          </a:solidFill>
          <a:ln cap="flat" cmpd="sng" w="9525">
            <a:solidFill>
              <a:srgbClr val="E8C9C3"/>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31" name="Google Shape;331;p28"/>
          <p:cNvSpPr txBox="1"/>
          <p:nvPr/>
        </p:nvSpPr>
        <p:spPr>
          <a:xfrm>
            <a:off x="548640" y="6547104"/>
            <a:ext cx="5029200" cy="20116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বিশ্ব থ্যালাসেমিয়া দিবস ২০২৬</a:t>
            </a:r>
            <a:endParaRPr/>
          </a:p>
        </p:txBody>
      </p:sp>
      <p:sp>
        <p:nvSpPr>
          <p:cNvPr id="332" name="Google Shape;332;p28"/>
          <p:cNvSpPr txBox="1"/>
          <p:nvPr/>
        </p:nvSpPr>
        <p:spPr>
          <a:xfrm>
            <a:off x="11109960" y="6547104"/>
            <a:ext cx="548640" cy="201168"/>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11/20</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F4"/>
        </a:solidFill>
      </p:bgPr>
    </p:bg>
    <p:spTree>
      <p:nvGrpSpPr>
        <p:cNvPr id="336" name="Shape 336"/>
        <p:cNvGrpSpPr/>
        <p:nvPr/>
      </p:nvGrpSpPr>
      <p:grpSpPr>
        <a:xfrm>
          <a:off x="0" y="0"/>
          <a:ext cx="0" cy="0"/>
          <a:chOff x="0" y="0"/>
          <a:chExt cx="0" cy="0"/>
        </a:xfrm>
      </p:grpSpPr>
      <p:sp>
        <p:nvSpPr>
          <p:cNvPr id="337" name="Google Shape;337;p29"/>
          <p:cNvSpPr txBox="1"/>
          <p:nvPr/>
        </p:nvSpPr>
        <p:spPr>
          <a:xfrm>
            <a:off x="4112938" y="441343"/>
            <a:ext cx="5926805" cy="40011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600" u="none" cap="none" strike="noStrike">
                <a:solidFill>
                  <a:srgbClr val="B6121B"/>
                </a:solidFill>
                <a:latin typeface="Noto Sans Bengali"/>
                <a:ea typeface="Noto Sans Bengali"/>
                <a:cs typeface="Noto Sans Bengali"/>
                <a:sym typeface="Noto Sans Bengali"/>
              </a:rPr>
              <a:t>চিকিৎসার প্রধান লক্ষ্য</a:t>
            </a:r>
            <a:endParaRPr b="0" i="0" sz="1800" u="none" cap="none" strike="noStrike">
              <a:solidFill>
                <a:schemeClr val="dk1"/>
              </a:solidFill>
              <a:latin typeface="Calibri"/>
              <a:ea typeface="Calibri"/>
              <a:cs typeface="Calibri"/>
              <a:sym typeface="Calibri"/>
            </a:endParaRPr>
          </a:p>
        </p:txBody>
      </p:sp>
      <p:sp>
        <p:nvSpPr>
          <p:cNvPr id="338" name="Google Shape;338;p29"/>
          <p:cNvSpPr/>
          <p:nvPr/>
        </p:nvSpPr>
        <p:spPr>
          <a:xfrm>
            <a:off x="777240" y="1280160"/>
            <a:ext cx="3474720" cy="1463040"/>
          </a:xfrm>
          <a:prstGeom prst="roundRect">
            <a:avLst>
              <a:gd fmla="val 16667" name="adj"/>
            </a:avLst>
          </a:prstGeom>
          <a:solidFill>
            <a:srgbClr val="FFFFFF"/>
          </a:solidFill>
          <a:ln cap="flat" cmpd="sng" w="10150">
            <a:solidFill>
              <a:srgbClr val="F0D5D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39" name="Google Shape;339;p29"/>
          <p:cNvSpPr txBox="1"/>
          <p:nvPr/>
        </p:nvSpPr>
        <p:spPr>
          <a:xfrm>
            <a:off x="941832" y="1389888"/>
            <a:ext cx="3145536" cy="29260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B6121B"/>
                </a:solidFill>
                <a:latin typeface="Noto Sans Bengali"/>
                <a:ea typeface="Noto Sans Bengali"/>
                <a:cs typeface="Noto Sans Bengali"/>
                <a:sym typeface="Noto Sans Bengali"/>
              </a:rPr>
              <a:t>জীবন বাঁচানো</a:t>
            </a:r>
            <a:endParaRPr/>
          </a:p>
        </p:txBody>
      </p:sp>
      <p:sp>
        <p:nvSpPr>
          <p:cNvPr id="340" name="Google Shape;340;p29"/>
          <p:cNvSpPr txBox="1"/>
          <p:nvPr/>
        </p:nvSpPr>
        <p:spPr>
          <a:xfrm>
            <a:off x="941832" y="1783080"/>
            <a:ext cx="3145536" cy="49244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600" u="none" cap="none" strike="noStrike">
                <a:solidFill>
                  <a:srgbClr val="263238"/>
                </a:solidFill>
                <a:latin typeface="Noto Sans Bengali"/>
                <a:ea typeface="Noto Sans Bengali"/>
                <a:cs typeface="Noto Sans Bengali"/>
                <a:sym typeface="Noto Sans Bengali"/>
              </a:rPr>
              <a:t>পর্যাপ্ত Hb বজায় রেখে অঙ্গপ্রত্যঙ্গকে অক্সিজেন দেওয়া</a:t>
            </a:r>
            <a:endParaRPr b="0" i="0" sz="1600" u="none" cap="none" strike="noStrike">
              <a:solidFill>
                <a:schemeClr val="dk1"/>
              </a:solidFill>
              <a:latin typeface="Calibri"/>
              <a:ea typeface="Calibri"/>
              <a:cs typeface="Calibri"/>
              <a:sym typeface="Calibri"/>
            </a:endParaRPr>
          </a:p>
        </p:txBody>
      </p:sp>
      <p:sp>
        <p:nvSpPr>
          <p:cNvPr id="341" name="Google Shape;341;p29"/>
          <p:cNvSpPr/>
          <p:nvPr/>
        </p:nvSpPr>
        <p:spPr>
          <a:xfrm>
            <a:off x="4389120" y="1280160"/>
            <a:ext cx="3474720" cy="1463040"/>
          </a:xfrm>
          <a:prstGeom prst="roundRect">
            <a:avLst>
              <a:gd fmla="val 16667" name="adj"/>
            </a:avLst>
          </a:prstGeom>
          <a:solidFill>
            <a:srgbClr val="FFFFFF"/>
          </a:solidFill>
          <a:ln cap="flat" cmpd="sng" w="10150">
            <a:solidFill>
              <a:srgbClr val="F0D5D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42" name="Google Shape;342;p29"/>
          <p:cNvSpPr txBox="1"/>
          <p:nvPr/>
        </p:nvSpPr>
        <p:spPr>
          <a:xfrm>
            <a:off x="4553712" y="1389888"/>
            <a:ext cx="3145536" cy="29260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0B5C7A"/>
                </a:solidFill>
                <a:latin typeface="Noto Sans Bengali"/>
                <a:ea typeface="Noto Sans Bengali"/>
                <a:cs typeface="Noto Sans Bengali"/>
                <a:sym typeface="Noto Sans Bengali"/>
              </a:rPr>
              <a:t>জটিলতা কমানো</a:t>
            </a:r>
            <a:endParaRPr/>
          </a:p>
        </p:txBody>
      </p:sp>
      <p:sp>
        <p:nvSpPr>
          <p:cNvPr id="343" name="Google Shape;343;p29"/>
          <p:cNvSpPr txBox="1"/>
          <p:nvPr/>
        </p:nvSpPr>
        <p:spPr>
          <a:xfrm>
            <a:off x="4553712" y="1783080"/>
            <a:ext cx="3145536" cy="49244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600" u="none" cap="none" strike="noStrike">
                <a:solidFill>
                  <a:srgbClr val="263238"/>
                </a:solidFill>
                <a:latin typeface="Noto Sans Bengali"/>
                <a:ea typeface="Noto Sans Bengali"/>
                <a:cs typeface="Noto Sans Bengali"/>
                <a:sym typeface="Noto Sans Bengali"/>
              </a:rPr>
              <a:t>আয়রন জমা, সংক্রমণ, হাড়/হরমোন/হার্ট সমস্যা প্রতিরোধ</a:t>
            </a:r>
            <a:endParaRPr b="0" i="0" sz="1600" u="none" cap="none" strike="noStrike">
              <a:solidFill>
                <a:schemeClr val="dk1"/>
              </a:solidFill>
              <a:latin typeface="Calibri"/>
              <a:ea typeface="Calibri"/>
              <a:cs typeface="Calibri"/>
              <a:sym typeface="Calibri"/>
            </a:endParaRPr>
          </a:p>
        </p:txBody>
      </p:sp>
      <p:sp>
        <p:nvSpPr>
          <p:cNvPr id="344" name="Google Shape;344;p29"/>
          <p:cNvSpPr/>
          <p:nvPr/>
        </p:nvSpPr>
        <p:spPr>
          <a:xfrm>
            <a:off x="8001000" y="1280160"/>
            <a:ext cx="3474720" cy="1463040"/>
          </a:xfrm>
          <a:prstGeom prst="roundRect">
            <a:avLst>
              <a:gd fmla="val 16667" name="adj"/>
            </a:avLst>
          </a:prstGeom>
          <a:solidFill>
            <a:srgbClr val="FFFFFF"/>
          </a:solidFill>
          <a:ln cap="flat" cmpd="sng" w="10150">
            <a:solidFill>
              <a:srgbClr val="F0D5D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45" name="Google Shape;345;p29"/>
          <p:cNvSpPr txBox="1"/>
          <p:nvPr/>
        </p:nvSpPr>
        <p:spPr>
          <a:xfrm>
            <a:off x="8165592" y="1389888"/>
            <a:ext cx="3145536" cy="29260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286B53"/>
                </a:solidFill>
                <a:latin typeface="Noto Sans Bengali"/>
                <a:ea typeface="Noto Sans Bengali"/>
                <a:cs typeface="Noto Sans Bengali"/>
                <a:sym typeface="Noto Sans Bengali"/>
              </a:rPr>
              <a:t>স্বাভাবিক জীবন</a:t>
            </a:r>
            <a:endParaRPr/>
          </a:p>
        </p:txBody>
      </p:sp>
      <p:sp>
        <p:nvSpPr>
          <p:cNvPr id="346" name="Google Shape;346;p29"/>
          <p:cNvSpPr txBox="1"/>
          <p:nvPr/>
        </p:nvSpPr>
        <p:spPr>
          <a:xfrm>
            <a:off x="8165592" y="1783080"/>
            <a:ext cx="3145536" cy="49244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600" u="none" cap="none" strike="noStrike">
                <a:solidFill>
                  <a:srgbClr val="263238"/>
                </a:solidFill>
                <a:latin typeface="Noto Sans Bengali"/>
                <a:ea typeface="Noto Sans Bengali"/>
                <a:cs typeface="Noto Sans Bengali"/>
                <a:sym typeface="Noto Sans Bengali"/>
              </a:rPr>
              <a:t>শিক্ষা, কর্ম, মানসিক স্বাস্থ্য ও সামাজিক অংশগ্রহণ নিশ্চিত করা</a:t>
            </a:r>
            <a:endParaRPr b="0" i="0" sz="1600" u="none" cap="none" strike="noStrike">
              <a:solidFill>
                <a:schemeClr val="dk1"/>
              </a:solidFill>
              <a:latin typeface="Calibri"/>
              <a:ea typeface="Calibri"/>
              <a:cs typeface="Calibri"/>
              <a:sym typeface="Calibri"/>
            </a:endParaRPr>
          </a:p>
        </p:txBody>
      </p:sp>
      <p:sp>
        <p:nvSpPr>
          <p:cNvPr id="347" name="Google Shape;347;p29"/>
          <p:cNvSpPr txBox="1"/>
          <p:nvPr/>
        </p:nvSpPr>
        <p:spPr>
          <a:xfrm>
            <a:off x="1234440" y="3977639"/>
            <a:ext cx="9601200" cy="73152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2500" u="none" cap="none" strike="noStrike">
                <a:solidFill>
                  <a:srgbClr val="263238"/>
                </a:solidFill>
                <a:latin typeface="Noto Sans Bengali"/>
                <a:ea typeface="Noto Sans Bengali"/>
                <a:cs typeface="Noto Sans Bengali"/>
                <a:sym typeface="Noto Sans Bengali"/>
              </a:rPr>
              <a:t>চিকিৎসা শুধু “রক্ত দেওয়া” নয়; এটি একটি দীর্ঘমেয়াদি comprehensive care model।</a:t>
            </a:r>
            <a:endParaRPr/>
          </a:p>
        </p:txBody>
      </p:sp>
      <p:sp>
        <p:nvSpPr>
          <p:cNvPr id="348" name="Google Shape;348;p29"/>
          <p:cNvSpPr/>
          <p:nvPr/>
        </p:nvSpPr>
        <p:spPr>
          <a:xfrm>
            <a:off x="502920" y="6473952"/>
            <a:ext cx="11155680" cy="13716"/>
          </a:xfrm>
          <a:prstGeom prst="rect">
            <a:avLst/>
          </a:prstGeom>
          <a:solidFill>
            <a:srgbClr val="E8C9C3"/>
          </a:solidFill>
          <a:ln cap="flat" cmpd="sng" w="9525">
            <a:solidFill>
              <a:srgbClr val="E8C9C3"/>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49" name="Google Shape;349;p29"/>
          <p:cNvSpPr txBox="1"/>
          <p:nvPr/>
        </p:nvSpPr>
        <p:spPr>
          <a:xfrm>
            <a:off x="548640" y="6547104"/>
            <a:ext cx="5029200" cy="20116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বিশ্ব থ্যালাসেমিয়া দিবস ২০২৬</a:t>
            </a:r>
            <a:endParaRPr/>
          </a:p>
        </p:txBody>
      </p:sp>
      <p:sp>
        <p:nvSpPr>
          <p:cNvPr id="350" name="Google Shape;350;p29"/>
          <p:cNvSpPr txBox="1"/>
          <p:nvPr/>
        </p:nvSpPr>
        <p:spPr>
          <a:xfrm>
            <a:off x="11109960" y="6547104"/>
            <a:ext cx="548640" cy="201168"/>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12/20</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F4"/>
        </a:solidFill>
      </p:bgPr>
    </p:bg>
    <p:spTree>
      <p:nvGrpSpPr>
        <p:cNvPr id="354" name="Shape 354"/>
        <p:cNvGrpSpPr/>
        <p:nvPr/>
      </p:nvGrpSpPr>
      <p:grpSpPr>
        <a:xfrm>
          <a:off x="0" y="0"/>
          <a:ext cx="0" cy="0"/>
          <a:chOff x="0" y="0"/>
          <a:chExt cx="0" cy="0"/>
        </a:xfrm>
      </p:grpSpPr>
      <p:sp>
        <p:nvSpPr>
          <p:cNvPr id="355" name="Google Shape;355;p30"/>
          <p:cNvSpPr txBox="1"/>
          <p:nvPr/>
        </p:nvSpPr>
        <p:spPr>
          <a:xfrm>
            <a:off x="3870332" y="320040"/>
            <a:ext cx="5547360" cy="40011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600" u="none" cap="none" strike="noStrike">
                <a:solidFill>
                  <a:srgbClr val="B6121B"/>
                </a:solidFill>
                <a:latin typeface="Noto Sans Bengali"/>
                <a:ea typeface="Noto Sans Bengali"/>
                <a:cs typeface="Noto Sans Bengali"/>
                <a:sym typeface="Noto Sans Bengali"/>
              </a:rPr>
              <a:t>নিয়মিত রক্তসঞ্চালন</a:t>
            </a:r>
            <a:endParaRPr b="0" i="0" sz="1800" u="none" cap="none" strike="noStrike">
              <a:solidFill>
                <a:schemeClr val="dk1"/>
              </a:solidFill>
              <a:latin typeface="Calibri"/>
              <a:ea typeface="Calibri"/>
              <a:cs typeface="Calibri"/>
              <a:sym typeface="Calibri"/>
            </a:endParaRPr>
          </a:p>
        </p:txBody>
      </p:sp>
      <p:sp>
        <p:nvSpPr>
          <p:cNvPr id="356" name="Google Shape;356;p30"/>
          <p:cNvSpPr txBox="1"/>
          <p:nvPr/>
        </p:nvSpPr>
        <p:spPr>
          <a:xfrm>
            <a:off x="777240" y="1143000"/>
            <a:ext cx="5760720" cy="3077766"/>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750" u="none" cap="none" strike="noStrike">
                <a:solidFill>
                  <a:srgbClr val="263238"/>
                </a:solidFill>
                <a:latin typeface="Noto Sans Bengali"/>
                <a:ea typeface="Noto Sans Bengali"/>
                <a:cs typeface="Noto Sans Bengali"/>
                <a:sym typeface="Noto Sans Bengali"/>
              </a:rPr>
              <a:t>• থ্যালাসেমিয়া মেজরে প্রায়শই প্রতি ২–৪ সপ্তাহে packed red cell transfusion লাগে।</a:t>
            </a:r>
            <a:endParaRPr b="0" i="0" sz="18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rPr b="0" i="0" lang="en-US" sz="1750" u="none" cap="none" strike="noStrike">
                <a:solidFill>
                  <a:srgbClr val="263238"/>
                </a:solidFill>
                <a:latin typeface="Noto Sans Bengali"/>
                <a:ea typeface="Noto Sans Bengali"/>
                <a:cs typeface="Noto Sans Bengali"/>
                <a:sym typeface="Noto Sans Bengali"/>
              </a:rPr>
              <a:t>• লক্ষ্য: শিশুর বৃদ্ধি, পড়াশোনা, খেলাধুলা ও স্বাভাবিক কার্যক্ষমতা বজায় রাখা।</a:t>
            </a:r>
            <a:endParaRPr b="0" i="0" sz="18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rPr b="0" i="0" lang="en-US" sz="1750" u="none" cap="none" strike="noStrike">
                <a:solidFill>
                  <a:srgbClr val="263238"/>
                </a:solidFill>
                <a:latin typeface="Noto Sans Bengali"/>
                <a:ea typeface="Noto Sans Bengali"/>
                <a:cs typeface="Noto Sans Bengali"/>
                <a:sym typeface="Noto Sans Bengali"/>
              </a:rPr>
              <a:t>• নিরাপদ রক্ত, গ্রুপিং, cross‑match, antibody screening ও transfusion reaction পর্যবেক্ষণ জরুরি।</a:t>
            </a:r>
            <a:endParaRPr b="0" i="0" sz="18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rPr b="0" i="0" lang="en-US" sz="1750" u="none" cap="none" strike="noStrike">
                <a:solidFill>
                  <a:srgbClr val="263238"/>
                </a:solidFill>
                <a:latin typeface="Noto Sans Bengali"/>
                <a:ea typeface="Noto Sans Bengali"/>
                <a:cs typeface="Noto Sans Bengali"/>
                <a:sym typeface="Noto Sans Bengali"/>
              </a:rPr>
              <a:t>• রক্তসঞ্চালনের সাথে আয়রন জমা—এটি পরবর্তী বড় চ্যালেঞ্জ।</a:t>
            </a:r>
            <a:endParaRPr/>
          </a:p>
        </p:txBody>
      </p:sp>
      <p:pic>
        <p:nvPicPr>
          <p:cNvPr descr="crop_a_bright_clean_medical_clinic_donation_room_scene.png_25994628.jpg" id="357" name="Google Shape;357;p30"/>
          <p:cNvPicPr preferRelativeResize="0"/>
          <p:nvPr/>
        </p:nvPicPr>
        <p:blipFill rotWithShape="1">
          <a:blip r:embed="rId3">
            <a:alphaModFix/>
          </a:blip>
          <a:srcRect b="0" l="0" r="0" t="0"/>
          <a:stretch/>
        </p:blipFill>
        <p:spPr>
          <a:xfrm>
            <a:off x="6812280" y="1143000"/>
            <a:ext cx="4480560" cy="4297680"/>
          </a:xfrm>
          <a:prstGeom prst="rect">
            <a:avLst/>
          </a:prstGeom>
          <a:noFill/>
          <a:ln>
            <a:noFill/>
          </a:ln>
        </p:spPr>
      </p:pic>
      <p:sp>
        <p:nvSpPr>
          <p:cNvPr id="358" name="Google Shape;358;p30"/>
          <p:cNvSpPr/>
          <p:nvPr/>
        </p:nvSpPr>
        <p:spPr>
          <a:xfrm>
            <a:off x="502920" y="6473952"/>
            <a:ext cx="11155680" cy="13716"/>
          </a:xfrm>
          <a:prstGeom prst="rect">
            <a:avLst/>
          </a:prstGeom>
          <a:solidFill>
            <a:srgbClr val="E8C9C3"/>
          </a:solidFill>
          <a:ln cap="flat" cmpd="sng" w="9525">
            <a:solidFill>
              <a:srgbClr val="E8C9C3"/>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59" name="Google Shape;359;p30"/>
          <p:cNvSpPr txBox="1"/>
          <p:nvPr/>
        </p:nvSpPr>
        <p:spPr>
          <a:xfrm>
            <a:off x="548640" y="6547104"/>
            <a:ext cx="5029200" cy="20116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বিশ্ব থ্যালাসেমিয়া দিবস ২০২৬</a:t>
            </a:r>
            <a:endParaRPr/>
          </a:p>
        </p:txBody>
      </p:sp>
      <p:sp>
        <p:nvSpPr>
          <p:cNvPr id="360" name="Google Shape;360;p30"/>
          <p:cNvSpPr txBox="1"/>
          <p:nvPr/>
        </p:nvSpPr>
        <p:spPr>
          <a:xfrm>
            <a:off x="11109960" y="6547104"/>
            <a:ext cx="548640" cy="201168"/>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13/20</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F4"/>
        </a:solidFill>
      </p:bgPr>
    </p:bg>
    <p:spTree>
      <p:nvGrpSpPr>
        <p:cNvPr id="364" name="Shape 364"/>
        <p:cNvGrpSpPr/>
        <p:nvPr/>
      </p:nvGrpSpPr>
      <p:grpSpPr>
        <a:xfrm>
          <a:off x="0" y="0"/>
          <a:ext cx="0" cy="0"/>
          <a:chOff x="0" y="0"/>
          <a:chExt cx="0" cy="0"/>
        </a:xfrm>
      </p:grpSpPr>
      <p:sp>
        <p:nvSpPr>
          <p:cNvPr id="365" name="Google Shape;365;p31"/>
          <p:cNvSpPr txBox="1"/>
          <p:nvPr/>
        </p:nvSpPr>
        <p:spPr>
          <a:xfrm>
            <a:off x="3198537" y="320040"/>
            <a:ext cx="5945466" cy="40011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600" u="none" cap="none" strike="noStrike">
                <a:solidFill>
                  <a:srgbClr val="B6121B"/>
                </a:solidFill>
                <a:latin typeface="Noto Sans Bengali"/>
                <a:ea typeface="Noto Sans Bengali"/>
                <a:cs typeface="Noto Sans Bengali"/>
                <a:sym typeface="Noto Sans Bengali"/>
              </a:rPr>
              <a:t>আয়রন ওভারলোড ও চিলেশন</a:t>
            </a:r>
            <a:endParaRPr b="0" i="0" sz="1800" u="none" cap="none" strike="noStrike">
              <a:solidFill>
                <a:schemeClr val="dk1"/>
              </a:solidFill>
              <a:latin typeface="Calibri"/>
              <a:ea typeface="Calibri"/>
              <a:cs typeface="Calibri"/>
              <a:sym typeface="Calibri"/>
            </a:endParaRPr>
          </a:p>
        </p:txBody>
      </p:sp>
      <p:sp>
        <p:nvSpPr>
          <p:cNvPr id="366" name="Google Shape;366;p31"/>
          <p:cNvSpPr txBox="1"/>
          <p:nvPr/>
        </p:nvSpPr>
        <p:spPr>
          <a:xfrm>
            <a:off x="822960" y="1143000"/>
            <a:ext cx="10241280" cy="64008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800" u="none" cap="none" strike="noStrike">
                <a:solidFill>
                  <a:srgbClr val="263238"/>
                </a:solidFill>
                <a:latin typeface="Noto Sans Bengali"/>
                <a:ea typeface="Noto Sans Bengali"/>
                <a:cs typeface="Noto Sans Bengali"/>
                <a:sym typeface="Noto Sans Bengali"/>
              </a:rPr>
              <a:t>প্রতিটি রক্তসঞ্চালনের সাথে শরীরে অতিরিক্ত আয়রন জমে। শরীরের নিজস্বভাবে অতিরিক্ত আয়রন বের করার ভালো ব্যবস্থা নেই।</a:t>
            </a:r>
            <a:endParaRPr/>
          </a:p>
        </p:txBody>
      </p:sp>
      <p:sp>
        <p:nvSpPr>
          <p:cNvPr id="367" name="Google Shape;367;p31"/>
          <p:cNvSpPr/>
          <p:nvPr/>
        </p:nvSpPr>
        <p:spPr>
          <a:xfrm>
            <a:off x="822960" y="2148840"/>
            <a:ext cx="3291840" cy="1371600"/>
          </a:xfrm>
          <a:prstGeom prst="roundRect">
            <a:avLst>
              <a:gd fmla="val 16667" name="adj"/>
            </a:avLst>
          </a:prstGeom>
          <a:solidFill>
            <a:srgbClr val="FFFFFF"/>
          </a:solidFill>
          <a:ln cap="flat" cmpd="sng" w="10150">
            <a:solidFill>
              <a:srgbClr val="F0D5D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68" name="Google Shape;368;p31"/>
          <p:cNvSpPr txBox="1"/>
          <p:nvPr/>
        </p:nvSpPr>
        <p:spPr>
          <a:xfrm>
            <a:off x="987552" y="2258568"/>
            <a:ext cx="2962656" cy="29260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B6121B"/>
                </a:solidFill>
                <a:latin typeface="Noto Sans Bengali"/>
                <a:ea typeface="Noto Sans Bengali"/>
                <a:cs typeface="Noto Sans Bengali"/>
                <a:sym typeface="Noto Sans Bengali"/>
              </a:rPr>
              <a:t>কোথায় জমে?</a:t>
            </a:r>
            <a:endParaRPr/>
          </a:p>
        </p:txBody>
      </p:sp>
      <p:sp>
        <p:nvSpPr>
          <p:cNvPr id="369" name="Google Shape;369;p31"/>
          <p:cNvSpPr txBox="1"/>
          <p:nvPr/>
        </p:nvSpPr>
        <p:spPr>
          <a:xfrm>
            <a:off x="987552" y="2651760"/>
            <a:ext cx="2962656" cy="49244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600" u="none" cap="none" strike="noStrike">
                <a:solidFill>
                  <a:srgbClr val="263238"/>
                </a:solidFill>
                <a:latin typeface="Noto Sans Bengali"/>
                <a:ea typeface="Noto Sans Bengali"/>
                <a:cs typeface="Noto Sans Bengali"/>
                <a:sym typeface="Noto Sans Bengali"/>
              </a:rPr>
              <a:t>হার্ট, লিভার, অগ্ন্যাশয়, থাইরয়েড, পিটুইটারি, gonads</a:t>
            </a:r>
            <a:endParaRPr/>
          </a:p>
        </p:txBody>
      </p:sp>
      <p:sp>
        <p:nvSpPr>
          <p:cNvPr id="370" name="Google Shape;370;p31"/>
          <p:cNvSpPr/>
          <p:nvPr/>
        </p:nvSpPr>
        <p:spPr>
          <a:xfrm>
            <a:off x="4389120" y="2148840"/>
            <a:ext cx="3291840" cy="1371600"/>
          </a:xfrm>
          <a:prstGeom prst="roundRect">
            <a:avLst>
              <a:gd fmla="val 16667" name="adj"/>
            </a:avLst>
          </a:prstGeom>
          <a:solidFill>
            <a:srgbClr val="FFFFFF"/>
          </a:solidFill>
          <a:ln cap="flat" cmpd="sng" w="10150">
            <a:solidFill>
              <a:srgbClr val="F0D5D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71" name="Google Shape;371;p31"/>
          <p:cNvSpPr txBox="1"/>
          <p:nvPr/>
        </p:nvSpPr>
        <p:spPr>
          <a:xfrm>
            <a:off x="4553712" y="2258568"/>
            <a:ext cx="2962656" cy="29260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0B5C7A"/>
                </a:solidFill>
                <a:latin typeface="Noto Sans Bengali"/>
                <a:ea typeface="Noto Sans Bengali"/>
                <a:cs typeface="Noto Sans Bengali"/>
                <a:sym typeface="Noto Sans Bengali"/>
              </a:rPr>
              <a:t>কীভাবে পর্যবেক্ষণ?</a:t>
            </a:r>
            <a:endParaRPr/>
          </a:p>
        </p:txBody>
      </p:sp>
      <p:sp>
        <p:nvSpPr>
          <p:cNvPr id="372" name="Google Shape;372;p31"/>
          <p:cNvSpPr txBox="1"/>
          <p:nvPr/>
        </p:nvSpPr>
        <p:spPr>
          <a:xfrm>
            <a:off x="4553712" y="2651760"/>
            <a:ext cx="2962656" cy="49244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600" u="none" cap="none" strike="noStrike">
                <a:solidFill>
                  <a:srgbClr val="263238"/>
                </a:solidFill>
                <a:latin typeface="Noto Sans Bengali"/>
                <a:ea typeface="Noto Sans Bengali"/>
                <a:cs typeface="Noto Sans Bengali"/>
                <a:sym typeface="Noto Sans Bengali"/>
              </a:rPr>
              <a:t>Serum ferritin, liver/heart MRI T2*, LFT, endocrine assessment</a:t>
            </a:r>
            <a:endParaRPr/>
          </a:p>
        </p:txBody>
      </p:sp>
      <p:sp>
        <p:nvSpPr>
          <p:cNvPr id="373" name="Google Shape;373;p31"/>
          <p:cNvSpPr/>
          <p:nvPr/>
        </p:nvSpPr>
        <p:spPr>
          <a:xfrm>
            <a:off x="7955279" y="2148840"/>
            <a:ext cx="3291840" cy="1371600"/>
          </a:xfrm>
          <a:prstGeom prst="roundRect">
            <a:avLst>
              <a:gd fmla="val 16667" name="adj"/>
            </a:avLst>
          </a:prstGeom>
          <a:solidFill>
            <a:srgbClr val="FFFFFF"/>
          </a:solidFill>
          <a:ln cap="flat" cmpd="sng" w="10150">
            <a:solidFill>
              <a:srgbClr val="F0D5D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74" name="Google Shape;374;p31"/>
          <p:cNvSpPr txBox="1"/>
          <p:nvPr/>
        </p:nvSpPr>
        <p:spPr>
          <a:xfrm>
            <a:off x="8119871" y="2258568"/>
            <a:ext cx="2962656" cy="29260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286B53"/>
                </a:solidFill>
                <a:latin typeface="Noto Sans Bengali"/>
                <a:ea typeface="Noto Sans Bengali"/>
                <a:cs typeface="Noto Sans Bengali"/>
                <a:sym typeface="Noto Sans Bengali"/>
              </a:rPr>
              <a:t>চিলেশন</a:t>
            </a:r>
            <a:endParaRPr/>
          </a:p>
        </p:txBody>
      </p:sp>
      <p:sp>
        <p:nvSpPr>
          <p:cNvPr id="375" name="Google Shape;375;p31"/>
          <p:cNvSpPr txBox="1"/>
          <p:nvPr/>
        </p:nvSpPr>
        <p:spPr>
          <a:xfrm>
            <a:off x="8119871" y="2651760"/>
            <a:ext cx="2962656" cy="73866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600" u="none" cap="none" strike="noStrike">
                <a:solidFill>
                  <a:srgbClr val="263238"/>
                </a:solidFill>
                <a:latin typeface="Noto Sans Bengali"/>
                <a:ea typeface="Noto Sans Bengali"/>
                <a:cs typeface="Noto Sans Bengali"/>
                <a:sym typeface="Noto Sans Bengali"/>
              </a:rPr>
              <a:t>Deferasirox / Deferiprone / Deferoxamine—রোগীর অবস্থা অনুযায়ী</a:t>
            </a:r>
            <a:endParaRPr b="0" i="0" sz="1600" u="none" cap="none" strike="noStrike">
              <a:solidFill>
                <a:schemeClr val="dk1"/>
              </a:solidFill>
              <a:latin typeface="Calibri"/>
              <a:ea typeface="Calibri"/>
              <a:cs typeface="Calibri"/>
              <a:sym typeface="Calibri"/>
            </a:endParaRPr>
          </a:p>
        </p:txBody>
      </p:sp>
      <p:sp>
        <p:nvSpPr>
          <p:cNvPr id="376" name="Google Shape;376;p31"/>
          <p:cNvSpPr txBox="1"/>
          <p:nvPr/>
        </p:nvSpPr>
        <p:spPr>
          <a:xfrm>
            <a:off x="1143000" y="4389120"/>
            <a:ext cx="9875520" cy="54864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2200" u="none" cap="none" strike="noStrike">
                <a:solidFill>
                  <a:srgbClr val="263238"/>
                </a:solidFill>
                <a:latin typeface="Noto Sans Bengali"/>
                <a:ea typeface="Noto Sans Bengali"/>
                <a:cs typeface="Noto Sans Bengali"/>
                <a:sym typeface="Noto Sans Bengali"/>
              </a:rPr>
              <a:t>চিলেশন নিয়মিত না হলে অ্যানিমিয়া ঠিক করেও হার্ট/লিভার জটিলতা কমানো যায় না।</a:t>
            </a:r>
            <a:endParaRPr/>
          </a:p>
        </p:txBody>
      </p:sp>
      <p:sp>
        <p:nvSpPr>
          <p:cNvPr id="377" name="Google Shape;377;p31"/>
          <p:cNvSpPr/>
          <p:nvPr/>
        </p:nvSpPr>
        <p:spPr>
          <a:xfrm>
            <a:off x="502920" y="6473952"/>
            <a:ext cx="11155680" cy="13716"/>
          </a:xfrm>
          <a:prstGeom prst="rect">
            <a:avLst/>
          </a:prstGeom>
          <a:solidFill>
            <a:srgbClr val="E8C9C3"/>
          </a:solidFill>
          <a:ln cap="flat" cmpd="sng" w="9525">
            <a:solidFill>
              <a:srgbClr val="E8C9C3"/>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78" name="Google Shape;378;p31"/>
          <p:cNvSpPr txBox="1"/>
          <p:nvPr/>
        </p:nvSpPr>
        <p:spPr>
          <a:xfrm>
            <a:off x="548640" y="6547104"/>
            <a:ext cx="5029200" cy="20116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বিশ্ব থ্যালাসেমিয়া দিবস ২০২৬</a:t>
            </a:r>
            <a:endParaRPr/>
          </a:p>
        </p:txBody>
      </p:sp>
      <p:sp>
        <p:nvSpPr>
          <p:cNvPr id="379" name="Google Shape;379;p31"/>
          <p:cNvSpPr txBox="1"/>
          <p:nvPr/>
        </p:nvSpPr>
        <p:spPr>
          <a:xfrm>
            <a:off x="11109960" y="6547104"/>
            <a:ext cx="548640" cy="201168"/>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14/20</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F4"/>
        </a:solidFill>
      </p:bgPr>
    </p:bg>
    <p:spTree>
      <p:nvGrpSpPr>
        <p:cNvPr id="383" name="Shape 383"/>
        <p:cNvGrpSpPr/>
        <p:nvPr/>
      </p:nvGrpSpPr>
      <p:grpSpPr>
        <a:xfrm>
          <a:off x="0" y="0"/>
          <a:ext cx="0" cy="0"/>
          <a:chOff x="0" y="0"/>
          <a:chExt cx="0" cy="0"/>
        </a:xfrm>
      </p:grpSpPr>
      <p:sp>
        <p:nvSpPr>
          <p:cNvPr id="384" name="Google Shape;384;p32"/>
          <p:cNvSpPr txBox="1"/>
          <p:nvPr/>
        </p:nvSpPr>
        <p:spPr>
          <a:xfrm>
            <a:off x="4700762" y="320040"/>
            <a:ext cx="5786846" cy="40011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600" u="none" cap="none" strike="noStrike">
                <a:solidFill>
                  <a:srgbClr val="B6121B"/>
                </a:solidFill>
                <a:latin typeface="Noto Sans Bengali"/>
                <a:ea typeface="Noto Sans Bengali"/>
                <a:cs typeface="Noto Sans Bengali"/>
                <a:sym typeface="Noto Sans Bengali"/>
              </a:rPr>
              <a:t>সম্ভাব্য জটিলতা</a:t>
            </a:r>
            <a:endParaRPr b="0" i="0" sz="1800" u="none" cap="none" strike="noStrike">
              <a:solidFill>
                <a:schemeClr val="dk1"/>
              </a:solidFill>
              <a:latin typeface="Calibri"/>
              <a:ea typeface="Calibri"/>
              <a:cs typeface="Calibri"/>
              <a:sym typeface="Calibri"/>
            </a:endParaRPr>
          </a:p>
        </p:txBody>
      </p:sp>
      <p:sp>
        <p:nvSpPr>
          <p:cNvPr id="385" name="Google Shape;385;p32"/>
          <p:cNvSpPr/>
          <p:nvPr/>
        </p:nvSpPr>
        <p:spPr>
          <a:xfrm>
            <a:off x="731520" y="1097280"/>
            <a:ext cx="3383280" cy="1645920"/>
          </a:xfrm>
          <a:prstGeom prst="roundRect">
            <a:avLst>
              <a:gd fmla="val 16667" name="adj"/>
            </a:avLst>
          </a:prstGeom>
          <a:solidFill>
            <a:srgbClr val="FFFFFF"/>
          </a:solidFill>
          <a:ln cap="flat" cmpd="sng" w="10150">
            <a:solidFill>
              <a:srgbClr val="F0D5D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86" name="Google Shape;386;p32"/>
          <p:cNvSpPr txBox="1"/>
          <p:nvPr/>
        </p:nvSpPr>
        <p:spPr>
          <a:xfrm>
            <a:off x="896112" y="1207007"/>
            <a:ext cx="3054096" cy="29260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B6121B"/>
                </a:solidFill>
                <a:latin typeface="Noto Sans Bengali"/>
                <a:ea typeface="Noto Sans Bengali"/>
                <a:cs typeface="Noto Sans Bengali"/>
                <a:sym typeface="Noto Sans Bengali"/>
              </a:rPr>
              <a:t>রক্তস্বল্পতার জটিলতা</a:t>
            </a:r>
            <a:endParaRPr/>
          </a:p>
        </p:txBody>
      </p:sp>
      <p:sp>
        <p:nvSpPr>
          <p:cNvPr id="387" name="Google Shape;387;p32"/>
          <p:cNvSpPr txBox="1"/>
          <p:nvPr/>
        </p:nvSpPr>
        <p:spPr>
          <a:xfrm>
            <a:off x="896112" y="1600200"/>
            <a:ext cx="3054096" cy="49244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600" u="none" cap="none" strike="noStrike">
                <a:solidFill>
                  <a:srgbClr val="263238"/>
                </a:solidFill>
                <a:latin typeface="Noto Sans Bengali"/>
                <a:ea typeface="Noto Sans Bengali"/>
                <a:cs typeface="Noto Sans Bengali"/>
                <a:sym typeface="Noto Sans Bengali"/>
              </a:rPr>
              <a:t>বৃদ্ধি কম, মুখমণ্ডলের হাড়ের পরিবর্তন, স্প্লিন বড় হওয়া, ক্লান্তি</a:t>
            </a:r>
            <a:endParaRPr b="0" i="0" sz="1600" u="none" cap="none" strike="noStrike">
              <a:solidFill>
                <a:schemeClr val="dk1"/>
              </a:solidFill>
              <a:latin typeface="Calibri"/>
              <a:ea typeface="Calibri"/>
              <a:cs typeface="Calibri"/>
              <a:sym typeface="Calibri"/>
            </a:endParaRPr>
          </a:p>
        </p:txBody>
      </p:sp>
      <p:sp>
        <p:nvSpPr>
          <p:cNvPr id="388" name="Google Shape;388;p32"/>
          <p:cNvSpPr/>
          <p:nvPr/>
        </p:nvSpPr>
        <p:spPr>
          <a:xfrm>
            <a:off x="4389120" y="1097280"/>
            <a:ext cx="3383280" cy="1645920"/>
          </a:xfrm>
          <a:prstGeom prst="roundRect">
            <a:avLst>
              <a:gd fmla="val 16667" name="adj"/>
            </a:avLst>
          </a:prstGeom>
          <a:solidFill>
            <a:srgbClr val="FFFFFF"/>
          </a:solidFill>
          <a:ln cap="flat" cmpd="sng" w="10150">
            <a:solidFill>
              <a:srgbClr val="F0D5D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89" name="Google Shape;389;p32"/>
          <p:cNvSpPr txBox="1"/>
          <p:nvPr/>
        </p:nvSpPr>
        <p:spPr>
          <a:xfrm>
            <a:off x="4553712" y="1207007"/>
            <a:ext cx="3054096" cy="29260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0B5C7A"/>
                </a:solidFill>
                <a:latin typeface="Noto Sans Bengali"/>
                <a:ea typeface="Noto Sans Bengali"/>
                <a:cs typeface="Noto Sans Bengali"/>
                <a:sym typeface="Noto Sans Bengali"/>
              </a:rPr>
              <a:t>আয়রন জমার জটিলতা</a:t>
            </a:r>
            <a:endParaRPr/>
          </a:p>
        </p:txBody>
      </p:sp>
      <p:sp>
        <p:nvSpPr>
          <p:cNvPr id="390" name="Google Shape;390;p32"/>
          <p:cNvSpPr txBox="1"/>
          <p:nvPr/>
        </p:nvSpPr>
        <p:spPr>
          <a:xfrm>
            <a:off x="4553712" y="1600200"/>
            <a:ext cx="3054096" cy="49244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600" u="none" cap="none" strike="noStrike">
                <a:solidFill>
                  <a:srgbClr val="263238"/>
                </a:solidFill>
                <a:latin typeface="Noto Sans Bengali"/>
                <a:ea typeface="Noto Sans Bengali"/>
                <a:cs typeface="Noto Sans Bengali"/>
                <a:sym typeface="Noto Sans Bengali"/>
              </a:rPr>
              <a:t>হার্ট failure/arrhythmia, liver fibrosis, diabetes, endocrine failure</a:t>
            </a:r>
            <a:endParaRPr/>
          </a:p>
        </p:txBody>
      </p:sp>
      <p:sp>
        <p:nvSpPr>
          <p:cNvPr id="391" name="Google Shape;391;p32"/>
          <p:cNvSpPr/>
          <p:nvPr/>
        </p:nvSpPr>
        <p:spPr>
          <a:xfrm>
            <a:off x="8046720" y="1097280"/>
            <a:ext cx="3383280" cy="1645920"/>
          </a:xfrm>
          <a:prstGeom prst="roundRect">
            <a:avLst>
              <a:gd fmla="val 16667" name="adj"/>
            </a:avLst>
          </a:prstGeom>
          <a:solidFill>
            <a:srgbClr val="FFFFFF"/>
          </a:solidFill>
          <a:ln cap="flat" cmpd="sng" w="10150">
            <a:solidFill>
              <a:srgbClr val="F0D5D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92" name="Google Shape;392;p32"/>
          <p:cNvSpPr txBox="1"/>
          <p:nvPr/>
        </p:nvSpPr>
        <p:spPr>
          <a:xfrm>
            <a:off x="8211312" y="1207007"/>
            <a:ext cx="3054096" cy="29260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286B53"/>
                </a:solidFill>
                <a:latin typeface="Noto Sans Bengali"/>
                <a:ea typeface="Noto Sans Bengali"/>
                <a:cs typeface="Noto Sans Bengali"/>
                <a:sym typeface="Noto Sans Bengali"/>
              </a:rPr>
              <a:t>চিকিৎসা-সম্পর্কিত</a:t>
            </a:r>
            <a:endParaRPr/>
          </a:p>
        </p:txBody>
      </p:sp>
      <p:sp>
        <p:nvSpPr>
          <p:cNvPr id="393" name="Google Shape;393;p32"/>
          <p:cNvSpPr txBox="1"/>
          <p:nvPr/>
        </p:nvSpPr>
        <p:spPr>
          <a:xfrm>
            <a:off x="8211312" y="1600200"/>
            <a:ext cx="3054096" cy="73866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600" u="none" cap="none" strike="noStrike">
                <a:solidFill>
                  <a:srgbClr val="263238"/>
                </a:solidFill>
                <a:latin typeface="Noto Sans Bengali"/>
                <a:ea typeface="Noto Sans Bengali"/>
                <a:cs typeface="Noto Sans Bengali"/>
                <a:sym typeface="Noto Sans Bengali"/>
              </a:rPr>
              <a:t>Transfusion reaction, alloimmunization, infection risk, adherence সমস্যা</a:t>
            </a:r>
            <a:endParaRPr b="0" i="0" sz="1600" u="none" cap="none" strike="noStrike">
              <a:solidFill>
                <a:schemeClr val="dk1"/>
              </a:solidFill>
              <a:latin typeface="Calibri"/>
              <a:ea typeface="Calibri"/>
              <a:cs typeface="Calibri"/>
              <a:sym typeface="Calibri"/>
            </a:endParaRPr>
          </a:p>
        </p:txBody>
      </p:sp>
      <p:sp>
        <p:nvSpPr>
          <p:cNvPr id="394" name="Google Shape;394;p32"/>
          <p:cNvSpPr txBox="1"/>
          <p:nvPr/>
        </p:nvSpPr>
        <p:spPr>
          <a:xfrm>
            <a:off x="914400" y="3886200"/>
            <a:ext cx="10149840" cy="9144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2100" u="none" cap="none" strike="noStrike">
                <a:solidFill>
                  <a:srgbClr val="263238"/>
                </a:solidFill>
                <a:latin typeface="Noto Sans Bengali"/>
                <a:ea typeface="Noto Sans Bengali"/>
                <a:cs typeface="Noto Sans Bengali"/>
                <a:sym typeface="Noto Sans Bengali"/>
              </a:rPr>
              <a:t>ফলো‑আপ না করলে জটিলতা নীরবে বাড়তে পারে। তাই patient registry, scheduled monitoring এবং multidisciplinary care দরকার।</a:t>
            </a:r>
            <a:endParaRPr/>
          </a:p>
        </p:txBody>
      </p:sp>
      <p:sp>
        <p:nvSpPr>
          <p:cNvPr id="395" name="Google Shape;395;p32"/>
          <p:cNvSpPr/>
          <p:nvPr/>
        </p:nvSpPr>
        <p:spPr>
          <a:xfrm>
            <a:off x="502920" y="6473952"/>
            <a:ext cx="11155680" cy="13716"/>
          </a:xfrm>
          <a:prstGeom prst="rect">
            <a:avLst/>
          </a:prstGeom>
          <a:solidFill>
            <a:srgbClr val="E8C9C3"/>
          </a:solidFill>
          <a:ln cap="flat" cmpd="sng" w="9525">
            <a:solidFill>
              <a:srgbClr val="E8C9C3"/>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96" name="Google Shape;396;p32"/>
          <p:cNvSpPr txBox="1"/>
          <p:nvPr/>
        </p:nvSpPr>
        <p:spPr>
          <a:xfrm>
            <a:off x="548640" y="6547104"/>
            <a:ext cx="5029200" cy="20116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বিশ্ব থ্যালাসেমিয়া দিবস ২০২৬</a:t>
            </a:r>
            <a:endParaRPr/>
          </a:p>
        </p:txBody>
      </p:sp>
      <p:sp>
        <p:nvSpPr>
          <p:cNvPr id="397" name="Google Shape;397;p32"/>
          <p:cNvSpPr txBox="1"/>
          <p:nvPr/>
        </p:nvSpPr>
        <p:spPr>
          <a:xfrm>
            <a:off x="11109960" y="6547104"/>
            <a:ext cx="548640" cy="201168"/>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15/20</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F4"/>
        </a:solidFill>
      </p:bgPr>
    </p:bg>
    <p:spTree>
      <p:nvGrpSpPr>
        <p:cNvPr id="401" name="Shape 401"/>
        <p:cNvGrpSpPr/>
        <p:nvPr/>
      </p:nvGrpSpPr>
      <p:grpSpPr>
        <a:xfrm>
          <a:off x="0" y="0"/>
          <a:ext cx="0" cy="0"/>
          <a:chOff x="0" y="0"/>
          <a:chExt cx="0" cy="0"/>
        </a:xfrm>
      </p:grpSpPr>
      <p:sp>
        <p:nvSpPr>
          <p:cNvPr id="402" name="Google Shape;402;p33"/>
          <p:cNvSpPr txBox="1"/>
          <p:nvPr/>
        </p:nvSpPr>
        <p:spPr>
          <a:xfrm>
            <a:off x="3431807" y="320040"/>
            <a:ext cx="5806440" cy="40011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600" u="none" cap="none" strike="noStrike">
                <a:solidFill>
                  <a:srgbClr val="B6121B"/>
                </a:solidFill>
                <a:latin typeface="Noto Sans Bengali"/>
                <a:ea typeface="Noto Sans Bengali"/>
                <a:cs typeface="Noto Sans Bengali"/>
                <a:sym typeface="Noto Sans Bengali"/>
              </a:rPr>
              <a:t>নিরাময়মূলক ও নতুন চিকিৎসা</a:t>
            </a:r>
            <a:endParaRPr b="0" i="0" sz="1800" u="none" cap="none" strike="noStrike">
              <a:solidFill>
                <a:schemeClr val="dk1"/>
              </a:solidFill>
              <a:latin typeface="Calibri"/>
              <a:ea typeface="Calibri"/>
              <a:cs typeface="Calibri"/>
              <a:sym typeface="Calibri"/>
            </a:endParaRPr>
          </a:p>
        </p:txBody>
      </p:sp>
      <p:sp>
        <p:nvSpPr>
          <p:cNvPr id="403" name="Google Shape;403;p33"/>
          <p:cNvSpPr/>
          <p:nvPr/>
        </p:nvSpPr>
        <p:spPr>
          <a:xfrm>
            <a:off x="731520" y="1143000"/>
            <a:ext cx="5074920" cy="1828800"/>
          </a:xfrm>
          <a:prstGeom prst="roundRect">
            <a:avLst>
              <a:gd fmla="val 16667" name="adj"/>
            </a:avLst>
          </a:prstGeom>
          <a:solidFill>
            <a:srgbClr val="FFFFFF"/>
          </a:solidFill>
          <a:ln cap="flat" cmpd="sng" w="10150">
            <a:solidFill>
              <a:srgbClr val="F0D5D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04" name="Google Shape;404;p33"/>
          <p:cNvSpPr txBox="1"/>
          <p:nvPr/>
        </p:nvSpPr>
        <p:spPr>
          <a:xfrm>
            <a:off x="896112" y="1252728"/>
            <a:ext cx="4745736" cy="29260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B6121B"/>
                </a:solidFill>
                <a:latin typeface="Noto Sans Bengali"/>
                <a:ea typeface="Noto Sans Bengali"/>
                <a:cs typeface="Noto Sans Bengali"/>
                <a:sym typeface="Noto Sans Bengali"/>
              </a:rPr>
              <a:t>HSCT / Bone marrow transplant</a:t>
            </a:r>
            <a:endParaRPr/>
          </a:p>
        </p:txBody>
      </p:sp>
      <p:sp>
        <p:nvSpPr>
          <p:cNvPr id="405" name="Google Shape;405;p33"/>
          <p:cNvSpPr txBox="1"/>
          <p:nvPr/>
        </p:nvSpPr>
        <p:spPr>
          <a:xfrm>
            <a:off x="896112" y="1645920"/>
            <a:ext cx="4745736" cy="73866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600" u="none" cap="none" strike="noStrike">
                <a:solidFill>
                  <a:srgbClr val="263238"/>
                </a:solidFill>
                <a:latin typeface="Noto Sans Bengali"/>
                <a:ea typeface="Noto Sans Bengali"/>
                <a:cs typeface="Noto Sans Bengali"/>
                <a:sym typeface="Noto Sans Bengali"/>
              </a:rPr>
              <a:t>উপযুক্ত matched donor থাকলে selected রোগীর ক্ষেত্রে curative option। বয়স, organ status, donor match গুরুত্বপূর্ণ।</a:t>
            </a:r>
            <a:endParaRPr/>
          </a:p>
        </p:txBody>
      </p:sp>
      <p:sp>
        <p:nvSpPr>
          <p:cNvPr id="406" name="Google Shape;406;p33"/>
          <p:cNvSpPr/>
          <p:nvPr/>
        </p:nvSpPr>
        <p:spPr>
          <a:xfrm>
            <a:off x="6355080" y="1143000"/>
            <a:ext cx="5074920" cy="1828800"/>
          </a:xfrm>
          <a:prstGeom prst="roundRect">
            <a:avLst>
              <a:gd fmla="val 16667" name="adj"/>
            </a:avLst>
          </a:prstGeom>
          <a:solidFill>
            <a:srgbClr val="FFFFFF"/>
          </a:solidFill>
          <a:ln cap="flat" cmpd="sng" w="10150">
            <a:solidFill>
              <a:srgbClr val="F0D5D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07" name="Google Shape;407;p33"/>
          <p:cNvSpPr txBox="1"/>
          <p:nvPr/>
        </p:nvSpPr>
        <p:spPr>
          <a:xfrm>
            <a:off x="6519672" y="1252728"/>
            <a:ext cx="4745736" cy="29260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0B5C7A"/>
                </a:solidFill>
                <a:latin typeface="Noto Sans Bengali"/>
                <a:ea typeface="Noto Sans Bengali"/>
                <a:cs typeface="Noto Sans Bengali"/>
                <a:sym typeface="Noto Sans Bengali"/>
              </a:rPr>
              <a:t>নতুন দিগন্ত</a:t>
            </a:r>
            <a:endParaRPr/>
          </a:p>
        </p:txBody>
      </p:sp>
      <p:sp>
        <p:nvSpPr>
          <p:cNvPr id="408" name="Google Shape;408;p33"/>
          <p:cNvSpPr txBox="1"/>
          <p:nvPr/>
        </p:nvSpPr>
        <p:spPr>
          <a:xfrm>
            <a:off x="6519672" y="1645920"/>
            <a:ext cx="4745736" cy="73866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600" u="none" cap="none" strike="noStrike">
                <a:solidFill>
                  <a:srgbClr val="263238"/>
                </a:solidFill>
                <a:latin typeface="Noto Sans Bengali"/>
                <a:ea typeface="Noto Sans Bengali"/>
                <a:cs typeface="Noto Sans Bengali"/>
                <a:sym typeface="Noto Sans Bengali"/>
              </a:rPr>
              <a:t>Gene therapy / gene editing ও novel agents নিয়ে বিশ্বজুড়ে অগ্রগতি হচ্ছে, তবে availability ও cost বড় বিষয়।</a:t>
            </a:r>
            <a:endParaRPr/>
          </a:p>
        </p:txBody>
      </p:sp>
      <p:sp>
        <p:nvSpPr>
          <p:cNvPr id="409" name="Google Shape;409;p33"/>
          <p:cNvSpPr txBox="1"/>
          <p:nvPr/>
        </p:nvSpPr>
        <p:spPr>
          <a:xfrm>
            <a:off x="1051560" y="3931920"/>
            <a:ext cx="10058400" cy="9144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2200" u="none" cap="none" strike="noStrike">
                <a:solidFill>
                  <a:srgbClr val="263238"/>
                </a:solidFill>
                <a:latin typeface="Noto Sans Bengali"/>
                <a:ea typeface="Noto Sans Bengali"/>
                <a:cs typeface="Noto Sans Bengali"/>
                <a:sym typeface="Noto Sans Bengali"/>
              </a:rPr>
              <a:t>স্থানীয় বাস্তবতায় সবচেয়ে কার্যকর কৌশল: মানসম্মত transfusion + chelation + complication monitoring + prevention program।</a:t>
            </a:r>
            <a:endParaRPr/>
          </a:p>
        </p:txBody>
      </p:sp>
      <p:sp>
        <p:nvSpPr>
          <p:cNvPr id="410" name="Google Shape;410;p33"/>
          <p:cNvSpPr/>
          <p:nvPr/>
        </p:nvSpPr>
        <p:spPr>
          <a:xfrm>
            <a:off x="502920" y="6473952"/>
            <a:ext cx="11155680" cy="13716"/>
          </a:xfrm>
          <a:prstGeom prst="rect">
            <a:avLst/>
          </a:prstGeom>
          <a:solidFill>
            <a:srgbClr val="E8C9C3"/>
          </a:solidFill>
          <a:ln cap="flat" cmpd="sng" w="9525">
            <a:solidFill>
              <a:srgbClr val="E8C9C3"/>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11" name="Google Shape;411;p33"/>
          <p:cNvSpPr txBox="1"/>
          <p:nvPr/>
        </p:nvSpPr>
        <p:spPr>
          <a:xfrm>
            <a:off x="548640" y="6547104"/>
            <a:ext cx="5029200" cy="20116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বিশ্ব থ্যালাসেমিয়া দিবস ২০২৬</a:t>
            </a:r>
            <a:endParaRPr/>
          </a:p>
        </p:txBody>
      </p:sp>
      <p:sp>
        <p:nvSpPr>
          <p:cNvPr id="412" name="Google Shape;412;p33"/>
          <p:cNvSpPr txBox="1"/>
          <p:nvPr/>
        </p:nvSpPr>
        <p:spPr>
          <a:xfrm>
            <a:off x="11109960" y="6547104"/>
            <a:ext cx="548640" cy="201168"/>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16/20</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F4"/>
        </a:solidFill>
      </p:bgPr>
    </p:bg>
    <p:spTree>
      <p:nvGrpSpPr>
        <p:cNvPr id="416" name="Shape 416"/>
        <p:cNvGrpSpPr/>
        <p:nvPr/>
      </p:nvGrpSpPr>
      <p:grpSpPr>
        <a:xfrm>
          <a:off x="0" y="0"/>
          <a:ext cx="0" cy="0"/>
          <a:chOff x="0" y="0"/>
          <a:chExt cx="0" cy="0"/>
        </a:xfrm>
      </p:grpSpPr>
      <p:sp>
        <p:nvSpPr>
          <p:cNvPr id="417" name="Google Shape;417;p34"/>
          <p:cNvSpPr txBox="1"/>
          <p:nvPr/>
        </p:nvSpPr>
        <p:spPr>
          <a:xfrm>
            <a:off x="2573383" y="320040"/>
            <a:ext cx="7736944" cy="40011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600" u="none" cap="none" strike="noStrike">
                <a:solidFill>
                  <a:srgbClr val="B6121B"/>
                </a:solidFill>
                <a:latin typeface="Noto Sans Bengali"/>
                <a:ea typeface="Noto Sans Bengali"/>
                <a:cs typeface="Noto Sans Bengali"/>
                <a:sym typeface="Noto Sans Bengali"/>
              </a:rPr>
              <a:t>থ্যালাসেমিয়া প্রতিরোধ: সবচেয়ে গুরুত্বপূর্ণ অংশ</a:t>
            </a:r>
            <a:endParaRPr b="0" i="0" sz="1800" u="none" cap="none" strike="noStrike">
              <a:solidFill>
                <a:schemeClr val="dk1"/>
              </a:solidFill>
              <a:latin typeface="Calibri"/>
              <a:ea typeface="Calibri"/>
              <a:cs typeface="Calibri"/>
              <a:sym typeface="Calibri"/>
            </a:endParaRPr>
          </a:p>
        </p:txBody>
      </p:sp>
      <p:pic>
        <p:nvPicPr>
          <p:cNvPr descr="crop_a_bright_clean_modern_illustration_medical_consu.png_88380823.jpg" id="418" name="Google Shape;418;p34"/>
          <p:cNvPicPr preferRelativeResize="0"/>
          <p:nvPr/>
        </p:nvPicPr>
        <p:blipFill rotWithShape="1">
          <a:blip r:embed="rId3">
            <a:alphaModFix/>
          </a:blip>
          <a:srcRect b="0" l="0" r="0" t="0"/>
          <a:stretch/>
        </p:blipFill>
        <p:spPr>
          <a:xfrm>
            <a:off x="640080" y="1097280"/>
            <a:ext cx="4206240" cy="4023360"/>
          </a:xfrm>
          <a:prstGeom prst="rect">
            <a:avLst/>
          </a:prstGeom>
          <a:noFill/>
          <a:ln>
            <a:noFill/>
          </a:ln>
        </p:spPr>
      </p:pic>
      <p:sp>
        <p:nvSpPr>
          <p:cNvPr id="419" name="Google Shape;419;p34"/>
          <p:cNvSpPr txBox="1"/>
          <p:nvPr/>
        </p:nvSpPr>
        <p:spPr>
          <a:xfrm>
            <a:off x="5257800" y="1143000"/>
            <a:ext cx="5943600" cy="2872581"/>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750" u="none" cap="none" strike="noStrike">
                <a:solidFill>
                  <a:srgbClr val="263238"/>
                </a:solidFill>
                <a:latin typeface="Noto Sans Bengali"/>
                <a:ea typeface="Noto Sans Bengali"/>
                <a:cs typeface="Noto Sans Bengali"/>
                <a:sym typeface="Noto Sans Bengali"/>
              </a:rPr>
              <a:t>• বিবাহের আগে বা সন্তান নেওয়ার আগে carrier screening করুন।</a:t>
            </a:r>
            <a:endParaRPr/>
          </a:p>
          <a:p>
            <a:pPr indent="0" lvl="0" marL="0" marR="0" rtl="0" algn="l">
              <a:spcBef>
                <a:spcPts val="500"/>
              </a:spcBef>
              <a:spcAft>
                <a:spcPts val="0"/>
              </a:spcAft>
              <a:buNone/>
            </a:pPr>
            <a:r>
              <a:rPr b="0" i="0" lang="en-US" sz="1750" u="none" cap="none" strike="noStrike">
                <a:solidFill>
                  <a:srgbClr val="263238"/>
                </a:solidFill>
                <a:latin typeface="Noto Sans Bengali"/>
                <a:ea typeface="Noto Sans Bengali"/>
                <a:cs typeface="Noto Sans Bengali"/>
                <a:sym typeface="Noto Sans Bengali"/>
              </a:rPr>
              <a:t>• দুইজন carrier হলে genetic counselling নিন।</a:t>
            </a:r>
            <a:endParaRPr b="0" i="0" sz="18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rPr b="0" i="0" lang="en-US" sz="1750" u="none" cap="none" strike="noStrike">
                <a:solidFill>
                  <a:srgbClr val="263238"/>
                </a:solidFill>
                <a:latin typeface="Noto Sans Bengali"/>
                <a:ea typeface="Noto Sans Bengali"/>
                <a:cs typeface="Noto Sans Bengali"/>
                <a:sym typeface="Noto Sans Bengali"/>
              </a:rPr>
              <a:t>• গর্ভাবস্থায় ঝুঁকি থাকলে prenatal diagnosis সম্পর্কে জানুন।</a:t>
            </a:r>
            <a:endParaRPr b="0" i="0" sz="18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rPr b="0" i="0" lang="en-US" sz="1750" u="none" cap="none" strike="noStrike">
                <a:solidFill>
                  <a:srgbClr val="263238"/>
                </a:solidFill>
                <a:latin typeface="Noto Sans Bengali"/>
                <a:ea typeface="Noto Sans Bengali"/>
                <a:cs typeface="Noto Sans Bengali"/>
                <a:sym typeface="Noto Sans Bengali"/>
              </a:rPr>
              <a:t>• পরিবারে থ্যালাসেমিয়া থাকলে ভাই-বোন ও আত্মীয়দেরও screening করা দরকার।</a:t>
            </a:r>
            <a:endParaRPr b="0" i="0" sz="18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rPr b="0" i="0" lang="en-US" sz="1750" u="none" cap="none" strike="noStrike">
                <a:solidFill>
                  <a:srgbClr val="263238"/>
                </a:solidFill>
                <a:latin typeface="Noto Sans Bengali"/>
                <a:ea typeface="Noto Sans Bengali"/>
                <a:cs typeface="Noto Sans Bengali"/>
                <a:sym typeface="Noto Sans Bengali"/>
              </a:rPr>
              <a:t>• স্ক্রিনিং কোনো “বাধা” নয়—এটি সচেতন সিদ্ধান্তের সুযোগ।</a:t>
            </a:r>
            <a:endParaRPr/>
          </a:p>
        </p:txBody>
      </p:sp>
      <p:sp>
        <p:nvSpPr>
          <p:cNvPr id="420" name="Google Shape;420;p34"/>
          <p:cNvSpPr/>
          <p:nvPr/>
        </p:nvSpPr>
        <p:spPr>
          <a:xfrm>
            <a:off x="502920" y="6473952"/>
            <a:ext cx="11155680" cy="13716"/>
          </a:xfrm>
          <a:prstGeom prst="rect">
            <a:avLst/>
          </a:prstGeom>
          <a:solidFill>
            <a:srgbClr val="E8C9C3"/>
          </a:solidFill>
          <a:ln cap="flat" cmpd="sng" w="9525">
            <a:solidFill>
              <a:srgbClr val="E8C9C3"/>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21" name="Google Shape;421;p34"/>
          <p:cNvSpPr txBox="1"/>
          <p:nvPr/>
        </p:nvSpPr>
        <p:spPr>
          <a:xfrm>
            <a:off x="548640" y="6547104"/>
            <a:ext cx="5029200" cy="20116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বিশ্ব থ্যালাসেমিয়া দিবস ২০২৬</a:t>
            </a:r>
            <a:endParaRPr/>
          </a:p>
        </p:txBody>
      </p:sp>
      <p:sp>
        <p:nvSpPr>
          <p:cNvPr id="422" name="Google Shape;422;p34"/>
          <p:cNvSpPr txBox="1"/>
          <p:nvPr/>
        </p:nvSpPr>
        <p:spPr>
          <a:xfrm>
            <a:off x="11109960" y="6547104"/>
            <a:ext cx="548640" cy="201168"/>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17/20</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F4"/>
        </a:solidFill>
      </p:bgPr>
    </p:bg>
    <p:spTree>
      <p:nvGrpSpPr>
        <p:cNvPr id="426" name="Shape 426"/>
        <p:cNvGrpSpPr/>
        <p:nvPr/>
      </p:nvGrpSpPr>
      <p:grpSpPr>
        <a:xfrm>
          <a:off x="0" y="0"/>
          <a:ext cx="0" cy="0"/>
          <a:chOff x="0" y="0"/>
          <a:chExt cx="0" cy="0"/>
        </a:xfrm>
      </p:grpSpPr>
      <p:sp>
        <p:nvSpPr>
          <p:cNvPr id="427" name="Google Shape;427;p35"/>
          <p:cNvSpPr txBox="1"/>
          <p:nvPr/>
        </p:nvSpPr>
        <p:spPr>
          <a:xfrm>
            <a:off x="2927950" y="348033"/>
            <a:ext cx="6178731" cy="98488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200" u="none" cap="none" strike="noStrike">
                <a:solidFill>
                  <a:srgbClr val="B6121B"/>
                </a:solidFill>
                <a:latin typeface="Noto Sans Bengali"/>
                <a:ea typeface="Noto Sans Bengali"/>
                <a:cs typeface="Noto Sans Bengali"/>
                <a:sym typeface="Noto Sans Bengali"/>
              </a:rPr>
              <a:t>কলেজ শিক্ষার্থীরা কী করতে পারে?</a:t>
            </a:r>
            <a:endParaRPr/>
          </a:p>
        </p:txBody>
      </p:sp>
      <p:sp>
        <p:nvSpPr>
          <p:cNvPr id="428" name="Google Shape;428;p35"/>
          <p:cNvSpPr/>
          <p:nvPr/>
        </p:nvSpPr>
        <p:spPr>
          <a:xfrm>
            <a:off x="731520" y="1143000"/>
            <a:ext cx="3383280" cy="1554480"/>
          </a:xfrm>
          <a:prstGeom prst="roundRect">
            <a:avLst>
              <a:gd fmla="val 16667" name="adj"/>
            </a:avLst>
          </a:prstGeom>
          <a:solidFill>
            <a:srgbClr val="FFFFFF"/>
          </a:solidFill>
          <a:ln cap="flat" cmpd="sng" w="10150">
            <a:solidFill>
              <a:srgbClr val="F0D5D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chemeClr val="lt1"/>
              </a:solidFill>
              <a:latin typeface="Calibri"/>
              <a:ea typeface="Calibri"/>
              <a:cs typeface="Calibri"/>
              <a:sym typeface="Calibri"/>
            </a:endParaRPr>
          </a:p>
        </p:txBody>
      </p:sp>
      <p:sp>
        <p:nvSpPr>
          <p:cNvPr id="429" name="Google Shape;429;p35"/>
          <p:cNvSpPr txBox="1"/>
          <p:nvPr/>
        </p:nvSpPr>
        <p:spPr>
          <a:xfrm>
            <a:off x="896112" y="1252728"/>
            <a:ext cx="3054096" cy="246221"/>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B6121B"/>
                </a:solidFill>
                <a:latin typeface="Noto Sans Bengali"/>
                <a:ea typeface="Noto Sans Bengali"/>
                <a:cs typeface="Noto Sans Bengali"/>
                <a:sym typeface="Noto Sans Bengali"/>
              </a:rPr>
              <a:t>নিজে জানুন</a:t>
            </a:r>
            <a:endParaRPr/>
          </a:p>
        </p:txBody>
      </p:sp>
      <p:sp>
        <p:nvSpPr>
          <p:cNvPr id="430" name="Google Shape;430;p35"/>
          <p:cNvSpPr txBox="1"/>
          <p:nvPr/>
        </p:nvSpPr>
        <p:spPr>
          <a:xfrm>
            <a:off x="896112" y="1645920"/>
            <a:ext cx="3054096" cy="43088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400" u="none" cap="none" strike="noStrike">
                <a:solidFill>
                  <a:srgbClr val="263238"/>
                </a:solidFill>
                <a:latin typeface="Noto Sans Bengali"/>
                <a:ea typeface="Noto Sans Bengali"/>
                <a:cs typeface="Noto Sans Bengali"/>
                <a:sym typeface="Noto Sans Bengali"/>
              </a:rPr>
              <a:t>থ্যালাসেমিয়া ছোঁয়াচে নয়; বংশগত। ভয় নয়—জ্ঞান দরকার।</a:t>
            </a:r>
            <a:endParaRPr/>
          </a:p>
        </p:txBody>
      </p:sp>
      <p:sp>
        <p:nvSpPr>
          <p:cNvPr id="431" name="Google Shape;431;p35"/>
          <p:cNvSpPr/>
          <p:nvPr/>
        </p:nvSpPr>
        <p:spPr>
          <a:xfrm>
            <a:off x="4389120" y="1143000"/>
            <a:ext cx="3383280" cy="1554480"/>
          </a:xfrm>
          <a:prstGeom prst="roundRect">
            <a:avLst>
              <a:gd fmla="val 16667" name="adj"/>
            </a:avLst>
          </a:prstGeom>
          <a:solidFill>
            <a:srgbClr val="FFFFFF"/>
          </a:solidFill>
          <a:ln cap="flat" cmpd="sng" w="10150">
            <a:solidFill>
              <a:srgbClr val="F0D5D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chemeClr val="lt1"/>
              </a:solidFill>
              <a:latin typeface="Calibri"/>
              <a:ea typeface="Calibri"/>
              <a:cs typeface="Calibri"/>
              <a:sym typeface="Calibri"/>
            </a:endParaRPr>
          </a:p>
        </p:txBody>
      </p:sp>
      <p:sp>
        <p:nvSpPr>
          <p:cNvPr id="432" name="Google Shape;432;p35"/>
          <p:cNvSpPr txBox="1"/>
          <p:nvPr/>
        </p:nvSpPr>
        <p:spPr>
          <a:xfrm>
            <a:off x="4553712" y="1252728"/>
            <a:ext cx="3054096" cy="246221"/>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0B5C7A"/>
                </a:solidFill>
                <a:latin typeface="Noto Sans Bengali"/>
                <a:ea typeface="Noto Sans Bengali"/>
                <a:cs typeface="Noto Sans Bengali"/>
                <a:sym typeface="Noto Sans Bengali"/>
              </a:rPr>
              <a:t>পরিবারে বলুন</a:t>
            </a:r>
            <a:endParaRPr/>
          </a:p>
        </p:txBody>
      </p:sp>
      <p:sp>
        <p:nvSpPr>
          <p:cNvPr id="433" name="Google Shape;433;p35"/>
          <p:cNvSpPr txBox="1"/>
          <p:nvPr/>
        </p:nvSpPr>
        <p:spPr>
          <a:xfrm>
            <a:off x="4553712" y="1645920"/>
            <a:ext cx="3054096" cy="43088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400" u="none" cap="none" strike="noStrike">
                <a:solidFill>
                  <a:srgbClr val="263238"/>
                </a:solidFill>
                <a:latin typeface="Noto Sans Bengali"/>
                <a:ea typeface="Noto Sans Bengali"/>
                <a:cs typeface="Noto Sans Bengali"/>
                <a:sym typeface="Noto Sans Bengali"/>
              </a:rPr>
              <a:t>বিবাহ বা সন্তান পরিকল্পনার আগে carrier screening নিয়ে আলোচনা করুন।</a:t>
            </a:r>
            <a:endParaRPr/>
          </a:p>
        </p:txBody>
      </p:sp>
      <p:sp>
        <p:nvSpPr>
          <p:cNvPr id="434" name="Google Shape;434;p35"/>
          <p:cNvSpPr/>
          <p:nvPr/>
        </p:nvSpPr>
        <p:spPr>
          <a:xfrm>
            <a:off x="8046720" y="1143000"/>
            <a:ext cx="3383280" cy="1554480"/>
          </a:xfrm>
          <a:prstGeom prst="roundRect">
            <a:avLst>
              <a:gd fmla="val 16667" name="adj"/>
            </a:avLst>
          </a:prstGeom>
          <a:solidFill>
            <a:srgbClr val="FFFFFF"/>
          </a:solidFill>
          <a:ln cap="flat" cmpd="sng" w="10150">
            <a:solidFill>
              <a:srgbClr val="F0D5D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chemeClr val="lt1"/>
              </a:solidFill>
              <a:latin typeface="Calibri"/>
              <a:ea typeface="Calibri"/>
              <a:cs typeface="Calibri"/>
              <a:sym typeface="Calibri"/>
            </a:endParaRPr>
          </a:p>
        </p:txBody>
      </p:sp>
      <p:sp>
        <p:nvSpPr>
          <p:cNvPr id="435" name="Google Shape;435;p35"/>
          <p:cNvSpPr txBox="1"/>
          <p:nvPr/>
        </p:nvSpPr>
        <p:spPr>
          <a:xfrm>
            <a:off x="8211312" y="1252728"/>
            <a:ext cx="3054096" cy="246221"/>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286B53"/>
                </a:solidFill>
                <a:latin typeface="Noto Sans Bengali"/>
                <a:ea typeface="Noto Sans Bengali"/>
                <a:cs typeface="Noto Sans Bengali"/>
                <a:sym typeface="Noto Sans Bengali"/>
              </a:rPr>
              <a:t>রক্তদান করুন</a:t>
            </a:r>
            <a:endParaRPr/>
          </a:p>
        </p:txBody>
      </p:sp>
      <p:sp>
        <p:nvSpPr>
          <p:cNvPr id="436" name="Google Shape;436;p35"/>
          <p:cNvSpPr txBox="1"/>
          <p:nvPr/>
        </p:nvSpPr>
        <p:spPr>
          <a:xfrm>
            <a:off x="8211312" y="1645920"/>
            <a:ext cx="3054096" cy="73866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600" u="none" cap="none" strike="noStrike">
                <a:solidFill>
                  <a:srgbClr val="263238"/>
                </a:solidFill>
                <a:latin typeface="Noto Sans Bengali"/>
                <a:ea typeface="Noto Sans Bengali"/>
                <a:cs typeface="Noto Sans Bengali"/>
                <a:sym typeface="Noto Sans Bengali"/>
              </a:rPr>
              <a:t>যোগ্য হলে স্বেচ্ছায় রক্তদানে এগিয়ে আসুন—এটি অনেক শিশুর জীবন বাঁচায়।</a:t>
            </a:r>
            <a:endParaRPr/>
          </a:p>
        </p:txBody>
      </p:sp>
      <p:pic>
        <p:nvPicPr>
          <p:cNvPr descr="crop_a_realistic_indoor_classroom_lecture_scene_in_a_me.png_21161715.jpg" id="437" name="Google Shape;437;p35"/>
          <p:cNvPicPr preferRelativeResize="0"/>
          <p:nvPr/>
        </p:nvPicPr>
        <p:blipFill rotWithShape="1">
          <a:blip r:embed="rId3">
            <a:alphaModFix/>
          </a:blip>
          <a:srcRect b="0" l="0" r="0" t="0"/>
          <a:stretch/>
        </p:blipFill>
        <p:spPr>
          <a:xfrm>
            <a:off x="1143000" y="3246120"/>
            <a:ext cx="9921240" cy="2286000"/>
          </a:xfrm>
          <a:prstGeom prst="rect">
            <a:avLst/>
          </a:prstGeom>
          <a:noFill/>
          <a:ln>
            <a:noFill/>
          </a:ln>
        </p:spPr>
      </p:pic>
      <p:sp>
        <p:nvSpPr>
          <p:cNvPr id="438" name="Google Shape;438;p35"/>
          <p:cNvSpPr/>
          <p:nvPr/>
        </p:nvSpPr>
        <p:spPr>
          <a:xfrm>
            <a:off x="502920" y="6473952"/>
            <a:ext cx="11155680" cy="13716"/>
          </a:xfrm>
          <a:prstGeom prst="rect">
            <a:avLst/>
          </a:prstGeom>
          <a:solidFill>
            <a:srgbClr val="E8C9C3"/>
          </a:solidFill>
          <a:ln cap="flat" cmpd="sng" w="9525">
            <a:solidFill>
              <a:srgbClr val="E8C9C3"/>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chemeClr val="lt1"/>
              </a:solidFill>
              <a:latin typeface="Calibri"/>
              <a:ea typeface="Calibri"/>
              <a:cs typeface="Calibri"/>
              <a:sym typeface="Calibri"/>
            </a:endParaRPr>
          </a:p>
        </p:txBody>
      </p:sp>
      <p:sp>
        <p:nvSpPr>
          <p:cNvPr id="439" name="Google Shape;439;p35"/>
          <p:cNvSpPr txBox="1"/>
          <p:nvPr/>
        </p:nvSpPr>
        <p:spPr>
          <a:xfrm>
            <a:off x="548640" y="6547104"/>
            <a:ext cx="5029200" cy="138499"/>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900" u="none" cap="none" strike="noStrike">
                <a:solidFill>
                  <a:srgbClr val="7E4B48"/>
                </a:solidFill>
                <a:latin typeface="Noto Sans Bengali"/>
                <a:ea typeface="Noto Sans Bengali"/>
                <a:cs typeface="Noto Sans Bengali"/>
                <a:sym typeface="Noto Sans Bengali"/>
              </a:rPr>
              <a:t>বিশ্ব থ্যালাসেমিয়া দিবস ২০২৬</a:t>
            </a:r>
            <a:endParaRPr/>
          </a:p>
        </p:txBody>
      </p:sp>
      <p:sp>
        <p:nvSpPr>
          <p:cNvPr id="440" name="Google Shape;440;p35"/>
          <p:cNvSpPr txBox="1"/>
          <p:nvPr/>
        </p:nvSpPr>
        <p:spPr>
          <a:xfrm>
            <a:off x="11109960" y="6547104"/>
            <a:ext cx="548640" cy="138499"/>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0" i="0" lang="en-US" sz="900" u="none" cap="none" strike="noStrike">
                <a:solidFill>
                  <a:srgbClr val="7E4B48"/>
                </a:solidFill>
                <a:latin typeface="Noto Sans Bengali"/>
                <a:ea typeface="Noto Sans Bengali"/>
                <a:cs typeface="Noto Sans Bengali"/>
                <a:sym typeface="Noto Sans Bengali"/>
              </a:rPr>
              <a:t>18/20</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F4"/>
        </a:solidFill>
      </p:bgPr>
    </p:bg>
    <p:spTree>
      <p:nvGrpSpPr>
        <p:cNvPr id="444" name="Shape 444"/>
        <p:cNvGrpSpPr/>
        <p:nvPr/>
      </p:nvGrpSpPr>
      <p:grpSpPr>
        <a:xfrm>
          <a:off x="0" y="0"/>
          <a:ext cx="0" cy="0"/>
          <a:chOff x="0" y="0"/>
          <a:chExt cx="0" cy="0"/>
        </a:xfrm>
      </p:grpSpPr>
      <p:sp>
        <p:nvSpPr>
          <p:cNvPr id="445" name="Google Shape;445;p36"/>
          <p:cNvSpPr txBox="1"/>
          <p:nvPr/>
        </p:nvSpPr>
        <p:spPr>
          <a:xfrm>
            <a:off x="4346196" y="320040"/>
            <a:ext cx="3958046" cy="40011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600" u="none" cap="none" strike="noStrike">
                <a:solidFill>
                  <a:srgbClr val="B6121B"/>
                </a:solidFill>
                <a:latin typeface="Noto Sans Bengali"/>
                <a:ea typeface="Noto Sans Bengali"/>
                <a:cs typeface="Noto Sans Bengali"/>
                <a:sym typeface="Noto Sans Bengali"/>
              </a:rPr>
              <a:t>Take‑home Messages</a:t>
            </a:r>
            <a:endParaRPr/>
          </a:p>
        </p:txBody>
      </p:sp>
      <p:sp>
        <p:nvSpPr>
          <p:cNvPr id="446" name="Google Shape;446;p36"/>
          <p:cNvSpPr txBox="1"/>
          <p:nvPr/>
        </p:nvSpPr>
        <p:spPr>
          <a:xfrm>
            <a:off x="731520" y="1051560"/>
            <a:ext cx="10515600" cy="36576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2000" u="none" cap="none" strike="noStrike">
                <a:solidFill>
                  <a:srgbClr val="263238"/>
                </a:solidFill>
                <a:latin typeface="Noto Sans Bengali"/>
                <a:ea typeface="Noto Sans Bengali"/>
                <a:cs typeface="Noto Sans Bengali"/>
                <a:sym typeface="Noto Sans Bengali"/>
              </a:rPr>
              <a:t>৫টি কথা মনে রাখুন</a:t>
            </a:r>
            <a:endParaRPr/>
          </a:p>
        </p:txBody>
      </p:sp>
      <p:sp>
        <p:nvSpPr>
          <p:cNvPr id="447" name="Google Shape;447;p36"/>
          <p:cNvSpPr txBox="1"/>
          <p:nvPr/>
        </p:nvSpPr>
        <p:spPr>
          <a:xfrm>
            <a:off x="1143000" y="1874519"/>
            <a:ext cx="9875520" cy="3421449"/>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2100" u="none" cap="none" strike="noStrike">
                <a:solidFill>
                  <a:srgbClr val="263238"/>
                </a:solidFill>
                <a:latin typeface="Noto Sans Bengali"/>
                <a:ea typeface="Noto Sans Bengali"/>
                <a:cs typeface="Noto Sans Bengali"/>
                <a:sym typeface="Noto Sans Bengali"/>
              </a:rPr>
              <a:t>• থ্যালাসেমিয়া একটি বংশগত, কিন্তু প্রতিরোধযোগ্য জনস্বাস্থ্য সমস্যা।</a:t>
            </a:r>
            <a:endParaRPr b="0" i="0" sz="18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rPr b="0" i="0" lang="en-US" sz="2100" u="none" cap="none" strike="noStrike">
                <a:solidFill>
                  <a:srgbClr val="263238"/>
                </a:solidFill>
                <a:latin typeface="Noto Sans Bengali"/>
                <a:ea typeface="Noto Sans Bengali"/>
                <a:cs typeface="Noto Sans Bengali"/>
                <a:sym typeface="Noto Sans Bengali"/>
              </a:rPr>
              <a:t>• ক্যারিয়ার ব্যক্তি অনেক সময় সম্পূর্ণ সুস্থ থাকে—তাই স্ক্রিনিং জরুরি।</a:t>
            </a:r>
            <a:endParaRPr b="0" i="0" sz="18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rPr b="0" i="0" lang="en-US" sz="2100" u="none" cap="none" strike="noStrike">
                <a:solidFill>
                  <a:srgbClr val="263238"/>
                </a:solidFill>
                <a:latin typeface="Noto Sans Bengali"/>
                <a:ea typeface="Noto Sans Bengali"/>
                <a:cs typeface="Noto Sans Bengali"/>
                <a:sym typeface="Noto Sans Bengali"/>
              </a:rPr>
              <a:t>• দুই carrier দম্পতির সন্তানের গুরুতর থ্যালাসেমিয়া হওয়ার ঝুঁকি থাকে।</a:t>
            </a:r>
            <a:endParaRPr b="0" i="0" sz="18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rPr b="0" i="0" lang="en-US" sz="2100" u="none" cap="none" strike="noStrike">
                <a:solidFill>
                  <a:srgbClr val="263238"/>
                </a:solidFill>
                <a:latin typeface="Noto Sans Bengali"/>
                <a:ea typeface="Noto Sans Bengali"/>
                <a:cs typeface="Noto Sans Bengali"/>
                <a:sym typeface="Noto Sans Bengali"/>
              </a:rPr>
              <a:t>• থ্যালাসেমিয়া মেজরে নিয়মিত transfusion ও chelation জীবনমান বাড়ায়।</a:t>
            </a:r>
            <a:endParaRPr b="0" i="0" sz="18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l">
              <a:spcBef>
                <a:spcPts val="500"/>
              </a:spcBef>
              <a:spcAft>
                <a:spcPts val="0"/>
              </a:spcAft>
              <a:buNone/>
            </a:pPr>
            <a:r>
              <a:rPr b="0" i="0" lang="en-US" sz="2100" u="none" cap="none" strike="noStrike">
                <a:solidFill>
                  <a:srgbClr val="263238"/>
                </a:solidFill>
                <a:latin typeface="Noto Sans Bengali"/>
                <a:ea typeface="Noto Sans Bengali"/>
                <a:cs typeface="Noto Sans Bengali"/>
                <a:sym typeface="Noto Sans Bengali"/>
              </a:rPr>
              <a:t>• সচেতনতা + premarital/prenatal screening = ভবিষ্যৎ প্রজন্মের সুরক্ষা।</a:t>
            </a:r>
            <a:endParaRPr/>
          </a:p>
        </p:txBody>
      </p:sp>
      <p:sp>
        <p:nvSpPr>
          <p:cNvPr id="448" name="Google Shape;448;p36"/>
          <p:cNvSpPr/>
          <p:nvPr/>
        </p:nvSpPr>
        <p:spPr>
          <a:xfrm>
            <a:off x="502920" y="6473952"/>
            <a:ext cx="11155680" cy="13716"/>
          </a:xfrm>
          <a:prstGeom prst="rect">
            <a:avLst/>
          </a:prstGeom>
          <a:solidFill>
            <a:srgbClr val="E8C9C3"/>
          </a:solidFill>
          <a:ln cap="flat" cmpd="sng" w="9525">
            <a:solidFill>
              <a:srgbClr val="E8C9C3"/>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49" name="Google Shape;449;p36"/>
          <p:cNvSpPr txBox="1"/>
          <p:nvPr/>
        </p:nvSpPr>
        <p:spPr>
          <a:xfrm>
            <a:off x="548640" y="6547104"/>
            <a:ext cx="5029200" cy="20116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বিশ্ব থ্যালাসেমিয়া দিবস ২০২৬</a:t>
            </a:r>
            <a:endParaRPr/>
          </a:p>
        </p:txBody>
      </p:sp>
      <p:sp>
        <p:nvSpPr>
          <p:cNvPr id="450" name="Google Shape;450;p36"/>
          <p:cNvSpPr txBox="1"/>
          <p:nvPr/>
        </p:nvSpPr>
        <p:spPr>
          <a:xfrm>
            <a:off x="11109960" y="6547104"/>
            <a:ext cx="548640" cy="201168"/>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0" i="0" lang="en-US" sz="700" u="none" cap="none" strike="noStrike">
                <a:solidFill>
                  <a:srgbClr val="7E4B48"/>
                </a:solidFill>
                <a:latin typeface="Noto Sans Bengali"/>
                <a:ea typeface="Noto Sans Bengali"/>
                <a:cs typeface="Noto Sans Bengali"/>
                <a:sym typeface="Noto Sans Bengali"/>
              </a:rPr>
              <a:t>19/20</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54" name="Shape 454"/>
        <p:cNvGrpSpPr/>
        <p:nvPr/>
      </p:nvGrpSpPr>
      <p:grpSpPr>
        <a:xfrm>
          <a:off x="0" y="0"/>
          <a:ext cx="0" cy="0"/>
          <a:chOff x="0" y="0"/>
          <a:chExt cx="0" cy="0"/>
        </a:xfrm>
      </p:grpSpPr>
      <p:pic>
        <p:nvPicPr>
          <p:cNvPr descr="crop_wide_clean_medical_scientific_illustration_backgro.png_16642938.jpg" id="455" name="Google Shape;455;p37"/>
          <p:cNvPicPr preferRelativeResize="0"/>
          <p:nvPr/>
        </p:nvPicPr>
        <p:blipFill rotWithShape="1">
          <a:blip r:embed="rId3">
            <a:alphaModFix/>
          </a:blip>
          <a:srcRect b="0" l="0" r="0" t="0"/>
          <a:stretch/>
        </p:blipFill>
        <p:spPr>
          <a:xfrm>
            <a:off x="305" y="0"/>
            <a:ext cx="12191695" cy="6858000"/>
          </a:xfrm>
          <a:prstGeom prst="rect">
            <a:avLst/>
          </a:prstGeom>
          <a:noFill/>
          <a:ln>
            <a:noFill/>
          </a:ln>
        </p:spPr>
      </p:pic>
      <p:sp>
        <p:nvSpPr>
          <p:cNvPr id="456" name="Google Shape;456;p37"/>
          <p:cNvSpPr txBox="1"/>
          <p:nvPr/>
        </p:nvSpPr>
        <p:spPr>
          <a:xfrm>
            <a:off x="2867084" y="960120"/>
            <a:ext cx="2703293" cy="5847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800" u="none" cap="none" strike="noStrike">
                <a:solidFill>
                  <a:srgbClr val="B6121B"/>
                </a:solidFill>
                <a:latin typeface="Noto Sans Bengali"/>
                <a:ea typeface="Noto Sans Bengali"/>
                <a:cs typeface="Noto Sans Bengali"/>
                <a:sym typeface="Noto Sans Bengali"/>
              </a:rPr>
              <a:t>ধন্যবাদ</a:t>
            </a:r>
            <a:endParaRPr b="0" i="0" sz="1800" u="none" cap="none" strike="noStrike">
              <a:solidFill>
                <a:schemeClr val="dk1"/>
              </a:solidFill>
              <a:latin typeface="Calibri"/>
              <a:ea typeface="Calibri"/>
              <a:cs typeface="Calibri"/>
              <a:sym typeface="Calibri"/>
            </a:endParaRPr>
          </a:p>
        </p:txBody>
      </p:sp>
      <p:sp>
        <p:nvSpPr>
          <p:cNvPr id="457" name="Google Shape;457;p37"/>
          <p:cNvSpPr txBox="1"/>
          <p:nvPr/>
        </p:nvSpPr>
        <p:spPr>
          <a:xfrm>
            <a:off x="2851125" y="1783080"/>
            <a:ext cx="2821878" cy="30777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000" u="none" cap="none" strike="noStrike">
                <a:solidFill>
                  <a:srgbClr val="263238"/>
                </a:solidFill>
                <a:latin typeface="Noto Sans Bengali"/>
                <a:ea typeface="Noto Sans Bengali"/>
                <a:cs typeface="Noto Sans Bengali"/>
                <a:sym typeface="Noto Sans Bengali"/>
              </a:rPr>
              <a:t>প্রশ্নোত্তর ও আলোচনা</a:t>
            </a:r>
            <a:endParaRPr b="0" i="0" sz="1800" u="none" cap="none" strike="noStrike">
              <a:solidFill>
                <a:schemeClr val="dk1"/>
              </a:solidFill>
              <a:latin typeface="Calibri"/>
              <a:ea typeface="Calibri"/>
              <a:cs typeface="Calibri"/>
              <a:sym typeface="Calibri"/>
            </a:endParaRPr>
          </a:p>
        </p:txBody>
      </p:sp>
      <p:sp>
        <p:nvSpPr>
          <p:cNvPr id="458" name="Google Shape;458;p37"/>
          <p:cNvSpPr txBox="1"/>
          <p:nvPr/>
        </p:nvSpPr>
        <p:spPr>
          <a:xfrm>
            <a:off x="822959" y="2331720"/>
            <a:ext cx="6081693" cy="49244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u="none" cap="none" strike="noStrike">
                <a:solidFill>
                  <a:srgbClr val="0B5C7A"/>
                </a:solidFill>
                <a:latin typeface="Noto Sans Bengali"/>
                <a:ea typeface="Noto Sans Bengali"/>
                <a:cs typeface="Noto Sans Bengali"/>
                <a:sym typeface="Noto Sans Bengali"/>
              </a:rPr>
              <a:t>থিম: Hidden No More — Finding the Undiagnosed. Supporting the Unseen.</a:t>
            </a:r>
            <a:endParaRPr/>
          </a:p>
        </p:txBody>
      </p:sp>
      <p:sp>
        <p:nvSpPr>
          <p:cNvPr id="459" name="Google Shape;459;p37"/>
          <p:cNvSpPr txBox="1"/>
          <p:nvPr/>
        </p:nvSpPr>
        <p:spPr>
          <a:xfrm>
            <a:off x="822960" y="5349240"/>
            <a:ext cx="5943600" cy="64008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850" u="none" cap="none" strike="noStrike">
                <a:solidFill>
                  <a:srgbClr val="59656D"/>
                </a:solidFill>
                <a:latin typeface="Noto Sans Bengali"/>
                <a:ea typeface="Noto Sans Bengali"/>
                <a:cs typeface="Noto Sans Bengali"/>
                <a:sym typeface="Noto Sans Bengali"/>
              </a:rPr>
              <a:t>References: Thalassaemia International Federation (International Thalassaemia Day 2026); CDC—Thalassemia; GeneReviews/NCBI Bookshelf—Beta‑Thalassemia; WHO/hemoglobin disorders resources.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