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0"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Lst>
  <p:sldSz cy="6858000" cx="12192000"/>
  <p:notesSz cx="6858000" cy="12192000"/>
  <p:embeddedFontLst>
    <p:embeddedFont>
      <p:font typeface="Play"/>
      <p:regular r:id="rId19"/>
      <p:bold r:id="rId2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font" Target="fonts/Play-bold.fnt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font" Target="fonts/Play-regular.fntdata"/><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914400"/>
            <a:ext cx="4572225" cy="4572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5791200"/>
            <a:ext cx="5486400" cy="54864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 name="Shape 13"/>
        <p:cNvGrpSpPr/>
        <p:nvPr/>
      </p:nvGrpSpPr>
      <p:grpSpPr>
        <a:xfrm>
          <a:off x="0" y="0"/>
          <a:ext cx="0" cy="0"/>
          <a:chOff x="0" y="0"/>
          <a:chExt cx="0" cy="0"/>
        </a:xfrm>
      </p:grpSpPr>
      <p:sp>
        <p:nvSpPr>
          <p:cNvPr id="14" name="Google Shape;14;p1:notes"/>
          <p:cNvSpPr txBox="1"/>
          <p:nvPr>
            <p:ph idx="1" type="body"/>
          </p:nvPr>
        </p:nvSpPr>
        <p:spPr>
          <a:xfrm>
            <a:off x="685800" y="5791200"/>
            <a:ext cx="5486400" cy="548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1:notes"/>
          <p:cNvSpPr/>
          <p:nvPr>
            <p:ph idx="2" type="sldImg"/>
          </p:nvPr>
        </p:nvSpPr>
        <p:spPr>
          <a:xfrm>
            <a:off x="1143225" y="914400"/>
            <a:ext cx="4572225"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 name="Shape 21"/>
        <p:cNvGrpSpPr/>
        <p:nvPr/>
      </p:nvGrpSpPr>
      <p:grpSpPr>
        <a:xfrm>
          <a:off x="0" y="0"/>
          <a:ext cx="0" cy="0"/>
          <a:chOff x="0" y="0"/>
          <a:chExt cx="0" cy="0"/>
        </a:xfrm>
      </p:grpSpPr>
      <p:sp>
        <p:nvSpPr>
          <p:cNvPr id="22" name="Google Shape;22;p2: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 name="Google Shape;23;p2: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1200" u="none" cap="none" strike="noStrike">
                <a:solidFill>
                  <a:schemeClr val="dk1"/>
                </a:solidFill>
                <a:latin typeface="Calibri"/>
                <a:ea typeface="Calibri"/>
                <a:cs typeface="Calibri"/>
                <a:sym typeface="Calibri"/>
              </a:rPr>
              <a:t>Open by emphasizing that purpura is a clinical sign. The haematology task is to identify platelet, coagulation, marrow or vascular causes.</a:t>
            </a:r>
            <a:endParaRPr/>
          </a:p>
        </p:txBody>
      </p:sp>
      <p:sp>
        <p:nvSpPr>
          <p:cNvPr id="24" name="Google Shape;24;p2: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p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1" name="Google Shape;61;p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Calibri"/>
                <a:ea typeface="Calibri"/>
                <a:cs typeface="Calibri"/>
                <a:sym typeface="Calibri"/>
              </a:rPr>
              <a:t>Set expectations: a practical approach students can apply in ward and examination settings.</a:t>
            </a:r>
            <a:endParaRPr/>
          </a:p>
        </p:txBody>
      </p:sp>
      <p:sp>
        <p:nvSpPr>
          <p:cNvPr id="62" name="Google Shape;62;p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92" name="Google Shape;92;p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Calibri"/>
                <a:ea typeface="Calibri"/>
                <a:cs typeface="Calibri"/>
                <a:sym typeface="Calibri"/>
              </a:rPr>
              <a:t>Clarify the difference between petechiae, purpura and ecchymosis. Mention non-blanching nature.</a:t>
            </a:r>
            <a:endParaRPr/>
          </a:p>
        </p:txBody>
      </p:sp>
      <p:sp>
        <p:nvSpPr>
          <p:cNvPr id="93" name="Google Shape;93;p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p5: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21" name="Google Shape;121;p5: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Calibri"/>
                <a:ea typeface="Calibri"/>
                <a:cs typeface="Calibri"/>
                <a:sym typeface="Calibri"/>
              </a:rPr>
              <a:t>Introduce the diagnostic compartments: platelet number, platelet function, coagulation factor and marrow/TMA processes.</a:t>
            </a:r>
            <a:endParaRPr/>
          </a:p>
        </p:txBody>
      </p:sp>
      <p:sp>
        <p:nvSpPr>
          <p:cNvPr id="122" name="Google Shape;122;p5: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6: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47" name="Google Shape;147;p6: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Calibri"/>
                <a:ea typeface="Calibri"/>
                <a:cs typeface="Calibri"/>
                <a:sym typeface="Calibri"/>
              </a:rPr>
              <a:t>Emphasize immediate mucosal bleeding points toward platelet/vascular problems, while delayed deep bleeding points toward coagulation factor deficiency.</a:t>
            </a:r>
            <a:endParaRPr/>
          </a:p>
        </p:txBody>
      </p:sp>
      <p:sp>
        <p:nvSpPr>
          <p:cNvPr id="148" name="Google Shape;148;p6: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7: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64" name="Google Shape;164;p7: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Calibri"/>
                <a:ea typeface="Calibri"/>
                <a:cs typeface="Calibri"/>
                <a:sym typeface="Calibri"/>
              </a:rPr>
              <a:t>Mention CBC, smear and coagulation screen as the minimum. Add fibrinogen/D-dimer when DIC is possible.</a:t>
            </a:r>
            <a:endParaRPr/>
          </a:p>
        </p:txBody>
      </p:sp>
      <p:sp>
        <p:nvSpPr>
          <p:cNvPr id="165" name="Google Shape;165;p7: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8: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87" name="Google Shape;187;p8: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Calibri"/>
                <a:ea typeface="Calibri"/>
                <a:cs typeface="Calibri"/>
                <a:sym typeface="Calibri"/>
              </a:rPr>
              <a:t>Stress that blasts and schistocytes are emergency findings. Smear also detects pseudothrombocytopenia.</a:t>
            </a:r>
            <a:endParaRPr/>
          </a:p>
        </p:txBody>
      </p:sp>
      <p:sp>
        <p:nvSpPr>
          <p:cNvPr id="188" name="Google Shape;188;p8: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9: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26" name="Google Shape;226;p9: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Calibri"/>
                <a:ea typeface="Calibri"/>
                <a:cs typeface="Calibri"/>
                <a:sym typeface="Calibri"/>
              </a:rPr>
              <a:t>Briefly describe ITP, leukemia, aplasia, DIC and TTP/HUS. These are high-yield for students.</a:t>
            </a:r>
            <a:endParaRPr/>
          </a:p>
        </p:txBody>
      </p:sp>
      <p:sp>
        <p:nvSpPr>
          <p:cNvPr id="227" name="Google Shape;227;p9: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10: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9" name="Google Shape;259;p10: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Calibri"/>
                <a:ea typeface="Calibri"/>
                <a:cs typeface="Calibri"/>
                <a:sym typeface="Calibri"/>
              </a:rPr>
              <a:t>Use this slide to emphasize triage and emergency referral. TTP, DIC, leukemia and sepsis must not be missed.</a:t>
            </a:r>
            <a:endParaRPr/>
          </a:p>
        </p:txBody>
      </p:sp>
      <p:sp>
        <p:nvSpPr>
          <p:cNvPr id="260" name="Google Shape;260;p10: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p11: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3" name="Google Shape;283;p11: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Calibri"/>
                <a:ea typeface="Calibri"/>
                <a:cs typeface="Calibri"/>
                <a:sym typeface="Calibri"/>
              </a:rPr>
              <a:t>Walk students through the algorithm. The first decision is platelet count and smear findings.</a:t>
            </a:r>
            <a:endParaRPr/>
          </a:p>
        </p:txBody>
      </p:sp>
      <p:sp>
        <p:nvSpPr>
          <p:cNvPr id="284" name="Google Shape;284;p11: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12:notes"/>
          <p:cNvSpPr txBox="1"/>
          <p:nvPr>
            <p:ph idx="1" type="body"/>
          </p:nvPr>
        </p:nvSpPr>
        <p:spPr>
          <a:xfrm>
            <a:off x="685800" y="5791200"/>
            <a:ext cx="5486400" cy="548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2:notes"/>
          <p:cNvSpPr/>
          <p:nvPr>
            <p:ph idx="2" type="sldImg"/>
          </p:nvPr>
        </p:nvSpPr>
        <p:spPr>
          <a:xfrm>
            <a:off x="1143225" y="914400"/>
            <a:ext cx="4572225" cy="4572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13: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8" name="Google Shape;318;p13: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Calibri"/>
                <a:ea typeface="Calibri"/>
                <a:cs typeface="Calibri"/>
                <a:sym typeface="Calibri"/>
              </a:rPr>
              <a:t>Keep management principle-based for students. Mention ITP treatment and emergency management of DIC/TTP.</a:t>
            </a:r>
            <a:endParaRPr/>
          </a:p>
        </p:txBody>
      </p:sp>
      <p:sp>
        <p:nvSpPr>
          <p:cNvPr id="319" name="Google Shape;319;p13: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14:notes"/>
          <p:cNvSpPr/>
          <p:nvPr>
            <p:ph idx="2" type="sldImg"/>
          </p:nvPr>
        </p:nvSpPr>
        <p:spPr>
          <a:xfrm>
            <a:off x="0" y="0"/>
            <a:ext cx="3000000" cy="3000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51" name="Google Shape;351;p14:notes"/>
          <p:cNvSpPr txBox="1"/>
          <p:nvPr>
            <p:ph idx="1" type="body"/>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200">
                <a:solidFill>
                  <a:schemeClr val="dk1"/>
                </a:solidFill>
                <a:latin typeface="Calibri"/>
                <a:ea typeface="Calibri"/>
                <a:cs typeface="Calibri"/>
                <a:sym typeface="Calibri"/>
              </a:rPr>
              <a:t>End with six take-home points and invite discussion.</a:t>
            </a:r>
            <a:endParaRPr/>
          </a:p>
        </p:txBody>
      </p:sp>
      <p:sp>
        <p:nvSpPr>
          <p:cNvPr id="352" name="Google Shape;352;p14:notes"/>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lang="en-US" sz="1800">
                <a:solidFill>
                  <a:schemeClr val="dk1"/>
                </a:solidFill>
                <a:latin typeface="Calibri"/>
                <a:ea typeface="Calibri"/>
                <a:cs typeface="Calibri"/>
                <a:sym typeface="Calibri"/>
              </a:rPr>
              <a:t>‹#›</a:t>
            </a:fld>
            <a:endParaRPr sz="1800">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 name="Shape 6"/>
        <p:cNvGrpSpPr/>
        <p:nvPr/>
      </p:nvGrpSpPr>
      <p:grpSpPr>
        <a:xfrm>
          <a:off x="0" y="0"/>
          <a:ext cx="0" cy="0"/>
          <a:chOff x="0" y="0"/>
          <a:chExt cx="0" cy="0"/>
        </a:xfrm>
      </p:grpSpPr>
      <p:sp>
        <p:nvSpPr>
          <p:cNvPr id="7" name="Google Shape;7;p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lvl1pPr lvl="0" marR="0" rtl="0" algn="ctr">
              <a:spcBef>
                <a:spcPts val="0"/>
              </a:spcBef>
              <a:spcAft>
                <a:spcPts val="0"/>
              </a:spcAft>
              <a:buClr>
                <a:schemeClr val="dk1"/>
              </a:buClr>
              <a:buSzPts val="6000"/>
              <a:buFont typeface="Play"/>
              <a:buNone/>
              <a:defRPr b="0" i="0" sz="60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 name="Google Shape;8;p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Autofit/>
          </a:bodyPr>
          <a:lstStyle>
            <a:lvl1pPr lvl="0" marR="0" rtl="0" algn="ctr">
              <a:spcBef>
                <a:spcPts val="480"/>
              </a:spcBef>
              <a:spcAft>
                <a:spcPts val="0"/>
              </a:spcAft>
              <a:buClr>
                <a:schemeClr val="dk1"/>
              </a:buClr>
              <a:buSzPts val="2400"/>
              <a:buFont typeface="Arial"/>
              <a:buNone/>
              <a:defRPr b="0" i="0" sz="2400" u="none" cap="none" strike="noStrike">
                <a:solidFill>
                  <a:schemeClr val="dk1"/>
                </a:solidFill>
                <a:latin typeface="Arial"/>
                <a:ea typeface="Arial"/>
                <a:cs typeface="Arial"/>
                <a:sym typeface="Arial"/>
              </a:defRPr>
            </a:lvl1pPr>
            <a:lvl2pPr lvl="1" marR="0" rtl="0" algn="ctr">
              <a:spcBef>
                <a:spcPts val="400"/>
              </a:spcBef>
              <a:spcAft>
                <a:spcPts val="0"/>
              </a:spcAft>
              <a:buClr>
                <a:schemeClr val="dk1"/>
              </a:buClr>
              <a:buSzPts val="2000"/>
              <a:buFont typeface="Arial"/>
              <a:buNone/>
              <a:defRPr b="0" i="0" sz="2000" u="none" cap="none" strike="noStrike">
                <a:solidFill>
                  <a:schemeClr val="dk1"/>
                </a:solidFill>
                <a:latin typeface="Arial"/>
                <a:ea typeface="Arial"/>
                <a:cs typeface="Arial"/>
                <a:sym typeface="Arial"/>
              </a:defRPr>
            </a:lvl2pPr>
            <a:lvl3pPr lvl="2" marR="0" rtl="0" algn="ctr">
              <a:spcBef>
                <a:spcPts val="360"/>
              </a:spcBef>
              <a:spcAft>
                <a:spcPts val="0"/>
              </a:spcAft>
              <a:buClr>
                <a:schemeClr val="dk1"/>
              </a:buClr>
              <a:buSzPts val="1800"/>
              <a:buFont typeface="Arial"/>
              <a:buNone/>
              <a:defRPr b="0" i="0" sz="1800" u="none" cap="none" strike="noStrike">
                <a:solidFill>
                  <a:schemeClr val="dk1"/>
                </a:solidFill>
                <a:latin typeface="Arial"/>
                <a:ea typeface="Arial"/>
                <a:cs typeface="Arial"/>
                <a:sym typeface="Arial"/>
              </a:defRPr>
            </a:lvl3pPr>
            <a:lvl4pPr lvl="3" marR="0" rtl="0" algn="ctr">
              <a:spcBef>
                <a:spcPts val="32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4pPr>
            <a:lvl5pPr lvl="4" marR="0" rtl="0" algn="ctr">
              <a:spcBef>
                <a:spcPts val="32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5pPr>
            <a:lvl6pPr lvl="5" marR="0" rtl="0" algn="ctr">
              <a:spcBef>
                <a:spcPts val="32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6pPr>
            <a:lvl7pPr lvl="6" marR="0" rtl="0" algn="ctr">
              <a:spcBef>
                <a:spcPts val="32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7pPr>
            <a:lvl8pPr lvl="7" marR="0" rtl="0" algn="ctr">
              <a:spcBef>
                <a:spcPts val="32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8pPr>
            <a:lvl9pPr lvl="8" marR="0" rtl="0" algn="ctr">
              <a:spcBef>
                <a:spcPts val="320"/>
              </a:spcBef>
              <a:spcAft>
                <a:spcPts val="0"/>
              </a:spcAft>
              <a:buClr>
                <a:schemeClr val="dk1"/>
              </a:buClr>
              <a:buSzPts val="1600"/>
              <a:buFont typeface="Arial"/>
              <a:buNone/>
              <a:defRPr b="0" i="0" sz="1600" u="none" cap="none" strike="noStrike">
                <a:solidFill>
                  <a:schemeClr val="dk1"/>
                </a:solidFill>
                <a:latin typeface="Arial"/>
                <a:ea typeface="Arial"/>
                <a:cs typeface="Arial"/>
                <a:sym typeface="Arial"/>
              </a:defRPr>
            </a:lvl9pPr>
          </a:lstStyle>
          <a:p/>
        </p:txBody>
      </p:sp>
      <p:sp>
        <p:nvSpPr>
          <p:cNvPr id="9" name="Google Shape;9;p2"/>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 name="Google Shape;10;p2"/>
          <p:cNvSpPr txBox="1"/>
          <p:nvPr>
            <p:ph idx="11" type="ftr"/>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 name="Google Shape;11;p2"/>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2" name="Shape 12"/>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 id="2147483649" r:id="rId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www.drmzaman.com/" TargetMode="Externa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 name="Shape 16"/>
        <p:cNvGrpSpPr/>
        <p:nvPr/>
      </p:nvGrpSpPr>
      <p:grpSpPr>
        <a:xfrm>
          <a:off x="0" y="0"/>
          <a:ext cx="0" cy="0"/>
          <a:chOff x="0" y="0"/>
          <a:chExt cx="0" cy="0"/>
        </a:xfrm>
      </p:grpSpPr>
      <p:sp>
        <p:nvSpPr>
          <p:cNvPr id="17" name="Google Shape;17;p4"/>
          <p:cNvSpPr txBox="1"/>
          <p:nvPr>
            <p:ph idx="1" type="subTitle"/>
          </p:nvPr>
        </p:nvSpPr>
        <p:spPr>
          <a:xfrm>
            <a:off x="1524000" y="419100"/>
            <a:ext cx="9144000" cy="6191250"/>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Clr>
                <a:schemeClr val="dk1"/>
              </a:buClr>
              <a:buSzPts val="2400"/>
              <a:buNone/>
            </a:pPr>
            <a:r>
              <a:rPr lang="en-US"/>
              <a:t> </a:t>
            </a:r>
            <a:endParaRPr/>
          </a:p>
        </p:txBody>
      </p:sp>
      <p:sp>
        <p:nvSpPr>
          <p:cNvPr id="18" name="Google Shape;18;p4"/>
          <p:cNvSpPr/>
          <p:nvPr/>
        </p:nvSpPr>
        <p:spPr>
          <a:xfrm>
            <a:off x="2201699" y="3981418"/>
            <a:ext cx="8229600" cy="249352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With nearly </a:t>
            </a:r>
            <a:r>
              <a:rPr b="1" lang="en-US" sz="1800">
                <a:solidFill>
                  <a:schemeClr val="dk1"/>
                </a:solidFill>
                <a:latin typeface="Arial"/>
                <a:ea typeface="Arial"/>
                <a:cs typeface="Arial"/>
                <a:sym typeface="Arial"/>
              </a:rPr>
              <a:t>20 years of clinical, laboratory, teaching, and research experience</a:t>
            </a:r>
            <a:r>
              <a:rPr lang="en-US" sz="1800">
                <a:solidFill>
                  <a:schemeClr val="dk1"/>
                </a:solidFill>
                <a:latin typeface="Arial"/>
                <a:ea typeface="Arial"/>
                <a:cs typeface="Arial"/>
                <a:sym typeface="Arial"/>
              </a:rPr>
              <a:t>, he specializes in Clinical Haematology, Hemato-Oncology, Haematopathology, Hemophilia, Thalassemia, and Advanced Hematology Diagnostics. He leads the Hemophilia Treatment Center (HTC) and Thalassemia Management Centre at RMCH and has published widely in national and international scientific journals. His research focuses on digital hematology, artificial intelligence, hematological malignancies, and laboratory innovation.</a:t>
            </a:r>
            <a:endParaRPr sz="1800">
              <a:solidFill>
                <a:schemeClr val="dk1"/>
              </a:solidFill>
              <a:latin typeface="Times New Roman"/>
              <a:ea typeface="Times New Roman"/>
              <a:cs typeface="Times New Roman"/>
              <a:sym typeface="Times New Roman"/>
            </a:endParaRPr>
          </a:p>
        </p:txBody>
      </p:sp>
      <p:sp>
        <p:nvSpPr>
          <p:cNvPr id="19" name="Google Shape;19;p4"/>
          <p:cNvSpPr/>
          <p:nvPr/>
        </p:nvSpPr>
        <p:spPr>
          <a:xfrm>
            <a:off x="6181944" y="1136826"/>
            <a:ext cx="3962400" cy="2594919"/>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800">
                <a:solidFill>
                  <a:srgbClr val="C00000"/>
                </a:solidFill>
                <a:latin typeface="Play"/>
                <a:ea typeface="Play"/>
                <a:cs typeface="Play"/>
                <a:sym typeface="Play"/>
              </a:rPr>
              <a:t>Dr.Morsed Zaman Miah</a:t>
            </a:r>
            <a:br>
              <a:rPr lang="en-US" sz="2800">
                <a:solidFill>
                  <a:srgbClr val="00B050"/>
                </a:solidFill>
                <a:latin typeface="Play"/>
                <a:ea typeface="Play"/>
                <a:cs typeface="Play"/>
                <a:sym typeface="Play"/>
              </a:rPr>
            </a:br>
            <a:r>
              <a:rPr lang="en-US" sz="2400">
                <a:solidFill>
                  <a:srgbClr val="00B050"/>
                </a:solidFill>
                <a:latin typeface="Play"/>
                <a:ea typeface="Play"/>
                <a:cs typeface="Play"/>
                <a:sym typeface="Play"/>
              </a:rPr>
              <a:t>MBBS, MCPS</a:t>
            </a:r>
            <a:br>
              <a:rPr lang="en-US" sz="2400">
                <a:solidFill>
                  <a:srgbClr val="00B050"/>
                </a:solidFill>
                <a:latin typeface="Play"/>
                <a:ea typeface="Play"/>
                <a:cs typeface="Play"/>
                <a:sym typeface="Play"/>
              </a:rPr>
            </a:br>
            <a:r>
              <a:rPr lang="en-US" sz="2400">
                <a:solidFill>
                  <a:srgbClr val="00B050"/>
                </a:solidFill>
                <a:latin typeface="Play"/>
                <a:ea typeface="Play"/>
                <a:cs typeface="Play"/>
                <a:sym typeface="Play"/>
              </a:rPr>
              <a:t>FCPS(Haematology)</a:t>
            </a:r>
            <a:br>
              <a:rPr lang="en-US" sz="2400">
                <a:solidFill>
                  <a:srgbClr val="00B050"/>
                </a:solidFill>
                <a:latin typeface="Play"/>
                <a:ea typeface="Play"/>
                <a:cs typeface="Play"/>
                <a:sym typeface="Play"/>
              </a:rPr>
            </a:br>
            <a:r>
              <a:rPr lang="en-US" sz="2400">
                <a:solidFill>
                  <a:srgbClr val="00B050"/>
                </a:solidFill>
                <a:latin typeface="Play"/>
                <a:ea typeface="Play"/>
                <a:cs typeface="Play"/>
                <a:sym typeface="Play"/>
              </a:rPr>
              <a:t>Associate Professor &amp; Head</a:t>
            </a:r>
            <a:br>
              <a:rPr lang="en-US" sz="2400">
                <a:solidFill>
                  <a:srgbClr val="00B050"/>
                </a:solidFill>
                <a:latin typeface="Play"/>
                <a:ea typeface="Play"/>
                <a:cs typeface="Play"/>
                <a:sym typeface="Play"/>
              </a:rPr>
            </a:br>
            <a:r>
              <a:rPr lang="en-US" sz="2400">
                <a:solidFill>
                  <a:srgbClr val="00B050"/>
                </a:solidFill>
                <a:latin typeface="Play"/>
                <a:ea typeface="Play"/>
                <a:cs typeface="Play"/>
                <a:sym typeface="Play"/>
              </a:rPr>
              <a:t>Rajshahi Medical College.</a:t>
            </a:r>
            <a:br>
              <a:rPr lang="en-US" sz="2400">
                <a:solidFill>
                  <a:srgbClr val="00B050"/>
                </a:solidFill>
                <a:latin typeface="Play"/>
                <a:ea typeface="Play"/>
                <a:cs typeface="Play"/>
                <a:sym typeface="Play"/>
              </a:rPr>
            </a:br>
            <a:r>
              <a:rPr lang="en-US" sz="2400" u="sng">
                <a:solidFill>
                  <a:schemeClr val="hlink"/>
                </a:solidFill>
                <a:latin typeface="Play"/>
                <a:ea typeface="Play"/>
                <a:cs typeface="Play"/>
                <a:sym typeface="Play"/>
                <a:hlinkClick r:id="rId3"/>
              </a:rPr>
              <a:t>www.drmzaman.com</a:t>
            </a:r>
            <a:r>
              <a:rPr lang="en-US" sz="2400">
                <a:solidFill>
                  <a:srgbClr val="00B0F0"/>
                </a:solidFill>
                <a:latin typeface="Play"/>
                <a:ea typeface="Play"/>
                <a:cs typeface="Play"/>
                <a:sym typeface="Play"/>
              </a:rPr>
              <a:t>  </a:t>
            </a:r>
            <a:endParaRPr sz="2800">
              <a:solidFill>
                <a:srgbClr val="00B050"/>
              </a:solidFill>
              <a:latin typeface="Play"/>
              <a:ea typeface="Play"/>
              <a:cs typeface="Play"/>
              <a:sym typeface="Play"/>
            </a:endParaRPr>
          </a:p>
        </p:txBody>
      </p:sp>
      <p:pic>
        <p:nvPicPr>
          <p:cNvPr id="20" name="Google Shape;20;p4"/>
          <p:cNvPicPr preferRelativeResize="0"/>
          <p:nvPr/>
        </p:nvPicPr>
        <p:blipFill rotWithShape="1">
          <a:blip r:embed="rId4">
            <a:alphaModFix/>
          </a:blip>
          <a:srcRect b="0" l="0" r="0" t="0"/>
          <a:stretch/>
        </p:blipFill>
        <p:spPr>
          <a:xfrm>
            <a:off x="2369105" y="755414"/>
            <a:ext cx="3635025" cy="293624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25" name="Shape 25"/>
        <p:cNvGrpSpPr/>
        <p:nvPr/>
      </p:nvGrpSpPr>
      <p:grpSpPr>
        <a:xfrm>
          <a:off x="0" y="0"/>
          <a:ext cx="0" cy="0"/>
          <a:chOff x="0" y="0"/>
          <a:chExt cx="0" cy="0"/>
        </a:xfrm>
      </p:grpSpPr>
      <p:sp>
        <p:nvSpPr>
          <p:cNvPr id="26" name="Google Shape;26;p5"/>
          <p:cNvSpPr/>
          <p:nvPr/>
        </p:nvSpPr>
        <p:spPr>
          <a:xfrm>
            <a:off x="0" y="0"/>
            <a:ext cx="12191695" cy="6858000"/>
          </a:xfrm>
          <a:prstGeom prst="rect">
            <a:avLst/>
          </a:prstGeom>
          <a:solidFill>
            <a:srgbClr val="F8FAFC"/>
          </a:solidFill>
          <a:ln cap="flat" cmpd="sng" w="12700">
            <a:solidFill>
              <a:srgbClr val="F8FAFC">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5"/>
          <p:cNvSpPr/>
          <p:nvPr/>
        </p:nvSpPr>
        <p:spPr>
          <a:xfrm>
            <a:off x="0" y="0"/>
            <a:ext cx="12191695" cy="128016"/>
          </a:xfrm>
          <a:prstGeom prst="rect">
            <a:avLst/>
          </a:prstGeom>
          <a:solidFill>
            <a:srgbClr val="1957A6"/>
          </a:solidFill>
          <a:ln cap="flat" cmpd="sng" w="12700">
            <a:solidFill>
              <a:srgbClr val="1957A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5"/>
          <p:cNvSpPr/>
          <p:nvPr/>
        </p:nvSpPr>
        <p:spPr>
          <a:xfrm>
            <a:off x="640080" y="960120"/>
            <a:ext cx="6492240" cy="1234440"/>
          </a:xfrm>
          <a:prstGeom prst="rect">
            <a:avLst/>
          </a:prstGeom>
          <a:noFill/>
          <a:ln>
            <a:noFill/>
          </a:ln>
        </p:spPr>
        <p:txBody>
          <a:bodyPr anchorCtr="0" anchor="ctr" bIns="125" lIns="125" spcFirstLastPara="1" rIns="125" wrap="square" tIns="125">
            <a:noAutofit/>
          </a:bodyPr>
          <a:lstStyle/>
          <a:p>
            <a:pPr indent="0" lvl="0" marL="0" marR="0" rtl="0" algn="l">
              <a:lnSpc>
                <a:spcPct val="90000"/>
              </a:lnSpc>
              <a:spcBef>
                <a:spcPts val="0"/>
              </a:spcBef>
              <a:spcAft>
                <a:spcPts val="0"/>
              </a:spcAft>
              <a:buClr>
                <a:srgbClr val="122033"/>
              </a:buClr>
              <a:buSzPts val="4400"/>
              <a:buFont typeface="Play"/>
              <a:buNone/>
            </a:pPr>
            <a:r>
              <a:rPr b="1" lang="en-US" sz="4400">
                <a:solidFill>
                  <a:srgbClr val="122033"/>
                </a:solidFill>
                <a:latin typeface="Play"/>
                <a:ea typeface="Play"/>
                <a:cs typeface="Play"/>
                <a:sym typeface="Play"/>
              </a:rPr>
              <a:t>Haematological Aspect</a:t>
            </a:r>
            <a:endParaRPr sz="4400">
              <a:solidFill>
                <a:schemeClr val="dk1"/>
              </a:solidFill>
              <a:latin typeface="Arial"/>
              <a:ea typeface="Arial"/>
              <a:cs typeface="Arial"/>
              <a:sym typeface="Arial"/>
            </a:endParaRPr>
          </a:p>
          <a:p>
            <a:pPr indent="0" lvl="0" marL="0" marR="0" rtl="0" algn="l">
              <a:lnSpc>
                <a:spcPct val="90000"/>
              </a:lnSpc>
              <a:spcBef>
                <a:spcPts val="0"/>
              </a:spcBef>
              <a:spcAft>
                <a:spcPts val="0"/>
              </a:spcAft>
              <a:buClr>
                <a:srgbClr val="122033"/>
              </a:buClr>
              <a:buSzPts val="4400"/>
              <a:buFont typeface="Play"/>
              <a:buNone/>
            </a:pPr>
            <a:r>
              <a:rPr b="1" lang="en-US" sz="4400">
                <a:solidFill>
                  <a:srgbClr val="122033"/>
                </a:solidFill>
                <a:latin typeface="Play"/>
                <a:ea typeface="Play"/>
                <a:cs typeface="Play"/>
                <a:sym typeface="Play"/>
              </a:rPr>
              <a:t>of Purpura</a:t>
            </a:r>
            <a:endParaRPr sz="4400">
              <a:solidFill>
                <a:schemeClr val="dk1"/>
              </a:solidFill>
              <a:latin typeface="Arial"/>
              <a:ea typeface="Arial"/>
              <a:cs typeface="Arial"/>
              <a:sym typeface="Arial"/>
            </a:endParaRPr>
          </a:p>
        </p:txBody>
      </p:sp>
      <p:sp>
        <p:nvSpPr>
          <p:cNvPr id="29" name="Google Shape;29;p5"/>
          <p:cNvSpPr/>
          <p:nvPr/>
        </p:nvSpPr>
        <p:spPr>
          <a:xfrm>
            <a:off x="685800" y="2331720"/>
            <a:ext cx="6217920" cy="34747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957A6"/>
              </a:buClr>
              <a:buSzPts val="1800"/>
              <a:buFont typeface="Arial"/>
              <a:buNone/>
            </a:pPr>
            <a:r>
              <a:rPr b="1" lang="en-US" sz="1800">
                <a:solidFill>
                  <a:srgbClr val="1957A6"/>
                </a:solidFill>
                <a:latin typeface="Arial"/>
                <a:ea typeface="Arial"/>
                <a:cs typeface="Arial"/>
                <a:sym typeface="Arial"/>
              </a:rPr>
              <a:t>Integrated Teaching - Phase IV | Topic: Purpura</a:t>
            </a:r>
            <a:endParaRPr sz="1800">
              <a:solidFill>
                <a:schemeClr val="dk1"/>
              </a:solidFill>
              <a:latin typeface="Arial"/>
              <a:ea typeface="Arial"/>
              <a:cs typeface="Arial"/>
              <a:sym typeface="Arial"/>
            </a:endParaRPr>
          </a:p>
        </p:txBody>
      </p:sp>
      <p:sp>
        <p:nvSpPr>
          <p:cNvPr id="30" name="Google Shape;30;p5"/>
          <p:cNvSpPr/>
          <p:nvPr/>
        </p:nvSpPr>
        <p:spPr>
          <a:xfrm>
            <a:off x="685800" y="2788920"/>
            <a:ext cx="5303520" cy="6858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B677A"/>
              </a:buClr>
              <a:buSzPts val="1600"/>
              <a:buFont typeface="Arial"/>
              <a:buNone/>
            </a:pPr>
            <a:r>
              <a:rPr lang="en-US" sz="1600">
                <a:solidFill>
                  <a:srgbClr val="5B677A"/>
                </a:solidFill>
                <a:latin typeface="Arial"/>
                <a:ea typeface="Arial"/>
                <a:cs typeface="Arial"/>
                <a:sym typeface="Arial"/>
              </a:rPr>
              <a:t>Rajshahi Medical College</a:t>
            </a:r>
            <a:endParaRPr sz="1600">
              <a:solidFill>
                <a:schemeClr val="dk1"/>
              </a:solidFill>
              <a:latin typeface="Arial"/>
              <a:ea typeface="Arial"/>
              <a:cs typeface="Arial"/>
              <a:sym typeface="Arial"/>
            </a:endParaRPr>
          </a:p>
          <a:p>
            <a:pPr indent="0" lvl="0" marL="0" marR="0" rtl="0" algn="l">
              <a:spcBef>
                <a:spcPts val="0"/>
              </a:spcBef>
              <a:spcAft>
                <a:spcPts val="0"/>
              </a:spcAft>
              <a:buClr>
                <a:srgbClr val="5B677A"/>
              </a:buClr>
              <a:buSzPts val="1600"/>
              <a:buFont typeface="Arial"/>
              <a:buNone/>
            </a:pPr>
            <a:r>
              <a:rPr lang="en-US" sz="1600">
                <a:solidFill>
                  <a:srgbClr val="5B677A"/>
                </a:solidFill>
                <a:latin typeface="Arial"/>
                <a:ea typeface="Arial"/>
                <a:cs typeface="Arial"/>
                <a:sym typeface="Arial"/>
              </a:rPr>
              <a:t>05 July 2026 | 20-minute session</a:t>
            </a:r>
            <a:endParaRPr sz="1600">
              <a:solidFill>
                <a:schemeClr val="dk1"/>
              </a:solidFill>
              <a:latin typeface="Arial"/>
              <a:ea typeface="Arial"/>
              <a:cs typeface="Arial"/>
              <a:sym typeface="Arial"/>
            </a:endParaRPr>
          </a:p>
        </p:txBody>
      </p:sp>
      <p:sp>
        <p:nvSpPr>
          <p:cNvPr id="31" name="Google Shape;31;p5"/>
          <p:cNvSpPr/>
          <p:nvPr/>
        </p:nvSpPr>
        <p:spPr>
          <a:xfrm>
            <a:off x="7452360" y="932688"/>
            <a:ext cx="3337560" cy="3337560"/>
          </a:xfrm>
          <a:prstGeom prst="arc">
            <a:avLst>
              <a:gd fmla="val 16200000" name="adj1"/>
              <a:gd fmla="val 0" name="adj2"/>
            </a:avLst>
          </a:prstGeom>
          <a:solidFill>
            <a:srgbClr val="F4D7C8"/>
          </a:solidFill>
          <a:ln cap="flat" cmpd="sng" w="25400">
            <a:solidFill>
              <a:srgbClr val="E8F1F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5"/>
          <p:cNvSpPr/>
          <p:nvPr/>
        </p:nvSpPr>
        <p:spPr>
          <a:xfrm>
            <a:off x="7955280" y="1417320"/>
            <a:ext cx="118872" cy="118872"/>
          </a:xfrm>
          <a:prstGeom prst="ellipse">
            <a:avLst/>
          </a:prstGeom>
          <a:solidFill>
            <a:srgbClr val="B4323A"/>
          </a:solidFill>
          <a:ln cap="flat" cmpd="sng" w="12700">
            <a:solidFill>
              <a:srgbClr val="B4323A">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5"/>
          <p:cNvSpPr/>
          <p:nvPr/>
        </p:nvSpPr>
        <p:spPr>
          <a:xfrm>
            <a:off x="8339328" y="1417320"/>
            <a:ext cx="155448" cy="155448"/>
          </a:xfrm>
          <a:prstGeom prst="ellipse">
            <a:avLst/>
          </a:prstGeom>
          <a:solidFill>
            <a:srgbClr val="8D2F55"/>
          </a:solidFill>
          <a:ln cap="flat" cmpd="sng" w="12700">
            <a:solidFill>
              <a:srgbClr val="8D2F55">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5"/>
          <p:cNvSpPr/>
          <p:nvPr/>
        </p:nvSpPr>
        <p:spPr>
          <a:xfrm>
            <a:off x="8723376" y="1417320"/>
            <a:ext cx="192024" cy="192024"/>
          </a:xfrm>
          <a:prstGeom prst="ellipse">
            <a:avLst/>
          </a:prstGeom>
          <a:solidFill>
            <a:srgbClr val="8D2F55"/>
          </a:solidFill>
          <a:ln cap="flat" cmpd="sng" w="12700">
            <a:solidFill>
              <a:srgbClr val="8D2F55">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5"/>
          <p:cNvSpPr/>
          <p:nvPr/>
        </p:nvSpPr>
        <p:spPr>
          <a:xfrm>
            <a:off x="9107424" y="1417320"/>
            <a:ext cx="118872" cy="118872"/>
          </a:xfrm>
          <a:prstGeom prst="ellipse">
            <a:avLst/>
          </a:prstGeom>
          <a:solidFill>
            <a:srgbClr val="8D2F55"/>
          </a:solidFill>
          <a:ln cap="flat" cmpd="sng" w="12700">
            <a:solidFill>
              <a:srgbClr val="8D2F55">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5"/>
          <p:cNvSpPr/>
          <p:nvPr/>
        </p:nvSpPr>
        <p:spPr>
          <a:xfrm>
            <a:off x="9491472" y="1417320"/>
            <a:ext cx="155448" cy="155448"/>
          </a:xfrm>
          <a:prstGeom prst="ellipse">
            <a:avLst/>
          </a:prstGeom>
          <a:solidFill>
            <a:srgbClr val="B4323A"/>
          </a:solidFill>
          <a:ln cap="flat" cmpd="sng" w="12700">
            <a:solidFill>
              <a:srgbClr val="B4323A">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5"/>
          <p:cNvSpPr/>
          <p:nvPr/>
        </p:nvSpPr>
        <p:spPr>
          <a:xfrm>
            <a:off x="9875520" y="1417320"/>
            <a:ext cx="192024" cy="192024"/>
          </a:xfrm>
          <a:prstGeom prst="ellipse">
            <a:avLst/>
          </a:prstGeom>
          <a:solidFill>
            <a:srgbClr val="8D2F55"/>
          </a:solidFill>
          <a:ln cap="flat" cmpd="sng" w="12700">
            <a:solidFill>
              <a:srgbClr val="8D2F55">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5"/>
          <p:cNvSpPr/>
          <p:nvPr/>
        </p:nvSpPr>
        <p:spPr>
          <a:xfrm>
            <a:off x="7955280" y="1892808"/>
            <a:ext cx="118872" cy="118872"/>
          </a:xfrm>
          <a:prstGeom prst="ellipse">
            <a:avLst/>
          </a:prstGeom>
          <a:solidFill>
            <a:srgbClr val="8D2F55"/>
          </a:solidFill>
          <a:ln cap="flat" cmpd="sng" w="12700">
            <a:solidFill>
              <a:srgbClr val="8D2F55">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5"/>
          <p:cNvSpPr/>
          <p:nvPr/>
        </p:nvSpPr>
        <p:spPr>
          <a:xfrm>
            <a:off x="8339328" y="1892808"/>
            <a:ext cx="155448" cy="155448"/>
          </a:xfrm>
          <a:prstGeom prst="ellipse">
            <a:avLst/>
          </a:prstGeom>
          <a:solidFill>
            <a:srgbClr val="8D2F55"/>
          </a:solidFill>
          <a:ln cap="flat" cmpd="sng" w="12700">
            <a:solidFill>
              <a:srgbClr val="8D2F55">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5"/>
          <p:cNvSpPr/>
          <p:nvPr/>
        </p:nvSpPr>
        <p:spPr>
          <a:xfrm>
            <a:off x="8723376" y="1892808"/>
            <a:ext cx="192024" cy="192024"/>
          </a:xfrm>
          <a:prstGeom prst="ellipse">
            <a:avLst/>
          </a:prstGeom>
          <a:solidFill>
            <a:srgbClr val="B4323A"/>
          </a:solidFill>
          <a:ln cap="flat" cmpd="sng" w="12700">
            <a:solidFill>
              <a:srgbClr val="B4323A">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5"/>
          <p:cNvSpPr/>
          <p:nvPr/>
        </p:nvSpPr>
        <p:spPr>
          <a:xfrm>
            <a:off x="9107424" y="1892808"/>
            <a:ext cx="118872" cy="118872"/>
          </a:xfrm>
          <a:prstGeom prst="ellipse">
            <a:avLst/>
          </a:prstGeom>
          <a:solidFill>
            <a:srgbClr val="8D2F55"/>
          </a:solidFill>
          <a:ln cap="flat" cmpd="sng" w="12700">
            <a:solidFill>
              <a:srgbClr val="8D2F55">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5"/>
          <p:cNvSpPr/>
          <p:nvPr/>
        </p:nvSpPr>
        <p:spPr>
          <a:xfrm>
            <a:off x="9491472" y="1892808"/>
            <a:ext cx="155448" cy="155448"/>
          </a:xfrm>
          <a:prstGeom prst="ellipse">
            <a:avLst/>
          </a:prstGeom>
          <a:solidFill>
            <a:srgbClr val="8D2F55"/>
          </a:solidFill>
          <a:ln cap="flat" cmpd="sng" w="12700">
            <a:solidFill>
              <a:srgbClr val="8D2F55">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5"/>
          <p:cNvSpPr/>
          <p:nvPr/>
        </p:nvSpPr>
        <p:spPr>
          <a:xfrm>
            <a:off x="9875520" y="1892808"/>
            <a:ext cx="192024" cy="192024"/>
          </a:xfrm>
          <a:prstGeom prst="ellipse">
            <a:avLst/>
          </a:prstGeom>
          <a:solidFill>
            <a:srgbClr val="8D2F55"/>
          </a:solidFill>
          <a:ln cap="flat" cmpd="sng" w="12700">
            <a:solidFill>
              <a:srgbClr val="8D2F55">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5"/>
          <p:cNvSpPr/>
          <p:nvPr/>
        </p:nvSpPr>
        <p:spPr>
          <a:xfrm>
            <a:off x="7955280" y="2368296"/>
            <a:ext cx="118872" cy="118872"/>
          </a:xfrm>
          <a:prstGeom prst="ellipse">
            <a:avLst/>
          </a:prstGeom>
          <a:solidFill>
            <a:srgbClr val="B4323A"/>
          </a:solidFill>
          <a:ln cap="flat" cmpd="sng" w="12700">
            <a:solidFill>
              <a:srgbClr val="B4323A">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5"/>
          <p:cNvSpPr/>
          <p:nvPr/>
        </p:nvSpPr>
        <p:spPr>
          <a:xfrm>
            <a:off x="8339328" y="2368296"/>
            <a:ext cx="155448" cy="155448"/>
          </a:xfrm>
          <a:prstGeom prst="ellipse">
            <a:avLst/>
          </a:prstGeom>
          <a:solidFill>
            <a:srgbClr val="8D2F55"/>
          </a:solidFill>
          <a:ln cap="flat" cmpd="sng" w="12700">
            <a:solidFill>
              <a:srgbClr val="8D2F55">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5"/>
          <p:cNvSpPr/>
          <p:nvPr/>
        </p:nvSpPr>
        <p:spPr>
          <a:xfrm>
            <a:off x="8723376" y="2368296"/>
            <a:ext cx="192024" cy="192024"/>
          </a:xfrm>
          <a:prstGeom prst="ellipse">
            <a:avLst/>
          </a:prstGeom>
          <a:solidFill>
            <a:srgbClr val="8D2F55"/>
          </a:solidFill>
          <a:ln cap="flat" cmpd="sng" w="12700">
            <a:solidFill>
              <a:srgbClr val="8D2F55">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5"/>
          <p:cNvSpPr/>
          <p:nvPr/>
        </p:nvSpPr>
        <p:spPr>
          <a:xfrm>
            <a:off x="9107424" y="2368296"/>
            <a:ext cx="118872" cy="118872"/>
          </a:xfrm>
          <a:prstGeom prst="ellipse">
            <a:avLst/>
          </a:prstGeom>
          <a:solidFill>
            <a:srgbClr val="8D2F55"/>
          </a:solidFill>
          <a:ln cap="flat" cmpd="sng" w="12700">
            <a:solidFill>
              <a:srgbClr val="8D2F55">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5"/>
          <p:cNvSpPr/>
          <p:nvPr/>
        </p:nvSpPr>
        <p:spPr>
          <a:xfrm>
            <a:off x="9491472" y="2368296"/>
            <a:ext cx="155448" cy="155448"/>
          </a:xfrm>
          <a:prstGeom prst="ellipse">
            <a:avLst/>
          </a:prstGeom>
          <a:solidFill>
            <a:srgbClr val="B4323A"/>
          </a:solidFill>
          <a:ln cap="flat" cmpd="sng" w="12700">
            <a:solidFill>
              <a:srgbClr val="B4323A">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5"/>
          <p:cNvSpPr/>
          <p:nvPr/>
        </p:nvSpPr>
        <p:spPr>
          <a:xfrm>
            <a:off x="9875520" y="2368296"/>
            <a:ext cx="192024" cy="192024"/>
          </a:xfrm>
          <a:prstGeom prst="ellipse">
            <a:avLst/>
          </a:prstGeom>
          <a:solidFill>
            <a:srgbClr val="8D2F55"/>
          </a:solidFill>
          <a:ln cap="flat" cmpd="sng" w="12700">
            <a:solidFill>
              <a:srgbClr val="8D2F55">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5"/>
          <p:cNvSpPr/>
          <p:nvPr/>
        </p:nvSpPr>
        <p:spPr>
          <a:xfrm>
            <a:off x="8275320" y="3337560"/>
            <a:ext cx="310896" cy="201168"/>
          </a:xfrm>
          <a:prstGeom prst="ellipse">
            <a:avLst/>
          </a:prstGeom>
          <a:solidFill>
            <a:srgbClr val="D8464A"/>
          </a:solidFill>
          <a:ln cap="flat" cmpd="sng" w="12700">
            <a:solidFill>
              <a:srgbClr val="A92C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5"/>
          <p:cNvSpPr/>
          <p:nvPr/>
        </p:nvSpPr>
        <p:spPr>
          <a:xfrm>
            <a:off x="8714232" y="3520440"/>
            <a:ext cx="310896" cy="201168"/>
          </a:xfrm>
          <a:prstGeom prst="ellipse">
            <a:avLst/>
          </a:prstGeom>
          <a:solidFill>
            <a:srgbClr val="D8464A"/>
          </a:solidFill>
          <a:ln cap="flat" cmpd="sng" w="12700">
            <a:solidFill>
              <a:srgbClr val="A92C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5"/>
          <p:cNvSpPr/>
          <p:nvPr/>
        </p:nvSpPr>
        <p:spPr>
          <a:xfrm>
            <a:off x="9153144" y="3337560"/>
            <a:ext cx="310896" cy="201168"/>
          </a:xfrm>
          <a:prstGeom prst="ellipse">
            <a:avLst/>
          </a:prstGeom>
          <a:solidFill>
            <a:srgbClr val="D8464A"/>
          </a:solidFill>
          <a:ln cap="flat" cmpd="sng" w="12700">
            <a:solidFill>
              <a:srgbClr val="A92C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5"/>
          <p:cNvSpPr/>
          <p:nvPr/>
        </p:nvSpPr>
        <p:spPr>
          <a:xfrm>
            <a:off x="9592056" y="3520440"/>
            <a:ext cx="310896" cy="201168"/>
          </a:xfrm>
          <a:prstGeom prst="ellipse">
            <a:avLst/>
          </a:prstGeom>
          <a:solidFill>
            <a:srgbClr val="D8464A"/>
          </a:solidFill>
          <a:ln cap="flat" cmpd="sng" w="12700">
            <a:solidFill>
              <a:srgbClr val="A92C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5"/>
          <p:cNvSpPr/>
          <p:nvPr/>
        </p:nvSpPr>
        <p:spPr>
          <a:xfrm>
            <a:off x="10030968" y="3337560"/>
            <a:ext cx="310896" cy="201168"/>
          </a:xfrm>
          <a:prstGeom prst="ellipse">
            <a:avLst/>
          </a:prstGeom>
          <a:solidFill>
            <a:srgbClr val="D8464A"/>
          </a:solidFill>
          <a:ln cap="flat" cmpd="sng" w="12700">
            <a:solidFill>
              <a:srgbClr val="A92C3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5" name="Google Shape;55;p5"/>
          <p:cNvCxnSpPr/>
          <p:nvPr/>
        </p:nvCxnSpPr>
        <p:spPr>
          <a:xfrm>
            <a:off x="7680960" y="4663440"/>
            <a:ext cx="2926080" cy="0"/>
          </a:xfrm>
          <a:prstGeom prst="straightConnector1">
            <a:avLst/>
          </a:prstGeom>
          <a:noFill/>
          <a:ln cap="flat" cmpd="sng" w="15225">
            <a:solidFill>
              <a:srgbClr val="1957A6"/>
            </a:solidFill>
            <a:prstDash val="solid"/>
            <a:round/>
            <a:headEnd len="sm" w="sm" type="none"/>
            <a:tailEnd len="sm" w="sm" type="none"/>
          </a:ln>
        </p:spPr>
      </p:cxnSp>
      <p:sp>
        <p:nvSpPr>
          <p:cNvPr id="56" name="Google Shape;56;p5"/>
          <p:cNvSpPr/>
          <p:nvPr/>
        </p:nvSpPr>
        <p:spPr>
          <a:xfrm>
            <a:off x="7223760" y="4846320"/>
            <a:ext cx="3657600" cy="457200"/>
          </a:xfrm>
          <a:prstGeom prst="rect">
            <a:avLst/>
          </a:prstGeom>
          <a:noFill/>
          <a:ln>
            <a:noFill/>
          </a:ln>
        </p:spPr>
        <p:txBody>
          <a:bodyPr anchorCtr="0" anchor="ctr" bIns="500" lIns="500" spcFirstLastPara="1" rIns="500" wrap="square" tIns="500">
            <a:noAutofit/>
          </a:bodyPr>
          <a:lstStyle/>
          <a:p>
            <a:pPr indent="0" lvl="0" marL="0" marR="0" rtl="0" algn="ctr">
              <a:spcBef>
                <a:spcPts val="0"/>
              </a:spcBef>
              <a:spcAft>
                <a:spcPts val="0"/>
              </a:spcAft>
              <a:buClr>
                <a:srgbClr val="122033"/>
              </a:buClr>
              <a:buSzPts val="1600"/>
              <a:buFont typeface="Arial"/>
              <a:buNone/>
            </a:pPr>
            <a:r>
              <a:rPr b="1" lang="en-US" sz="1600">
                <a:solidFill>
                  <a:srgbClr val="122033"/>
                </a:solidFill>
                <a:latin typeface="Arial"/>
                <a:ea typeface="Arial"/>
                <a:cs typeface="Arial"/>
                <a:sym typeface="Arial"/>
              </a:rPr>
              <a:t>Purpura = non-blanching bleeding into skin or mucosa</a:t>
            </a:r>
            <a:endParaRPr sz="1600">
              <a:solidFill>
                <a:schemeClr val="dk1"/>
              </a:solidFill>
              <a:latin typeface="Arial"/>
              <a:ea typeface="Arial"/>
              <a:cs typeface="Arial"/>
              <a:sym typeface="Arial"/>
            </a:endParaRPr>
          </a:p>
        </p:txBody>
      </p:sp>
      <p:sp>
        <p:nvSpPr>
          <p:cNvPr id="57" name="Google Shape;57;p5"/>
          <p:cNvSpPr/>
          <p:nvPr/>
        </p:nvSpPr>
        <p:spPr>
          <a:xfrm>
            <a:off x="502920" y="6473952"/>
            <a:ext cx="411480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796"/>
              </a:buClr>
              <a:buSzPts val="850"/>
              <a:buFont typeface="Arial"/>
              <a:buNone/>
            </a:pPr>
            <a:r>
              <a:rPr lang="en-US" sz="850">
                <a:solidFill>
                  <a:srgbClr val="7B8796"/>
                </a:solidFill>
                <a:latin typeface="Arial"/>
                <a:ea typeface="Arial"/>
                <a:cs typeface="Arial"/>
                <a:sym typeface="Arial"/>
              </a:rPr>
              <a:t>Haematological Aspect of Purpura</a:t>
            </a:r>
            <a:endParaRPr sz="850">
              <a:solidFill>
                <a:schemeClr val="dk1"/>
              </a:solidFill>
              <a:latin typeface="Arial"/>
              <a:ea typeface="Arial"/>
              <a:cs typeface="Arial"/>
              <a:sym typeface="Arial"/>
            </a:endParaRPr>
          </a:p>
        </p:txBody>
      </p:sp>
      <p:sp>
        <p:nvSpPr>
          <p:cNvPr id="58" name="Google Shape;58;p5"/>
          <p:cNvSpPr/>
          <p:nvPr/>
        </p:nvSpPr>
        <p:spPr>
          <a:xfrm>
            <a:off x="11384280" y="6419088"/>
            <a:ext cx="347472"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957A6"/>
              </a:buClr>
              <a:buSzPts val="1000"/>
              <a:buFont typeface="Arial"/>
              <a:buNone/>
            </a:pPr>
            <a:r>
              <a:rPr b="1" lang="en-US" sz="1000">
                <a:solidFill>
                  <a:srgbClr val="1957A6"/>
                </a:solidFill>
                <a:latin typeface="Arial"/>
                <a:ea typeface="Arial"/>
                <a:cs typeface="Arial"/>
                <a:sym typeface="Arial"/>
              </a:rPr>
              <a:t>01</a:t>
            </a:r>
            <a:endParaRPr sz="1000">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63" name="Shape 63"/>
        <p:cNvGrpSpPr/>
        <p:nvPr/>
      </p:nvGrpSpPr>
      <p:grpSpPr>
        <a:xfrm>
          <a:off x="0" y="0"/>
          <a:ext cx="0" cy="0"/>
          <a:chOff x="0" y="0"/>
          <a:chExt cx="0" cy="0"/>
        </a:xfrm>
      </p:grpSpPr>
      <p:sp>
        <p:nvSpPr>
          <p:cNvPr id="64" name="Google Shape;64;p6"/>
          <p:cNvSpPr/>
          <p:nvPr/>
        </p:nvSpPr>
        <p:spPr>
          <a:xfrm>
            <a:off x="0" y="0"/>
            <a:ext cx="12191695" cy="6858000"/>
          </a:xfrm>
          <a:prstGeom prst="rect">
            <a:avLst/>
          </a:prstGeom>
          <a:solidFill>
            <a:srgbClr val="F8FAFC"/>
          </a:solidFill>
          <a:ln cap="flat" cmpd="sng" w="12700">
            <a:solidFill>
              <a:srgbClr val="F8FAFC">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6"/>
          <p:cNvSpPr/>
          <p:nvPr/>
        </p:nvSpPr>
        <p:spPr>
          <a:xfrm>
            <a:off x="0" y="0"/>
            <a:ext cx="12191695" cy="128016"/>
          </a:xfrm>
          <a:prstGeom prst="rect">
            <a:avLst/>
          </a:prstGeom>
          <a:solidFill>
            <a:srgbClr val="1957A6"/>
          </a:solidFill>
          <a:ln cap="flat" cmpd="sng" w="12700">
            <a:solidFill>
              <a:srgbClr val="1957A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6"/>
          <p:cNvSpPr/>
          <p:nvPr/>
        </p:nvSpPr>
        <p:spPr>
          <a:xfrm>
            <a:off x="502920" y="292608"/>
            <a:ext cx="8869680" cy="45720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3000"/>
              <a:buFont typeface="Play"/>
              <a:buNone/>
            </a:pPr>
            <a:r>
              <a:rPr b="1" lang="en-US" sz="3000">
                <a:solidFill>
                  <a:srgbClr val="122033"/>
                </a:solidFill>
                <a:latin typeface="Play"/>
                <a:ea typeface="Play"/>
                <a:cs typeface="Play"/>
                <a:sym typeface="Play"/>
              </a:rPr>
              <a:t>Learning objectives</a:t>
            </a:r>
            <a:endParaRPr sz="3000">
              <a:solidFill>
                <a:schemeClr val="dk1"/>
              </a:solidFill>
              <a:latin typeface="Arial"/>
              <a:ea typeface="Arial"/>
              <a:cs typeface="Arial"/>
              <a:sym typeface="Arial"/>
            </a:endParaRPr>
          </a:p>
        </p:txBody>
      </p:sp>
      <p:sp>
        <p:nvSpPr>
          <p:cNvPr id="67" name="Google Shape;67;p6"/>
          <p:cNvSpPr/>
          <p:nvPr/>
        </p:nvSpPr>
        <p:spPr>
          <a:xfrm>
            <a:off x="530352" y="786384"/>
            <a:ext cx="9601200" cy="301752"/>
          </a:xfrm>
          <a:prstGeom prst="rect">
            <a:avLst/>
          </a:prstGeom>
          <a:noFill/>
          <a:ln>
            <a:noFill/>
          </a:ln>
        </p:spPr>
        <p:txBody>
          <a:bodyPr anchorCtr="0" anchor="ctr" bIns="125" lIns="125" spcFirstLastPara="1" rIns="125" wrap="square" tIns="125">
            <a:noAutofit/>
          </a:bodyPr>
          <a:lstStyle/>
          <a:p>
            <a:pPr indent="0" lvl="0" marL="0" marR="0" rtl="0" algn="l">
              <a:spcBef>
                <a:spcPts val="0"/>
              </a:spcBef>
              <a:spcAft>
                <a:spcPts val="0"/>
              </a:spcAft>
              <a:buClr>
                <a:srgbClr val="5B677A"/>
              </a:buClr>
              <a:buSzPts val="1350"/>
              <a:buFont typeface="Arial"/>
              <a:buNone/>
            </a:pPr>
            <a:r>
              <a:rPr lang="en-US" sz="1350">
                <a:solidFill>
                  <a:srgbClr val="5B677A"/>
                </a:solidFill>
                <a:latin typeface="Arial"/>
                <a:ea typeface="Arial"/>
                <a:cs typeface="Arial"/>
                <a:sym typeface="Arial"/>
              </a:rPr>
              <a:t>By the end of this short session, students should be able to:</a:t>
            </a:r>
            <a:endParaRPr sz="1350">
              <a:solidFill>
                <a:schemeClr val="dk1"/>
              </a:solidFill>
              <a:latin typeface="Arial"/>
              <a:ea typeface="Arial"/>
              <a:cs typeface="Arial"/>
              <a:sym typeface="Arial"/>
            </a:endParaRPr>
          </a:p>
        </p:txBody>
      </p:sp>
      <p:sp>
        <p:nvSpPr>
          <p:cNvPr id="68" name="Google Shape;68;p6"/>
          <p:cNvSpPr/>
          <p:nvPr/>
        </p:nvSpPr>
        <p:spPr>
          <a:xfrm>
            <a:off x="731520" y="1417320"/>
            <a:ext cx="4297680" cy="868680"/>
          </a:xfrm>
          <a:prstGeom prst="roundRect">
            <a:avLst>
              <a:gd fmla="val 8421" name="adj"/>
            </a:avLst>
          </a:prstGeom>
          <a:solidFill>
            <a:srgbClr val="E8F1FB"/>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6"/>
          <p:cNvSpPr/>
          <p:nvPr/>
        </p:nvSpPr>
        <p:spPr>
          <a:xfrm>
            <a:off x="841248" y="1508760"/>
            <a:ext cx="4078224" cy="68580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800"/>
              <a:buFont typeface="Arial"/>
              <a:buNone/>
            </a:pPr>
            <a:r>
              <a:rPr b="1" lang="en-US" sz="1800">
                <a:solidFill>
                  <a:srgbClr val="122033"/>
                </a:solidFill>
                <a:latin typeface="Arial"/>
                <a:ea typeface="Arial"/>
                <a:cs typeface="Arial"/>
                <a:sym typeface="Arial"/>
              </a:rPr>
              <a:t>Recognize purpura as a sign, not a final diagnosis</a:t>
            </a:r>
            <a:endParaRPr sz="1800">
              <a:solidFill>
                <a:schemeClr val="dk1"/>
              </a:solidFill>
              <a:latin typeface="Arial"/>
              <a:ea typeface="Arial"/>
              <a:cs typeface="Arial"/>
              <a:sym typeface="Arial"/>
            </a:endParaRPr>
          </a:p>
        </p:txBody>
      </p:sp>
      <p:sp>
        <p:nvSpPr>
          <p:cNvPr id="70" name="Google Shape;70;p6"/>
          <p:cNvSpPr/>
          <p:nvPr/>
        </p:nvSpPr>
        <p:spPr>
          <a:xfrm>
            <a:off x="5715000" y="1417320"/>
            <a:ext cx="4297680" cy="868680"/>
          </a:xfrm>
          <a:prstGeom prst="roundRect">
            <a:avLst>
              <a:gd fmla="val 8421" name="adj"/>
            </a:avLst>
          </a:prstGeom>
          <a:solidFill>
            <a:srgbClr val="E9F7F1"/>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6"/>
          <p:cNvSpPr/>
          <p:nvPr/>
        </p:nvSpPr>
        <p:spPr>
          <a:xfrm>
            <a:off x="5824728" y="1508760"/>
            <a:ext cx="4078224" cy="68580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800"/>
              <a:buFont typeface="Arial"/>
              <a:buNone/>
            </a:pPr>
            <a:r>
              <a:rPr b="1" lang="en-US" sz="1800">
                <a:solidFill>
                  <a:srgbClr val="122033"/>
                </a:solidFill>
                <a:latin typeface="Arial"/>
                <a:ea typeface="Arial"/>
                <a:cs typeface="Arial"/>
                <a:sym typeface="Arial"/>
              </a:rPr>
              <a:t>Differentiate platelet/vascular bleeding from coagulation bleeding</a:t>
            </a:r>
            <a:endParaRPr sz="1800">
              <a:solidFill>
                <a:schemeClr val="dk1"/>
              </a:solidFill>
              <a:latin typeface="Arial"/>
              <a:ea typeface="Arial"/>
              <a:cs typeface="Arial"/>
              <a:sym typeface="Arial"/>
            </a:endParaRPr>
          </a:p>
        </p:txBody>
      </p:sp>
      <p:sp>
        <p:nvSpPr>
          <p:cNvPr id="72" name="Google Shape;72;p6"/>
          <p:cNvSpPr/>
          <p:nvPr/>
        </p:nvSpPr>
        <p:spPr>
          <a:xfrm>
            <a:off x="731520" y="2788920"/>
            <a:ext cx="4297680" cy="868680"/>
          </a:xfrm>
          <a:prstGeom prst="roundRect">
            <a:avLst>
              <a:gd fmla="val 8421" name="adj"/>
            </a:avLst>
          </a:prstGeom>
          <a:solidFill>
            <a:srgbClr val="FFF2DD"/>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6"/>
          <p:cNvSpPr/>
          <p:nvPr/>
        </p:nvSpPr>
        <p:spPr>
          <a:xfrm>
            <a:off x="841248" y="2880360"/>
            <a:ext cx="4078224" cy="68580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800"/>
              <a:buFont typeface="Arial"/>
              <a:buNone/>
            </a:pPr>
            <a:r>
              <a:rPr b="1" lang="en-US" sz="1800">
                <a:solidFill>
                  <a:srgbClr val="122033"/>
                </a:solidFill>
                <a:latin typeface="Arial"/>
                <a:ea typeface="Arial"/>
                <a:cs typeface="Arial"/>
                <a:sym typeface="Arial"/>
              </a:rPr>
              <a:t>Select first-line haematological investigations</a:t>
            </a:r>
            <a:endParaRPr sz="1800">
              <a:solidFill>
                <a:schemeClr val="dk1"/>
              </a:solidFill>
              <a:latin typeface="Arial"/>
              <a:ea typeface="Arial"/>
              <a:cs typeface="Arial"/>
              <a:sym typeface="Arial"/>
            </a:endParaRPr>
          </a:p>
        </p:txBody>
      </p:sp>
      <p:sp>
        <p:nvSpPr>
          <p:cNvPr id="74" name="Google Shape;74;p6"/>
          <p:cNvSpPr/>
          <p:nvPr/>
        </p:nvSpPr>
        <p:spPr>
          <a:xfrm>
            <a:off x="5715000" y="2788920"/>
            <a:ext cx="4297680" cy="868680"/>
          </a:xfrm>
          <a:prstGeom prst="roundRect">
            <a:avLst>
              <a:gd fmla="val 8421" name="adj"/>
            </a:avLst>
          </a:prstGeom>
          <a:solidFill>
            <a:srgbClr val="FBECEC"/>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6"/>
          <p:cNvSpPr/>
          <p:nvPr/>
        </p:nvSpPr>
        <p:spPr>
          <a:xfrm>
            <a:off x="5824728" y="2880360"/>
            <a:ext cx="4078224" cy="68580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800"/>
              <a:buFont typeface="Arial"/>
              <a:buNone/>
            </a:pPr>
            <a:r>
              <a:rPr b="1" lang="en-US" sz="1800">
                <a:solidFill>
                  <a:srgbClr val="122033"/>
                </a:solidFill>
                <a:latin typeface="Arial"/>
                <a:ea typeface="Arial"/>
                <a:cs typeface="Arial"/>
                <a:sym typeface="Arial"/>
              </a:rPr>
              <a:t>Identify red flags requiring urgent referral or admission</a:t>
            </a:r>
            <a:endParaRPr sz="1800">
              <a:solidFill>
                <a:schemeClr val="dk1"/>
              </a:solidFill>
              <a:latin typeface="Arial"/>
              <a:ea typeface="Arial"/>
              <a:cs typeface="Arial"/>
              <a:sym typeface="Arial"/>
            </a:endParaRPr>
          </a:p>
        </p:txBody>
      </p:sp>
      <p:sp>
        <p:nvSpPr>
          <p:cNvPr id="76" name="Google Shape;76;p6"/>
          <p:cNvSpPr/>
          <p:nvPr/>
        </p:nvSpPr>
        <p:spPr>
          <a:xfrm>
            <a:off x="914400" y="4617720"/>
            <a:ext cx="292608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957A6"/>
              </a:buClr>
              <a:buSzPts val="1800"/>
              <a:buFont typeface="Arial"/>
              <a:buNone/>
            </a:pPr>
            <a:r>
              <a:rPr b="1" lang="en-US" sz="1800">
                <a:solidFill>
                  <a:srgbClr val="1957A6"/>
                </a:solidFill>
                <a:latin typeface="Arial"/>
                <a:ea typeface="Arial"/>
                <a:cs typeface="Arial"/>
                <a:sym typeface="Arial"/>
              </a:rPr>
              <a:t>Clinical reasoning pathway</a:t>
            </a:r>
            <a:endParaRPr sz="1800">
              <a:solidFill>
                <a:schemeClr val="dk1"/>
              </a:solidFill>
              <a:latin typeface="Arial"/>
              <a:ea typeface="Arial"/>
              <a:cs typeface="Arial"/>
              <a:sym typeface="Arial"/>
            </a:endParaRPr>
          </a:p>
        </p:txBody>
      </p:sp>
      <p:sp>
        <p:nvSpPr>
          <p:cNvPr id="77" name="Google Shape;77;p6"/>
          <p:cNvSpPr/>
          <p:nvPr/>
        </p:nvSpPr>
        <p:spPr>
          <a:xfrm>
            <a:off x="914400" y="5166360"/>
            <a:ext cx="1828800" cy="502920"/>
          </a:xfrm>
          <a:prstGeom prst="roundRect">
            <a:avLst>
              <a:gd fmla="val 14545" name="adj"/>
            </a:avLst>
          </a:prstGeom>
          <a:solidFill>
            <a:srgbClr val="FFFFFF"/>
          </a:solidFill>
          <a:ln cap="flat" cmpd="sng" w="12700">
            <a:solidFill>
              <a:srgbClr val="1957A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6"/>
          <p:cNvSpPr/>
          <p:nvPr/>
        </p:nvSpPr>
        <p:spPr>
          <a:xfrm>
            <a:off x="1024128" y="5257800"/>
            <a:ext cx="1609344" cy="32004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300"/>
              <a:buFont typeface="Arial"/>
              <a:buNone/>
            </a:pPr>
            <a:r>
              <a:rPr b="1" lang="en-US" sz="1300">
                <a:solidFill>
                  <a:srgbClr val="122033"/>
                </a:solidFill>
                <a:latin typeface="Arial"/>
                <a:ea typeface="Arial"/>
                <a:cs typeface="Arial"/>
                <a:sym typeface="Arial"/>
              </a:rPr>
              <a:t>Lesion pattern</a:t>
            </a:r>
            <a:endParaRPr sz="1300">
              <a:solidFill>
                <a:schemeClr val="dk1"/>
              </a:solidFill>
              <a:latin typeface="Arial"/>
              <a:ea typeface="Arial"/>
              <a:cs typeface="Arial"/>
              <a:sym typeface="Arial"/>
            </a:endParaRPr>
          </a:p>
        </p:txBody>
      </p:sp>
      <p:cxnSp>
        <p:nvCxnSpPr>
          <p:cNvPr id="79" name="Google Shape;79;p6"/>
          <p:cNvCxnSpPr/>
          <p:nvPr/>
        </p:nvCxnSpPr>
        <p:spPr>
          <a:xfrm>
            <a:off x="2788920" y="5422392"/>
            <a:ext cx="365760" cy="0"/>
          </a:xfrm>
          <a:prstGeom prst="straightConnector1">
            <a:avLst/>
          </a:prstGeom>
          <a:noFill/>
          <a:ln cap="flat" cmpd="sng" w="21575">
            <a:solidFill>
              <a:srgbClr val="1957A6"/>
            </a:solidFill>
            <a:prstDash val="solid"/>
            <a:round/>
            <a:headEnd len="sm" w="sm" type="none"/>
            <a:tailEnd len="med" w="med" type="triangle"/>
          </a:ln>
        </p:spPr>
      </p:cxnSp>
      <p:sp>
        <p:nvSpPr>
          <p:cNvPr id="80" name="Google Shape;80;p6"/>
          <p:cNvSpPr/>
          <p:nvPr/>
        </p:nvSpPr>
        <p:spPr>
          <a:xfrm>
            <a:off x="3337560" y="5166360"/>
            <a:ext cx="1828800" cy="502920"/>
          </a:xfrm>
          <a:prstGeom prst="roundRect">
            <a:avLst>
              <a:gd fmla="val 14545" name="adj"/>
            </a:avLst>
          </a:prstGeom>
          <a:solidFill>
            <a:srgbClr val="FFFFFF"/>
          </a:solidFill>
          <a:ln cap="flat" cmpd="sng" w="12700">
            <a:solidFill>
              <a:srgbClr val="1957A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6"/>
          <p:cNvSpPr/>
          <p:nvPr/>
        </p:nvSpPr>
        <p:spPr>
          <a:xfrm>
            <a:off x="3447288" y="5257800"/>
            <a:ext cx="1609344" cy="32004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300"/>
              <a:buFont typeface="Arial"/>
              <a:buNone/>
            </a:pPr>
            <a:r>
              <a:rPr b="1" lang="en-US" sz="1300">
                <a:solidFill>
                  <a:srgbClr val="122033"/>
                </a:solidFill>
                <a:latin typeface="Arial"/>
                <a:ea typeface="Arial"/>
                <a:cs typeface="Arial"/>
                <a:sym typeface="Arial"/>
              </a:rPr>
              <a:t>CBC + smear</a:t>
            </a:r>
            <a:endParaRPr sz="1300">
              <a:solidFill>
                <a:schemeClr val="dk1"/>
              </a:solidFill>
              <a:latin typeface="Arial"/>
              <a:ea typeface="Arial"/>
              <a:cs typeface="Arial"/>
              <a:sym typeface="Arial"/>
            </a:endParaRPr>
          </a:p>
        </p:txBody>
      </p:sp>
      <p:cxnSp>
        <p:nvCxnSpPr>
          <p:cNvPr id="82" name="Google Shape;82;p6"/>
          <p:cNvCxnSpPr/>
          <p:nvPr/>
        </p:nvCxnSpPr>
        <p:spPr>
          <a:xfrm>
            <a:off x="5212080" y="5422392"/>
            <a:ext cx="365760" cy="0"/>
          </a:xfrm>
          <a:prstGeom prst="straightConnector1">
            <a:avLst/>
          </a:prstGeom>
          <a:noFill/>
          <a:ln cap="flat" cmpd="sng" w="21575">
            <a:solidFill>
              <a:srgbClr val="1957A6"/>
            </a:solidFill>
            <a:prstDash val="solid"/>
            <a:round/>
            <a:headEnd len="sm" w="sm" type="none"/>
            <a:tailEnd len="med" w="med" type="triangle"/>
          </a:ln>
        </p:spPr>
      </p:cxnSp>
      <p:sp>
        <p:nvSpPr>
          <p:cNvPr id="83" name="Google Shape;83;p6"/>
          <p:cNvSpPr/>
          <p:nvPr/>
        </p:nvSpPr>
        <p:spPr>
          <a:xfrm>
            <a:off x="5760720" y="5166360"/>
            <a:ext cx="1828800" cy="502920"/>
          </a:xfrm>
          <a:prstGeom prst="roundRect">
            <a:avLst>
              <a:gd fmla="val 14545" name="adj"/>
            </a:avLst>
          </a:prstGeom>
          <a:solidFill>
            <a:srgbClr val="FFFFFF"/>
          </a:solidFill>
          <a:ln cap="flat" cmpd="sng" w="12700">
            <a:solidFill>
              <a:srgbClr val="1957A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6"/>
          <p:cNvSpPr/>
          <p:nvPr/>
        </p:nvSpPr>
        <p:spPr>
          <a:xfrm>
            <a:off x="5870448" y="5257800"/>
            <a:ext cx="1609344" cy="32004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300"/>
              <a:buFont typeface="Arial"/>
              <a:buNone/>
            </a:pPr>
            <a:r>
              <a:rPr b="1" lang="en-US" sz="1300">
                <a:solidFill>
                  <a:srgbClr val="122033"/>
                </a:solidFill>
                <a:latin typeface="Arial"/>
                <a:ea typeface="Arial"/>
                <a:cs typeface="Arial"/>
                <a:sym typeface="Arial"/>
              </a:rPr>
              <a:t>PT/APTT</a:t>
            </a:r>
            <a:endParaRPr sz="1300">
              <a:solidFill>
                <a:schemeClr val="dk1"/>
              </a:solidFill>
              <a:latin typeface="Arial"/>
              <a:ea typeface="Arial"/>
              <a:cs typeface="Arial"/>
              <a:sym typeface="Arial"/>
            </a:endParaRPr>
          </a:p>
        </p:txBody>
      </p:sp>
      <p:cxnSp>
        <p:nvCxnSpPr>
          <p:cNvPr id="85" name="Google Shape;85;p6"/>
          <p:cNvCxnSpPr/>
          <p:nvPr/>
        </p:nvCxnSpPr>
        <p:spPr>
          <a:xfrm>
            <a:off x="7635240" y="5422392"/>
            <a:ext cx="365760" cy="0"/>
          </a:xfrm>
          <a:prstGeom prst="straightConnector1">
            <a:avLst/>
          </a:prstGeom>
          <a:noFill/>
          <a:ln cap="flat" cmpd="sng" w="21575">
            <a:solidFill>
              <a:srgbClr val="1957A6"/>
            </a:solidFill>
            <a:prstDash val="solid"/>
            <a:round/>
            <a:headEnd len="sm" w="sm" type="none"/>
            <a:tailEnd len="med" w="med" type="triangle"/>
          </a:ln>
        </p:spPr>
      </p:cxnSp>
      <p:sp>
        <p:nvSpPr>
          <p:cNvPr id="86" name="Google Shape;86;p6"/>
          <p:cNvSpPr/>
          <p:nvPr/>
        </p:nvSpPr>
        <p:spPr>
          <a:xfrm>
            <a:off x="8183880" y="5166360"/>
            <a:ext cx="1828800" cy="502920"/>
          </a:xfrm>
          <a:prstGeom prst="roundRect">
            <a:avLst>
              <a:gd fmla="val 14545" name="adj"/>
            </a:avLst>
          </a:prstGeom>
          <a:solidFill>
            <a:srgbClr val="FFFFFF"/>
          </a:solidFill>
          <a:ln cap="flat" cmpd="sng" w="12700">
            <a:solidFill>
              <a:srgbClr val="1957A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6"/>
          <p:cNvSpPr/>
          <p:nvPr/>
        </p:nvSpPr>
        <p:spPr>
          <a:xfrm>
            <a:off x="8293608" y="5257800"/>
            <a:ext cx="1609344" cy="32004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300"/>
              <a:buFont typeface="Arial"/>
              <a:buNone/>
            </a:pPr>
            <a:r>
              <a:rPr b="1" lang="en-US" sz="1300">
                <a:solidFill>
                  <a:srgbClr val="122033"/>
                </a:solidFill>
                <a:latin typeface="Arial"/>
                <a:ea typeface="Arial"/>
                <a:cs typeface="Arial"/>
                <a:sym typeface="Arial"/>
              </a:rPr>
              <a:t>Diagnosis + urgency</a:t>
            </a:r>
            <a:endParaRPr sz="1300">
              <a:solidFill>
                <a:schemeClr val="dk1"/>
              </a:solidFill>
              <a:latin typeface="Arial"/>
              <a:ea typeface="Arial"/>
              <a:cs typeface="Arial"/>
              <a:sym typeface="Arial"/>
            </a:endParaRPr>
          </a:p>
        </p:txBody>
      </p:sp>
      <p:sp>
        <p:nvSpPr>
          <p:cNvPr id="88" name="Google Shape;88;p6"/>
          <p:cNvSpPr/>
          <p:nvPr/>
        </p:nvSpPr>
        <p:spPr>
          <a:xfrm>
            <a:off x="502920" y="6473952"/>
            <a:ext cx="411480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796"/>
              </a:buClr>
              <a:buSzPts val="850"/>
              <a:buFont typeface="Arial"/>
              <a:buNone/>
            </a:pPr>
            <a:r>
              <a:rPr lang="en-US" sz="850">
                <a:solidFill>
                  <a:srgbClr val="7B8796"/>
                </a:solidFill>
                <a:latin typeface="Arial"/>
                <a:ea typeface="Arial"/>
                <a:cs typeface="Arial"/>
                <a:sym typeface="Arial"/>
              </a:rPr>
              <a:t>Haematological Aspect of Purpura</a:t>
            </a:r>
            <a:endParaRPr sz="850">
              <a:solidFill>
                <a:schemeClr val="dk1"/>
              </a:solidFill>
              <a:latin typeface="Arial"/>
              <a:ea typeface="Arial"/>
              <a:cs typeface="Arial"/>
              <a:sym typeface="Arial"/>
            </a:endParaRPr>
          </a:p>
        </p:txBody>
      </p:sp>
      <p:sp>
        <p:nvSpPr>
          <p:cNvPr id="89" name="Google Shape;89;p6"/>
          <p:cNvSpPr/>
          <p:nvPr/>
        </p:nvSpPr>
        <p:spPr>
          <a:xfrm>
            <a:off x="11384280" y="6419088"/>
            <a:ext cx="347472"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957A6"/>
              </a:buClr>
              <a:buSzPts val="1000"/>
              <a:buFont typeface="Arial"/>
              <a:buNone/>
            </a:pPr>
            <a:r>
              <a:rPr b="1" lang="en-US" sz="1000">
                <a:solidFill>
                  <a:srgbClr val="1957A6"/>
                </a:solidFill>
                <a:latin typeface="Arial"/>
                <a:ea typeface="Arial"/>
                <a:cs typeface="Arial"/>
                <a:sym typeface="Arial"/>
              </a:rPr>
              <a:t>02</a:t>
            </a:r>
            <a:endParaRPr sz="1000">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94" name="Shape 94"/>
        <p:cNvGrpSpPr/>
        <p:nvPr/>
      </p:nvGrpSpPr>
      <p:grpSpPr>
        <a:xfrm>
          <a:off x="0" y="0"/>
          <a:ext cx="0" cy="0"/>
          <a:chOff x="0" y="0"/>
          <a:chExt cx="0" cy="0"/>
        </a:xfrm>
      </p:grpSpPr>
      <p:sp>
        <p:nvSpPr>
          <p:cNvPr id="95" name="Google Shape;95;p7"/>
          <p:cNvSpPr/>
          <p:nvPr/>
        </p:nvSpPr>
        <p:spPr>
          <a:xfrm>
            <a:off x="0" y="0"/>
            <a:ext cx="12191695" cy="6858000"/>
          </a:xfrm>
          <a:prstGeom prst="rect">
            <a:avLst/>
          </a:prstGeom>
          <a:solidFill>
            <a:srgbClr val="F8FAFC"/>
          </a:solidFill>
          <a:ln cap="flat" cmpd="sng" w="12700">
            <a:solidFill>
              <a:srgbClr val="F8FAFC">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7"/>
          <p:cNvSpPr/>
          <p:nvPr/>
        </p:nvSpPr>
        <p:spPr>
          <a:xfrm>
            <a:off x="0" y="0"/>
            <a:ext cx="12191695" cy="128016"/>
          </a:xfrm>
          <a:prstGeom prst="rect">
            <a:avLst/>
          </a:prstGeom>
          <a:solidFill>
            <a:srgbClr val="1957A6"/>
          </a:solidFill>
          <a:ln cap="flat" cmpd="sng" w="12700">
            <a:solidFill>
              <a:srgbClr val="1957A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7"/>
          <p:cNvSpPr/>
          <p:nvPr/>
        </p:nvSpPr>
        <p:spPr>
          <a:xfrm>
            <a:off x="502920" y="292608"/>
            <a:ext cx="8869680" cy="45720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3000"/>
              <a:buFont typeface="Play"/>
              <a:buNone/>
            </a:pPr>
            <a:r>
              <a:rPr b="1" lang="en-US" sz="3000">
                <a:solidFill>
                  <a:srgbClr val="122033"/>
                </a:solidFill>
                <a:latin typeface="Play"/>
                <a:ea typeface="Play"/>
                <a:cs typeface="Play"/>
                <a:sym typeface="Play"/>
              </a:rPr>
              <a:t>What exactly is purpura?</a:t>
            </a:r>
            <a:endParaRPr sz="3000">
              <a:solidFill>
                <a:schemeClr val="dk1"/>
              </a:solidFill>
              <a:latin typeface="Arial"/>
              <a:ea typeface="Arial"/>
              <a:cs typeface="Arial"/>
              <a:sym typeface="Arial"/>
            </a:endParaRPr>
          </a:p>
        </p:txBody>
      </p:sp>
      <p:sp>
        <p:nvSpPr>
          <p:cNvPr id="98" name="Google Shape;98;p7"/>
          <p:cNvSpPr/>
          <p:nvPr/>
        </p:nvSpPr>
        <p:spPr>
          <a:xfrm>
            <a:off x="530352" y="786384"/>
            <a:ext cx="9601200" cy="301752"/>
          </a:xfrm>
          <a:prstGeom prst="rect">
            <a:avLst/>
          </a:prstGeom>
          <a:noFill/>
          <a:ln>
            <a:noFill/>
          </a:ln>
        </p:spPr>
        <p:txBody>
          <a:bodyPr anchorCtr="0" anchor="ctr" bIns="125" lIns="125" spcFirstLastPara="1" rIns="125" wrap="square" tIns="125">
            <a:noAutofit/>
          </a:bodyPr>
          <a:lstStyle/>
          <a:p>
            <a:pPr indent="0" lvl="0" marL="0" marR="0" rtl="0" algn="l">
              <a:spcBef>
                <a:spcPts val="0"/>
              </a:spcBef>
              <a:spcAft>
                <a:spcPts val="0"/>
              </a:spcAft>
              <a:buClr>
                <a:srgbClr val="5B677A"/>
              </a:buClr>
              <a:buSzPts val="1350"/>
              <a:buFont typeface="Arial"/>
              <a:buNone/>
            </a:pPr>
            <a:r>
              <a:rPr lang="en-US" sz="1350">
                <a:solidFill>
                  <a:srgbClr val="5B677A"/>
                </a:solidFill>
                <a:latin typeface="Arial"/>
                <a:ea typeface="Arial"/>
                <a:cs typeface="Arial"/>
                <a:sym typeface="Arial"/>
              </a:rPr>
              <a:t>Non-blanching skin/mucosal bleeding due to extravasation of blood.</a:t>
            </a:r>
            <a:endParaRPr sz="1350">
              <a:solidFill>
                <a:schemeClr val="dk1"/>
              </a:solidFill>
              <a:latin typeface="Arial"/>
              <a:ea typeface="Arial"/>
              <a:cs typeface="Arial"/>
              <a:sym typeface="Arial"/>
            </a:endParaRPr>
          </a:p>
        </p:txBody>
      </p:sp>
      <p:sp>
        <p:nvSpPr>
          <p:cNvPr id="99" name="Google Shape;99;p7"/>
          <p:cNvSpPr/>
          <p:nvPr/>
        </p:nvSpPr>
        <p:spPr>
          <a:xfrm>
            <a:off x="777240" y="1371600"/>
            <a:ext cx="2560320" cy="640080"/>
          </a:xfrm>
          <a:prstGeom prst="roundRect">
            <a:avLst>
              <a:gd fmla="val 11429" name="adj"/>
            </a:avLst>
          </a:prstGeom>
          <a:solidFill>
            <a:srgbClr val="E8F1FB"/>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7"/>
          <p:cNvSpPr/>
          <p:nvPr/>
        </p:nvSpPr>
        <p:spPr>
          <a:xfrm>
            <a:off x="886968" y="1463040"/>
            <a:ext cx="2340864" cy="45720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2200"/>
              <a:buFont typeface="Arial"/>
              <a:buNone/>
            </a:pPr>
            <a:r>
              <a:rPr b="1" lang="en-US" sz="2200">
                <a:solidFill>
                  <a:srgbClr val="122033"/>
                </a:solidFill>
                <a:latin typeface="Arial"/>
                <a:ea typeface="Arial"/>
                <a:cs typeface="Arial"/>
                <a:sym typeface="Arial"/>
              </a:rPr>
              <a:t>Petechiae</a:t>
            </a:r>
            <a:endParaRPr sz="2200">
              <a:solidFill>
                <a:schemeClr val="dk1"/>
              </a:solidFill>
              <a:latin typeface="Arial"/>
              <a:ea typeface="Arial"/>
              <a:cs typeface="Arial"/>
              <a:sym typeface="Arial"/>
            </a:endParaRPr>
          </a:p>
        </p:txBody>
      </p:sp>
      <p:sp>
        <p:nvSpPr>
          <p:cNvPr id="101" name="Google Shape;101;p7"/>
          <p:cNvSpPr/>
          <p:nvPr/>
        </p:nvSpPr>
        <p:spPr>
          <a:xfrm>
            <a:off x="777240" y="2057400"/>
            <a:ext cx="256032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957A6"/>
              </a:buClr>
              <a:buSzPts val="2100"/>
              <a:buFont typeface="Arial"/>
              <a:buNone/>
            </a:pPr>
            <a:r>
              <a:rPr b="1" lang="en-US" sz="2100">
                <a:solidFill>
                  <a:srgbClr val="1957A6"/>
                </a:solidFill>
                <a:latin typeface="Arial"/>
                <a:ea typeface="Arial"/>
                <a:cs typeface="Arial"/>
                <a:sym typeface="Arial"/>
              </a:rPr>
              <a:t>&lt; 2 mm</a:t>
            </a:r>
            <a:endParaRPr sz="2100">
              <a:solidFill>
                <a:schemeClr val="dk1"/>
              </a:solidFill>
              <a:latin typeface="Arial"/>
              <a:ea typeface="Arial"/>
              <a:cs typeface="Arial"/>
              <a:sym typeface="Arial"/>
            </a:endParaRPr>
          </a:p>
        </p:txBody>
      </p:sp>
      <p:sp>
        <p:nvSpPr>
          <p:cNvPr id="102" name="Google Shape;102;p7"/>
          <p:cNvSpPr/>
          <p:nvPr/>
        </p:nvSpPr>
        <p:spPr>
          <a:xfrm>
            <a:off x="4434840" y="1371600"/>
            <a:ext cx="2560320" cy="640080"/>
          </a:xfrm>
          <a:prstGeom prst="roundRect">
            <a:avLst>
              <a:gd fmla="val 11429" name="adj"/>
            </a:avLst>
          </a:prstGeom>
          <a:solidFill>
            <a:srgbClr val="FFF2DD"/>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7"/>
          <p:cNvSpPr/>
          <p:nvPr/>
        </p:nvSpPr>
        <p:spPr>
          <a:xfrm>
            <a:off x="4544568" y="1463040"/>
            <a:ext cx="2340864" cy="45720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2200"/>
              <a:buFont typeface="Arial"/>
              <a:buNone/>
            </a:pPr>
            <a:r>
              <a:rPr b="1" lang="en-US" sz="2200">
                <a:solidFill>
                  <a:srgbClr val="122033"/>
                </a:solidFill>
                <a:latin typeface="Arial"/>
                <a:ea typeface="Arial"/>
                <a:cs typeface="Arial"/>
                <a:sym typeface="Arial"/>
              </a:rPr>
              <a:t>Purpura</a:t>
            </a:r>
            <a:endParaRPr sz="2200">
              <a:solidFill>
                <a:schemeClr val="dk1"/>
              </a:solidFill>
              <a:latin typeface="Arial"/>
              <a:ea typeface="Arial"/>
              <a:cs typeface="Arial"/>
              <a:sym typeface="Arial"/>
            </a:endParaRPr>
          </a:p>
        </p:txBody>
      </p:sp>
      <p:sp>
        <p:nvSpPr>
          <p:cNvPr id="104" name="Google Shape;104;p7"/>
          <p:cNvSpPr/>
          <p:nvPr/>
        </p:nvSpPr>
        <p:spPr>
          <a:xfrm>
            <a:off x="4434840" y="2057400"/>
            <a:ext cx="256032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957A6"/>
              </a:buClr>
              <a:buSzPts val="2100"/>
              <a:buFont typeface="Arial"/>
              <a:buNone/>
            </a:pPr>
            <a:r>
              <a:rPr b="1" lang="en-US" sz="2100">
                <a:solidFill>
                  <a:srgbClr val="1957A6"/>
                </a:solidFill>
                <a:latin typeface="Arial"/>
                <a:ea typeface="Arial"/>
                <a:cs typeface="Arial"/>
                <a:sym typeface="Arial"/>
              </a:rPr>
              <a:t>2-10 mm</a:t>
            </a:r>
            <a:endParaRPr sz="2100">
              <a:solidFill>
                <a:schemeClr val="dk1"/>
              </a:solidFill>
              <a:latin typeface="Arial"/>
              <a:ea typeface="Arial"/>
              <a:cs typeface="Arial"/>
              <a:sym typeface="Arial"/>
            </a:endParaRPr>
          </a:p>
        </p:txBody>
      </p:sp>
      <p:sp>
        <p:nvSpPr>
          <p:cNvPr id="105" name="Google Shape;105;p7"/>
          <p:cNvSpPr/>
          <p:nvPr/>
        </p:nvSpPr>
        <p:spPr>
          <a:xfrm>
            <a:off x="8092440" y="1371600"/>
            <a:ext cx="2560320" cy="640080"/>
          </a:xfrm>
          <a:prstGeom prst="roundRect">
            <a:avLst>
              <a:gd fmla="val 11429" name="adj"/>
            </a:avLst>
          </a:prstGeom>
          <a:solidFill>
            <a:srgbClr val="FBECEC"/>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7"/>
          <p:cNvSpPr/>
          <p:nvPr/>
        </p:nvSpPr>
        <p:spPr>
          <a:xfrm>
            <a:off x="8202168" y="1463040"/>
            <a:ext cx="2340864" cy="45720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2200"/>
              <a:buFont typeface="Arial"/>
              <a:buNone/>
            </a:pPr>
            <a:r>
              <a:rPr b="1" lang="en-US" sz="2200">
                <a:solidFill>
                  <a:srgbClr val="122033"/>
                </a:solidFill>
                <a:latin typeface="Arial"/>
                <a:ea typeface="Arial"/>
                <a:cs typeface="Arial"/>
                <a:sym typeface="Arial"/>
              </a:rPr>
              <a:t>Ecchymosis</a:t>
            </a:r>
            <a:endParaRPr sz="2200">
              <a:solidFill>
                <a:schemeClr val="dk1"/>
              </a:solidFill>
              <a:latin typeface="Arial"/>
              <a:ea typeface="Arial"/>
              <a:cs typeface="Arial"/>
              <a:sym typeface="Arial"/>
            </a:endParaRPr>
          </a:p>
        </p:txBody>
      </p:sp>
      <p:sp>
        <p:nvSpPr>
          <p:cNvPr id="107" name="Google Shape;107;p7"/>
          <p:cNvSpPr/>
          <p:nvPr/>
        </p:nvSpPr>
        <p:spPr>
          <a:xfrm>
            <a:off x="8092440" y="2057400"/>
            <a:ext cx="2560320" cy="36576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957A6"/>
              </a:buClr>
              <a:buSzPts val="2100"/>
              <a:buFont typeface="Arial"/>
              <a:buNone/>
            </a:pPr>
            <a:r>
              <a:rPr b="1" lang="en-US" sz="2100">
                <a:solidFill>
                  <a:srgbClr val="1957A6"/>
                </a:solidFill>
                <a:latin typeface="Arial"/>
                <a:ea typeface="Arial"/>
                <a:cs typeface="Arial"/>
                <a:sym typeface="Arial"/>
              </a:rPr>
              <a:t>&gt; 1 cm</a:t>
            </a:r>
            <a:endParaRPr sz="2100">
              <a:solidFill>
                <a:schemeClr val="dk1"/>
              </a:solidFill>
              <a:latin typeface="Arial"/>
              <a:ea typeface="Arial"/>
              <a:cs typeface="Arial"/>
              <a:sym typeface="Arial"/>
            </a:endParaRPr>
          </a:p>
        </p:txBody>
      </p:sp>
      <p:cxnSp>
        <p:nvCxnSpPr>
          <p:cNvPr id="108" name="Google Shape;108;p7"/>
          <p:cNvCxnSpPr/>
          <p:nvPr/>
        </p:nvCxnSpPr>
        <p:spPr>
          <a:xfrm>
            <a:off x="914400" y="2971800"/>
            <a:ext cx="9509760" cy="0"/>
          </a:xfrm>
          <a:prstGeom prst="straightConnector1">
            <a:avLst/>
          </a:prstGeom>
          <a:noFill/>
          <a:ln cap="flat" cmpd="sng" w="19050">
            <a:solidFill>
              <a:srgbClr val="5B677A"/>
            </a:solidFill>
            <a:prstDash val="solid"/>
            <a:round/>
            <a:headEnd len="sm" w="sm" type="none"/>
            <a:tailEnd len="med" w="med" type="triangle"/>
          </a:ln>
        </p:spPr>
      </p:cxnSp>
      <p:sp>
        <p:nvSpPr>
          <p:cNvPr id="109" name="Google Shape;109;p7"/>
          <p:cNvSpPr/>
          <p:nvPr/>
        </p:nvSpPr>
        <p:spPr>
          <a:xfrm>
            <a:off x="4297680" y="3154680"/>
            <a:ext cx="2743200" cy="25603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B677A"/>
              </a:buClr>
              <a:buSzPts val="1300"/>
              <a:buFont typeface="Arial"/>
              <a:buNone/>
            </a:pPr>
            <a:r>
              <a:rPr lang="en-US" sz="1300">
                <a:solidFill>
                  <a:srgbClr val="5B677A"/>
                </a:solidFill>
                <a:latin typeface="Arial"/>
                <a:ea typeface="Arial"/>
                <a:cs typeface="Arial"/>
                <a:sym typeface="Arial"/>
              </a:rPr>
              <a:t>Increasing lesion size</a:t>
            </a:r>
            <a:endParaRPr sz="1300">
              <a:solidFill>
                <a:schemeClr val="dk1"/>
              </a:solidFill>
              <a:latin typeface="Arial"/>
              <a:ea typeface="Arial"/>
              <a:cs typeface="Arial"/>
              <a:sym typeface="Arial"/>
            </a:endParaRPr>
          </a:p>
        </p:txBody>
      </p:sp>
      <p:sp>
        <p:nvSpPr>
          <p:cNvPr id="110" name="Google Shape;110;p7"/>
          <p:cNvSpPr/>
          <p:nvPr/>
        </p:nvSpPr>
        <p:spPr>
          <a:xfrm>
            <a:off x="1417320" y="4032504"/>
            <a:ext cx="73152" cy="73152"/>
          </a:xfrm>
          <a:prstGeom prst="ellipse">
            <a:avLst/>
          </a:prstGeom>
          <a:solidFill>
            <a:srgbClr val="B4323A"/>
          </a:solidFill>
          <a:ln cap="flat" cmpd="sng" w="12700">
            <a:solidFill>
              <a:srgbClr val="B4323A">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7"/>
          <p:cNvSpPr/>
          <p:nvPr/>
        </p:nvSpPr>
        <p:spPr>
          <a:xfrm>
            <a:off x="3337560" y="3986784"/>
            <a:ext cx="164592" cy="164592"/>
          </a:xfrm>
          <a:prstGeom prst="ellipse">
            <a:avLst/>
          </a:prstGeom>
          <a:solidFill>
            <a:srgbClr val="9A2B5E"/>
          </a:solidFill>
          <a:ln cap="flat" cmpd="sng" w="12700">
            <a:solidFill>
              <a:srgbClr val="9A2B5E">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7"/>
          <p:cNvSpPr/>
          <p:nvPr/>
        </p:nvSpPr>
        <p:spPr>
          <a:xfrm>
            <a:off x="5257800" y="3913632"/>
            <a:ext cx="310896" cy="310896"/>
          </a:xfrm>
          <a:prstGeom prst="ellipse">
            <a:avLst/>
          </a:prstGeom>
          <a:solidFill>
            <a:srgbClr val="7E2C6D"/>
          </a:solidFill>
          <a:ln cap="flat" cmpd="sng" w="12700">
            <a:solidFill>
              <a:srgbClr val="7E2C6D">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7"/>
          <p:cNvSpPr/>
          <p:nvPr/>
        </p:nvSpPr>
        <p:spPr>
          <a:xfrm>
            <a:off x="7178040" y="3785616"/>
            <a:ext cx="566928" cy="566928"/>
          </a:xfrm>
          <a:prstGeom prst="ellipse">
            <a:avLst/>
          </a:prstGeom>
          <a:solidFill>
            <a:srgbClr val="6C2C78"/>
          </a:solidFill>
          <a:ln cap="flat" cmpd="sng" w="12700">
            <a:solidFill>
              <a:srgbClr val="6C2C78">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7"/>
          <p:cNvSpPr/>
          <p:nvPr/>
        </p:nvSpPr>
        <p:spPr>
          <a:xfrm>
            <a:off x="9098280" y="3566160"/>
            <a:ext cx="1005840" cy="1005840"/>
          </a:xfrm>
          <a:prstGeom prst="ellipse">
            <a:avLst/>
          </a:prstGeom>
          <a:solidFill>
            <a:srgbClr val="572A83"/>
          </a:solidFill>
          <a:ln cap="flat" cmpd="sng" w="12700">
            <a:solidFill>
              <a:srgbClr val="572A83">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7"/>
          <p:cNvSpPr/>
          <p:nvPr/>
        </p:nvSpPr>
        <p:spPr>
          <a:xfrm>
            <a:off x="868680" y="5532120"/>
            <a:ext cx="8686800" cy="502920"/>
          </a:xfrm>
          <a:prstGeom prst="roundRect">
            <a:avLst>
              <a:gd fmla="val 14545" name="adj"/>
            </a:avLst>
          </a:prstGeom>
          <a:solidFill>
            <a:srgbClr val="FFFFFF"/>
          </a:solidFill>
          <a:ln cap="flat" cmpd="sng" w="12700">
            <a:solidFill>
              <a:srgbClr val="1957A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7"/>
          <p:cNvSpPr/>
          <p:nvPr/>
        </p:nvSpPr>
        <p:spPr>
          <a:xfrm>
            <a:off x="978408" y="5623560"/>
            <a:ext cx="8467344" cy="32004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480"/>
              <a:buFont typeface="Arial"/>
              <a:buNone/>
            </a:pPr>
            <a:r>
              <a:rPr b="1" lang="en-US" sz="1480">
                <a:solidFill>
                  <a:srgbClr val="122033"/>
                </a:solidFill>
                <a:latin typeface="Arial"/>
                <a:ea typeface="Arial"/>
                <a:cs typeface="Arial"/>
                <a:sym typeface="Arial"/>
              </a:rPr>
              <a:t>Key clinical clue: petechiae + mucosal bleeding strongly suggest platelet or vascular disorder.</a:t>
            </a:r>
            <a:endParaRPr sz="1480">
              <a:solidFill>
                <a:schemeClr val="dk1"/>
              </a:solidFill>
              <a:latin typeface="Arial"/>
              <a:ea typeface="Arial"/>
              <a:cs typeface="Arial"/>
              <a:sym typeface="Arial"/>
            </a:endParaRPr>
          </a:p>
        </p:txBody>
      </p:sp>
      <p:sp>
        <p:nvSpPr>
          <p:cNvPr id="117" name="Google Shape;117;p7"/>
          <p:cNvSpPr/>
          <p:nvPr/>
        </p:nvSpPr>
        <p:spPr>
          <a:xfrm>
            <a:off x="502920" y="6473952"/>
            <a:ext cx="411480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796"/>
              </a:buClr>
              <a:buSzPts val="850"/>
              <a:buFont typeface="Arial"/>
              <a:buNone/>
            </a:pPr>
            <a:r>
              <a:rPr lang="en-US" sz="850">
                <a:solidFill>
                  <a:srgbClr val="7B8796"/>
                </a:solidFill>
                <a:latin typeface="Arial"/>
                <a:ea typeface="Arial"/>
                <a:cs typeface="Arial"/>
                <a:sym typeface="Arial"/>
              </a:rPr>
              <a:t>Haematological Aspect of Purpura</a:t>
            </a:r>
            <a:endParaRPr sz="850">
              <a:solidFill>
                <a:schemeClr val="dk1"/>
              </a:solidFill>
              <a:latin typeface="Arial"/>
              <a:ea typeface="Arial"/>
              <a:cs typeface="Arial"/>
              <a:sym typeface="Arial"/>
            </a:endParaRPr>
          </a:p>
        </p:txBody>
      </p:sp>
      <p:sp>
        <p:nvSpPr>
          <p:cNvPr id="118" name="Google Shape;118;p7"/>
          <p:cNvSpPr/>
          <p:nvPr/>
        </p:nvSpPr>
        <p:spPr>
          <a:xfrm>
            <a:off x="11384280" y="6419088"/>
            <a:ext cx="347472"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957A6"/>
              </a:buClr>
              <a:buSzPts val="1000"/>
              <a:buFont typeface="Arial"/>
              <a:buNone/>
            </a:pPr>
            <a:r>
              <a:rPr b="1" lang="en-US" sz="1000">
                <a:solidFill>
                  <a:srgbClr val="1957A6"/>
                </a:solidFill>
                <a:latin typeface="Arial"/>
                <a:ea typeface="Arial"/>
                <a:cs typeface="Arial"/>
                <a:sym typeface="Arial"/>
              </a:rPr>
              <a:t>03</a:t>
            </a:r>
            <a:endParaRPr sz="1000">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123" name="Shape 123"/>
        <p:cNvGrpSpPr/>
        <p:nvPr/>
      </p:nvGrpSpPr>
      <p:grpSpPr>
        <a:xfrm>
          <a:off x="0" y="0"/>
          <a:ext cx="0" cy="0"/>
          <a:chOff x="0" y="0"/>
          <a:chExt cx="0" cy="0"/>
        </a:xfrm>
      </p:grpSpPr>
      <p:sp>
        <p:nvSpPr>
          <p:cNvPr id="124" name="Google Shape;124;p8"/>
          <p:cNvSpPr/>
          <p:nvPr/>
        </p:nvSpPr>
        <p:spPr>
          <a:xfrm>
            <a:off x="0" y="0"/>
            <a:ext cx="12191695" cy="6858000"/>
          </a:xfrm>
          <a:prstGeom prst="rect">
            <a:avLst/>
          </a:prstGeom>
          <a:solidFill>
            <a:srgbClr val="F8FAFC"/>
          </a:solidFill>
          <a:ln cap="flat" cmpd="sng" w="12700">
            <a:solidFill>
              <a:srgbClr val="F8FAFC">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8"/>
          <p:cNvSpPr/>
          <p:nvPr/>
        </p:nvSpPr>
        <p:spPr>
          <a:xfrm>
            <a:off x="0" y="0"/>
            <a:ext cx="12191695" cy="128016"/>
          </a:xfrm>
          <a:prstGeom prst="rect">
            <a:avLst/>
          </a:prstGeom>
          <a:solidFill>
            <a:srgbClr val="1957A6"/>
          </a:solidFill>
          <a:ln cap="flat" cmpd="sng" w="12700">
            <a:solidFill>
              <a:srgbClr val="1957A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8"/>
          <p:cNvSpPr/>
          <p:nvPr/>
        </p:nvSpPr>
        <p:spPr>
          <a:xfrm>
            <a:off x="502920" y="292608"/>
            <a:ext cx="8869680" cy="45720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3000"/>
              <a:buFont typeface="Play"/>
              <a:buNone/>
            </a:pPr>
            <a:r>
              <a:rPr b="1" lang="en-US" sz="3000">
                <a:solidFill>
                  <a:srgbClr val="122033"/>
                </a:solidFill>
                <a:latin typeface="Play"/>
                <a:ea typeface="Play"/>
                <a:cs typeface="Play"/>
                <a:sym typeface="Play"/>
              </a:rPr>
              <a:t>Haematological framework</a:t>
            </a:r>
            <a:endParaRPr sz="3000">
              <a:solidFill>
                <a:schemeClr val="dk1"/>
              </a:solidFill>
              <a:latin typeface="Arial"/>
              <a:ea typeface="Arial"/>
              <a:cs typeface="Arial"/>
              <a:sym typeface="Arial"/>
            </a:endParaRPr>
          </a:p>
        </p:txBody>
      </p:sp>
      <p:sp>
        <p:nvSpPr>
          <p:cNvPr id="127" name="Google Shape;127;p8"/>
          <p:cNvSpPr/>
          <p:nvPr/>
        </p:nvSpPr>
        <p:spPr>
          <a:xfrm>
            <a:off x="530352" y="786384"/>
            <a:ext cx="9601200" cy="301752"/>
          </a:xfrm>
          <a:prstGeom prst="rect">
            <a:avLst/>
          </a:prstGeom>
          <a:noFill/>
          <a:ln>
            <a:noFill/>
          </a:ln>
        </p:spPr>
        <p:txBody>
          <a:bodyPr anchorCtr="0" anchor="ctr" bIns="125" lIns="125" spcFirstLastPara="1" rIns="125" wrap="square" tIns="125">
            <a:noAutofit/>
          </a:bodyPr>
          <a:lstStyle/>
          <a:p>
            <a:pPr indent="0" lvl="0" marL="0" marR="0" rtl="0" algn="l">
              <a:spcBef>
                <a:spcPts val="0"/>
              </a:spcBef>
              <a:spcAft>
                <a:spcPts val="0"/>
              </a:spcAft>
              <a:buClr>
                <a:srgbClr val="5B677A"/>
              </a:buClr>
              <a:buSzPts val="1350"/>
              <a:buFont typeface="Arial"/>
              <a:buNone/>
            </a:pPr>
            <a:r>
              <a:rPr lang="en-US" sz="1350">
                <a:solidFill>
                  <a:srgbClr val="5B677A"/>
                </a:solidFill>
                <a:latin typeface="Arial"/>
                <a:ea typeface="Arial"/>
                <a:cs typeface="Arial"/>
                <a:sym typeface="Arial"/>
              </a:rPr>
              <a:t>Think in four major buckets.</a:t>
            </a:r>
            <a:endParaRPr sz="1350">
              <a:solidFill>
                <a:schemeClr val="dk1"/>
              </a:solidFill>
              <a:latin typeface="Arial"/>
              <a:ea typeface="Arial"/>
              <a:cs typeface="Arial"/>
              <a:sym typeface="Arial"/>
            </a:endParaRPr>
          </a:p>
        </p:txBody>
      </p:sp>
      <p:sp>
        <p:nvSpPr>
          <p:cNvPr id="128" name="Google Shape;128;p8"/>
          <p:cNvSpPr/>
          <p:nvPr/>
        </p:nvSpPr>
        <p:spPr>
          <a:xfrm>
            <a:off x="685800" y="1325880"/>
            <a:ext cx="4434840" cy="1051560"/>
          </a:xfrm>
          <a:prstGeom prst="roundRect">
            <a:avLst>
              <a:gd fmla="val 6957" name="adj"/>
            </a:avLst>
          </a:prstGeom>
          <a:solidFill>
            <a:srgbClr val="E8F1FB"/>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8"/>
          <p:cNvSpPr/>
          <p:nvPr/>
        </p:nvSpPr>
        <p:spPr>
          <a:xfrm>
            <a:off x="795528" y="1417320"/>
            <a:ext cx="4215384" cy="86868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500"/>
              <a:buFont typeface="Arial"/>
              <a:buNone/>
            </a:pPr>
            <a:r>
              <a:rPr b="1" lang="en-US" sz="1500">
                <a:solidFill>
                  <a:srgbClr val="122033"/>
                </a:solidFill>
                <a:latin typeface="Arial"/>
                <a:ea typeface="Arial"/>
                <a:cs typeface="Arial"/>
                <a:sym typeface="Arial"/>
              </a:rPr>
              <a:t>Platelet number</a:t>
            </a:r>
            <a:endParaRPr sz="1500">
              <a:solidFill>
                <a:schemeClr val="dk1"/>
              </a:solidFill>
              <a:latin typeface="Arial"/>
              <a:ea typeface="Arial"/>
              <a:cs typeface="Arial"/>
              <a:sym typeface="Arial"/>
            </a:endParaRPr>
          </a:p>
          <a:p>
            <a:pPr indent="0" lvl="0" marL="0" marR="0" rtl="0" algn="l">
              <a:spcBef>
                <a:spcPts val="0"/>
              </a:spcBef>
              <a:spcAft>
                <a:spcPts val="0"/>
              </a:spcAft>
              <a:buClr>
                <a:srgbClr val="122033"/>
              </a:buClr>
              <a:buSzPts val="1500"/>
              <a:buFont typeface="Arial"/>
              <a:buNone/>
            </a:pPr>
            <a:r>
              <a:rPr b="1" lang="en-US" sz="1500">
                <a:solidFill>
                  <a:srgbClr val="122033"/>
                </a:solidFill>
                <a:latin typeface="Arial"/>
                <a:ea typeface="Arial"/>
                <a:cs typeface="Arial"/>
                <a:sym typeface="Arial"/>
              </a:rPr>
              <a:t>Thrombocytopenia: ITP, dengue, leukemia, aplasia, drugs, hypersplenism</a:t>
            </a:r>
            <a:endParaRPr sz="1500">
              <a:solidFill>
                <a:schemeClr val="dk1"/>
              </a:solidFill>
              <a:latin typeface="Arial"/>
              <a:ea typeface="Arial"/>
              <a:cs typeface="Arial"/>
              <a:sym typeface="Arial"/>
            </a:endParaRPr>
          </a:p>
        </p:txBody>
      </p:sp>
      <p:sp>
        <p:nvSpPr>
          <p:cNvPr id="130" name="Google Shape;130;p8"/>
          <p:cNvSpPr/>
          <p:nvPr/>
        </p:nvSpPr>
        <p:spPr>
          <a:xfrm>
            <a:off x="5715000" y="1325880"/>
            <a:ext cx="4434840" cy="1051560"/>
          </a:xfrm>
          <a:prstGeom prst="roundRect">
            <a:avLst>
              <a:gd fmla="val 6957" name="adj"/>
            </a:avLst>
          </a:prstGeom>
          <a:solidFill>
            <a:srgbClr val="E9F7F1"/>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8"/>
          <p:cNvSpPr/>
          <p:nvPr/>
        </p:nvSpPr>
        <p:spPr>
          <a:xfrm>
            <a:off x="5824728" y="1417320"/>
            <a:ext cx="4215384" cy="86868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500"/>
              <a:buFont typeface="Arial"/>
              <a:buNone/>
            </a:pPr>
            <a:r>
              <a:rPr b="1" lang="en-US" sz="1500">
                <a:solidFill>
                  <a:srgbClr val="122033"/>
                </a:solidFill>
                <a:latin typeface="Arial"/>
                <a:ea typeface="Arial"/>
                <a:cs typeface="Arial"/>
                <a:sym typeface="Arial"/>
              </a:rPr>
              <a:t>Platelet function</a:t>
            </a:r>
            <a:endParaRPr sz="1500">
              <a:solidFill>
                <a:schemeClr val="dk1"/>
              </a:solidFill>
              <a:latin typeface="Arial"/>
              <a:ea typeface="Arial"/>
              <a:cs typeface="Arial"/>
              <a:sym typeface="Arial"/>
            </a:endParaRPr>
          </a:p>
          <a:p>
            <a:pPr indent="0" lvl="0" marL="0" marR="0" rtl="0" algn="l">
              <a:spcBef>
                <a:spcPts val="0"/>
              </a:spcBef>
              <a:spcAft>
                <a:spcPts val="0"/>
              </a:spcAft>
              <a:buClr>
                <a:srgbClr val="122033"/>
              </a:buClr>
              <a:buSzPts val="1500"/>
              <a:buFont typeface="Arial"/>
              <a:buNone/>
            </a:pPr>
            <a:r>
              <a:rPr b="1" lang="en-US" sz="1500">
                <a:solidFill>
                  <a:srgbClr val="122033"/>
                </a:solidFill>
                <a:latin typeface="Arial"/>
                <a:ea typeface="Arial"/>
                <a:cs typeface="Arial"/>
                <a:sym typeface="Arial"/>
              </a:rPr>
              <a:t>Aspirin/clopidogrel, uraemia, Glanzmann, Bernard-Soulier, vWD</a:t>
            </a:r>
            <a:endParaRPr sz="1500">
              <a:solidFill>
                <a:schemeClr val="dk1"/>
              </a:solidFill>
              <a:latin typeface="Arial"/>
              <a:ea typeface="Arial"/>
              <a:cs typeface="Arial"/>
              <a:sym typeface="Arial"/>
            </a:endParaRPr>
          </a:p>
        </p:txBody>
      </p:sp>
      <p:sp>
        <p:nvSpPr>
          <p:cNvPr id="132" name="Google Shape;132;p8"/>
          <p:cNvSpPr/>
          <p:nvPr/>
        </p:nvSpPr>
        <p:spPr>
          <a:xfrm>
            <a:off x="685800" y="2834640"/>
            <a:ext cx="4434840" cy="1051560"/>
          </a:xfrm>
          <a:prstGeom prst="roundRect">
            <a:avLst>
              <a:gd fmla="val 6957" name="adj"/>
            </a:avLst>
          </a:prstGeom>
          <a:solidFill>
            <a:srgbClr val="FFF2DD"/>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8"/>
          <p:cNvSpPr/>
          <p:nvPr/>
        </p:nvSpPr>
        <p:spPr>
          <a:xfrm>
            <a:off x="795528" y="2926080"/>
            <a:ext cx="4215384" cy="86868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500"/>
              <a:buFont typeface="Arial"/>
              <a:buNone/>
            </a:pPr>
            <a:r>
              <a:rPr b="1" lang="en-US" sz="1500">
                <a:solidFill>
                  <a:srgbClr val="122033"/>
                </a:solidFill>
                <a:latin typeface="Arial"/>
                <a:ea typeface="Arial"/>
                <a:cs typeface="Arial"/>
                <a:sym typeface="Arial"/>
              </a:rPr>
              <a:t>Coagulation factors</a:t>
            </a:r>
            <a:endParaRPr sz="1500">
              <a:solidFill>
                <a:schemeClr val="dk1"/>
              </a:solidFill>
              <a:latin typeface="Arial"/>
              <a:ea typeface="Arial"/>
              <a:cs typeface="Arial"/>
              <a:sym typeface="Arial"/>
            </a:endParaRPr>
          </a:p>
          <a:p>
            <a:pPr indent="0" lvl="0" marL="0" marR="0" rtl="0" algn="l">
              <a:spcBef>
                <a:spcPts val="0"/>
              </a:spcBef>
              <a:spcAft>
                <a:spcPts val="0"/>
              </a:spcAft>
              <a:buClr>
                <a:srgbClr val="122033"/>
              </a:buClr>
              <a:buSzPts val="1500"/>
              <a:buFont typeface="Arial"/>
              <a:buNone/>
            </a:pPr>
            <a:r>
              <a:rPr b="1" lang="en-US" sz="1500">
                <a:solidFill>
                  <a:srgbClr val="122033"/>
                </a:solidFill>
                <a:latin typeface="Arial"/>
                <a:ea typeface="Arial"/>
                <a:cs typeface="Arial"/>
                <a:sym typeface="Arial"/>
              </a:rPr>
              <a:t>Hemophilia, liver disease, vitamin K deficiency, anticoagulants, DIC</a:t>
            </a:r>
            <a:endParaRPr sz="1500">
              <a:solidFill>
                <a:schemeClr val="dk1"/>
              </a:solidFill>
              <a:latin typeface="Arial"/>
              <a:ea typeface="Arial"/>
              <a:cs typeface="Arial"/>
              <a:sym typeface="Arial"/>
            </a:endParaRPr>
          </a:p>
        </p:txBody>
      </p:sp>
      <p:sp>
        <p:nvSpPr>
          <p:cNvPr id="134" name="Google Shape;134;p8"/>
          <p:cNvSpPr/>
          <p:nvPr/>
        </p:nvSpPr>
        <p:spPr>
          <a:xfrm>
            <a:off x="5715000" y="2834640"/>
            <a:ext cx="4434840" cy="1051560"/>
          </a:xfrm>
          <a:prstGeom prst="roundRect">
            <a:avLst>
              <a:gd fmla="val 6957" name="adj"/>
            </a:avLst>
          </a:prstGeom>
          <a:solidFill>
            <a:srgbClr val="FBECEC"/>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8"/>
          <p:cNvSpPr/>
          <p:nvPr/>
        </p:nvSpPr>
        <p:spPr>
          <a:xfrm>
            <a:off x="5824728" y="2926080"/>
            <a:ext cx="4215384" cy="86868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500"/>
              <a:buFont typeface="Arial"/>
              <a:buNone/>
            </a:pPr>
            <a:r>
              <a:rPr b="1" lang="en-US" sz="1500">
                <a:solidFill>
                  <a:srgbClr val="122033"/>
                </a:solidFill>
                <a:latin typeface="Arial"/>
                <a:ea typeface="Arial"/>
                <a:cs typeface="Arial"/>
                <a:sym typeface="Arial"/>
              </a:rPr>
              <a:t>Marrow / TMA</a:t>
            </a:r>
            <a:endParaRPr sz="1500">
              <a:solidFill>
                <a:schemeClr val="dk1"/>
              </a:solidFill>
              <a:latin typeface="Arial"/>
              <a:ea typeface="Arial"/>
              <a:cs typeface="Arial"/>
              <a:sym typeface="Arial"/>
            </a:endParaRPr>
          </a:p>
          <a:p>
            <a:pPr indent="0" lvl="0" marL="0" marR="0" rtl="0" algn="l">
              <a:spcBef>
                <a:spcPts val="0"/>
              </a:spcBef>
              <a:spcAft>
                <a:spcPts val="0"/>
              </a:spcAft>
              <a:buClr>
                <a:srgbClr val="122033"/>
              </a:buClr>
              <a:buSzPts val="1500"/>
              <a:buFont typeface="Arial"/>
              <a:buNone/>
            </a:pPr>
            <a:r>
              <a:rPr b="1" lang="en-US" sz="1500">
                <a:solidFill>
                  <a:srgbClr val="122033"/>
                </a:solidFill>
                <a:latin typeface="Arial"/>
                <a:ea typeface="Arial"/>
                <a:cs typeface="Arial"/>
                <a:sym typeface="Arial"/>
              </a:rPr>
              <a:t>Acute leukemia, aplastic anemia, MDS, TTP/HUS, DIC</a:t>
            </a:r>
            <a:endParaRPr sz="1500">
              <a:solidFill>
                <a:schemeClr val="dk1"/>
              </a:solidFill>
              <a:latin typeface="Arial"/>
              <a:ea typeface="Arial"/>
              <a:cs typeface="Arial"/>
              <a:sym typeface="Arial"/>
            </a:endParaRPr>
          </a:p>
        </p:txBody>
      </p:sp>
      <p:sp>
        <p:nvSpPr>
          <p:cNvPr id="136" name="Google Shape;136;p8"/>
          <p:cNvSpPr/>
          <p:nvPr/>
        </p:nvSpPr>
        <p:spPr>
          <a:xfrm>
            <a:off x="4526280" y="4434840"/>
            <a:ext cx="2743200" cy="32004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22033"/>
              </a:buClr>
              <a:buSzPts val="2200"/>
              <a:buFont typeface="Arial"/>
              <a:buNone/>
            </a:pPr>
            <a:r>
              <a:rPr b="1" lang="en-US" sz="2200">
                <a:solidFill>
                  <a:srgbClr val="122033"/>
                </a:solidFill>
                <a:latin typeface="Arial"/>
                <a:ea typeface="Arial"/>
                <a:cs typeface="Arial"/>
                <a:sym typeface="Arial"/>
              </a:rPr>
              <a:t>Purpura mechanisms</a:t>
            </a:r>
            <a:endParaRPr sz="2200">
              <a:solidFill>
                <a:schemeClr val="dk1"/>
              </a:solidFill>
              <a:latin typeface="Arial"/>
              <a:ea typeface="Arial"/>
              <a:cs typeface="Arial"/>
              <a:sym typeface="Arial"/>
            </a:endParaRPr>
          </a:p>
        </p:txBody>
      </p:sp>
      <p:sp>
        <p:nvSpPr>
          <p:cNvPr id="137" name="Google Shape;137;p8"/>
          <p:cNvSpPr/>
          <p:nvPr/>
        </p:nvSpPr>
        <p:spPr>
          <a:xfrm>
            <a:off x="3474720" y="5074920"/>
            <a:ext cx="1783080" cy="594360"/>
          </a:xfrm>
          <a:prstGeom prst="ellipse">
            <a:avLst/>
          </a:prstGeom>
          <a:solidFill>
            <a:srgbClr val="E8F1FB"/>
          </a:solidFill>
          <a:ln cap="flat" cmpd="sng" w="12700">
            <a:solidFill>
              <a:srgbClr val="1957A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8"/>
          <p:cNvSpPr/>
          <p:nvPr/>
        </p:nvSpPr>
        <p:spPr>
          <a:xfrm>
            <a:off x="3474720" y="5257800"/>
            <a:ext cx="1783080"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22033"/>
              </a:buClr>
              <a:buSzPts val="1300"/>
              <a:buFont typeface="Arial"/>
              <a:buNone/>
            </a:pPr>
            <a:r>
              <a:rPr b="1" lang="en-US" sz="1300">
                <a:solidFill>
                  <a:srgbClr val="122033"/>
                </a:solidFill>
                <a:latin typeface="Arial"/>
                <a:ea typeface="Arial"/>
                <a:cs typeface="Arial"/>
                <a:sym typeface="Arial"/>
              </a:rPr>
              <a:t>Platelet</a:t>
            </a:r>
            <a:endParaRPr sz="1300">
              <a:solidFill>
                <a:schemeClr val="dk1"/>
              </a:solidFill>
              <a:latin typeface="Arial"/>
              <a:ea typeface="Arial"/>
              <a:cs typeface="Arial"/>
              <a:sym typeface="Arial"/>
            </a:endParaRPr>
          </a:p>
        </p:txBody>
      </p:sp>
      <p:sp>
        <p:nvSpPr>
          <p:cNvPr id="139" name="Google Shape;139;p8"/>
          <p:cNvSpPr/>
          <p:nvPr/>
        </p:nvSpPr>
        <p:spPr>
          <a:xfrm>
            <a:off x="5760720" y="5074920"/>
            <a:ext cx="1783080" cy="594360"/>
          </a:xfrm>
          <a:prstGeom prst="ellipse">
            <a:avLst/>
          </a:prstGeom>
          <a:solidFill>
            <a:srgbClr val="FFF2DD"/>
          </a:solidFill>
          <a:ln cap="flat" cmpd="sng" w="12700">
            <a:solidFill>
              <a:srgbClr val="1957A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8"/>
          <p:cNvSpPr/>
          <p:nvPr/>
        </p:nvSpPr>
        <p:spPr>
          <a:xfrm>
            <a:off x="5760720" y="5257800"/>
            <a:ext cx="1783080"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22033"/>
              </a:buClr>
              <a:buSzPts val="1300"/>
              <a:buFont typeface="Arial"/>
              <a:buNone/>
            </a:pPr>
            <a:r>
              <a:rPr b="1" lang="en-US" sz="1300">
                <a:solidFill>
                  <a:srgbClr val="122033"/>
                </a:solidFill>
                <a:latin typeface="Arial"/>
                <a:ea typeface="Arial"/>
                <a:cs typeface="Arial"/>
                <a:sym typeface="Arial"/>
              </a:rPr>
              <a:t>Coagulation</a:t>
            </a:r>
            <a:endParaRPr sz="1300">
              <a:solidFill>
                <a:schemeClr val="dk1"/>
              </a:solidFill>
              <a:latin typeface="Arial"/>
              <a:ea typeface="Arial"/>
              <a:cs typeface="Arial"/>
              <a:sym typeface="Arial"/>
            </a:endParaRPr>
          </a:p>
        </p:txBody>
      </p:sp>
      <p:sp>
        <p:nvSpPr>
          <p:cNvPr id="141" name="Google Shape;141;p8"/>
          <p:cNvSpPr/>
          <p:nvPr/>
        </p:nvSpPr>
        <p:spPr>
          <a:xfrm>
            <a:off x="4617720" y="5806440"/>
            <a:ext cx="1783080" cy="594360"/>
          </a:xfrm>
          <a:prstGeom prst="ellipse">
            <a:avLst/>
          </a:prstGeom>
          <a:solidFill>
            <a:srgbClr val="E9F7F1"/>
          </a:solidFill>
          <a:ln cap="flat" cmpd="sng" w="12700">
            <a:solidFill>
              <a:srgbClr val="1957A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8"/>
          <p:cNvSpPr/>
          <p:nvPr/>
        </p:nvSpPr>
        <p:spPr>
          <a:xfrm>
            <a:off x="4617720" y="5989320"/>
            <a:ext cx="1783080"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22033"/>
              </a:buClr>
              <a:buSzPts val="1300"/>
              <a:buFont typeface="Arial"/>
              <a:buNone/>
            </a:pPr>
            <a:r>
              <a:rPr b="1" lang="en-US" sz="1300">
                <a:solidFill>
                  <a:srgbClr val="122033"/>
                </a:solidFill>
                <a:latin typeface="Arial"/>
                <a:ea typeface="Arial"/>
                <a:cs typeface="Arial"/>
                <a:sym typeface="Arial"/>
              </a:rPr>
              <a:t>Vascular</a:t>
            </a:r>
            <a:endParaRPr sz="1300">
              <a:solidFill>
                <a:schemeClr val="dk1"/>
              </a:solidFill>
              <a:latin typeface="Arial"/>
              <a:ea typeface="Arial"/>
              <a:cs typeface="Arial"/>
              <a:sym typeface="Arial"/>
            </a:endParaRPr>
          </a:p>
        </p:txBody>
      </p:sp>
      <p:sp>
        <p:nvSpPr>
          <p:cNvPr id="143" name="Google Shape;143;p8"/>
          <p:cNvSpPr/>
          <p:nvPr/>
        </p:nvSpPr>
        <p:spPr>
          <a:xfrm>
            <a:off x="502920" y="6473952"/>
            <a:ext cx="411480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796"/>
              </a:buClr>
              <a:buSzPts val="850"/>
              <a:buFont typeface="Arial"/>
              <a:buNone/>
            </a:pPr>
            <a:r>
              <a:rPr lang="en-US" sz="850">
                <a:solidFill>
                  <a:srgbClr val="7B8796"/>
                </a:solidFill>
                <a:latin typeface="Arial"/>
                <a:ea typeface="Arial"/>
                <a:cs typeface="Arial"/>
                <a:sym typeface="Arial"/>
              </a:rPr>
              <a:t>Haematological Aspect of Purpura</a:t>
            </a:r>
            <a:endParaRPr sz="850">
              <a:solidFill>
                <a:schemeClr val="dk1"/>
              </a:solidFill>
              <a:latin typeface="Arial"/>
              <a:ea typeface="Arial"/>
              <a:cs typeface="Arial"/>
              <a:sym typeface="Arial"/>
            </a:endParaRPr>
          </a:p>
        </p:txBody>
      </p:sp>
      <p:sp>
        <p:nvSpPr>
          <p:cNvPr id="144" name="Google Shape;144;p8"/>
          <p:cNvSpPr/>
          <p:nvPr/>
        </p:nvSpPr>
        <p:spPr>
          <a:xfrm>
            <a:off x="11384280" y="6419088"/>
            <a:ext cx="347472"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957A6"/>
              </a:buClr>
              <a:buSzPts val="1000"/>
              <a:buFont typeface="Arial"/>
              <a:buNone/>
            </a:pPr>
            <a:r>
              <a:rPr b="1" lang="en-US" sz="1000">
                <a:solidFill>
                  <a:srgbClr val="1957A6"/>
                </a:solidFill>
                <a:latin typeface="Arial"/>
                <a:ea typeface="Arial"/>
                <a:cs typeface="Arial"/>
                <a:sym typeface="Arial"/>
              </a:rPr>
              <a:t>04</a:t>
            </a:r>
            <a:endParaRPr sz="1000">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149" name="Shape 149"/>
        <p:cNvGrpSpPr/>
        <p:nvPr/>
      </p:nvGrpSpPr>
      <p:grpSpPr>
        <a:xfrm>
          <a:off x="0" y="0"/>
          <a:ext cx="0" cy="0"/>
          <a:chOff x="0" y="0"/>
          <a:chExt cx="0" cy="0"/>
        </a:xfrm>
      </p:grpSpPr>
      <p:sp>
        <p:nvSpPr>
          <p:cNvPr id="150" name="Google Shape;150;p9"/>
          <p:cNvSpPr/>
          <p:nvPr/>
        </p:nvSpPr>
        <p:spPr>
          <a:xfrm>
            <a:off x="0" y="0"/>
            <a:ext cx="12191695" cy="6858000"/>
          </a:xfrm>
          <a:prstGeom prst="rect">
            <a:avLst/>
          </a:prstGeom>
          <a:solidFill>
            <a:srgbClr val="F8FAFC"/>
          </a:solidFill>
          <a:ln cap="flat" cmpd="sng" w="12700">
            <a:solidFill>
              <a:srgbClr val="F8FAFC">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9"/>
          <p:cNvSpPr/>
          <p:nvPr/>
        </p:nvSpPr>
        <p:spPr>
          <a:xfrm>
            <a:off x="0" y="0"/>
            <a:ext cx="12191695" cy="128016"/>
          </a:xfrm>
          <a:prstGeom prst="rect">
            <a:avLst/>
          </a:prstGeom>
          <a:solidFill>
            <a:srgbClr val="1957A6"/>
          </a:solidFill>
          <a:ln cap="flat" cmpd="sng" w="12700">
            <a:solidFill>
              <a:srgbClr val="1957A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9"/>
          <p:cNvSpPr/>
          <p:nvPr/>
        </p:nvSpPr>
        <p:spPr>
          <a:xfrm>
            <a:off x="502920" y="292608"/>
            <a:ext cx="8869680" cy="45720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3000"/>
              <a:buFont typeface="Play"/>
              <a:buNone/>
            </a:pPr>
            <a:r>
              <a:rPr b="1" lang="en-US" sz="3000">
                <a:solidFill>
                  <a:srgbClr val="122033"/>
                </a:solidFill>
                <a:latin typeface="Play"/>
                <a:ea typeface="Play"/>
                <a:cs typeface="Play"/>
                <a:sym typeface="Play"/>
              </a:rPr>
              <a:t>Bleeding pattern clues</a:t>
            </a:r>
            <a:endParaRPr sz="3000">
              <a:solidFill>
                <a:schemeClr val="dk1"/>
              </a:solidFill>
              <a:latin typeface="Arial"/>
              <a:ea typeface="Arial"/>
              <a:cs typeface="Arial"/>
              <a:sym typeface="Arial"/>
            </a:endParaRPr>
          </a:p>
        </p:txBody>
      </p:sp>
      <p:sp>
        <p:nvSpPr>
          <p:cNvPr id="153" name="Google Shape;153;p9"/>
          <p:cNvSpPr/>
          <p:nvPr/>
        </p:nvSpPr>
        <p:spPr>
          <a:xfrm>
            <a:off x="530352" y="786384"/>
            <a:ext cx="9601200" cy="301752"/>
          </a:xfrm>
          <a:prstGeom prst="rect">
            <a:avLst/>
          </a:prstGeom>
          <a:noFill/>
          <a:ln>
            <a:noFill/>
          </a:ln>
        </p:spPr>
        <p:txBody>
          <a:bodyPr anchorCtr="0" anchor="ctr" bIns="125" lIns="125" spcFirstLastPara="1" rIns="125" wrap="square" tIns="125">
            <a:noAutofit/>
          </a:bodyPr>
          <a:lstStyle/>
          <a:p>
            <a:pPr indent="0" lvl="0" marL="0" marR="0" rtl="0" algn="l">
              <a:spcBef>
                <a:spcPts val="0"/>
              </a:spcBef>
              <a:spcAft>
                <a:spcPts val="0"/>
              </a:spcAft>
              <a:buClr>
                <a:srgbClr val="5B677A"/>
              </a:buClr>
              <a:buSzPts val="1350"/>
              <a:buFont typeface="Arial"/>
              <a:buNone/>
            </a:pPr>
            <a:r>
              <a:rPr lang="en-US" sz="1350">
                <a:solidFill>
                  <a:srgbClr val="5B677A"/>
                </a:solidFill>
                <a:latin typeface="Arial"/>
                <a:ea typeface="Arial"/>
                <a:cs typeface="Arial"/>
                <a:sym typeface="Arial"/>
              </a:rPr>
              <a:t>The bleeding pattern is often more informative than the rash alone.</a:t>
            </a:r>
            <a:endParaRPr sz="1350">
              <a:solidFill>
                <a:schemeClr val="dk1"/>
              </a:solidFill>
              <a:latin typeface="Arial"/>
              <a:ea typeface="Arial"/>
              <a:cs typeface="Arial"/>
              <a:sym typeface="Arial"/>
            </a:endParaRPr>
          </a:p>
        </p:txBody>
      </p:sp>
      <p:sp>
        <p:nvSpPr>
          <p:cNvPr id="154" name="Google Shape;154;p9"/>
          <p:cNvSpPr/>
          <p:nvPr/>
        </p:nvSpPr>
        <p:spPr>
          <a:xfrm>
            <a:off x="777240" y="1417320"/>
            <a:ext cx="4754880" cy="3246120"/>
          </a:xfrm>
          <a:prstGeom prst="roundRect">
            <a:avLst>
              <a:gd fmla="val 2254" name="adj"/>
            </a:avLst>
          </a:prstGeom>
          <a:solidFill>
            <a:srgbClr val="E8F1FB"/>
          </a:solidFill>
          <a:ln cap="flat" cmpd="sng" w="12700">
            <a:solidFill>
              <a:srgbClr val="1957A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9"/>
          <p:cNvSpPr/>
          <p:nvPr/>
        </p:nvSpPr>
        <p:spPr>
          <a:xfrm>
            <a:off x="886968" y="1508760"/>
            <a:ext cx="4535424" cy="306324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800"/>
              <a:buFont typeface="Arial"/>
              <a:buNone/>
            </a:pPr>
            <a:r>
              <a:rPr b="1" lang="en-US" sz="1800">
                <a:solidFill>
                  <a:srgbClr val="122033"/>
                </a:solidFill>
                <a:latin typeface="Arial"/>
                <a:ea typeface="Arial"/>
                <a:cs typeface="Arial"/>
                <a:sym typeface="Arial"/>
              </a:rPr>
              <a:t>Platelet or vascular disorder</a:t>
            </a:r>
            <a:endParaRPr sz="1800">
              <a:solidFill>
                <a:schemeClr val="dk1"/>
              </a:solidFill>
              <a:latin typeface="Arial"/>
              <a:ea typeface="Arial"/>
              <a:cs typeface="Arial"/>
              <a:sym typeface="Arial"/>
            </a:endParaRPr>
          </a:p>
          <a:p>
            <a:pPr indent="0" lvl="0" marL="0" marR="0" rtl="0" algn="l">
              <a:spcBef>
                <a:spcPts val="0"/>
              </a:spcBef>
              <a:spcAft>
                <a:spcPts val="0"/>
              </a:spcAft>
              <a:buClr>
                <a:srgbClr val="122033"/>
              </a:buClr>
              <a:buSzPts val="1800"/>
              <a:buFont typeface="Arial"/>
              <a:buNone/>
            </a:pPr>
            <a:r>
              <a:rPr b="1" lang="en-US" sz="1800">
                <a:solidFill>
                  <a:srgbClr val="122033"/>
                </a:solidFill>
                <a:latin typeface="Arial"/>
                <a:ea typeface="Arial"/>
                <a:cs typeface="Arial"/>
                <a:sym typeface="Arial"/>
              </a:rPr>
              <a:t>• Petechiae, purpura</a:t>
            </a:r>
            <a:endParaRPr sz="1800">
              <a:solidFill>
                <a:schemeClr val="dk1"/>
              </a:solidFill>
              <a:latin typeface="Arial"/>
              <a:ea typeface="Arial"/>
              <a:cs typeface="Arial"/>
              <a:sym typeface="Arial"/>
            </a:endParaRPr>
          </a:p>
          <a:p>
            <a:pPr indent="0" lvl="0" marL="0" marR="0" rtl="0" algn="l">
              <a:spcBef>
                <a:spcPts val="0"/>
              </a:spcBef>
              <a:spcAft>
                <a:spcPts val="0"/>
              </a:spcAft>
              <a:buClr>
                <a:srgbClr val="122033"/>
              </a:buClr>
              <a:buSzPts val="1800"/>
              <a:buFont typeface="Arial"/>
              <a:buNone/>
            </a:pPr>
            <a:r>
              <a:rPr b="1" lang="en-US" sz="1800">
                <a:solidFill>
                  <a:srgbClr val="122033"/>
                </a:solidFill>
                <a:latin typeface="Arial"/>
                <a:ea typeface="Arial"/>
                <a:cs typeface="Arial"/>
                <a:sym typeface="Arial"/>
              </a:rPr>
              <a:t>• Gum bleeding, epistaxis</a:t>
            </a:r>
            <a:endParaRPr sz="1800">
              <a:solidFill>
                <a:schemeClr val="dk1"/>
              </a:solidFill>
              <a:latin typeface="Arial"/>
              <a:ea typeface="Arial"/>
              <a:cs typeface="Arial"/>
              <a:sym typeface="Arial"/>
            </a:endParaRPr>
          </a:p>
          <a:p>
            <a:pPr indent="0" lvl="0" marL="0" marR="0" rtl="0" algn="l">
              <a:spcBef>
                <a:spcPts val="0"/>
              </a:spcBef>
              <a:spcAft>
                <a:spcPts val="0"/>
              </a:spcAft>
              <a:buClr>
                <a:srgbClr val="122033"/>
              </a:buClr>
              <a:buSzPts val="1800"/>
              <a:buFont typeface="Arial"/>
              <a:buNone/>
            </a:pPr>
            <a:r>
              <a:rPr b="1" lang="en-US" sz="1800">
                <a:solidFill>
                  <a:srgbClr val="122033"/>
                </a:solidFill>
                <a:latin typeface="Arial"/>
                <a:ea typeface="Arial"/>
                <a:cs typeface="Arial"/>
                <a:sym typeface="Arial"/>
              </a:rPr>
              <a:t>• Menorrhagia</a:t>
            </a:r>
            <a:endParaRPr sz="1800">
              <a:solidFill>
                <a:schemeClr val="dk1"/>
              </a:solidFill>
              <a:latin typeface="Arial"/>
              <a:ea typeface="Arial"/>
              <a:cs typeface="Arial"/>
              <a:sym typeface="Arial"/>
            </a:endParaRPr>
          </a:p>
          <a:p>
            <a:pPr indent="0" lvl="0" marL="0" marR="0" rtl="0" algn="l">
              <a:spcBef>
                <a:spcPts val="0"/>
              </a:spcBef>
              <a:spcAft>
                <a:spcPts val="0"/>
              </a:spcAft>
              <a:buClr>
                <a:srgbClr val="122033"/>
              </a:buClr>
              <a:buSzPts val="1800"/>
              <a:buFont typeface="Arial"/>
              <a:buNone/>
            </a:pPr>
            <a:r>
              <a:rPr b="1" lang="en-US" sz="1800">
                <a:solidFill>
                  <a:srgbClr val="122033"/>
                </a:solidFill>
                <a:latin typeface="Arial"/>
                <a:ea typeface="Arial"/>
                <a:cs typeface="Arial"/>
                <a:sym typeface="Arial"/>
              </a:rPr>
              <a:t>• Immediate bleeding after injury</a:t>
            </a:r>
            <a:endParaRPr sz="1800">
              <a:solidFill>
                <a:schemeClr val="dk1"/>
              </a:solidFill>
              <a:latin typeface="Arial"/>
              <a:ea typeface="Arial"/>
              <a:cs typeface="Arial"/>
              <a:sym typeface="Arial"/>
            </a:endParaRPr>
          </a:p>
        </p:txBody>
      </p:sp>
      <p:sp>
        <p:nvSpPr>
          <p:cNvPr id="156" name="Google Shape;156;p9"/>
          <p:cNvSpPr/>
          <p:nvPr/>
        </p:nvSpPr>
        <p:spPr>
          <a:xfrm>
            <a:off x="6400800" y="1417320"/>
            <a:ext cx="4754880" cy="3246120"/>
          </a:xfrm>
          <a:prstGeom prst="roundRect">
            <a:avLst>
              <a:gd fmla="val 2254" name="adj"/>
            </a:avLst>
          </a:prstGeom>
          <a:solidFill>
            <a:srgbClr val="FFF2DD"/>
          </a:solidFill>
          <a:ln cap="flat" cmpd="sng" w="12700">
            <a:solidFill>
              <a:srgbClr val="D98C2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9"/>
          <p:cNvSpPr/>
          <p:nvPr/>
        </p:nvSpPr>
        <p:spPr>
          <a:xfrm>
            <a:off x="6510528" y="1508760"/>
            <a:ext cx="4535424" cy="306324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800"/>
              <a:buFont typeface="Arial"/>
              <a:buNone/>
            </a:pPr>
            <a:r>
              <a:rPr b="1" lang="en-US" sz="1800">
                <a:solidFill>
                  <a:srgbClr val="122033"/>
                </a:solidFill>
                <a:latin typeface="Arial"/>
                <a:ea typeface="Arial"/>
                <a:cs typeface="Arial"/>
                <a:sym typeface="Arial"/>
              </a:rPr>
              <a:t>Coagulation factor disorder</a:t>
            </a:r>
            <a:endParaRPr sz="1800">
              <a:solidFill>
                <a:schemeClr val="dk1"/>
              </a:solidFill>
              <a:latin typeface="Arial"/>
              <a:ea typeface="Arial"/>
              <a:cs typeface="Arial"/>
              <a:sym typeface="Arial"/>
            </a:endParaRPr>
          </a:p>
          <a:p>
            <a:pPr indent="0" lvl="0" marL="0" marR="0" rtl="0" algn="l">
              <a:spcBef>
                <a:spcPts val="0"/>
              </a:spcBef>
              <a:spcAft>
                <a:spcPts val="0"/>
              </a:spcAft>
              <a:buClr>
                <a:srgbClr val="122033"/>
              </a:buClr>
              <a:buSzPts val="1800"/>
              <a:buFont typeface="Arial"/>
              <a:buNone/>
            </a:pPr>
            <a:r>
              <a:rPr b="1" lang="en-US" sz="1800">
                <a:solidFill>
                  <a:srgbClr val="122033"/>
                </a:solidFill>
                <a:latin typeface="Arial"/>
                <a:ea typeface="Arial"/>
                <a:cs typeface="Arial"/>
                <a:sym typeface="Arial"/>
              </a:rPr>
              <a:t>• Deep muscle bleeding</a:t>
            </a:r>
            <a:endParaRPr sz="1800">
              <a:solidFill>
                <a:schemeClr val="dk1"/>
              </a:solidFill>
              <a:latin typeface="Arial"/>
              <a:ea typeface="Arial"/>
              <a:cs typeface="Arial"/>
              <a:sym typeface="Arial"/>
            </a:endParaRPr>
          </a:p>
          <a:p>
            <a:pPr indent="0" lvl="0" marL="0" marR="0" rtl="0" algn="l">
              <a:spcBef>
                <a:spcPts val="0"/>
              </a:spcBef>
              <a:spcAft>
                <a:spcPts val="0"/>
              </a:spcAft>
              <a:buClr>
                <a:srgbClr val="122033"/>
              </a:buClr>
              <a:buSzPts val="1800"/>
              <a:buFont typeface="Arial"/>
              <a:buNone/>
            </a:pPr>
            <a:r>
              <a:rPr b="1" lang="en-US" sz="1800">
                <a:solidFill>
                  <a:srgbClr val="122033"/>
                </a:solidFill>
                <a:latin typeface="Arial"/>
                <a:ea typeface="Arial"/>
                <a:cs typeface="Arial"/>
                <a:sym typeface="Arial"/>
              </a:rPr>
              <a:t>• Hemarthrosis</a:t>
            </a:r>
            <a:endParaRPr sz="1800">
              <a:solidFill>
                <a:schemeClr val="dk1"/>
              </a:solidFill>
              <a:latin typeface="Arial"/>
              <a:ea typeface="Arial"/>
              <a:cs typeface="Arial"/>
              <a:sym typeface="Arial"/>
            </a:endParaRPr>
          </a:p>
          <a:p>
            <a:pPr indent="0" lvl="0" marL="0" marR="0" rtl="0" algn="l">
              <a:spcBef>
                <a:spcPts val="0"/>
              </a:spcBef>
              <a:spcAft>
                <a:spcPts val="0"/>
              </a:spcAft>
              <a:buClr>
                <a:srgbClr val="122033"/>
              </a:buClr>
              <a:buSzPts val="1800"/>
              <a:buFont typeface="Arial"/>
              <a:buNone/>
            </a:pPr>
            <a:r>
              <a:rPr b="1" lang="en-US" sz="1800">
                <a:solidFill>
                  <a:srgbClr val="122033"/>
                </a:solidFill>
                <a:latin typeface="Arial"/>
                <a:ea typeface="Arial"/>
                <a:cs typeface="Arial"/>
                <a:sym typeface="Arial"/>
              </a:rPr>
              <a:t>• Large ecchymosis</a:t>
            </a:r>
            <a:endParaRPr sz="1800">
              <a:solidFill>
                <a:schemeClr val="dk1"/>
              </a:solidFill>
              <a:latin typeface="Arial"/>
              <a:ea typeface="Arial"/>
              <a:cs typeface="Arial"/>
              <a:sym typeface="Arial"/>
            </a:endParaRPr>
          </a:p>
          <a:p>
            <a:pPr indent="0" lvl="0" marL="0" marR="0" rtl="0" algn="l">
              <a:spcBef>
                <a:spcPts val="0"/>
              </a:spcBef>
              <a:spcAft>
                <a:spcPts val="0"/>
              </a:spcAft>
              <a:buClr>
                <a:srgbClr val="122033"/>
              </a:buClr>
              <a:buSzPts val="1800"/>
              <a:buFont typeface="Arial"/>
              <a:buNone/>
            </a:pPr>
            <a:r>
              <a:rPr b="1" lang="en-US" sz="1800">
                <a:solidFill>
                  <a:srgbClr val="122033"/>
                </a:solidFill>
                <a:latin typeface="Arial"/>
                <a:ea typeface="Arial"/>
                <a:cs typeface="Arial"/>
                <a:sym typeface="Arial"/>
              </a:rPr>
              <a:t>• Delayed bleeding after injury</a:t>
            </a:r>
            <a:endParaRPr sz="1800">
              <a:solidFill>
                <a:schemeClr val="dk1"/>
              </a:solidFill>
              <a:latin typeface="Arial"/>
              <a:ea typeface="Arial"/>
              <a:cs typeface="Arial"/>
              <a:sym typeface="Arial"/>
            </a:endParaRPr>
          </a:p>
        </p:txBody>
      </p:sp>
      <p:cxnSp>
        <p:nvCxnSpPr>
          <p:cNvPr id="158" name="Google Shape;158;p9"/>
          <p:cNvCxnSpPr/>
          <p:nvPr/>
        </p:nvCxnSpPr>
        <p:spPr>
          <a:xfrm>
            <a:off x="5650992" y="3017520"/>
            <a:ext cx="521208" cy="0"/>
          </a:xfrm>
          <a:prstGeom prst="straightConnector1">
            <a:avLst/>
          </a:prstGeom>
          <a:noFill/>
          <a:ln cap="flat" cmpd="sng" w="21575">
            <a:solidFill>
              <a:srgbClr val="5B677A"/>
            </a:solidFill>
            <a:prstDash val="solid"/>
            <a:round/>
            <a:headEnd len="sm" w="sm" type="none"/>
            <a:tailEnd len="med" w="med" type="triangle"/>
          </a:ln>
        </p:spPr>
      </p:cxnSp>
      <p:sp>
        <p:nvSpPr>
          <p:cNvPr id="159" name="Google Shape;159;p9"/>
          <p:cNvSpPr/>
          <p:nvPr/>
        </p:nvSpPr>
        <p:spPr>
          <a:xfrm>
            <a:off x="3429000" y="5257800"/>
            <a:ext cx="4572000" cy="411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B4323A"/>
              </a:buClr>
              <a:buSzPts val="2100"/>
              <a:buFont typeface="Arial"/>
              <a:buNone/>
            </a:pPr>
            <a:r>
              <a:rPr b="1" lang="en-US" sz="2100">
                <a:solidFill>
                  <a:srgbClr val="B4323A"/>
                </a:solidFill>
                <a:latin typeface="Arial"/>
                <a:ea typeface="Arial"/>
                <a:cs typeface="Arial"/>
                <a:sym typeface="Arial"/>
              </a:rPr>
              <a:t>Ask: skin/mucosa or deep tissue?</a:t>
            </a:r>
            <a:endParaRPr sz="2100">
              <a:solidFill>
                <a:schemeClr val="dk1"/>
              </a:solidFill>
              <a:latin typeface="Arial"/>
              <a:ea typeface="Arial"/>
              <a:cs typeface="Arial"/>
              <a:sym typeface="Arial"/>
            </a:endParaRPr>
          </a:p>
        </p:txBody>
      </p:sp>
      <p:sp>
        <p:nvSpPr>
          <p:cNvPr id="160" name="Google Shape;160;p9"/>
          <p:cNvSpPr/>
          <p:nvPr/>
        </p:nvSpPr>
        <p:spPr>
          <a:xfrm>
            <a:off x="502920" y="6473952"/>
            <a:ext cx="411480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796"/>
              </a:buClr>
              <a:buSzPts val="850"/>
              <a:buFont typeface="Arial"/>
              <a:buNone/>
            </a:pPr>
            <a:r>
              <a:rPr lang="en-US" sz="850">
                <a:solidFill>
                  <a:srgbClr val="7B8796"/>
                </a:solidFill>
                <a:latin typeface="Arial"/>
                <a:ea typeface="Arial"/>
                <a:cs typeface="Arial"/>
                <a:sym typeface="Arial"/>
              </a:rPr>
              <a:t>Haematological Aspect of Purpura</a:t>
            </a:r>
            <a:endParaRPr sz="850">
              <a:solidFill>
                <a:schemeClr val="dk1"/>
              </a:solidFill>
              <a:latin typeface="Arial"/>
              <a:ea typeface="Arial"/>
              <a:cs typeface="Arial"/>
              <a:sym typeface="Arial"/>
            </a:endParaRPr>
          </a:p>
        </p:txBody>
      </p:sp>
      <p:sp>
        <p:nvSpPr>
          <p:cNvPr id="161" name="Google Shape;161;p9"/>
          <p:cNvSpPr/>
          <p:nvPr/>
        </p:nvSpPr>
        <p:spPr>
          <a:xfrm>
            <a:off x="11384280" y="6419088"/>
            <a:ext cx="347472"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957A6"/>
              </a:buClr>
              <a:buSzPts val="1000"/>
              <a:buFont typeface="Arial"/>
              <a:buNone/>
            </a:pPr>
            <a:r>
              <a:rPr b="1" lang="en-US" sz="1000">
                <a:solidFill>
                  <a:srgbClr val="1957A6"/>
                </a:solidFill>
                <a:latin typeface="Arial"/>
                <a:ea typeface="Arial"/>
                <a:cs typeface="Arial"/>
                <a:sym typeface="Arial"/>
              </a:rPr>
              <a:t>05</a:t>
            </a:r>
            <a:endParaRPr sz="1000">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166" name="Shape 166"/>
        <p:cNvGrpSpPr/>
        <p:nvPr/>
      </p:nvGrpSpPr>
      <p:grpSpPr>
        <a:xfrm>
          <a:off x="0" y="0"/>
          <a:ext cx="0" cy="0"/>
          <a:chOff x="0" y="0"/>
          <a:chExt cx="0" cy="0"/>
        </a:xfrm>
      </p:grpSpPr>
      <p:sp>
        <p:nvSpPr>
          <p:cNvPr id="167" name="Google Shape;167;p10"/>
          <p:cNvSpPr/>
          <p:nvPr/>
        </p:nvSpPr>
        <p:spPr>
          <a:xfrm>
            <a:off x="0" y="0"/>
            <a:ext cx="12191695" cy="6858000"/>
          </a:xfrm>
          <a:prstGeom prst="rect">
            <a:avLst/>
          </a:prstGeom>
          <a:solidFill>
            <a:srgbClr val="F8FAFC"/>
          </a:solidFill>
          <a:ln cap="flat" cmpd="sng" w="12700">
            <a:solidFill>
              <a:srgbClr val="F8FAFC">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0"/>
          <p:cNvSpPr/>
          <p:nvPr/>
        </p:nvSpPr>
        <p:spPr>
          <a:xfrm>
            <a:off x="0" y="0"/>
            <a:ext cx="12191695" cy="128016"/>
          </a:xfrm>
          <a:prstGeom prst="rect">
            <a:avLst/>
          </a:prstGeom>
          <a:solidFill>
            <a:srgbClr val="1957A6"/>
          </a:solidFill>
          <a:ln cap="flat" cmpd="sng" w="12700">
            <a:solidFill>
              <a:srgbClr val="1957A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10"/>
          <p:cNvSpPr/>
          <p:nvPr/>
        </p:nvSpPr>
        <p:spPr>
          <a:xfrm>
            <a:off x="502920" y="292608"/>
            <a:ext cx="8869680" cy="45720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3000"/>
              <a:buFont typeface="Play"/>
              <a:buNone/>
            </a:pPr>
            <a:r>
              <a:rPr b="1" lang="en-US" sz="3000">
                <a:solidFill>
                  <a:srgbClr val="122033"/>
                </a:solidFill>
                <a:latin typeface="Play"/>
                <a:ea typeface="Play"/>
                <a:cs typeface="Play"/>
                <a:sym typeface="Play"/>
              </a:rPr>
              <a:t>First-line haematology work-up</a:t>
            </a:r>
            <a:endParaRPr sz="3000">
              <a:solidFill>
                <a:schemeClr val="dk1"/>
              </a:solidFill>
              <a:latin typeface="Arial"/>
              <a:ea typeface="Arial"/>
              <a:cs typeface="Arial"/>
              <a:sym typeface="Arial"/>
            </a:endParaRPr>
          </a:p>
        </p:txBody>
      </p:sp>
      <p:sp>
        <p:nvSpPr>
          <p:cNvPr id="170" name="Google Shape;170;p10"/>
          <p:cNvSpPr/>
          <p:nvPr/>
        </p:nvSpPr>
        <p:spPr>
          <a:xfrm>
            <a:off x="530352" y="786384"/>
            <a:ext cx="9601200" cy="301752"/>
          </a:xfrm>
          <a:prstGeom prst="rect">
            <a:avLst/>
          </a:prstGeom>
          <a:noFill/>
          <a:ln>
            <a:noFill/>
          </a:ln>
        </p:spPr>
        <p:txBody>
          <a:bodyPr anchorCtr="0" anchor="ctr" bIns="125" lIns="125" spcFirstLastPara="1" rIns="125" wrap="square" tIns="125">
            <a:noAutofit/>
          </a:bodyPr>
          <a:lstStyle/>
          <a:p>
            <a:pPr indent="0" lvl="0" marL="0" marR="0" rtl="0" algn="l">
              <a:spcBef>
                <a:spcPts val="0"/>
              </a:spcBef>
              <a:spcAft>
                <a:spcPts val="0"/>
              </a:spcAft>
              <a:buClr>
                <a:srgbClr val="5B677A"/>
              </a:buClr>
              <a:buSzPts val="1350"/>
              <a:buFont typeface="Arial"/>
              <a:buNone/>
            </a:pPr>
            <a:r>
              <a:rPr lang="en-US" sz="1350">
                <a:solidFill>
                  <a:srgbClr val="5B677A"/>
                </a:solidFill>
                <a:latin typeface="Arial"/>
                <a:ea typeface="Arial"/>
                <a:cs typeface="Arial"/>
                <a:sym typeface="Arial"/>
              </a:rPr>
              <a:t>Start simple, interpret quickly, escalate when red flags are present.</a:t>
            </a:r>
            <a:endParaRPr sz="1350">
              <a:solidFill>
                <a:schemeClr val="dk1"/>
              </a:solidFill>
              <a:latin typeface="Arial"/>
              <a:ea typeface="Arial"/>
              <a:cs typeface="Arial"/>
              <a:sym typeface="Arial"/>
            </a:endParaRPr>
          </a:p>
        </p:txBody>
      </p:sp>
      <p:sp>
        <p:nvSpPr>
          <p:cNvPr id="171" name="Google Shape;171;p10"/>
          <p:cNvSpPr/>
          <p:nvPr/>
        </p:nvSpPr>
        <p:spPr>
          <a:xfrm>
            <a:off x="731520" y="1234440"/>
            <a:ext cx="9692640" cy="566928"/>
          </a:xfrm>
          <a:prstGeom prst="roundRect">
            <a:avLst>
              <a:gd fmla="val 12903" name="adj"/>
            </a:avLst>
          </a:prstGeom>
          <a:solidFill>
            <a:srgbClr val="E9EEF5"/>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0"/>
          <p:cNvSpPr/>
          <p:nvPr/>
        </p:nvSpPr>
        <p:spPr>
          <a:xfrm>
            <a:off x="841248" y="1325880"/>
            <a:ext cx="9473184" cy="384048"/>
          </a:xfrm>
          <a:prstGeom prst="rect">
            <a:avLst/>
          </a:prstGeom>
          <a:noFill/>
          <a:ln>
            <a:noFill/>
          </a:ln>
        </p:spPr>
        <p:txBody>
          <a:bodyPr anchorCtr="0" anchor="ctr" bIns="250" lIns="250" spcFirstLastPara="1" rIns="250" wrap="square" tIns="250">
            <a:noAutofit/>
          </a:bodyPr>
          <a:lstStyle/>
          <a:p>
            <a:pPr indent="0" lvl="0" marL="0" marR="0" rtl="0" algn="l">
              <a:lnSpc>
                <a:spcPct val="90000"/>
              </a:lnSpc>
              <a:spcBef>
                <a:spcPts val="0"/>
              </a:spcBef>
              <a:spcAft>
                <a:spcPts val="0"/>
              </a:spcAft>
              <a:buClr>
                <a:srgbClr val="122033"/>
              </a:buClr>
              <a:buSzPts val="1350"/>
              <a:buFont typeface="Arial"/>
              <a:buNone/>
            </a:pPr>
            <a:r>
              <a:rPr b="1" lang="en-US" sz="1350">
                <a:solidFill>
                  <a:srgbClr val="122033"/>
                </a:solidFill>
                <a:latin typeface="Arial"/>
                <a:ea typeface="Arial"/>
                <a:cs typeface="Arial"/>
                <a:sym typeface="Arial"/>
              </a:rPr>
              <a:t>CBC + platelet count</a:t>
            </a:r>
            <a:endParaRPr sz="1350">
              <a:solidFill>
                <a:schemeClr val="dk1"/>
              </a:solidFill>
              <a:latin typeface="Arial"/>
              <a:ea typeface="Arial"/>
              <a:cs typeface="Arial"/>
              <a:sym typeface="Arial"/>
            </a:endParaRPr>
          </a:p>
          <a:p>
            <a:pPr indent="0" lvl="0" marL="0" marR="0" rtl="0" algn="l">
              <a:lnSpc>
                <a:spcPct val="90000"/>
              </a:lnSpc>
              <a:spcBef>
                <a:spcPts val="0"/>
              </a:spcBef>
              <a:spcAft>
                <a:spcPts val="0"/>
              </a:spcAft>
              <a:buClr>
                <a:srgbClr val="122033"/>
              </a:buClr>
              <a:buSzPts val="1350"/>
              <a:buFont typeface="Arial"/>
              <a:buNone/>
            </a:pPr>
            <a:r>
              <a:rPr b="1" lang="en-US" sz="1350">
                <a:solidFill>
                  <a:srgbClr val="122033"/>
                </a:solidFill>
                <a:latin typeface="Arial"/>
                <a:ea typeface="Arial"/>
                <a:cs typeface="Arial"/>
                <a:sym typeface="Arial"/>
              </a:rPr>
              <a:t>Confirms thrombocytopenia, anemia, leukocytosis/pancytopenia</a:t>
            </a:r>
            <a:endParaRPr sz="1350">
              <a:solidFill>
                <a:schemeClr val="dk1"/>
              </a:solidFill>
              <a:latin typeface="Arial"/>
              <a:ea typeface="Arial"/>
              <a:cs typeface="Arial"/>
              <a:sym typeface="Arial"/>
            </a:endParaRPr>
          </a:p>
        </p:txBody>
      </p:sp>
      <p:sp>
        <p:nvSpPr>
          <p:cNvPr id="173" name="Google Shape;173;p10"/>
          <p:cNvSpPr/>
          <p:nvPr/>
        </p:nvSpPr>
        <p:spPr>
          <a:xfrm>
            <a:off x="731520" y="2075688"/>
            <a:ext cx="9692640" cy="566928"/>
          </a:xfrm>
          <a:prstGeom prst="roundRect">
            <a:avLst>
              <a:gd fmla="val 12903" name="adj"/>
            </a:avLst>
          </a:prstGeom>
          <a:solidFill>
            <a:srgbClr val="FFFFFF"/>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10"/>
          <p:cNvSpPr/>
          <p:nvPr/>
        </p:nvSpPr>
        <p:spPr>
          <a:xfrm>
            <a:off x="841248" y="2167128"/>
            <a:ext cx="9473184" cy="384048"/>
          </a:xfrm>
          <a:prstGeom prst="rect">
            <a:avLst/>
          </a:prstGeom>
          <a:noFill/>
          <a:ln>
            <a:noFill/>
          </a:ln>
        </p:spPr>
        <p:txBody>
          <a:bodyPr anchorCtr="0" anchor="ctr" bIns="250" lIns="250" spcFirstLastPara="1" rIns="250" wrap="square" tIns="250">
            <a:noAutofit/>
          </a:bodyPr>
          <a:lstStyle/>
          <a:p>
            <a:pPr indent="0" lvl="0" marL="0" marR="0" rtl="0" algn="l">
              <a:lnSpc>
                <a:spcPct val="90000"/>
              </a:lnSpc>
              <a:spcBef>
                <a:spcPts val="0"/>
              </a:spcBef>
              <a:spcAft>
                <a:spcPts val="0"/>
              </a:spcAft>
              <a:buClr>
                <a:srgbClr val="122033"/>
              </a:buClr>
              <a:buSzPts val="1350"/>
              <a:buFont typeface="Arial"/>
              <a:buNone/>
            </a:pPr>
            <a:r>
              <a:rPr b="1" lang="en-US" sz="1350">
                <a:solidFill>
                  <a:srgbClr val="122033"/>
                </a:solidFill>
                <a:latin typeface="Arial"/>
                <a:ea typeface="Arial"/>
                <a:cs typeface="Arial"/>
                <a:sym typeface="Arial"/>
              </a:rPr>
              <a:t>Peripheral blood film</a:t>
            </a:r>
            <a:endParaRPr sz="1350">
              <a:solidFill>
                <a:schemeClr val="dk1"/>
              </a:solidFill>
              <a:latin typeface="Arial"/>
              <a:ea typeface="Arial"/>
              <a:cs typeface="Arial"/>
              <a:sym typeface="Arial"/>
            </a:endParaRPr>
          </a:p>
          <a:p>
            <a:pPr indent="0" lvl="0" marL="0" marR="0" rtl="0" algn="l">
              <a:lnSpc>
                <a:spcPct val="90000"/>
              </a:lnSpc>
              <a:spcBef>
                <a:spcPts val="0"/>
              </a:spcBef>
              <a:spcAft>
                <a:spcPts val="0"/>
              </a:spcAft>
              <a:buClr>
                <a:srgbClr val="122033"/>
              </a:buClr>
              <a:buSzPts val="1350"/>
              <a:buFont typeface="Arial"/>
              <a:buNone/>
            </a:pPr>
            <a:r>
              <a:rPr b="1" lang="en-US" sz="1350">
                <a:solidFill>
                  <a:srgbClr val="122033"/>
                </a:solidFill>
                <a:latin typeface="Arial"/>
                <a:ea typeface="Arial"/>
                <a:cs typeface="Arial"/>
                <a:sym typeface="Arial"/>
              </a:rPr>
              <a:t>Blasts, schistocytes, giant platelets, clumping, parasites</a:t>
            </a:r>
            <a:endParaRPr sz="1350">
              <a:solidFill>
                <a:schemeClr val="dk1"/>
              </a:solidFill>
              <a:latin typeface="Arial"/>
              <a:ea typeface="Arial"/>
              <a:cs typeface="Arial"/>
              <a:sym typeface="Arial"/>
            </a:endParaRPr>
          </a:p>
        </p:txBody>
      </p:sp>
      <p:sp>
        <p:nvSpPr>
          <p:cNvPr id="175" name="Google Shape;175;p10"/>
          <p:cNvSpPr/>
          <p:nvPr/>
        </p:nvSpPr>
        <p:spPr>
          <a:xfrm>
            <a:off x="731520" y="2916936"/>
            <a:ext cx="9692640" cy="566928"/>
          </a:xfrm>
          <a:prstGeom prst="roundRect">
            <a:avLst>
              <a:gd fmla="val 12903" name="adj"/>
            </a:avLst>
          </a:prstGeom>
          <a:solidFill>
            <a:srgbClr val="E9EEF5"/>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0"/>
          <p:cNvSpPr/>
          <p:nvPr/>
        </p:nvSpPr>
        <p:spPr>
          <a:xfrm>
            <a:off x="841248" y="3008376"/>
            <a:ext cx="9473184" cy="384048"/>
          </a:xfrm>
          <a:prstGeom prst="rect">
            <a:avLst/>
          </a:prstGeom>
          <a:noFill/>
          <a:ln>
            <a:noFill/>
          </a:ln>
        </p:spPr>
        <p:txBody>
          <a:bodyPr anchorCtr="0" anchor="ctr" bIns="250" lIns="250" spcFirstLastPara="1" rIns="250" wrap="square" tIns="250">
            <a:noAutofit/>
          </a:bodyPr>
          <a:lstStyle/>
          <a:p>
            <a:pPr indent="0" lvl="0" marL="0" marR="0" rtl="0" algn="l">
              <a:lnSpc>
                <a:spcPct val="90000"/>
              </a:lnSpc>
              <a:spcBef>
                <a:spcPts val="0"/>
              </a:spcBef>
              <a:spcAft>
                <a:spcPts val="0"/>
              </a:spcAft>
              <a:buClr>
                <a:srgbClr val="122033"/>
              </a:buClr>
              <a:buSzPts val="1350"/>
              <a:buFont typeface="Arial"/>
              <a:buNone/>
            </a:pPr>
            <a:r>
              <a:rPr b="1" lang="en-US" sz="1350">
                <a:solidFill>
                  <a:srgbClr val="122033"/>
                </a:solidFill>
                <a:latin typeface="Arial"/>
                <a:ea typeface="Arial"/>
                <a:cs typeface="Arial"/>
                <a:sym typeface="Arial"/>
              </a:rPr>
              <a:t>PT/INR + APTT</a:t>
            </a:r>
            <a:endParaRPr sz="1350">
              <a:solidFill>
                <a:schemeClr val="dk1"/>
              </a:solidFill>
              <a:latin typeface="Arial"/>
              <a:ea typeface="Arial"/>
              <a:cs typeface="Arial"/>
              <a:sym typeface="Arial"/>
            </a:endParaRPr>
          </a:p>
          <a:p>
            <a:pPr indent="0" lvl="0" marL="0" marR="0" rtl="0" algn="l">
              <a:lnSpc>
                <a:spcPct val="90000"/>
              </a:lnSpc>
              <a:spcBef>
                <a:spcPts val="0"/>
              </a:spcBef>
              <a:spcAft>
                <a:spcPts val="0"/>
              </a:spcAft>
              <a:buClr>
                <a:srgbClr val="122033"/>
              </a:buClr>
              <a:buSzPts val="1350"/>
              <a:buFont typeface="Arial"/>
              <a:buNone/>
            </a:pPr>
            <a:r>
              <a:rPr b="1" lang="en-US" sz="1350">
                <a:solidFill>
                  <a:srgbClr val="122033"/>
                </a:solidFill>
                <a:latin typeface="Arial"/>
                <a:ea typeface="Arial"/>
                <a:cs typeface="Arial"/>
                <a:sym typeface="Arial"/>
              </a:rPr>
              <a:t>Screens extrinsic/intrinsic pathway abnormalities</a:t>
            </a:r>
            <a:endParaRPr sz="1350">
              <a:solidFill>
                <a:schemeClr val="dk1"/>
              </a:solidFill>
              <a:latin typeface="Arial"/>
              <a:ea typeface="Arial"/>
              <a:cs typeface="Arial"/>
              <a:sym typeface="Arial"/>
            </a:endParaRPr>
          </a:p>
        </p:txBody>
      </p:sp>
      <p:sp>
        <p:nvSpPr>
          <p:cNvPr id="177" name="Google Shape;177;p10"/>
          <p:cNvSpPr/>
          <p:nvPr/>
        </p:nvSpPr>
        <p:spPr>
          <a:xfrm>
            <a:off x="731520" y="3758184"/>
            <a:ext cx="9692640" cy="566928"/>
          </a:xfrm>
          <a:prstGeom prst="roundRect">
            <a:avLst>
              <a:gd fmla="val 12903" name="adj"/>
            </a:avLst>
          </a:prstGeom>
          <a:solidFill>
            <a:srgbClr val="FFFFFF"/>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0"/>
          <p:cNvSpPr/>
          <p:nvPr/>
        </p:nvSpPr>
        <p:spPr>
          <a:xfrm>
            <a:off x="841248" y="3849624"/>
            <a:ext cx="9473184" cy="384048"/>
          </a:xfrm>
          <a:prstGeom prst="rect">
            <a:avLst/>
          </a:prstGeom>
          <a:noFill/>
          <a:ln>
            <a:noFill/>
          </a:ln>
        </p:spPr>
        <p:txBody>
          <a:bodyPr anchorCtr="0" anchor="ctr" bIns="250" lIns="250" spcFirstLastPara="1" rIns="250" wrap="square" tIns="250">
            <a:noAutofit/>
          </a:bodyPr>
          <a:lstStyle/>
          <a:p>
            <a:pPr indent="0" lvl="0" marL="0" marR="0" rtl="0" algn="l">
              <a:lnSpc>
                <a:spcPct val="90000"/>
              </a:lnSpc>
              <a:spcBef>
                <a:spcPts val="0"/>
              </a:spcBef>
              <a:spcAft>
                <a:spcPts val="0"/>
              </a:spcAft>
              <a:buClr>
                <a:srgbClr val="122033"/>
              </a:buClr>
              <a:buSzPts val="1350"/>
              <a:buFont typeface="Arial"/>
              <a:buNone/>
            </a:pPr>
            <a:r>
              <a:rPr b="1" lang="en-US" sz="1350">
                <a:solidFill>
                  <a:srgbClr val="122033"/>
                </a:solidFill>
                <a:latin typeface="Arial"/>
                <a:ea typeface="Arial"/>
                <a:cs typeface="Arial"/>
                <a:sym typeface="Arial"/>
              </a:rPr>
              <a:t>Fibrinogen + D-dimer</a:t>
            </a:r>
            <a:endParaRPr sz="1350">
              <a:solidFill>
                <a:schemeClr val="dk1"/>
              </a:solidFill>
              <a:latin typeface="Arial"/>
              <a:ea typeface="Arial"/>
              <a:cs typeface="Arial"/>
              <a:sym typeface="Arial"/>
            </a:endParaRPr>
          </a:p>
          <a:p>
            <a:pPr indent="0" lvl="0" marL="0" marR="0" rtl="0" algn="l">
              <a:lnSpc>
                <a:spcPct val="90000"/>
              </a:lnSpc>
              <a:spcBef>
                <a:spcPts val="0"/>
              </a:spcBef>
              <a:spcAft>
                <a:spcPts val="0"/>
              </a:spcAft>
              <a:buClr>
                <a:srgbClr val="122033"/>
              </a:buClr>
              <a:buSzPts val="1350"/>
              <a:buFont typeface="Arial"/>
              <a:buNone/>
            </a:pPr>
            <a:r>
              <a:rPr b="1" lang="en-US" sz="1350">
                <a:solidFill>
                  <a:srgbClr val="122033"/>
                </a:solidFill>
                <a:latin typeface="Arial"/>
                <a:ea typeface="Arial"/>
                <a:cs typeface="Arial"/>
                <a:sym typeface="Arial"/>
              </a:rPr>
              <a:t>When DIC or severe systemic illness is suspected</a:t>
            </a:r>
            <a:endParaRPr sz="1350">
              <a:solidFill>
                <a:schemeClr val="dk1"/>
              </a:solidFill>
              <a:latin typeface="Arial"/>
              <a:ea typeface="Arial"/>
              <a:cs typeface="Arial"/>
              <a:sym typeface="Arial"/>
            </a:endParaRPr>
          </a:p>
        </p:txBody>
      </p:sp>
      <p:sp>
        <p:nvSpPr>
          <p:cNvPr id="179" name="Google Shape;179;p10"/>
          <p:cNvSpPr/>
          <p:nvPr/>
        </p:nvSpPr>
        <p:spPr>
          <a:xfrm>
            <a:off x="731520" y="4599432"/>
            <a:ext cx="9692640" cy="566928"/>
          </a:xfrm>
          <a:prstGeom prst="roundRect">
            <a:avLst>
              <a:gd fmla="val 12903" name="adj"/>
            </a:avLst>
          </a:prstGeom>
          <a:solidFill>
            <a:srgbClr val="E9EEF5"/>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0"/>
          <p:cNvSpPr/>
          <p:nvPr/>
        </p:nvSpPr>
        <p:spPr>
          <a:xfrm>
            <a:off x="841248" y="4690872"/>
            <a:ext cx="9473184" cy="384048"/>
          </a:xfrm>
          <a:prstGeom prst="rect">
            <a:avLst/>
          </a:prstGeom>
          <a:noFill/>
          <a:ln>
            <a:noFill/>
          </a:ln>
        </p:spPr>
        <p:txBody>
          <a:bodyPr anchorCtr="0" anchor="ctr" bIns="250" lIns="250" spcFirstLastPara="1" rIns="250" wrap="square" tIns="250">
            <a:noAutofit/>
          </a:bodyPr>
          <a:lstStyle/>
          <a:p>
            <a:pPr indent="0" lvl="0" marL="0" marR="0" rtl="0" algn="l">
              <a:lnSpc>
                <a:spcPct val="90000"/>
              </a:lnSpc>
              <a:spcBef>
                <a:spcPts val="0"/>
              </a:spcBef>
              <a:spcAft>
                <a:spcPts val="0"/>
              </a:spcAft>
              <a:buClr>
                <a:srgbClr val="122033"/>
              </a:buClr>
              <a:buSzPts val="1350"/>
              <a:buFont typeface="Arial"/>
              <a:buNone/>
            </a:pPr>
            <a:r>
              <a:rPr b="1" lang="en-US" sz="1350">
                <a:solidFill>
                  <a:srgbClr val="122033"/>
                </a:solidFill>
                <a:latin typeface="Arial"/>
                <a:ea typeface="Arial"/>
                <a:cs typeface="Arial"/>
                <a:sym typeface="Arial"/>
              </a:rPr>
              <a:t>LFT/RFT + LDH/bilirubin</a:t>
            </a:r>
            <a:endParaRPr sz="1350">
              <a:solidFill>
                <a:schemeClr val="dk1"/>
              </a:solidFill>
              <a:latin typeface="Arial"/>
              <a:ea typeface="Arial"/>
              <a:cs typeface="Arial"/>
              <a:sym typeface="Arial"/>
            </a:endParaRPr>
          </a:p>
          <a:p>
            <a:pPr indent="0" lvl="0" marL="0" marR="0" rtl="0" algn="l">
              <a:lnSpc>
                <a:spcPct val="90000"/>
              </a:lnSpc>
              <a:spcBef>
                <a:spcPts val="0"/>
              </a:spcBef>
              <a:spcAft>
                <a:spcPts val="0"/>
              </a:spcAft>
              <a:buClr>
                <a:srgbClr val="122033"/>
              </a:buClr>
              <a:buSzPts val="1350"/>
              <a:buFont typeface="Arial"/>
              <a:buNone/>
            </a:pPr>
            <a:r>
              <a:rPr b="1" lang="en-US" sz="1350">
                <a:solidFill>
                  <a:srgbClr val="122033"/>
                </a:solidFill>
                <a:latin typeface="Arial"/>
                <a:ea typeface="Arial"/>
                <a:cs typeface="Arial"/>
                <a:sym typeface="Arial"/>
              </a:rPr>
              <a:t>Liver disease, uraemia, hemolysis/TMA clues</a:t>
            </a:r>
            <a:endParaRPr sz="1350">
              <a:solidFill>
                <a:schemeClr val="dk1"/>
              </a:solidFill>
              <a:latin typeface="Arial"/>
              <a:ea typeface="Arial"/>
              <a:cs typeface="Arial"/>
              <a:sym typeface="Arial"/>
            </a:endParaRPr>
          </a:p>
        </p:txBody>
      </p:sp>
      <p:sp>
        <p:nvSpPr>
          <p:cNvPr id="181" name="Google Shape;181;p10"/>
          <p:cNvSpPr/>
          <p:nvPr/>
        </p:nvSpPr>
        <p:spPr>
          <a:xfrm>
            <a:off x="1920240" y="5715000"/>
            <a:ext cx="6766560" cy="438912"/>
          </a:xfrm>
          <a:prstGeom prst="roundRect">
            <a:avLst>
              <a:gd fmla="val 16667" name="adj"/>
            </a:avLst>
          </a:prstGeom>
          <a:solidFill>
            <a:srgbClr val="FBECEC"/>
          </a:solidFill>
          <a:ln cap="flat" cmpd="sng" w="12700">
            <a:solidFill>
              <a:srgbClr val="B4323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0"/>
          <p:cNvSpPr/>
          <p:nvPr/>
        </p:nvSpPr>
        <p:spPr>
          <a:xfrm>
            <a:off x="2029968" y="5806440"/>
            <a:ext cx="6547104" cy="256032"/>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600"/>
              <a:buFont typeface="Arial"/>
              <a:buNone/>
            </a:pPr>
            <a:r>
              <a:rPr b="1" lang="en-US" sz="1600">
                <a:solidFill>
                  <a:srgbClr val="122033"/>
                </a:solidFill>
                <a:latin typeface="Arial"/>
                <a:ea typeface="Arial"/>
                <a:cs typeface="Arial"/>
                <a:sym typeface="Arial"/>
              </a:rPr>
              <a:t>Do not treat thrombocytopenia blindly - confirm with smear.</a:t>
            </a:r>
            <a:endParaRPr sz="1600">
              <a:solidFill>
                <a:schemeClr val="dk1"/>
              </a:solidFill>
              <a:latin typeface="Arial"/>
              <a:ea typeface="Arial"/>
              <a:cs typeface="Arial"/>
              <a:sym typeface="Arial"/>
            </a:endParaRPr>
          </a:p>
        </p:txBody>
      </p:sp>
      <p:sp>
        <p:nvSpPr>
          <p:cNvPr id="183" name="Google Shape;183;p10"/>
          <p:cNvSpPr/>
          <p:nvPr/>
        </p:nvSpPr>
        <p:spPr>
          <a:xfrm>
            <a:off x="502920" y="6473952"/>
            <a:ext cx="411480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796"/>
              </a:buClr>
              <a:buSzPts val="850"/>
              <a:buFont typeface="Arial"/>
              <a:buNone/>
            </a:pPr>
            <a:r>
              <a:rPr lang="en-US" sz="850">
                <a:solidFill>
                  <a:srgbClr val="7B8796"/>
                </a:solidFill>
                <a:latin typeface="Arial"/>
                <a:ea typeface="Arial"/>
                <a:cs typeface="Arial"/>
                <a:sym typeface="Arial"/>
              </a:rPr>
              <a:t>Haematological Aspect of Purpura</a:t>
            </a:r>
            <a:endParaRPr sz="850">
              <a:solidFill>
                <a:schemeClr val="dk1"/>
              </a:solidFill>
              <a:latin typeface="Arial"/>
              <a:ea typeface="Arial"/>
              <a:cs typeface="Arial"/>
              <a:sym typeface="Arial"/>
            </a:endParaRPr>
          </a:p>
        </p:txBody>
      </p:sp>
      <p:sp>
        <p:nvSpPr>
          <p:cNvPr id="184" name="Google Shape;184;p10"/>
          <p:cNvSpPr/>
          <p:nvPr/>
        </p:nvSpPr>
        <p:spPr>
          <a:xfrm>
            <a:off x="11384280" y="6419088"/>
            <a:ext cx="347472"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957A6"/>
              </a:buClr>
              <a:buSzPts val="1000"/>
              <a:buFont typeface="Arial"/>
              <a:buNone/>
            </a:pPr>
            <a:r>
              <a:rPr b="1" lang="en-US" sz="1000">
                <a:solidFill>
                  <a:srgbClr val="1957A6"/>
                </a:solidFill>
                <a:latin typeface="Arial"/>
                <a:ea typeface="Arial"/>
                <a:cs typeface="Arial"/>
                <a:sym typeface="Arial"/>
              </a:rPr>
              <a:t>06</a:t>
            </a:r>
            <a:endParaRPr sz="1000">
              <a:solidFill>
                <a:schemeClr val="dk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189" name="Shape 189"/>
        <p:cNvGrpSpPr/>
        <p:nvPr/>
      </p:nvGrpSpPr>
      <p:grpSpPr>
        <a:xfrm>
          <a:off x="0" y="0"/>
          <a:ext cx="0" cy="0"/>
          <a:chOff x="0" y="0"/>
          <a:chExt cx="0" cy="0"/>
        </a:xfrm>
      </p:grpSpPr>
      <p:sp>
        <p:nvSpPr>
          <p:cNvPr id="190" name="Google Shape;190;p11"/>
          <p:cNvSpPr/>
          <p:nvPr/>
        </p:nvSpPr>
        <p:spPr>
          <a:xfrm>
            <a:off x="0" y="0"/>
            <a:ext cx="12191695" cy="6858000"/>
          </a:xfrm>
          <a:prstGeom prst="rect">
            <a:avLst/>
          </a:prstGeom>
          <a:solidFill>
            <a:srgbClr val="F8FAFC"/>
          </a:solidFill>
          <a:ln cap="flat" cmpd="sng" w="12700">
            <a:solidFill>
              <a:srgbClr val="F8FAFC">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1"/>
          <p:cNvSpPr/>
          <p:nvPr/>
        </p:nvSpPr>
        <p:spPr>
          <a:xfrm>
            <a:off x="0" y="0"/>
            <a:ext cx="12191695" cy="128016"/>
          </a:xfrm>
          <a:prstGeom prst="rect">
            <a:avLst/>
          </a:prstGeom>
          <a:solidFill>
            <a:srgbClr val="1957A6"/>
          </a:solidFill>
          <a:ln cap="flat" cmpd="sng" w="12700">
            <a:solidFill>
              <a:srgbClr val="1957A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1"/>
          <p:cNvSpPr/>
          <p:nvPr/>
        </p:nvSpPr>
        <p:spPr>
          <a:xfrm>
            <a:off x="502920" y="292608"/>
            <a:ext cx="8869680" cy="45720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3000"/>
              <a:buFont typeface="Play"/>
              <a:buNone/>
            </a:pPr>
            <a:r>
              <a:rPr b="1" lang="en-US" sz="3000">
                <a:solidFill>
                  <a:srgbClr val="122033"/>
                </a:solidFill>
                <a:latin typeface="Play"/>
                <a:ea typeface="Play"/>
                <a:cs typeface="Play"/>
                <a:sym typeface="Play"/>
              </a:rPr>
              <a:t>Peripheral blood film: a life-saving test</a:t>
            </a:r>
            <a:endParaRPr sz="3000">
              <a:solidFill>
                <a:schemeClr val="dk1"/>
              </a:solidFill>
              <a:latin typeface="Arial"/>
              <a:ea typeface="Arial"/>
              <a:cs typeface="Arial"/>
              <a:sym typeface="Arial"/>
            </a:endParaRPr>
          </a:p>
        </p:txBody>
      </p:sp>
      <p:sp>
        <p:nvSpPr>
          <p:cNvPr id="193" name="Google Shape;193;p11"/>
          <p:cNvSpPr/>
          <p:nvPr/>
        </p:nvSpPr>
        <p:spPr>
          <a:xfrm>
            <a:off x="530352" y="786384"/>
            <a:ext cx="9601200" cy="301752"/>
          </a:xfrm>
          <a:prstGeom prst="rect">
            <a:avLst/>
          </a:prstGeom>
          <a:noFill/>
          <a:ln>
            <a:noFill/>
          </a:ln>
        </p:spPr>
        <p:txBody>
          <a:bodyPr anchorCtr="0" anchor="ctr" bIns="125" lIns="125" spcFirstLastPara="1" rIns="125" wrap="square" tIns="125">
            <a:noAutofit/>
          </a:bodyPr>
          <a:lstStyle/>
          <a:p>
            <a:pPr indent="0" lvl="0" marL="0" marR="0" rtl="0" algn="l">
              <a:spcBef>
                <a:spcPts val="0"/>
              </a:spcBef>
              <a:spcAft>
                <a:spcPts val="0"/>
              </a:spcAft>
              <a:buClr>
                <a:srgbClr val="5B677A"/>
              </a:buClr>
              <a:buSzPts val="1350"/>
              <a:buFont typeface="Arial"/>
              <a:buNone/>
            </a:pPr>
            <a:r>
              <a:rPr lang="en-US" sz="1350">
                <a:solidFill>
                  <a:srgbClr val="5B677A"/>
                </a:solidFill>
                <a:latin typeface="Arial"/>
                <a:ea typeface="Arial"/>
                <a:cs typeface="Arial"/>
                <a:sym typeface="Arial"/>
              </a:rPr>
              <a:t>A quick smear can change the diagnosis and urgency.</a:t>
            </a:r>
            <a:endParaRPr sz="1350">
              <a:solidFill>
                <a:schemeClr val="dk1"/>
              </a:solidFill>
              <a:latin typeface="Arial"/>
              <a:ea typeface="Arial"/>
              <a:cs typeface="Arial"/>
              <a:sym typeface="Arial"/>
            </a:endParaRPr>
          </a:p>
        </p:txBody>
      </p:sp>
      <p:sp>
        <p:nvSpPr>
          <p:cNvPr id="194" name="Google Shape;194;p11"/>
          <p:cNvSpPr/>
          <p:nvPr/>
        </p:nvSpPr>
        <p:spPr>
          <a:xfrm>
            <a:off x="731520" y="1234440"/>
            <a:ext cx="2057400" cy="530352"/>
          </a:xfrm>
          <a:prstGeom prst="roundRect">
            <a:avLst>
              <a:gd fmla="val 13793" name="adj"/>
            </a:avLst>
          </a:prstGeom>
          <a:solidFill>
            <a:srgbClr val="E8F1FB"/>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1"/>
          <p:cNvSpPr/>
          <p:nvPr/>
        </p:nvSpPr>
        <p:spPr>
          <a:xfrm>
            <a:off x="841248" y="1325880"/>
            <a:ext cx="1837944" cy="347472"/>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500"/>
              <a:buFont typeface="Arial"/>
              <a:buNone/>
            </a:pPr>
            <a:r>
              <a:rPr b="1" lang="en-US" sz="1500">
                <a:solidFill>
                  <a:srgbClr val="122033"/>
                </a:solidFill>
                <a:latin typeface="Arial"/>
                <a:ea typeface="Arial"/>
                <a:cs typeface="Arial"/>
                <a:sym typeface="Arial"/>
              </a:rPr>
              <a:t>Large platelets</a:t>
            </a:r>
            <a:endParaRPr sz="1500">
              <a:solidFill>
                <a:schemeClr val="dk1"/>
              </a:solidFill>
              <a:latin typeface="Arial"/>
              <a:ea typeface="Arial"/>
              <a:cs typeface="Arial"/>
              <a:sym typeface="Arial"/>
            </a:endParaRPr>
          </a:p>
        </p:txBody>
      </p:sp>
      <p:sp>
        <p:nvSpPr>
          <p:cNvPr id="196" name="Google Shape;196;p11"/>
          <p:cNvSpPr/>
          <p:nvPr/>
        </p:nvSpPr>
        <p:spPr>
          <a:xfrm>
            <a:off x="2880360" y="1234440"/>
            <a:ext cx="2560320" cy="530352"/>
          </a:xfrm>
          <a:prstGeom prst="roundRect">
            <a:avLst>
              <a:gd fmla="val 13793" name="adj"/>
            </a:avLst>
          </a:prstGeom>
          <a:solidFill>
            <a:srgbClr val="FFFFFF"/>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1"/>
          <p:cNvSpPr/>
          <p:nvPr/>
        </p:nvSpPr>
        <p:spPr>
          <a:xfrm>
            <a:off x="2990088" y="1325880"/>
            <a:ext cx="2340864" cy="347472"/>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248"/>
              <a:buFont typeface="Arial"/>
              <a:buNone/>
            </a:pPr>
            <a:r>
              <a:rPr lang="en-US" sz="1249">
                <a:solidFill>
                  <a:srgbClr val="122033"/>
                </a:solidFill>
                <a:latin typeface="Arial"/>
                <a:ea typeface="Arial"/>
                <a:cs typeface="Arial"/>
                <a:sym typeface="Arial"/>
              </a:rPr>
              <a:t>ITP / inherited thrombocytopenia</a:t>
            </a:r>
            <a:endParaRPr sz="1249">
              <a:solidFill>
                <a:schemeClr val="dk1"/>
              </a:solidFill>
              <a:latin typeface="Arial"/>
              <a:ea typeface="Arial"/>
              <a:cs typeface="Arial"/>
              <a:sym typeface="Arial"/>
            </a:endParaRPr>
          </a:p>
        </p:txBody>
      </p:sp>
      <p:sp>
        <p:nvSpPr>
          <p:cNvPr id="198" name="Google Shape;198;p11"/>
          <p:cNvSpPr/>
          <p:nvPr/>
        </p:nvSpPr>
        <p:spPr>
          <a:xfrm>
            <a:off x="5852160" y="1234440"/>
            <a:ext cx="2057400" cy="530352"/>
          </a:xfrm>
          <a:prstGeom prst="roundRect">
            <a:avLst>
              <a:gd fmla="val 13793" name="adj"/>
            </a:avLst>
          </a:prstGeom>
          <a:solidFill>
            <a:srgbClr val="E8F1FB"/>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11"/>
          <p:cNvSpPr/>
          <p:nvPr/>
        </p:nvSpPr>
        <p:spPr>
          <a:xfrm>
            <a:off x="5961888" y="1325880"/>
            <a:ext cx="1837944" cy="347472"/>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500"/>
              <a:buFont typeface="Arial"/>
              <a:buNone/>
            </a:pPr>
            <a:r>
              <a:rPr b="1" lang="en-US" sz="1500">
                <a:solidFill>
                  <a:srgbClr val="122033"/>
                </a:solidFill>
                <a:latin typeface="Arial"/>
                <a:ea typeface="Arial"/>
                <a:cs typeface="Arial"/>
                <a:sym typeface="Arial"/>
              </a:rPr>
              <a:t>Blasts</a:t>
            </a:r>
            <a:endParaRPr sz="1500">
              <a:solidFill>
                <a:schemeClr val="dk1"/>
              </a:solidFill>
              <a:latin typeface="Arial"/>
              <a:ea typeface="Arial"/>
              <a:cs typeface="Arial"/>
              <a:sym typeface="Arial"/>
            </a:endParaRPr>
          </a:p>
        </p:txBody>
      </p:sp>
      <p:sp>
        <p:nvSpPr>
          <p:cNvPr id="200" name="Google Shape;200;p11"/>
          <p:cNvSpPr/>
          <p:nvPr/>
        </p:nvSpPr>
        <p:spPr>
          <a:xfrm>
            <a:off x="8001000" y="1234440"/>
            <a:ext cx="2560320" cy="530352"/>
          </a:xfrm>
          <a:prstGeom prst="roundRect">
            <a:avLst>
              <a:gd fmla="val 13793" name="adj"/>
            </a:avLst>
          </a:prstGeom>
          <a:solidFill>
            <a:srgbClr val="FFFFFF"/>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11"/>
          <p:cNvSpPr/>
          <p:nvPr/>
        </p:nvSpPr>
        <p:spPr>
          <a:xfrm>
            <a:off x="8110728" y="1325880"/>
            <a:ext cx="2340864" cy="347472"/>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350"/>
              <a:buFont typeface="Arial"/>
              <a:buNone/>
            </a:pPr>
            <a:r>
              <a:rPr lang="en-US" sz="1350">
                <a:solidFill>
                  <a:srgbClr val="122033"/>
                </a:solidFill>
                <a:latin typeface="Arial"/>
                <a:ea typeface="Arial"/>
                <a:cs typeface="Arial"/>
                <a:sym typeface="Arial"/>
              </a:rPr>
              <a:t>Acute leukemia - urgent</a:t>
            </a:r>
            <a:endParaRPr sz="1350">
              <a:solidFill>
                <a:schemeClr val="dk1"/>
              </a:solidFill>
              <a:latin typeface="Arial"/>
              <a:ea typeface="Arial"/>
              <a:cs typeface="Arial"/>
              <a:sym typeface="Arial"/>
            </a:endParaRPr>
          </a:p>
        </p:txBody>
      </p:sp>
      <p:sp>
        <p:nvSpPr>
          <p:cNvPr id="202" name="Google Shape;202;p11"/>
          <p:cNvSpPr/>
          <p:nvPr/>
        </p:nvSpPr>
        <p:spPr>
          <a:xfrm>
            <a:off x="731520" y="2377440"/>
            <a:ext cx="2057400" cy="530352"/>
          </a:xfrm>
          <a:prstGeom prst="roundRect">
            <a:avLst>
              <a:gd fmla="val 13793" name="adj"/>
            </a:avLst>
          </a:prstGeom>
          <a:solidFill>
            <a:srgbClr val="FBECEC"/>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11"/>
          <p:cNvSpPr/>
          <p:nvPr/>
        </p:nvSpPr>
        <p:spPr>
          <a:xfrm>
            <a:off x="841248" y="2468880"/>
            <a:ext cx="1837944" cy="347472"/>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500"/>
              <a:buFont typeface="Arial"/>
              <a:buNone/>
            </a:pPr>
            <a:r>
              <a:rPr b="1" lang="en-US" sz="1500">
                <a:solidFill>
                  <a:srgbClr val="122033"/>
                </a:solidFill>
                <a:latin typeface="Arial"/>
                <a:ea typeface="Arial"/>
                <a:cs typeface="Arial"/>
                <a:sym typeface="Arial"/>
              </a:rPr>
              <a:t>Schistocytes</a:t>
            </a:r>
            <a:endParaRPr sz="1500">
              <a:solidFill>
                <a:schemeClr val="dk1"/>
              </a:solidFill>
              <a:latin typeface="Arial"/>
              <a:ea typeface="Arial"/>
              <a:cs typeface="Arial"/>
              <a:sym typeface="Arial"/>
            </a:endParaRPr>
          </a:p>
        </p:txBody>
      </p:sp>
      <p:sp>
        <p:nvSpPr>
          <p:cNvPr id="204" name="Google Shape;204;p11"/>
          <p:cNvSpPr/>
          <p:nvPr/>
        </p:nvSpPr>
        <p:spPr>
          <a:xfrm>
            <a:off x="2880360" y="2377440"/>
            <a:ext cx="2560320" cy="530352"/>
          </a:xfrm>
          <a:prstGeom prst="roundRect">
            <a:avLst>
              <a:gd fmla="val 13793" name="adj"/>
            </a:avLst>
          </a:prstGeom>
          <a:solidFill>
            <a:srgbClr val="FFFFFF"/>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11"/>
          <p:cNvSpPr/>
          <p:nvPr/>
        </p:nvSpPr>
        <p:spPr>
          <a:xfrm>
            <a:off x="2990088" y="2468880"/>
            <a:ext cx="2340864" cy="347472"/>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350"/>
              <a:buFont typeface="Arial"/>
              <a:buNone/>
            </a:pPr>
            <a:r>
              <a:rPr lang="en-US" sz="1350">
                <a:solidFill>
                  <a:srgbClr val="122033"/>
                </a:solidFill>
                <a:latin typeface="Arial"/>
                <a:ea typeface="Arial"/>
                <a:cs typeface="Arial"/>
                <a:sym typeface="Arial"/>
              </a:rPr>
              <a:t>TTP/HUS/DIC - emergency</a:t>
            </a:r>
            <a:endParaRPr sz="1350">
              <a:solidFill>
                <a:schemeClr val="dk1"/>
              </a:solidFill>
              <a:latin typeface="Arial"/>
              <a:ea typeface="Arial"/>
              <a:cs typeface="Arial"/>
              <a:sym typeface="Arial"/>
            </a:endParaRPr>
          </a:p>
        </p:txBody>
      </p:sp>
      <p:sp>
        <p:nvSpPr>
          <p:cNvPr id="206" name="Google Shape;206;p11"/>
          <p:cNvSpPr/>
          <p:nvPr/>
        </p:nvSpPr>
        <p:spPr>
          <a:xfrm>
            <a:off x="5852160" y="2377440"/>
            <a:ext cx="2057400" cy="530352"/>
          </a:xfrm>
          <a:prstGeom prst="roundRect">
            <a:avLst>
              <a:gd fmla="val 13793" name="adj"/>
            </a:avLst>
          </a:prstGeom>
          <a:solidFill>
            <a:srgbClr val="FBECEC"/>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11"/>
          <p:cNvSpPr/>
          <p:nvPr/>
        </p:nvSpPr>
        <p:spPr>
          <a:xfrm>
            <a:off x="5961888" y="2468880"/>
            <a:ext cx="1837944" cy="347472"/>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500"/>
              <a:buFont typeface="Arial"/>
              <a:buNone/>
            </a:pPr>
            <a:r>
              <a:rPr b="1" lang="en-US" sz="1500">
                <a:solidFill>
                  <a:srgbClr val="122033"/>
                </a:solidFill>
                <a:latin typeface="Arial"/>
                <a:ea typeface="Arial"/>
                <a:cs typeface="Arial"/>
                <a:sym typeface="Arial"/>
              </a:rPr>
              <a:t>Pancytopenia</a:t>
            </a:r>
            <a:endParaRPr sz="1500">
              <a:solidFill>
                <a:schemeClr val="dk1"/>
              </a:solidFill>
              <a:latin typeface="Arial"/>
              <a:ea typeface="Arial"/>
              <a:cs typeface="Arial"/>
              <a:sym typeface="Arial"/>
            </a:endParaRPr>
          </a:p>
        </p:txBody>
      </p:sp>
      <p:sp>
        <p:nvSpPr>
          <p:cNvPr id="208" name="Google Shape;208;p11"/>
          <p:cNvSpPr/>
          <p:nvPr/>
        </p:nvSpPr>
        <p:spPr>
          <a:xfrm>
            <a:off x="8001000" y="2377440"/>
            <a:ext cx="2560320" cy="530352"/>
          </a:xfrm>
          <a:prstGeom prst="roundRect">
            <a:avLst>
              <a:gd fmla="val 13793" name="adj"/>
            </a:avLst>
          </a:prstGeom>
          <a:solidFill>
            <a:srgbClr val="FFFFFF"/>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1"/>
          <p:cNvSpPr/>
          <p:nvPr/>
        </p:nvSpPr>
        <p:spPr>
          <a:xfrm>
            <a:off x="8110728" y="2468880"/>
            <a:ext cx="2340864" cy="347472"/>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248"/>
              <a:buFont typeface="Arial"/>
              <a:buNone/>
            </a:pPr>
            <a:r>
              <a:rPr lang="en-US" sz="1249">
                <a:solidFill>
                  <a:srgbClr val="122033"/>
                </a:solidFill>
                <a:latin typeface="Arial"/>
                <a:ea typeface="Arial"/>
                <a:cs typeface="Arial"/>
                <a:sym typeface="Arial"/>
              </a:rPr>
              <a:t>Aplasia, leukemia, MDS, infiltration</a:t>
            </a:r>
            <a:endParaRPr sz="1249">
              <a:solidFill>
                <a:schemeClr val="dk1"/>
              </a:solidFill>
              <a:latin typeface="Arial"/>
              <a:ea typeface="Arial"/>
              <a:cs typeface="Arial"/>
              <a:sym typeface="Arial"/>
            </a:endParaRPr>
          </a:p>
        </p:txBody>
      </p:sp>
      <p:sp>
        <p:nvSpPr>
          <p:cNvPr id="210" name="Google Shape;210;p11"/>
          <p:cNvSpPr/>
          <p:nvPr/>
        </p:nvSpPr>
        <p:spPr>
          <a:xfrm>
            <a:off x="731520" y="3520440"/>
            <a:ext cx="2057400" cy="530352"/>
          </a:xfrm>
          <a:prstGeom prst="roundRect">
            <a:avLst>
              <a:gd fmla="val 13793" name="adj"/>
            </a:avLst>
          </a:prstGeom>
          <a:solidFill>
            <a:srgbClr val="FFF2DD"/>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11"/>
          <p:cNvSpPr/>
          <p:nvPr/>
        </p:nvSpPr>
        <p:spPr>
          <a:xfrm>
            <a:off x="841248" y="3611880"/>
            <a:ext cx="1837944" cy="347472"/>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500"/>
              <a:buFont typeface="Arial"/>
              <a:buNone/>
            </a:pPr>
            <a:r>
              <a:rPr b="1" lang="en-US" sz="1500">
                <a:solidFill>
                  <a:srgbClr val="122033"/>
                </a:solidFill>
                <a:latin typeface="Arial"/>
                <a:ea typeface="Arial"/>
                <a:cs typeface="Arial"/>
                <a:sym typeface="Arial"/>
              </a:rPr>
              <a:t>Clumping</a:t>
            </a:r>
            <a:endParaRPr sz="1500">
              <a:solidFill>
                <a:schemeClr val="dk1"/>
              </a:solidFill>
              <a:latin typeface="Arial"/>
              <a:ea typeface="Arial"/>
              <a:cs typeface="Arial"/>
              <a:sym typeface="Arial"/>
            </a:endParaRPr>
          </a:p>
        </p:txBody>
      </p:sp>
      <p:sp>
        <p:nvSpPr>
          <p:cNvPr id="212" name="Google Shape;212;p11"/>
          <p:cNvSpPr/>
          <p:nvPr/>
        </p:nvSpPr>
        <p:spPr>
          <a:xfrm>
            <a:off x="2880360" y="3520440"/>
            <a:ext cx="2560320" cy="530352"/>
          </a:xfrm>
          <a:prstGeom prst="roundRect">
            <a:avLst>
              <a:gd fmla="val 13793" name="adj"/>
            </a:avLst>
          </a:prstGeom>
          <a:solidFill>
            <a:srgbClr val="FFFFFF"/>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11"/>
          <p:cNvSpPr/>
          <p:nvPr/>
        </p:nvSpPr>
        <p:spPr>
          <a:xfrm>
            <a:off x="2990088" y="3611880"/>
            <a:ext cx="2340864" cy="347472"/>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350"/>
              <a:buFont typeface="Arial"/>
              <a:buNone/>
            </a:pPr>
            <a:r>
              <a:rPr lang="en-US" sz="1350">
                <a:solidFill>
                  <a:srgbClr val="122033"/>
                </a:solidFill>
                <a:latin typeface="Arial"/>
                <a:ea typeface="Arial"/>
                <a:cs typeface="Arial"/>
                <a:sym typeface="Arial"/>
              </a:rPr>
              <a:t>Pseudothrombocytopenia</a:t>
            </a:r>
            <a:endParaRPr sz="1350">
              <a:solidFill>
                <a:schemeClr val="dk1"/>
              </a:solidFill>
              <a:latin typeface="Arial"/>
              <a:ea typeface="Arial"/>
              <a:cs typeface="Arial"/>
              <a:sym typeface="Arial"/>
            </a:endParaRPr>
          </a:p>
        </p:txBody>
      </p:sp>
      <p:sp>
        <p:nvSpPr>
          <p:cNvPr id="214" name="Google Shape;214;p11"/>
          <p:cNvSpPr/>
          <p:nvPr/>
        </p:nvSpPr>
        <p:spPr>
          <a:xfrm>
            <a:off x="5852160" y="3520440"/>
            <a:ext cx="2057400" cy="530352"/>
          </a:xfrm>
          <a:prstGeom prst="roundRect">
            <a:avLst>
              <a:gd fmla="val 13793" name="adj"/>
            </a:avLst>
          </a:prstGeom>
          <a:solidFill>
            <a:srgbClr val="FFF2DD"/>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1"/>
          <p:cNvSpPr/>
          <p:nvPr/>
        </p:nvSpPr>
        <p:spPr>
          <a:xfrm>
            <a:off x="5961888" y="3611880"/>
            <a:ext cx="1837944" cy="347472"/>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500"/>
              <a:buFont typeface="Arial"/>
              <a:buNone/>
            </a:pPr>
            <a:r>
              <a:rPr b="1" lang="en-US" sz="1500">
                <a:solidFill>
                  <a:srgbClr val="122033"/>
                </a:solidFill>
                <a:latin typeface="Arial"/>
                <a:ea typeface="Arial"/>
                <a:cs typeface="Arial"/>
                <a:sym typeface="Arial"/>
              </a:rPr>
              <a:t>Malaria parasite</a:t>
            </a:r>
            <a:endParaRPr sz="1500">
              <a:solidFill>
                <a:schemeClr val="dk1"/>
              </a:solidFill>
              <a:latin typeface="Arial"/>
              <a:ea typeface="Arial"/>
              <a:cs typeface="Arial"/>
              <a:sym typeface="Arial"/>
            </a:endParaRPr>
          </a:p>
        </p:txBody>
      </p:sp>
      <p:sp>
        <p:nvSpPr>
          <p:cNvPr id="216" name="Google Shape;216;p11"/>
          <p:cNvSpPr/>
          <p:nvPr/>
        </p:nvSpPr>
        <p:spPr>
          <a:xfrm>
            <a:off x="8001000" y="3520440"/>
            <a:ext cx="2560320" cy="530352"/>
          </a:xfrm>
          <a:prstGeom prst="roundRect">
            <a:avLst>
              <a:gd fmla="val 13793" name="adj"/>
            </a:avLst>
          </a:prstGeom>
          <a:solidFill>
            <a:srgbClr val="FFFFFF"/>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1"/>
          <p:cNvSpPr/>
          <p:nvPr/>
        </p:nvSpPr>
        <p:spPr>
          <a:xfrm>
            <a:off x="8110728" y="3611880"/>
            <a:ext cx="2340864" cy="347472"/>
          </a:xfrm>
          <a:prstGeom prst="rect">
            <a:avLst/>
          </a:prstGeom>
          <a:noFill/>
          <a:ln>
            <a:noFill/>
          </a:ln>
        </p:spPr>
        <p:txBody>
          <a:bodyPr anchorCtr="0" anchor="ctr" bIns="250" lIns="250" spcFirstLastPara="1" rIns="250" wrap="square" tIns="250">
            <a:noAutofit/>
          </a:bodyPr>
          <a:lstStyle/>
          <a:p>
            <a:pPr indent="0" lvl="0" marL="0" marR="0" rtl="0" algn="l">
              <a:lnSpc>
                <a:spcPct val="90000"/>
              </a:lnSpc>
              <a:spcBef>
                <a:spcPts val="0"/>
              </a:spcBef>
              <a:spcAft>
                <a:spcPts val="0"/>
              </a:spcAft>
              <a:buClr>
                <a:srgbClr val="122033"/>
              </a:buClr>
              <a:buSzPts val="1248"/>
              <a:buFont typeface="Arial"/>
              <a:buNone/>
            </a:pPr>
            <a:r>
              <a:rPr lang="en-US" sz="1249">
                <a:solidFill>
                  <a:srgbClr val="122033"/>
                </a:solidFill>
                <a:latin typeface="Arial"/>
                <a:ea typeface="Arial"/>
                <a:cs typeface="Arial"/>
                <a:sym typeface="Arial"/>
              </a:rPr>
              <a:t>Infection-associated thrombocytopenia</a:t>
            </a:r>
            <a:endParaRPr sz="1249">
              <a:solidFill>
                <a:schemeClr val="dk1"/>
              </a:solidFill>
              <a:latin typeface="Arial"/>
              <a:ea typeface="Arial"/>
              <a:cs typeface="Arial"/>
              <a:sym typeface="Arial"/>
            </a:endParaRPr>
          </a:p>
        </p:txBody>
      </p:sp>
      <p:sp>
        <p:nvSpPr>
          <p:cNvPr id="218" name="Google Shape;218;p11"/>
          <p:cNvSpPr/>
          <p:nvPr/>
        </p:nvSpPr>
        <p:spPr>
          <a:xfrm>
            <a:off x="8686800" y="4617720"/>
            <a:ext cx="1097280" cy="676656"/>
          </a:xfrm>
          <a:prstGeom prst="arc">
            <a:avLst>
              <a:gd fmla="val 16200000" name="adj1"/>
              <a:gd fmla="val 0" name="adj2"/>
            </a:avLst>
          </a:prstGeom>
          <a:solidFill>
            <a:srgbClr val="F8FAFC">
              <a:alpha val="0"/>
            </a:srgbClr>
          </a:solidFill>
          <a:ln cap="flat" cmpd="sng" w="38100">
            <a:solidFill>
              <a:srgbClr val="1957A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1"/>
          <p:cNvSpPr/>
          <p:nvPr/>
        </p:nvSpPr>
        <p:spPr>
          <a:xfrm>
            <a:off x="9125712" y="5074920"/>
            <a:ext cx="228600" cy="530352"/>
          </a:xfrm>
          <a:prstGeom prst="rect">
            <a:avLst/>
          </a:prstGeom>
          <a:solidFill>
            <a:srgbClr val="1957A6"/>
          </a:solidFill>
          <a:ln cap="flat" cmpd="sng" w="12700">
            <a:solidFill>
              <a:srgbClr val="1957A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11"/>
          <p:cNvSpPr/>
          <p:nvPr/>
        </p:nvSpPr>
        <p:spPr>
          <a:xfrm>
            <a:off x="8503920" y="5897880"/>
            <a:ext cx="1463040" cy="146304"/>
          </a:xfrm>
          <a:prstGeom prst="rect">
            <a:avLst/>
          </a:prstGeom>
          <a:solidFill>
            <a:srgbClr val="1957A6"/>
          </a:solidFill>
          <a:ln cap="flat" cmpd="sng" w="12700">
            <a:solidFill>
              <a:srgbClr val="1957A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11"/>
          <p:cNvSpPr/>
          <p:nvPr/>
        </p:nvSpPr>
        <p:spPr>
          <a:xfrm>
            <a:off x="9966960" y="5650992"/>
            <a:ext cx="530352" cy="347472"/>
          </a:xfrm>
          <a:prstGeom prst="ellipse">
            <a:avLst/>
          </a:prstGeom>
          <a:solidFill>
            <a:srgbClr val="E8F1FB"/>
          </a:solidFill>
          <a:ln cap="flat" cmpd="sng" w="12700">
            <a:solidFill>
              <a:srgbClr val="1957A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1"/>
          <p:cNvSpPr/>
          <p:nvPr/>
        </p:nvSpPr>
        <p:spPr>
          <a:xfrm>
            <a:off x="502920" y="6473952"/>
            <a:ext cx="411480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796"/>
              </a:buClr>
              <a:buSzPts val="850"/>
              <a:buFont typeface="Arial"/>
              <a:buNone/>
            </a:pPr>
            <a:r>
              <a:rPr lang="en-US" sz="850">
                <a:solidFill>
                  <a:srgbClr val="7B8796"/>
                </a:solidFill>
                <a:latin typeface="Arial"/>
                <a:ea typeface="Arial"/>
                <a:cs typeface="Arial"/>
                <a:sym typeface="Arial"/>
              </a:rPr>
              <a:t>Haematological Aspect of Purpura</a:t>
            </a:r>
            <a:endParaRPr sz="850">
              <a:solidFill>
                <a:schemeClr val="dk1"/>
              </a:solidFill>
              <a:latin typeface="Arial"/>
              <a:ea typeface="Arial"/>
              <a:cs typeface="Arial"/>
              <a:sym typeface="Arial"/>
            </a:endParaRPr>
          </a:p>
        </p:txBody>
      </p:sp>
      <p:sp>
        <p:nvSpPr>
          <p:cNvPr id="223" name="Google Shape;223;p11"/>
          <p:cNvSpPr/>
          <p:nvPr/>
        </p:nvSpPr>
        <p:spPr>
          <a:xfrm>
            <a:off x="11384280" y="6419088"/>
            <a:ext cx="347472"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957A6"/>
              </a:buClr>
              <a:buSzPts val="1000"/>
              <a:buFont typeface="Arial"/>
              <a:buNone/>
            </a:pPr>
            <a:r>
              <a:rPr b="1" lang="en-US" sz="1000">
                <a:solidFill>
                  <a:srgbClr val="1957A6"/>
                </a:solidFill>
                <a:latin typeface="Arial"/>
                <a:ea typeface="Arial"/>
                <a:cs typeface="Arial"/>
                <a:sym typeface="Arial"/>
              </a:rPr>
              <a:t>07</a:t>
            </a:r>
            <a:endParaRPr sz="1000">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228" name="Shape 228"/>
        <p:cNvGrpSpPr/>
        <p:nvPr/>
      </p:nvGrpSpPr>
      <p:grpSpPr>
        <a:xfrm>
          <a:off x="0" y="0"/>
          <a:ext cx="0" cy="0"/>
          <a:chOff x="0" y="0"/>
          <a:chExt cx="0" cy="0"/>
        </a:xfrm>
      </p:grpSpPr>
      <p:sp>
        <p:nvSpPr>
          <p:cNvPr id="229" name="Google Shape;229;p12"/>
          <p:cNvSpPr/>
          <p:nvPr/>
        </p:nvSpPr>
        <p:spPr>
          <a:xfrm>
            <a:off x="0" y="0"/>
            <a:ext cx="12191695" cy="6858000"/>
          </a:xfrm>
          <a:prstGeom prst="rect">
            <a:avLst/>
          </a:prstGeom>
          <a:solidFill>
            <a:srgbClr val="F8FAFC"/>
          </a:solidFill>
          <a:ln cap="flat" cmpd="sng" w="12700">
            <a:solidFill>
              <a:srgbClr val="F8FAFC">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2"/>
          <p:cNvSpPr/>
          <p:nvPr/>
        </p:nvSpPr>
        <p:spPr>
          <a:xfrm>
            <a:off x="0" y="0"/>
            <a:ext cx="12191695" cy="128016"/>
          </a:xfrm>
          <a:prstGeom prst="rect">
            <a:avLst/>
          </a:prstGeom>
          <a:solidFill>
            <a:srgbClr val="1957A6"/>
          </a:solidFill>
          <a:ln cap="flat" cmpd="sng" w="12700">
            <a:solidFill>
              <a:srgbClr val="1957A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12"/>
          <p:cNvSpPr/>
          <p:nvPr/>
        </p:nvSpPr>
        <p:spPr>
          <a:xfrm>
            <a:off x="502920" y="292608"/>
            <a:ext cx="8869680" cy="45720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3000"/>
              <a:buFont typeface="Play"/>
              <a:buNone/>
            </a:pPr>
            <a:r>
              <a:rPr b="1" lang="en-US" sz="3000">
                <a:solidFill>
                  <a:srgbClr val="122033"/>
                </a:solidFill>
                <a:latin typeface="Play"/>
                <a:ea typeface="Play"/>
                <a:cs typeface="Play"/>
                <a:sym typeface="Play"/>
              </a:rPr>
              <a:t>Important haematological causes not to miss</a:t>
            </a:r>
            <a:endParaRPr sz="3000">
              <a:solidFill>
                <a:schemeClr val="dk1"/>
              </a:solidFill>
              <a:latin typeface="Arial"/>
              <a:ea typeface="Arial"/>
              <a:cs typeface="Arial"/>
              <a:sym typeface="Arial"/>
            </a:endParaRPr>
          </a:p>
        </p:txBody>
      </p:sp>
      <p:sp>
        <p:nvSpPr>
          <p:cNvPr id="232" name="Google Shape;232;p12"/>
          <p:cNvSpPr/>
          <p:nvPr/>
        </p:nvSpPr>
        <p:spPr>
          <a:xfrm>
            <a:off x="530352" y="786384"/>
            <a:ext cx="9601200" cy="301752"/>
          </a:xfrm>
          <a:prstGeom prst="rect">
            <a:avLst/>
          </a:prstGeom>
          <a:noFill/>
          <a:ln>
            <a:noFill/>
          </a:ln>
        </p:spPr>
        <p:txBody>
          <a:bodyPr anchorCtr="0" anchor="ctr" bIns="125" lIns="125" spcFirstLastPara="1" rIns="125" wrap="square" tIns="125">
            <a:noAutofit/>
          </a:bodyPr>
          <a:lstStyle/>
          <a:p>
            <a:pPr indent="0" lvl="0" marL="0" marR="0" rtl="0" algn="l">
              <a:spcBef>
                <a:spcPts val="0"/>
              </a:spcBef>
              <a:spcAft>
                <a:spcPts val="0"/>
              </a:spcAft>
              <a:buClr>
                <a:srgbClr val="5B677A"/>
              </a:buClr>
              <a:buSzPts val="1350"/>
              <a:buFont typeface="Arial"/>
              <a:buNone/>
            </a:pPr>
            <a:r>
              <a:rPr lang="en-US" sz="1350">
                <a:solidFill>
                  <a:srgbClr val="5B677A"/>
                </a:solidFill>
                <a:latin typeface="Arial"/>
                <a:ea typeface="Arial"/>
                <a:cs typeface="Arial"/>
                <a:sym typeface="Arial"/>
              </a:rPr>
              <a:t>Focus on common and dangerous diagnoses.</a:t>
            </a:r>
            <a:endParaRPr sz="1350">
              <a:solidFill>
                <a:schemeClr val="dk1"/>
              </a:solidFill>
              <a:latin typeface="Arial"/>
              <a:ea typeface="Arial"/>
              <a:cs typeface="Arial"/>
              <a:sym typeface="Arial"/>
            </a:endParaRPr>
          </a:p>
        </p:txBody>
      </p:sp>
      <p:sp>
        <p:nvSpPr>
          <p:cNvPr id="233" name="Google Shape;233;p12"/>
          <p:cNvSpPr/>
          <p:nvPr/>
        </p:nvSpPr>
        <p:spPr>
          <a:xfrm>
            <a:off x="777240" y="1234440"/>
            <a:ext cx="1920240" cy="502920"/>
          </a:xfrm>
          <a:prstGeom prst="roundRect">
            <a:avLst>
              <a:gd fmla="val 14545" name="adj"/>
            </a:avLst>
          </a:prstGeom>
          <a:solidFill>
            <a:srgbClr val="E8F1FB"/>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12"/>
          <p:cNvSpPr/>
          <p:nvPr/>
        </p:nvSpPr>
        <p:spPr>
          <a:xfrm>
            <a:off x="886968" y="1325880"/>
            <a:ext cx="1700784" cy="32004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600"/>
              <a:buFont typeface="Arial"/>
              <a:buNone/>
            </a:pPr>
            <a:r>
              <a:rPr b="1" lang="en-US" sz="1600">
                <a:solidFill>
                  <a:srgbClr val="122033"/>
                </a:solidFill>
                <a:latin typeface="Arial"/>
                <a:ea typeface="Arial"/>
                <a:cs typeface="Arial"/>
                <a:sym typeface="Arial"/>
              </a:rPr>
              <a:t>ITP</a:t>
            </a:r>
            <a:endParaRPr sz="1600">
              <a:solidFill>
                <a:schemeClr val="dk1"/>
              </a:solidFill>
              <a:latin typeface="Arial"/>
              <a:ea typeface="Arial"/>
              <a:cs typeface="Arial"/>
              <a:sym typeface="Arial"/>
            </a:endParaRPr>
          </a:p>
        </p:txBody>
      </p:sp>
      <p:sp>
        <p:nvSpPr>
          <p:cNvPr id="235" name="Google Shape;235;p12"/>
          <p:cNvSpPr/>
          <p:nvPr/>
        </p:nvSpPr>
        <p:spPr>
          <a:xfrm>
            <a:off x="2880360" y="1234440"/>
            <a:ext cx="7040880" cy="502920"/>
          </a:xfrm>
          <a:prstGeom prst="roundRect">
            <a:avLst>
              <a:gd fmla="val 14545" name="adj"/>
            </a:avLst>
          </a:prstGeom>
          <a:solidFill>
            <a:srgbClr val="FFFFFF"/>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12"/>
          <p:cNvSpPr/>
          <p:nvPr/>
        </p:nvSpPr>
        <p:spPr>
          <a:xfrm>
            <a:off x="2990088" y="1325880"/>
            <a:ext cx="6821424" cy="32004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400"/>
              <a:buFont typeface="Arial"/>
              <a:buNone/>
            </a:pPr>
            <a:r>
              <a:rPr lang="en-US" sz="1400">
                <a:solidFill>
                  <a:srgbClr val="122033"/>
                </a:solidFill>
                <a:latin typeface="Arial"/>
                <a:ea typeface="Arial"/>
                <a:cs typeface="Arial"/>
                <a:sym typeface="Arial"/>
              </a:rPr>
              <a:t>Isolated thrombocytopenia; PT/APTT usually normal</a:t>
            </a:r>
            <a:endParaRPr sz="1400">
              <a:solidFill>
                <a:schemeClr val="dk1"/>
              </a:solidFill>
              <a:latin typeface="Arial"/>
              <a:ea typeface="Arial"/>
              <a:cs typeface="Arial"/>
              <a:sym typeface="Arial"/>
            </a:endParaRPr>
          </a:p>
        </p:txBody>
      </p:sp>
      <p:sp>
        <p:nvSpPr>
          <p:cNvPr id="237" name="Google Shape;237;p12"/>
          <p:cNvSpPr/>
          <p:nvPr/>
        </p:nvSpPr>
        <p:spPr>
          <a:xfrm>
            <a:off x="777240" y="2103120"/>
            <a:ext cx="1920240" cy="502920"/>
          </a:xfrm>
          <a:prstGeom prst="roundRect">
            <a:avLst>
              <a:gd fmla="val 14545" name="adj"/>
            </a:avLst>
          </a:prstGeom>
          <a:solidFill>
            <a:srgbClr val="FBECEC"/>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p12"/>
          <p:cNvSpPr/>
          <p:nvPr/>
        </p:nvSpPr>
        <p:spPr>
          <a:xfrm>
            <a:off x="886968" y="2194560"/>
            <a:ext cx="1700784" cy="32004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600"/>
              <a:buFont typeface="Arial"/>
              <a:buNone/>
            </a:pPr>
            <a:r>
              <a:rPr b="1" lang="en-US" sz="1600">
                <a:solidFill>
                  <a:srgbClr val="122033"/>
                </a:solidFill>
                <a:latin typeface="Arial"/>
                <a:ea typeface="Arial"/>
                <a:cs typeface="Arial"/>
                <a:sym typeface="Arial"/>
              </a:rPr>
              <a:t>Acute leukemia</a:t>
            </a:r>
            <a:endParaRPr sz="1600">
              <a:solidFill>
                <a:schemeClr val="dk1"/>
              </a:solidFill>
              <a:latin typeface="Arial"/>
              <a:ea typeface="Arial"/>
              <a:cs typeface="Arial"/>
              <a:sym typeface="Arial"/>
            </a:endParaRPr>
          </a:p>
        </p:txBody>
      </p:sp>
      <p:sp>
        <p:nvSpPr>
          <p:cNvPr id="239" name="Google Shape;239;p12"/>
          <p:cNvSpPr/>
          <p:nvPr/>
        </p:nvSpPr>
        <p:spPr>
          <a:xfrm>
            <a:off x="2880360" y="2103120"/>
            <a:ext cx="7040880" cy="502920"/>
          </a:xfrm>
          <a:prstGeom prst="roundRect">
            <a:avLst>
              <a:gd fmla="val 14545" name="adj"/>
            </a:avLst>
          </a:prstGeom>
          <a:solidFill>
            <a:srgbClr val="FFFFFF"/>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12"/>
          <p:cNvSpPr/>
          <p:nvPr/>
        </p:nvSpPr>
        <p:spPr>
          <a:xfrm>
            <a:off x="2990088" y="2194560"/>
            <a:ext cx="6821424" cy="32004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400"/>
              <a:buFont typeface="Arial"/>
              <a:buNone/>
            </a:pPr>
            <a:r>
              <a:rPr lang="en-US" sz="1400">
                <a:solidFill>
                  <a:srgbClr val="122033"/>
                </a:solidFill>
                <a:latin typeface="Arial"/>
                <a:ea typeface="Arial"/>
                <a:cs typeface="Arial"/>
                <a:sym typeface="Arial"/>
              </a:rPr>
              <a:t>Purpura with fever, anemia, bone pain, organomegaly or blasts</a:t>
            </a:r>
            <a:endParaRPr sz="1400">
              <a:solidFill>
                <a:schemeClr val="dk1"/>
              </a:solidFill>
              <a:latin typeface="Arial"/>
              <a:ea typeface="Arial"/>
              <a:cs typeface="Arial"/>
              <a:sym typeface="Arial"/>
            </a:endParaRPr>
          </a:p>
        </p:txBody>
      </p:sp>
      <p:sp>
        <p:nvSpPr>
          <p:cNvPr id="241" name="Google Shape;241;p12"/>
          <p:cNvSpPr/>
          <p:nvPr/>
        </p:nvSpPr>
        <p:spPr>
          <a:xfrm>
            <a:off x="777240" y="2971800"/>
            <a:ext cx="1920240" cy="502920"/>
          </a:xfrm>
          <a:prstGeom prst="roundRect">
            <a:avLst>
              <a:gd fmla="val 14545" name="adj"/>
            </a:avLst>
          </a:prstGeom>
          <a:solidFill>
            <a:srgbClr val="E9F7F1"/>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12"/>
          <p:cNvSpPr/>
          <p:nvPr/>
        </p:nvSpPr>
        <p:spPr>
          <a:xfrm>
            <a:off x="886968" y="3063240"/>
            <a:ext cx="1700784" cy="32004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600"/>
              <a:buFont typeface="Arial"/>
              <a:buNone/>
            </a:pPr>
            <a:r>
              <a:rPr b="1" lang="en-US" sz="1600">
                <a:solidFill>
                  <a:srgbClr val="122033"/>
                </a:solidFill>
                <a:latin typeface="Arial"/>
                <a:ea typeface="Arial"/>
                <a:cs typeface="Arial"/>
                <a:sym typeface="Arial"/>
              </a:rPr>
              <a:t>Aplastic anemia</a:t>
            </a:r>
            <a:endParaRPr sz="1600">
              <a:solidFill>
                <a:schemeClr val="dk1"/>
              </a:solidFill>
              <a:latin typeface="Arial"/>
              <a:ea typeface="Arial"/>
              <a:cs typeface="Arial"/>
              <a:sym typeface="Arial"/>
            </a:endParaRPr>
          </a:p>
        </p:txBody>
      </p:sp>
      <p:sp>
        <p:nvSpPr>
          <p:cNvPr id="243" name="Google Shape;243;p12"/>
          <p:cNvSpPr/>
          <p:nvPr/>
        </p:nvSpPr>
        <p:spPr>
          <a:xfrm>
            <a:off x="2880360" y="2971800"/>
            <a:ext cx="7040880" cy="502920"/>
          </a:xfrm>
          <a:prstGeom prst="roundRect">
            <a:avLst>
              <a:gd fmla="val 14545" name="adj"/>
            </a:avLst>
          </a:prstGeom>
          <a:solidFill>
            <a:srgbClr val="FFFFFF"/>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2"/>
          <p:cNvSpPr/>
          <p:nvPr/>
        </p:nvSpPr>
        <p:spPr>
          <a:xfrm>
            <a:off x="2990088" y="3063240"/>
            <a:ext cx="6821424" cy="32004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400"/>
              <a:buFont typeface="Arial"/>
              <a:buNone/>
            </a:pPr>
            <a:r>
              <a:rPr lang="en-US" sz="1400">
                <a:solidFill>
                  <a:srgbClr val="122033"/>
                </a:solidFill>
                <a:latin typeface="Arial"/>
                <a:ea typeface="Arial"/>
                <a:cs typeface="Arial"/>
                <a:sym typeface="Arial"/>
              </a:rPr>
              <a:t>Pancytopenia; infection + anemia + bleeding</a:t>
            </a:r>
            <a:endParaRPr sz="1400">
              <a:solidFill>
                <a:schemeClr val="dk1"/>
              </a:solidFill>
              <a:latin typeface="Arial"/>
              <a:ea typeface="Arial"/>
              <a:cs typeface="Arial"/>
              <a:sym typeface="Arial"/>
            </a:endParaRPr>
          </a:p>
        </p:txBody>
      </p:sp>
      <p:sp>
        <p:nvSpPr>
          <p:cNvPr id="245" name="Google Shape;245;p12"/>
          <p:cNvSpPr/>
          <p:nvPr/>
        </p:nvSpPr>
        <p:spPr>
          <a:xfrm>
            <a:off x="777240" y="3840480"/>
            <a:ext cx="1920240" cy="502920"/>
          </a:xfrm>
          <a:prstGeom prst="roundRect">
            <a:avLst>
              <a:gd fmla="val 14545" name="adj"/>
            </a:avLst>
          </a:prstGeom>
          <a:solidFill>
            <a:srgbClr val="FFF2DD"/>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12"/>
          <p:cNvSpPr/>
          <p:nvPr/>
        </p:nvSpPr>
        <p:spPr>
          <a:xfrm>
            <a:off x="886968" y="3931920"/>
            <a:ext cx="1700784" cy="32004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600"/>
              <a:buFont typeface="Arial"/>
              <a:buNone/>
            </a:pPr>
            <a:r>
              <a:rPr b="1" lang="en-US" sz="1600">
                <a:solidFill>
                  <a:srgbClr val="122033"/>
                </a:solidFill>
                <a:latin typeface="Arial"/>
                <a:ea typeface="Arial"/>
                <a:cs typeface="Arial"/>
                <a:sym typeface="Arial"/>
              </a:rPr>
              <a:t>DIC</a:t>
            </a:r>
            <a:endParaRPr sz="1600">
              <a:solidFill>
                <a:schemeClr val="dk1"/>
              </a:solidFill>
              <a:latin typeface="Arial"/>
              <a:ea typeface="Arial"/>
              <a:cs typeface="Arial"/>
              <a:sym typeface="Arial"/>
            </a:endParaRPr>
          </a:p>
        </p:txBody>
      </p:sp>
      <p:sp>
        <p:nvSpPr>
          <p:cNvPr id="247" name="Google Shape;247;p12"/>
          <p:cNvSpPr/>
          <p:nvPr/>
        </p:nvSpPr>
        <p:spPr>
          <a:xfrm>
            <a:off x="2880360" y="3840480"/>
            <a:ext cx="7040880" cy="502920"/>
          </a:xfrm>
          <a:prstGeom prst="roundRect">
            <a:avLst>
              <a:gd fmla="val 14545" name="adj"/>
            </a:avLst>
          </a:prstGeom>
          <a:solidFill>
            <a:srgbClr val="FFFFFF"/>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12"/>
          <p:cNvSpPr/>
          <p:nvPr/>
        </p:nvSpPr>
        <p:spPr>
          <a:xfrm>
            <a:off x="2990088" y="3931920"/>
            <a:ext cx="6821424" cy="32004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400"/>
              <a:buFont typeface="Arial"/>
              <a:buNone/>
            </a:pPr>
            <a:r>
              <a:rPr lang="en-US" sz="1400">
                <a:solidFill>
                  <a:srgbClr val="122033"/>
                </a:solidFill>
                <a:latin typeface="Arial"/>
                <a:ea typeface="Arial"/>
                <a:cs typeface="Arial"/>
                <a:sym typeface="Arial"/>
              </a:rPr>
              <a:t>Sepsis/obstetric/malignancy; low platelets, prolonged PT/APTT</a:t>
            </a:r>
            <a:endParaRPr sz="1400">
              <a:solidFill>
                <a:schemeClr val="dk1"/>
              </a:solidFill>
              <a:latin typeface="Arial"/>
              <a:ea typeface="Arial"/>
              <a:cs typeface="Arial"/>
              <a:sym typeface="Arial"/>
            </a:endParaRPr>
          </a:p>
        </p:txBody>
      </p:sp>
      <p:sp>
        <p:nvSpPr>
          <p:cNvPr id="249" name="Google Shape;249;p12"/>
          <p:cNvSpPr/>
          <p:nvPr/>
        </p:nvSpPr>
        <p:spPr>
          <a:xfrm>
            <a:off x="777240" y="4709160"/>
            <a:ext cx="1920240" cy="502920"/>
          </a:xfrm>
          <a:prstGeom prst="roundRect">
            <a:avLst>
              <a:gd fmla="val 14545" name="adj"/>
            </a:avLst>
          </a:prstGeom>
          <a:solidFill>
            <a:srgbClr val="FBECEC"/>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12"/>
          <p:cNvSpPr/>
          <p:nvPr/>
        </p:nvSpPr>
        <p:spPr>
          <a:xfrm>
            <a:off x="886968" y="4800600"/>
            <a:ext cx="1700784" cy="32004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600"/>
              <a:buFont typeface="Arial"/>
              <a:buNone/>
            </a:pPr>
            <a:r>
              <a:rPr b="1" lang="en-US" sz="1600">
                <a:solidFill>
                  <a:srgbClr val="122033"/>
                </a:solidFill>
                <a:latin typeface="Arial"/>
                <a:ea typeface="Arial"/>
                <a:cs typeface="Arial"/>
                <a:sym typeface="Arial"/>
              </a:rPr>
              <a:t>TTP/HUS</a:t>
            </a:r>
            <a:endParaRPr sz="1600">
              <a:solidFill>
                <a:schemeClr val="dk1"/>
              </a:solidFill>
              <a:latin typeface="Arial"/>
              <a:ea typeface="Arial"/>
              <a:cs typeface="Arial"/>
              <a:sym typeface="Arial"/>
            </a:endParaRPr>
          </a:p>
        </p:txBody>
      </p:sp>
      <p:sp>
        <p:nvSpPr>
          <p:cNvPr id="251" name="Google Shape;251;p12"/>
          <p:cNvSpPr/>
          <p:nvPr/>
        </p:nvSpPr>
        <p:spPr>
          <a:xfrm>
            <a:off x="2880360" y="4709160"/>
            <a:ext cx="7040880" cy="502920"/>
          </a:xfrm>
          <a:prstGeom prst="roundRect">
            <a:avLst>
              <a:gd fmla="val 14545" name="adj"/>
            </a:avLst>
          </a:prstGeom>
          <a:solidFill>
            <a:srgbClr val="FFFFFF"/>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12"/>
          <p:cNvSpPr/>
          <p:nvPr/>
        </p:nvSpPr>
        <p:spPr>
          <a:xfrm>
            <a:off x="2990088" y="4800600"/>
            <a:ext cx="6821424" cy="32004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400"/>
              <a:buFont typeface="Arial"/>
              <a:buNone/>
            </a:pPr>
            <a:r>
              <a:rPr lang="en-US" sz="1400">
                <a:solidFill>
                  <a:srgbClr val="122033"/>
                </a:solidFill>
                <a:latin typeface="Arial"/>
                <a:ea typeface="Arial"/>
                <a:cs typeface="Arial"/>
                <a:sym typeface="Arial"/>
              </a:rPr>
              <a:t>Thrombocytopenia + MAHA; schistocytes; renal/neuro features</a:t>
            </a:r>
            <a:endParaRPr sz="1400">
              <a:solidFill>
                <a:schemeClr val="dk1"/>
              </a:solidFill>
              <a:latin typeface="Arial"/>
              <a:ea typeface="Arial"/>
              <a:cs typeface="Arial"/>
              <a:sym typeface="Arial"/>
            </a:endParaRPr>
          </a:p>
        </p:txBody>
      </p:sp>
      <p:sp>
        <p:nvSpPr>
          <p:cNvPr id="253" name="Google Shape;253;p12"/>
          <p:cNvSpPr/>
          <p:nvPr/>
        </p:nvSpPr>
        <p:spPr>
          <a:xfrm>
            <a:off x="10104120" y="2103120"/>
            <a:ext cx="594360" cy="2194560"/>
          </a:xfrm>
          <a:prstGeom prst="chevron">
            <a:avLst>
              <a:gd fmla="val 50000" name="adj"/>
            </a:avLst>
          </a:prstGeom>
          <a:solidFill>
            <a:srgbClr val="B4323A"/>
          </a:solidFill>
          <a:ln cap="flat" cmpd="sng" w="12700">
            <a:solidFill>
              <a:srgbClr val="B4323A">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12"/>
          <p:cNvSpPr/>
          <p:nvPr/>
        </p:nvSpPr>
        <p:spPr>
          <a:xfrm>
            <a:off x="10058400" y="4480560"/>
            <a:ext cx="822960" cy="4114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B4323A"/>
              </a:buClr>
              <a:buSzPts val="1200"/>
              <a:buFont typeface="Arial"/>
              <a:buNone/>
            </a:pPr>
            <a:r>
              <a:rPr b="1" lang="en-US" sz="1200">
                <a:solidFill>
                  <a:srgbClr val="B4323A"/>
                </a:solidFill>
                <a:latin typeface="Arial"/>
                <a:ea typeface="Arial"/>
                <a:cs typeface="Arial"/>
                <a:sym typeface="Arial"/>
              </a:rPr>
              <a:t>Urgent</a:t>
            </a:r>
            <a:endParaRPr sz="1200">
              <a:solidFill>
                <a:schemeClr val="dk1"/>
              </a:solidFill>
              <a:latin typeface="Arial"/>
              <a:ea typeface="Arial"/>
              <a:cs typeface="Arial"/>
              <a:sym typeface="Arial"/>
            </a:endParaRPr>
          </a:p>
          <a:p>
            <a:pPr indent="0" lvl="0" marL="0" marR="0" rtl="0" algn="ctr">
              <a:spcBef>
                <a:spcPts val="0"/>
              </a:spcBef>
              <a:spcAft>
                <a:spcPts val="0"/>
              </a:spcAft>
              <a:buClr>
                <a:srgbClr val="B4323A"/>
              </a:buClr>
              <a:buSzPts val="1200"/>
              <a:buFont typeface="Arial"/>
              <a:buNone/>
            </a:pPr>
            <a:r>
              <a:rPr b="1" lang="en-US" sz="1200">
                <a:solidFill>
                  <a:srgbClr val="B4323A"/>
                </a:solidFill>
                <a:latin typeface="Arial"/>
                <a:ea typeface="Arial"/>
                <a:cs typeface="Arial"/>
                <a:sym typeface="Arial"/>
              </a:rPr>
              <a:t>triage</a:t>
            </a:r>
            <a:endParaRPr sz="1200">
              <a:solidFill>
                <a:schemeClr val="dk1"/>
              </a:solidFill>
              <a:latin typeface="Arial"/>
              <a:ea typeface="Arial"/>
              <a:cs typeface="Arial"/>
              <a:sym typeface="Arial"/>
            </a:endParaRPr>
          </a:p>
        </p:txBody>
      </p:sp>
      <p:sp>
        <p:nvSpPr>
          <p:cNvPr id="255" name="Google Shape;255;p12"/>
          <p:cNvSpPr/>
          <p:nvPr/>
        </p:nvSpPr>
        <p:spPr>
          <a:xfrm>
            <a:off x="502920" y="6473952"/>
            <a:ext cx="411480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796"/>
              </a:buClr>
              <a:buSzPts val="850"/>
              <a:buFont typeface="Arial"/>
              <a:buNone/>
            </a:pPr>
            <a:r>
              <a:rPr lang="en-US" sz="850">
                <a:solidFill>
                  <a:srgbClr val="7B8796"/>
                </a:solidFill>
                <a:latin typeface="Arial"/>
                <a:ea typeface="Arial"/>
                <a:cs typeface="Arial"/>
                <a:sym typeface="Arial"/>
              </a:rPr>
              <a:t>Haematological Aspect of Purpura</a:t>
            </a:r>
            <a:endParaRPr sz="850">
              <a:solidFill>
                <a:schemeClr val="dk1"/>
              </a:solidFill>
              <a:latin typeface="Arial"/>
              <a:ea typeface="Arial"/>
              <a:cs typeface="Arial"/>
              <a:sym typeface="Arial"/>
            </a:endParaRPr>
          </a:p>
        </p:txBody>
      </p:sp>
      <p:sp>
        <p:nvSpPr>
          <p:cNvPr id="256" name="Google Shape;256;p12"/>
          <p:cNvSpPr/>
          <p:nvPr/>
        </p:nvSpPr>
        <p:spPr>
          <a:xfrm>
            <a:off x="11384280" y="6419088"/>
            <a:ext cx="347472"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957A6"/>
              </a:buClr>
              <a:buSzPts val="1000"/>
              <a:buFont typeface="Arial"/>
              <a:buNone/>
            </a:pPr>
            <a:r>
              <a:rPr b="1" lang="en-US" sz="1000">
                <a:solidFill>
                  <a:srgbClr val="1957A6"/>
                </a:solidFill>
                <a:latin typeface="Arial"/>
                <a:ea typeface="Arial"/>
                <a:cs typeface="Arial"/>
                <a:sym typeface="Arial"/>
              </a:rPr>
              <a:t>08</a:t>
            </a:r>
            <a:endParaRPr sz="1000">
              <a:solidFill>
                <a:schemeClr val="dk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261" name="Shape 261"/>
        <p:cNvGrpSpPr/>
        <p:nvPr/>
      </p:nvGrpSpPr>
      <p:grpSpPr>
        <a:xfrm>
          <a:off x="0" y="0"/>
          <a:ext cx="0" cy="0"/>
          <a:chOff x="0" y="0"/>
          <a:chExt cx="0" cy="0"/>
        </a:xfrm>
      </p:grpSpPr>
      <p:sp>
        <p:nvSpPr>
          <p:cNvPr id="262" name="Google Shape;262;p13"/>
          <p:cNvSpPr/>
          <p:nvPr/>
        </p:nvSpPr>
        <p:spPr>
          <a:xfrm>
            <a:off x="0" y="0"/>
            <a:ext cx="12191695" cy="6858000"/>
          </a:xfrm>
          <a:prstGeom prst="rect">
            <a:avLst/>
          </a:prstGeom>
          <a:solidFill>
            <a:srgbClr val="F8FAFC"/>
          </a:solidFill>
          <a:ln cap="flat" cmpd="sng" w="12700">
            <a:solidFill>
              <a:srgbClr val="F8FAFC">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3"/>
          <p:cNvSpPr/>
          <p:nvPr/>
        </p:nvSpPr>
        <p:spPr>
          <a:xfrm>
            <a:off x="0" y="0"/>
            <a:ext cx="12191695" cy="128016"/>
          </a:xfrm>
          <a:prstGeom prst="rect">
            <a:avLst/>
          </a:prstGeom>
          <a:solidFill>
            <a:srgbClr val="1957A6"/>
          </a:solidFill>
          <a:ln cap="flat" cmpd="sng" w="12700">
            <a:solidFill>
              <a:srgbClr val="1957A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13"/>
          <p:cNvSpPr/>
          <p:nvPr/>
        </p:nvSpPr>
        <p:spPr>
          <a:xfrm>
            <a:off x="502920" y="292608"/>
            <a:ext cx="8869680" cy="45720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3000"/>
              <a:buFont typeface="Play"/>
              <a:buNone/>
            </a:pPr>
            <a:r>
              <a:rPr b="1" lang="en-US" sz="3000">
                <a:solidFill>
                  <a:srgbClr val="122033"/>
                </a:solidFill>
                <a:latin typeface="Play"/>
                <a:ea typeface="Play"/>
                <a:cs typeface="Play"/>
                <a:sym typeface="Play"/>
              </a:rPr>
              <a:t>Red flags: when purpura is an emergency</a:t>
            </a:r>
            <a:endParaRPr sz="3000">
              <a:solidFill>
                <a:schemeClr val="dk1"/>
              </a:solidFill>
              <a:latin typeface="Arial"/>
              <a:ea typeface="Arial"/>
              <a:cs typeface="Arial"/>
              <a:sym typeface="Arial"/>
            </a:endParaRPr>
          </a:p>
        </p:txBody>
      </p:sp>
      <p:sp>
        <p:nvSpPr>
          <p:cNvPr id="265" name="Google Shape;265;p13"/>
          <p:cNvSpPr/>
          <p:nvPr/>
        </p:nvSpPr>
        <p:spPr>
          <a:xfrm>
            <a:off x="530352" y="786384"/>
            <a:ext cx="9601200" cy="301752"/>
          </a:xfrm>
          <a:prstGeom prst="rect">
            <a:avLst/>
          </a:prstGeom>
          <a:noFill/>
          <a:ln>
            <a:noFill/>
          </a:ln>
        </p:spPr>
        <p:txBody>
          <a:bodyPr anchorCtr="0" anchor="ctr" bIns="125" lIns="125" spcFirstLastPara="1" rIns="125" wrap="square" tIns="125">
            <a:noAutofit/>
          </a:bodyPr>
          <a:lstStyle/>
          <a:p>
            <a:pPr indent="0" lvl="0" marL="0" marR="0" rtl="0" algn="l">
              <a:spcBef>
                <a:spcPts val="0"/>
              </a:spcBef>
              <a:spcAft>
                <a:spcPts val="0"/>
              </a:spcAft>
              <a:buClr>
                <a:srgbClr val="5B677A"/>
              </a:buClr>
              <a:buSzPts val="1350"/>
              <a:buFont typeface="Arial"/>
              <a:buNone/>
            </a:pPr>
            <a:r>
              <a:rPr lang="en-US" sz="1350">
                <a:solidFill>
                  <a:srgbClr val="5B677A"/>
                </a:solidFill>
                <a:latin typeface="Arial"/>
                <a:ea typeface="Arial"/>
                <a:cs typeface="Arial"/>
                <a:sym typeface="Arial"/>
              </a:rPr>
              <a:t>Admit, refer or discuss urgently when these features are present.</a:t>
            </a:r>
            <a:endParaRPr sz="1350">
              <a:solidFill>
                <a:schemeClr val="dk1"/>
              </a:solidFill>
              <a:latin typeface="Arial"/>
              <a:ea typeface="Arial"/>
              <a:cs typeface="Arial"/>
              <a:sym typeface="Arial"/>
            </a:endParaRPr>
          </a:p>
        </p:txBody>
      </p:sp>
      <p:sp>
        <p:nvSpPr>
          <p:cNvPr id="266" name="Google Shape;266;p13"/>
          <p:cNvSpPr/>
          <p:nvPr/>
        </p:nvSpPr>
        <p:spPr>
          <a:xfrm>
            <a:off x="731520" y="1234440"/>
            <a:ext cx="4389120" cy="640080"/>
          </a:xfrm>
          <a:prstGeom prst="roundRect">
            <a:avLst>
              <a:gd fmla="val 11429" name="adj"/>
            </a:avLst>
          </a:prstGeom>
          <a:solidFill>
            <a:srgbClr val="FBECEC"/>
          </a:solidFill>
          <a:ln cap="flat" cmpd="sng" w="12700">
            <a:solidFill>
              <a:srgbClr val="B4323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13"/>
          <p:cNvSpPr/>
          <p:nvPr/>
        </p:nvSpPr>
        <p:spPr>
          <a:xfrm>
            <a:off x="841248" y="1325880"/>
            <a:ext cx="4169664" cy="45720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450"/>
              <a:buFont typeface="Arial"/>
              <a:buNone/>
            </a:pPr>
            <a:r>
              <a:rPr b="1" lang="en-US" sz="1450">
                <a:solidFill>
                  <a:srgbClr val="122033"/>
                </a:solidFill>
                <a:latin typeface="Arial"/>
                <a:ea typeface="Arial"/>
                <a:cs typeface="Arial"/>
                <a:sym typeface="Arial"/>
              </a:rPr>
              <a:t>Platelet count &lt;20 x 10^9/L or active mucosal bleeding</a:t>
            </a:r>
            <a:endParaRPr sz="1450">
              <a:solidFill>
                <a:schemeClr val="dk1"/>
              </a:solidFill>
              <a:latin typeface="Arial"/>
              <a:ea typeface="Arial"/>
              <a:cs typeface="Arial"/>
              <a:sym typeface="Arial"/>
            </a:endParaRPr>
          </a:p>
        </p:txBody>
      </p:sp>
      <p:sp>
        <p:nvSpPr>
          <p:cNvPr id="268" name="Google Shape;268;p13"/>
          <p:cNvSpPr/>
          <p:nvPr/>
        </p:nvSpPr>
        <p:spPr>
          <a:xfrm>
            <a:off x="5806440" y="1234440"/>
            <a:ext cx="4389120" cy="640080"/>
          </a:xfrm>
          <a:prstGeom prst="roundRect">
            <a:avLst>
              <a:gd fmla="val 11429" name="adj"/>
            </a:avLst>
          </a:prstGeom>
          <a:solidFill>
            <a:srgbClr val="FBECEC"/>
          </a:solidFill>
          <a:ln cap="flat" cmpd="sng" w="12700">
            <a:solidFill>
              <a:srgbClr val="B4323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13"/>
          <p:cNvSpPr/>
          <p:nvPr/>
        </p:nvSpPr>
        <p:spPr>
          <a:xfrm>
            <a:off x="5916168" y="1325880"/>
            <a:ext cx="4169664" cy="45720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450"/>
              <a:buFont typeface="Arial"/>
              <a:buNone/>
            </a:pPr>
            <a:r>
              <a:rPr b="1" lang="en-US" sz="1450">
                <a:solidFill>
                  <a:srgbClr val="122033"/>
                </a:solidFill>
                <a:latin typeface="Arial"/>
                <a:ea typeface="Arial"/>
                <a:cs typeface="Arial"/>
                <a:sym typeface="Arial"/>
              </a:rPr>
              <a:t>Fever, hypotension, sepsis or meningococcal picture</a:t>
            </a:r>
            <a:endParaRPr sz="1450">
              <a:solidFill>
                <a:schemeClr val="dk1"/>
              </a:solidFill>
              <a:latin typeface="Arial"/>
              <a:ea typeface="Arial"/>
              <a:cs typeface="Arial"/>
              <a:sym typeface="Arial"/>
            </a:endParaRPr>
          </a:p>
        </p:txBody>
      </p:sp>
      <p:sp>
        <p:nvSpPr>
          <p:cNvPr id="270" name="Google Shape;270;p13"/>
          <p:cNvSpPr/>
          <p:nvPr/>
        </p:nvSpPr>
        <p:spPr>
          <a:xfrm>
            <a:off x="731520" y="2377440"/>
            <a:ext cx="4389120" cy="640080"/>
          </a:xfrm>
          <a:prstGeom prst="roundRect">
            <a:avLst>
              <a:gd fmla="val 11429" name="adj"/>
            </a:avLst>
          </a:prstGeom>
          <a:solidFill>
            <a:srgbClr val="FBECEC"/>
          </a:solidFill>
          <a:ln cap="flat" cmpd="sng" w="12700">
            <a:solidFill>
              <a:srgbClr val="B4323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3"/>
          <p:cNvSpPr/>
          <p:nvPr/>
        </p:nvSpPr>
        <p:spPr>
          <a:xfrm>
            <a:off x="841248" y="2468880"/>
            <a:ext cx="4169664" cy="45720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450"/>
              <a:buFont typeface="Arial"/>
              <a:buNone/>
            </a:pPr>
            <a:r>
              <a:rPr b="1" lang="en-US" sz="1450">
                <a:solidFill>
                  <a:srgbClr val="122033"/>
                </a:solidFill>
                <a:latin typeface="Arial"/>
                <a:ea typeface="Arial"/>
                <a:cs typeface="Arial"/>
                <a:sym typeface="Arial"/>
              </a:rPr>
              <a:t>Blasts, pancytopenia or suspected acute leukemia</a:t>
            </a:r>
            <a:endParaRPr sz="1450">
              <a:solidFill>
                <a:schemeClr val="dk1"/>
              </a:solidFill>
              <a:latin typeface="Arial"/>
              <a:ea typeface="Arial"/>
              <a:cs typeface="Arial"/>
              <a:sym typeface="Arial"/>
            </a:endParaRPr>
          </a:p>
        </p:txBody>
      </p:sp>
      <p:sp>
        <p:nvSpPr>
          <p:cNvPr id="272" name="Google Shape;272;p13"/>
          <p:cNvSpPr/>
          <p:nvPr/>
        </p:nvSpPr>
        <p:spPr>
          <a:xfrm>
            <a:off x="5806440" y="2377440"/>
            <a:ext cx="4389120" cy="640080"/>
          </a:xfrm>
          <a:prstGeom prst="roundRect">
            <a:avLst>
              <a:gd fmla="val 11429" name="adj"/>
            </a:avLst>
          </a:prstGeom>
          <a:solidFill>
            <a:srgbClr val="FBECEC"/>
          </a:solidFill>
          <a:ln cap="flat" cmpd="sng" w="12700">
            <a:solidFill>
              <a:srgbClr val="B4323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13"/>
          <p:cNvSpPr/>
          <p:nvPr/>
        </p:nvSpPr>
        <p:spPr>
          <a:xfrm>
            <a:off x="5916168" y="2468880"/>
            <a:ext cx="4169664" cy="45720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450"/>
              <a:buFont typeface="Arial"/>
              <a:buNone/>
            </a:pPr>
            <a:r>
              <a:rPr b="1" lang="en-US" sz="1450">
                <a:solidFill>
                  <a:srgbClr val="122033"/>
                </a:solidFill>
                <a:latin typeface="Arial"/>
                <a:ea typeface="Arial"/>
                <a:cs typeface="Arial"/>
                <a:sym typeface="Arial"/>
              </a:rPr>
              <a:t>Schistocytes, renal failure or neurological symptoms</a:t>
            </a:r>
            <a:endParaRPr sz="1450">
              <a:solidFill>
                <a:schemeClr val="dk1"/>
              </a:solidFill>
              <a:latin typeface="Arial"/>
              <a:ea typeface="Arial"/>
              <a:cs typeface="Arial"/>
              <a:sym typeface="Arial"/>
            </a:endParaRPr>
          </a:p>
        </p:txBody>
      </p:sp>
      <p:sp>
        <p:nvSpPr>
          <p:cNvPr id="274" name="Google Shape;274;p13"/>
          <p:cNvSpPr/>
          <p:nvPr/>
        </p:nvSpPr>
        <p:spPr>
          <a:xfrm>
            <a:off x="731520" y="3520440"/>
            <a:ext cx="4389120" cy="640080"/>
          </a:xfrm>
          <a:prstGeom prst="roundRect">
            <a:avLst>
              <a:gd fmla="val 11429" name="adj"/>
            </a:avLst>
          </a:prstGeom>
          <a:solidFill>
            <a:srgbClr val="FBECEC"/>
          </a:solidFill>
          <a:ln cap="flat" cmpd="sng" w="12700">
            <a:solidFill>
              <a:srgbClr val="B4323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13"/>
          <p:cNvSpPr/>
          <p:nvPr/>
        </p:nvSpPr>
        <p:spPr>
          <a:xfrm>
            <a:off x="841248" y="3611880"/>
            <a:ext cx="4169664" cy="45720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450"/>
              <a:buFont typeface="Arial"/>
              <a:buNone/>
            </a:pPr>
            <a:r>
              <a:rPr b="1" lang="en-US" sz="1450">
                <a:solidFill>
                  <a:srgbClr val="122033"/>
                </a:solidFill>
                <a:latin typeface="Arial"/>
                <a:ea typeface="Arial"/>
                <a:cs typeface="Arial"/>
                <a:sym typeface="Arial"/>
              </a:rPr>
              <a:t>Prolonged PT/APTT with bleeding or suspected DIC</a:t>
            </a:r>
            <a:endParaRPr sz="1450">
              <a:solidFill>
                <a:schemeClr val="dk1"/>
              </a:solidFill>
              <a:latin typeface="Arial"/>
              <a:ea typeface="Arial"/>
              <a:cs typeface="Arial"/>
              <a:sym typeface="Arial"/>
            </a:endParaRPr>
          </a:p>
        </p:txBody>
      </p:sp>
      <p:sp>
        <p:nvSpPr>
          <p:cNvPr id="276" name="Google Shape;276;p13"/>
          <p:cNvSpPr/>
          <p:nvPr/>
        </p:nvSpPr>
        <p:spPr>
          <a:xfrm>
            <a:off x="5806440" y="3520440"/>
            <a:ext cx="4389120" cy="640080"/>
          </a:xfrm>
          <a:prstGeom prst="roundRect">
            <a:avLst>
              <a:gd fmla="val 11429" name="adj"/>
            </a:avLst>
          </a:prstGeom>
          <a:solidFill>
            <a:srgbClr val="FBECEC"/>
          </a:solidFill>
          <a:ln cap="flat" cmpd="sng" w="12700">
            <a:solidFill>
              <a:srgbClr val="B4323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13"/>
          <p:cNvSpPr/>
          <p:nvPr/>
        </p:nvSpPr>
        <p:spPr>
          <a:xfrm>
            <a:off x="5916168" y="3611880"/>
            <a:ext cx="4169664" cy="45720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450"/>
              <a:buFont typeface="Arial"/>
              <a:buNone/>
            </a:pPr>
            <a:r>
              <a:rPr b="1" lang="en-US" sz="1450">
                <a:solidFill>
                  <a:srgbClr val="122033"/>
                </a:solidFill>
                <a:latin typeface="Arial"/>
                <a:ea typeface="Arial"/>
                <a:cs typeface="Arial"/>
                <a:sym typeface="Arial"/>
              </a:rPr>
              <a:t>Pregnancy with hypertension, abnormal LFT or low platelets</a:t>
            </a:r>
            <a:endParaRPr sz="1450">
              <a:solidFill>
                <a:schemeClr val="dk1"/>
              </a:solidFill>
              <a:latin typeface="Arial"/>
              <a:ea typeface="Arial"/>
              <a:cs typeface="Arial"/>
              <a:sym typeface="Arial"/>
            </a:endParaRPr>
          </a:p>
        </p:txBody>
      </p:sp>
      <p:sp>
        <p:nvSpPr>
          <p:cNvPr id="278" name="Google Shape;278;p13"/>
          <p:cNvSpPr/>
          <p:nvPr/>
        </p:nvSpPr>
        <p:spPr>
          <a:xfrm>
            <a:off x="1325880" y="5806440"/>
            <a:ext cx="8046720" cy="347472"/>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B4323A"/>
              </a:buClr>
              <a:buSzPts val="1900"/>
              <a:buFont typeface="Arial"/>
              <a:buNone/>
            </a:pPr>
            <a:r>
              <a:rPr b="1" lang="en-US" sz="1900">
                <a:solidFill>
                  <a:srgbClr val="B4323A"/>
                </a:solidFill>
                <a:latin typeface="Arial"/>
                <a:ea typeface="Arial"/>
                <a:cs typeface="Arial"/>
                <a:sym typeface="Arial"/>
              </a:rPr>
              <a:t>Do not delay: CBC + film + coagulation screen can be lifesaving.</a:t>
            </a:r>
            <a:endParaRPr sz="1900">
              <a:solidFill>
                <a:schemeClr val="dk1"/>
              </a:solidFill>
              <a:latin typeface="Arial"/>
              <a:ea typeface="Arial"/>
              <a:cs typeface="Arial"/>
              <a:sym typeface="Arial"/>
            </a:endParaRPr>
          </a:p>
        </p:txBody>
      </p:sp>
      <p:sp>
        <p:nvSpPr>
          <p:cNvPr id="279" name="Google Shape;279;p13"/>
          <p:cNvSpPr/>
          <p:nvPr/>
        </p:nvSpPr>
        <p:spPr>
          <a:xfrm>
            <a:off x="502920" y="6473952"/>
            <a:ext cx="411480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796"/>
              </a:buClr>
              <a:buSzPts val="850"/>
              <a:buFont typeface="Arial"/>
              <a:buNone/>
            </a:pPr>
            <a:r>
              <a:rPr lang="en-US" sz="850">
                <a:solidFill>
                  <a:srgbClr val="7B8796"/>
                </a:solidFill>
                <a:latin typeface="Arial"/>
                <a:ea typeface="Arial"/>
                <a:cs typeface="Arial"/>
                <a:sym typeface="Arial"/>
              </a:rPr>
              <a:t>Haematological Aspect of Purpura</a:t>
            </a:r>
            <a:endParaRPr sz="850">
              <a:solidFill>
                <a:schemeClr val="dk1"/>
              </a:solidFill>
              <a:latin typeface="Arial"/>
              <a:ea typeface="Arial"/>
              <a:cs typeface="Arial"/>
              <a:sym typeface="Arial"/>
            </a:endParaRPr>
          </a:p>
        </p:txBody>
      </p:sp>
      <p:sp>
        <p:nvSpPr>
          <p:cNvPr id="280" name="Google Shape;280;p13"/>
          <p:cNvSpPr/>
          <p:nvPr/>
        </p:nvSpPr>
        <p:spPr>
          <a:xfrm>
            <a:off x="11384280" y="6419088"/>
            <a:ext cx="347472"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957A6"/>
              </a:buClr>
              <a:buSzPts val="1000"/>
              <a:buFont typeface="Arial"/>
              <a:buNone/>
            </a:pPr>
            <a:r>
              <a:rPr b="1" lang="en-US" sz="1000">
                <a:solidFill>
                  <a:srgbClr val="1957A6"/>
                </a:solidFill>
                <a:latin typeface="Arial"/>
                <a:ea typeface="Arial"/>
                <a:cs typeface="Arial"/>
                <a:sym typeface="Arial"/>
              </a:rPr>
              <a:t>09</a:t>
            </a:r>
            <a:endParaRPr sz="1000">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285" name="Shape 285"/>
        <p:cNvGrpSpPr/>
        <p:nvPr/>
      </p:nvGrpSpPr>
      <p:grpSpPr>
        <a:xfrm>
          <a:off x="0" y="0"/>
          <a:ext cx="0" cy="0"/>
          <a:chOff x="0" y="0"/>
          <a:chExt cx="0" cy="0"/>
        </a:xfrm>
      </p:grpSpPr>
      <p:sp>
        <p:nvSpPr>
          <p:cNvPr id="286" name="Google Shape;286;p14"/>
          <p:cNvSpPr/>
          <p:nvPr/>
        </p:nvSpPr>
        <p:spPr>
          <a:xfrm>
            <a:off x="0" y="0"/>
            <a:ext cx="12191695" cy="6858000"/>
          </a:xfrm>
          <a:prstGeom prst="rect">
            <a:avLst/>
          </a:prstGeom>
          <a:solidFill>
            <a:srgbClr val="F8FAFC"/>
          </a:solidFill>
          <a:ln cap="flat" cmpd="sng" w="12700">
            <a:solidFill>
              <a:srgbClr val="F8FAFC">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14"/>
          <p:cNvSpPr/>
          <p:nvPr/>
        </p:nvSpPr>
        <p:spPr>
          <a:xfrm>
            <a:off x="0" y="0"/>
            <a:ext cx="12191695" cy="128016"/>
          </a:xfrm>
          <a:prstGeom prst="rect">
            <a:avLst/>
          </a:prstGeom>
          <a:solidFill>
            <a:srgbClr val="1957A6"/>
          </a:solidFill>
          <a:ln cap="flat" cmpd="sng" w="12700">
            <a:solidFill>
              <a:srgbClr val="1957A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14"/>
          <p:cNvSpPr/>
          <p:nvPr/>
        </p:nvSpPr>
        <p:spPr>
          <a:xfrm>
            <a:off x="502920" y="292608"/>
            <a:ext cx="8869680" cy="45720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3000"/>
              <a:buFont typeface="Play"/>
              <a:buNone/>
            </a:pPr>
            <a:r>
              <a:rPr b="1" lang="en-US" sz="3000">
                <a:solidFill>
                  <a:srgbClr val="122033"/>
                </a:solidFill>
                <a:latin typeface="Play"/>
                <a:ea typeface="Play"/>
                <a:cs typeface="Play"/>
                <a:sym typeface="Play"/>
              </a:rPr>
              <a:t>Practical diagnostic algorithm</a:t>
            </a:r>
            <a:endParaRPr sz="3000">
              <a:solidFill>
                <a:schemeClr val="dk1"/>
              </a:solidFill>
              <a:latin typeface="Arial"/>
              <a:ea typeface="Arial"/>
              <a:cs typeface="Arial"/>
              <a:sym typeface="Arial"/>
            </a:endParaRPr>
          </a:p>
        </p:txBody>
      </p:sp>
      <p:sp>
        <p:nvSpPr>
          <p:cNvPr id="289" name="Google Shape;289;p14"/>
          <p:cNvSpPr/>
          <p:nvPr/>
        </p:nvSpPr>
        <p:spPr>
          <a:xfrm>
            <a:off x="530352" y="786384"/>
            <a:ext cx="9601200" cy="301752"/>
          </a:xfrm>
          <a:prstGeom prst="rect">
            <a:avLst/>
          </a:prstGeom>
          <a:noFill/>
          <a:ln>
            <a:noFill/>
          </a:ln>
        </p:spPr>
        <p:txBody>
          <a:bodyPr anchorCtr="0" anchor="ctr" bIns="125" lIns="125" spcFirstLastPara="1" rIns="125" wrap="square" tIns="125">
            <a:noAutofit/>
          </a:bodyPr>
          <a:lstStyle/>
          <a:p>
            <a:pPr indent="0" lvl="0" marL="0" marR="0" rtl="0" algn="l">
              <a:spcBef>
                <a:spcPts val="0"/>
              </a:spcBef>
              <a:spcAft>
                <a:spcPts val="0"/>
              </a:spcAft>
              <a:buClr>
                <a:srgbClr val="5B677A"/>
              </a:buClr>
              <a:buSzPts val="1350"/>
              <a:buFont typeface="Arial"/>
              <a:buNone/>
            </a:pPr>
            <a:r>
              <a:rPr lang="en-US" sz="1350">
                <a:solidFill>
                  <a:srgbClr val="5B677A"/>
                </a:solidFill>
                <a:latin typeface="Arial"/>
                <a:ea typeface="Arial"/>
                <a:cs typeface="Arial"/>
                <a:sym typeface="Arial"/>
              </a:rPr>
              <a:t>A simple flow for bedside reasoning.</a:t>
            </a:r>
            <a:endParaRPr sz="1350">
              <a:solidFill>
                <a:schemeClr val="dk1"/>
              </a:solidFill>
              <a:latin typeface="Arial"/>
              <a:ea typeface="Arial"/>
              <a:cs typeface="Arial"/>
              <a:sym typeface="Arial"/>
            </a:endParaRPr>
          </a:p>
        </p:txBody>
      </p:sp>
      <p:sp>
        <p:nvSpPr>
          <p:cNvPr id="290" name="Google Shape;290;p14"/>
          <p:cNvSpPr/>
          <p:nvPr/>
        </p:nvSpPr>
        <p:spPr>
          <a:xfrm>
            <a:off x="4572000" y="1188720"/>
            <a:ext cx="2560320" cy="475488"/>
          </a:xfrm>
          <a:prstGeom prst="roundRect">
            <a:avLst>
              <a:gd fmla="val 15385" name="adj"/>
            </a:avLst>
          </a:prstGeom>
          <a:solidFill>
            <a:srgbClr val="E8F1FB"/>
          </a:solidFill>
          <a:ln cap="flat" cmpd="sng" w="12700">
            <a:solidFill>
              <a:srgbClr val="1957A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14"/>
          <p:cNvSpPr/>
          <p:nvPr/>
        </p:nvSpPr>
        <p:spPr>
          <a:xfrm>
            <a:off x="4681728" y="1280160"/>
            <a:ext cx="2340864" cy="29260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500"/>
              <a:buFont typeface="Arial"/>
              <a:buNone/>
            </a:pPr>
            <a:r>
              <a:rPr b="1" lang="en-US" sz="1500">
                <a:solidFill>
                  <a:srgbClr val="122033"/>
                </a:solidFill>
                <a:latin typeface="Arial"/>
                <a:ea typeface="Arial"/>
                <a:cs typeface="Arial"/>
                <a:sym typeface="Arial"/>
              </a:rPr>
              <a:t>Non-blanching purpura</a:t>
            </a:r>
            <a:endParaRPr sz="1500">
              <a:solidFill>
                <a:schemeClr val="dk1"/>
              </a:solidFill>
              <a:latin typeface="Arial"/>
              <a:ea typeface="Arial"/>
              <a:cs typeface="Arial"/>
              <a:sym typeface="Arial"/>
            </a:endParaRPr>
          </a:p>
        </p:txBody>
      </p:sp>
      <p:cxnSp>
        <p:nvCxnSpPr>
          <p:cNvPr id="292" name="Google Shape;292;p14"/>
          <p:cNvCxnSpPr/>
          <p:nvPr/>
        </p:nvCxnSpPr>
        <p:spPr>
          <a:xfrm>
            <a:off x="5852160" y="1719072"/>
            <a:ext cx="0" cy="274320"/>
          </a:xfrm>
          <a:prstGeom prst="straightConnector1">
            <a:avLst/>
          </a:prstGeom>
          <a:noFill/>
          <a:ln cap="flat" cmpd="sng" w="21575">
            <a:solidFill>
              <a:srgbClr val="1957A6"/>
            </a:solidFill>
            <a:prstDash val="solid"/>
            <a:round/>
            <a:headEnd len="sm" w="sm" type="none"/>
            <a:tailEnd len="med" w="med" type="triangle"/>
          </a:ln>
        </p:spPr>
      </p:cxnSp>
      <p:sp>
        <p:nvSpPr>
          <p:cNvPr id="293" name="Google Shape;293;p14"/>
          <p:cNvSpPr/>
          <p:nvPr/>
        </p:nvSpPr>
        <p:spPr>
          <a:xfrm>
            <a:off x="4389120" y="2057400"/>
            <a:ext cx="2926080" cy="475488"/>
          </a:xfrm>
          <a:prstGeom prst="roundRect">
            <a:avLst>
              <a:gd fmla="val 15385" name="adj"/>
            </a:avLst>
          </a:prstGeom>
          <a:solidFill>
            <a:srgbClr val="FFFFFF"/>
          </a:solidFill>
          <a:ln cap="flat" cmpd="sng" w="12700">
            <a:solidFill>
              <a:srgbClr val="1957A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14"/>
          <p:cNvSpPr/>
          <p:nvPr/>
        </p:nvSpPr>
        <p:spPr>
          <a:xfrm>
            <a:off x="4498848" y="2148840"/>
            <a:ext cx="2706624" cy="292608"/>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500"/>
              <a:buFont typeface="Arial"/>
              <a:buNone/>
            </a:pPr>
            <a:r>
              <a:rPr b="1" lang="en-US" sz="1500">
                <a:solidFill>
                  <a:srgbClr val="122033"/>
                </a:solidFill>
                <a:latin typeface="Arial"/>
                <a:ea typeface="Arial"/>
                <a:cs typeface="Arial"/>
                <a:sym typeface="Arial"/>
              </a:rPr>
              <a:t>CBC + peripheral smear</a:t>
            </a:r>
            <a:endParaRPr sz="1500">
              <a:solidFill>
                <a:schemeClr val="dk1"/>
              </a:solidFill>
              <a:latin typeface="Arial"/>
              <a:ea typeface="Arial"/>
              <a:cs typeface="Arial"/>
              <a:sym typeface="Arial"/>
            </a:endParaRPr>
          </a:p>
        </p:txBody>
      </p:sp>
      <p:cxnSp>
        <p:nvCxnSpPr>
          <p:cNvPr id="295" name="Google Shape;295;p14"/>
          <p:cNvCxnSpPr/>
          <p:nvPr/>
        </p:nvCxnSpPr>
        <p:spPr>
          <a:xfrm>
            <a:off x="5852160" y="2606040"/>
            <a:ext cx="0" cy="393192"/>
          </a:xfrm>
          <a:prstGeom prst="straightConnector1">
            <a:avLst/>
          </a:prstGeom>
          <a:noFill/>
          <a:ln cap="flat" cmpd="sng" w="21575">
            <a:solidFill>
              <a:srgbClr val="1957A6"/>
            </a:solidFill>
            <a:prstDash val="solid"/>
            <a:round/>
            <a:headEnd len="sm" w="sm" type="none"/>
            <a:tailEnd len="med" w="med" type="triangle"/>
          </a:ln>
        </p:spPr>
      </p:cxnSp>
      <p:cxnSp>
        <p:nvCxnSpPr>
          <p:cNvPr id="296" name="Google Shape;296;p14"/>
          <p:cNvCxnSpPr/>
          <p:nvPr/>
        </p:nvCxnSpPr>
        <p:spPr>
          <a:xfrm>
            <a:off x="5852160" y="2606040"/>
            <a:ext cx="0" cy="393192"/>
          </a:xfrm>
          <a:prstGeom prst="straightConnector1">
            <a:avLst/>
          </a:prstGeom>
          <a:noFill/>
          <a:ln cap="flat" cmpd="sng" w="21575">
            <a:solidFill>
              <a:srgbClr val="1957A6"/>
            </a:solidFill>
            <a:prstDash val="solid"/>
            <a:round/>
            <a:headEnd len="sm" w="sm" type="none"/>
            <a:tailEnd len="med" w="med" type="triangle"/>
          </a:ln>
        </p:spPr>
      </p:cxnSp>
      <p:cxnSp>
        <p:nvCxnSpPr>
          <p:cNvPr id="297" name="Google Shape;297;p14"/>
          <p:cNvCxnSpPr/>
          <p:nvPr/>
        </p:nvCxnSpPr>
        <p:spPr>
          <a:xfrm>
            <a:off x="5852160" y="2606040"/>
            <a:ext cx="3017520" cy="393192"/>
          </a:xfrm>
          <a:prstGeom prst="straightConnector1">
            <a:avLst/>
          </a:prstGeom>
          <a:noFill/>
          <a:ln cap="flat" cmpd="sng" w="21575">
            <a:solidFill>
              <a:srgbClr val="1957A6"/>
            </a:solidFill>
            <a:prstDash val="solid"/>
            <a:round/>
            <a:headEnd len="sm" w="sm" type="none"/>
            <a:tailEnd len="med" w="med" type="triangle"/>
          </a:ln>
        </p:spPr>
      </p:cxnSp>
      <p:sp>
        <p:nvSpPr>
          <p:cNvPr id="298" name="Google Shape;298;p14"/>
          <p:cNvSpPr/>
          <p:nvPr/>
        </p:nvSpPr>
        <p:spPr>
          <a:xfrm>
            <a:off x="777240" y="3154680"/>
            <a:ext cx="3246120" cy="1005840"/>
          </a:xfrm>
          <a:prstGeom prst="roundRect">
            <a:avLst>
              <a:gd fmla="val 7273" name="adj"/>
            </a:avLst>
          </a:prstGeom>
          <a:solidFill>
            <a:srgbClr val="FBECEC"/>
          </a:solidFill>
          <a:ln cap="flat" cmpd="sng" w="12700">
            <a:solidFill>
              <a:srgbClr val="B4323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4"/>
          <p:cNvSpPr/>
          <p:nvPr/>
        </p:nvSpPr>
        <p:spPr>
          <a:xfrm>
            <a:off x="886968" y="3246120"/>
            <a:ext cx="3026664" cy="82296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320"/>
              <a:buFont typeface="Arial"/>
              <a:buNone/>
            </a:pPr>
            <a:r>
              <a:rPr b="1" lang="en-US" sz="1320">
                <a:solidFill>
                  <a:srgbClr val="122033"/>
                </a:solidFill>
                <a:latin typeface="Arial"/>
                <a:ea typeface="Arial"/>
                <a:cs typeface="Arial"/>
                <a:sym typeface="Arial"/>
              </a:rPr>
              <a:t>Low platelets</a:t>
            </a:r>
            <a:endParaRPr sz="1320">
              <a:solidFill>
                <a:schemeClr val="dk1"/>
              </a:solidFill>
              <a:latin typeface="Arial"/>
              <a:ea typeface="Arial"/>
              <a:cs typeface="Arial"/>
              <a:sym typeface="Arial"/>
            </a:endParaRPr>
          </a:p>
          <a:p>
            <a:pPr indent="0" lvl="0" marL="0" marR="0" rtl="0" algn="l">
              <a:spcBef>
                <a:spcPts val="0"/>
              </a:spcBef>
              <a:spcAft>
                <a:spcPts val="0"/>
              </a:spcAft>
              <a:buClr>
                <a:srgbClr val="122033"/>
              </a:buClr>
              <a:buSzPts val="1320"/>
              <a:buFont typeface="Arial"/>
              <a:buNone/>
            </a:pPr>
            <a:r>
              <a:rPr b="1" lang="en-US" sz="1320">
                <a:solidFill>
                  <a:srgbClr val="122033"/>
                </a:solidFill>
                <a:latin typeface="Arial"/>
                <a:ea typeface="Arial"/>
                <a:cs typeface="Arial"/>
                <a:sym typeface="Arial"/>
              </a:rPr>
              <a:t>ITP, dengue, drugs, leukemia, DIC/TTP</a:t>
            </a:r>
            <a:endParaRPr sz="1320">
              <a:solidFill>
                <a:schemeClr val="dk1"/>
              </a:solidFill>
              <a:latin typeface="Arial"/>
              <a:ea typeface="Arial"/>
              <a:cs typeface="Arial"/>
              <a:sym typeface="Arial"/>
            </a:endParaRPr>
          </a:p>
        </p:txBody>
      </p:sp>
      <p:sp>
        <p:nvSpPr>
          <p:cNvPr id="300" name="Google Shape;300;p14"/>
          <p:cNvSpPr/>
          <p:nvPr/>
        </p:nvSpPr>
        <p:spPr>
          <a:xfrm>
            <a:off x="4251960" y="3154680"/>
            <a:ext cx="3154680" cy="1005840"/>
          </a:xfrm>
          <a:prstGeom prst="roundRect">
            <a:avLst>
              <a:gd fmla="val 7273" name="adj"/>
            </a:avLst>
          </a:prstGeom>
          <a:solidFill>
            <a:srgbClr val="FFF2DD"/>
          </a:solidFill>
          <a:ln cap="flat" cmpd="sng" w="12700">
            <a:solidFill>
              <a:srgbClr val="D98C2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14"/>
          <p:cNvSpPr/>
          <p:nvPr/>
        </p:nvSpPr>
        <p:spPr>
          <a:xfrm>
            <a:off x="4361688" y="3246120"/>
            <a:ext cx="2935224" cy="82296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320"/>
              <a:buFont typeface="Arial"/>
              <a:buNone/>
            </a:pPr>
            <a:r>
              <a:rPr b="1" lang="en-US" sz="1320">
                <a:solidFill>
                  <a:srgbClr val="122033"/>
                </a:solidFill>
                <a:latin typeface="Arial"/>
                <a:ea typeface="Arial"/>
                <a:cs typeface="Arial"/>
                <a:sym typeface="Arial"/>
              </a:rPr>
              <a:t>Normal platelets</a:t>
            </a:r>
            <a:endParaRPr sz="1320">
              <a:solidFill>
                <a:schemeClr val="dk1"/>
              </a:solidFill>
              <a:latin typeface="Arial"/>
              <a:ea typeface="Arial"/>
              <a:cs typeface="Arial"/>
              <a:sym typeface="Arial"/>
            </a:endParaRPr>
          </a:p>
          <a:p>
            <a:pPr indent="0" lvl="0" marL="0" marR="0" rtl="0" algn="l">
              <a:spcBef>
                <a:spcPts val="0"/>
              </a:spcBef>
              <a:spcAft>
                <a:spcPts val="0"/>
              </a:spcAft>
              <a:buClr>
                <a:srgbClr val="122033"/>
              </a:buClr>
              <a:buSzPts val="1320"/>
              <a:buFont typeface="Arial"/>
              <a:buNone/>
            </a:pPr>
            <a:r>
              <a:rPr b="1" lang="en-US" sz="1320">
                <a:solidFill>
                  <a:srgbClr val="122033"/>
                </a:solidFill>
                <a:latin typeface="Arial"/>
                <a:ea typeface="Arial"/>
                <a:cs typeface="Arial"/>
                <a:sym typeface="Arial"/>
              </a:rPr>
              <a:t>Check PT/APTT + platelet function/vWD</a:t>
            </a:r>
            <a:endParaRPr sz="1320">
              <a:solidFill>
                <a:schemeClr val="dk1"/>
              </a:solidFill>
              <a:latin typeface="Arial"/>
              <a:ea typeface="Arial"/>
              <a:cs typeface="Arial"/>
              <a:sym typeface="Arial"/>
            </a:endParaRPr>
          </a:p>
        </p:txBody>
      </p:sp>
      <p:sp>
        <p:nvSpPr>
          <p:cNvPr id="302" name="Google Shape;302;p14"/>
          <p:cNvSpPr/>
          <p:nvPr/>
        </p:nvSpPr>
        <p:spPr>
          <a:xfrm>
            <a:off x="7818120" y="3154680"/>
            <a:ext cx="3063240" cy="1005840"/>
          </a:xfrm>
          <a:prstGeom prst="roundRect">
            <a:avLst>
              <a:gd fmla="val 7273" name="adj"/>
            </a:avLst>
          </a:prstGeom>
          <a:solidFill>
            <a:srgbClr val="E8F1FB"/>
          </a:solidFill>
          <a:ln cap="flat" cmpd="sng" w="12700">
            <a:solidFill>
              <a:srgbClr val="1957A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14"/>
          <p:cNvSpPr/>
          <p:nvPr/>
        </p:nvSpPr>
        <p:spPr>
          <a:xfrm>
            <a:off x="7927848" y="3246120"/>
            <a:ext cx="2843784" cy="82296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320"/>
              <a:buFont typeface="Arial"/>
              <a:buNone/>
            </a:pPr>
            <a:r>
              <a:rPr b="1" lang="en-US" sz="1320">
                <a:solidFill>
                  <a:srgbClr val="122033"/>
                </a:solidFill>
                <a:latin typeface="Arial"/>
                <a:ea typeface="Arial"/>
                <a:cs typeface="Arial"/>
                <a:sym typeface="Arial"/>
              </a:rPr>
              <a:t>Blasts/schistocytes</a:t>
            </a:r>
            <a:endParaRPr sz="1320">
              <a:solidFill>
                <a:schemeClr val="dk1"/>
              </a:solidFill>
              <a:latin typeface="Arial"/>
              <a:ea typeface="Arial"/>
              <a:cs typeface="Arial"/>
              <a:sym typeface="Arial"/>
            </a:endParaRPr>
          </a:p>
          <a:p>
            <a:pPr indent="0" lvl="0" marL="0" marR="0" rtl="0" algn="l">
              <a:spcBef>
                <a:spcPts val="0"/>
              </a:spcBef>
              <a:spcAft>
                <a:spcPts val="0"/>
              </a:spcAft>
              <a:buClr>
                <a:srgbClr val="122033"/>
              </a:buClr>
              <a:buSzPts val="1320"/>
              <a:buFont typeface="Arial"/>
              <a:buNone/>
            </a:pPr>
            <a:r>
              <a:rPr b="1" lang="en-US" sz="1320">
                <a:solidFill>
                  <a:srgbClr val="122033"/>
                </a:solidFill>
                <a:latin typeface="Arial"/>
                <a:ea typeface="Arial"/>
                <a:cs typeface="Arial"/>
                <a:sym typeface="Arial"/>
              </a:rPr>
              <a:t>Urgent haematology action</a:t>
            </a:r>
            <a:endParaRPr sz="1320">
              <a:solidFill>
                <a:schemeClr val="dk1"/>
              </a:solidFill>
              <a:latin typeface="Arial"/>
              <a:ea typeface="Arial"/>
              <a:cs typeface="Arial"/>
              <a:sym typeface="Arial"/>
            </a:endParaRPr>
          </a:p>
        </p:txBody>
      </p:sp>
      <p:cxnSp>
        <p:nvCxnSpPr>
          <p:cNvPr id="304" name="Google Shape;304;p14"/>
          <p:cNvCxnSpPr/>
          <p:nvPr/>
        </p:nvCxnSpPr>
        <p:spPr>
          <a:xfrm>
            <a:off x="5943600" y="4187952"/>
            <a:ext cx="0" cy="338328"/>
          </a:xfrm>
          <a:prstGeom prst="straightConnector1">
            <a:avLst/>
          </a:prstGeom>
          <a:noFill/>
          <a:ln cap="flat" cmpd="sng" w="21575">
            <a:solidFill>
              <a:srgbClr val="1957A6"/>
            </a:solidFill>
            <a:prstDash val="solid"/>
            <a:round/>
            <a:headEnd len="sm" w="sm" type="none"/>
            <a:tailEnd len="med" w="med" type="triangle"/>
          </a:ln>
        </p:spPr>
      </p:cxnSp>
      <p:sp>
        <p:nvSpPr>
          <p:cNvPr id="305" name="Google Shape;305;p14"/>
          <p:cNvSpPr/>
          <p:nvPr/>
        </p:nvSpPr>
        <p:spPr>
          <a:xfrm>
            <a:off x="3840480" y="4526280"/>
            <a:ext cx="4297680" cy="530352"/>
          </a:xfrm>
          <a:prstGeom prst="roundRect">
            <a:avLst>
              <a:gd fmla="val 13793" name="adj"/>
            </a:avLst>
          </a:prstGeom>
          <a:solidFill>
            <a:srgbClr val="E9F7F1"/>
          </a:solidFill>
          <a:ln cap="flat" cmpd="sng" w="12700">
            <a:solidFill>
              <a:srgbClr val="2E7D5B"/>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14"/>
          <p:cNvSpPr/>
          <p:nvPr/>
        </p:nvSpPr>
        <p:spPr>
          <a:xfrm>
            <a:off x="3950208" y="4617720"/>
            <a:ext cx="4078224" cy="347472"/>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500"/>
              <a:buFont typeface="Arial"/>
              <a:buNone/>
            </a:pPr>
            <a:r>
              <a:rPr b="1" lang="en-US" sz="1500">
                <a:solidFill>
                  <a:srgbClr val="122033"/>
                </a:solidFill>
                <a:latin typeface="Arial"/>
                <a:ea typeface="Arial"/>
                <a:cs typeface="Arial"/>
                <a:sym typeface="Arial"/>
              </a:rPr>
              <a:t>Treat the cause + assess bleeding severity</a:t>
            </a:r>
            <a:endParaRPr sz="1500">
              <a:solidFill>
                <a:schemeClr val="dk1"/>
              </a:solidFill>
              <a:latin typeface="Arial"/>
              <a:ea typeface="Arial"/>
              <a:cs typeface="Arial"/>
              <a:sym typeface="Arial"/>
            </a:endParaRPr>
          </a:p>
        </p:txBody>
      </p:sp>
      <p:sp>
        <p:nvSpPr>
          <p:cNvPr id="307" name="Google Shape;307;p14"/>
          <p:cNvSpPr/>
          <p:nvPr/>
        </p:nvSpPr>
        <p:spPr>
          <a:xfrm>
            <a:off x="1554480" y="5623560"/>
            <a:ext cx="8046720" cy="502920"/>
          </a:xfrm>
          <a:prstGeom prst="roundRect">
            <a:avLst>
              <a:gd fmla="val 14545" name="adj"/>
            </a:avLst>
          </a:prstGeom>
          <a:solidFill>
            <a:srgbClr val="FFFFFF"/>
          </a:solidFill>
          <a:ln cap="flat" cmpd="sng" w="12700">
            <a:solidFill>
              <a:srgbClr val="1957A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14"/>
          <p:cNvSpPr/>
          <p:nvPr/>
        </p:nvSpPr>
        <p:spPr>
          <a:xfrm>
            <a:off x="1664208" y="5715000"/>
            <a:ext cx="7827264" cy="320040"/>
          </a:xfrm>
          <a:prstGeom prst="rect">
            <a:avLst/>
          </a:prstGeom>
          <a:noFill/>
          <a:ln>
            <a:noFill/>
          </a:ln>
        </p:spPr>
        <p:txBody>
          <a:bodyPr anchorCtr="0" anchor="ctr" bIns="250" lIns="250" spcFirstLastPara="1" rIns="250" wrap="square" tIns="250">
            <a:noAutofit/>
          </a:bodyPr>
          <a:lstStyle/>
          <a:p>
            <a:pPr indent="0" lvl="0" marL="0" marR="0" rtl="0" algn="l">
              <a:lnSpc>
                <a:spcPct val="90000"/>
              </a:lnSpc>
              <a:spcBef>
                <a:spcPts val="0"/>
              </a:spcBef>
              <a:spcAft>
                <a:spcPts val="0"/>
              </a:spcAft>
              <a:buClr>
                <a:srgbClr val="122033"/>
              </a:buClr>
              <a:buSzPts val="1360"/>
              <a:buFont typeface="Arial"/>
              <a:buNone/>
            </a:pPr>
            <a:r>
              <a:rPr b="1" lang="en-US" sz="1360">
                <a:solidFill>
                  <a:srgbClr val="122033"/>
                </a:solidFill>
                <a:latin typeface="Arial"/>
                <a:ea typeface="Arial"/>
                <a:cs typeface="Arial"/>
                <a:sym typeface="Arial"/>
              </a:rPr>
              <a:t>Remember: purpura is the entry point; diagnosis comes from clinical pattern + targeted tests.</a:t>
            </a:r>
            <a:endParaRPr sz="1360">
              <a:solidFill>
                <a:schemeClr val="dk1"/>
              </a:solidFill>
              <a:latin typeface="Arial"/>
              <a:ea typeface="Arial"/>
              <a:cs typeface="Arial"/>
              <a:sym typeface="Arial"/>
            </a:endParaRPr>
          </a:p>
        </p:txBody>
      </p:sp>
      <p:sp>
        <p:nvSpPr>
          <p:cNvPr id="309" name="Google Shape;309;p14"/>
          <p:cNvSpPr/>
          <p:nvPr/>
        </p:nvSpPr>
        <p:spPr>
          <a:xfrm>
            <a:off x="502920" y="6473952"/>
            <a:ext cx="411480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796"/>
              </a:buClr>
              <a:buSzPts val="850"/>
              <a:buFont typeface="Arial"/>
              <a:buNone/>
            </a:pPr>
            <a:r>
              <a:rPr lang="en-US" sz="850">
                <a:solidFill>
                  <a:srgbClr val="7B8796"/>
                </a:solidFill>
                <a:latin typeface="Arial"/>
                <a:ea typeface="Arial"/>
                <a:cs typeface="Arial"/>
                <a:sym typeface="Arial"/>
              </a:rPr>
              <a:t>Haematological Aspect of Purpura</a:t>
            </a:r>
            <a:endParaRPr sz="850">
              <a:solidFill>
                <a:schemeClr val="dk1"/>
              </a:solidFill>
              <a:latin typeface="Arial"/>
              <a:ea typeface="Arial"/>
              <a:cs typeface="Arial"/>
              <a:sym typeface="Arial"/>
            </a:endParaRPr>
          </a:p>
        </p:txBody>
      </p:sp>
      <p:sp>
        <p:nvSpPr>
          <p:cNvPr id="310" name="Google Shape;310;p14"/>
          <p:cNvSpPr/>
          <p:nvPr/>
        </p:nvSpPr>
        <p:spPr>
          <a:xfrm>
            <a:off x="11384280" y="6419088"/>
            <a:ext cx="347472"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957A6"/>
              </a:buClr>
              <a:buSzPts val="1000"/>
              <a:buFont typeface="Arial"/>
              <a:buNone/>
            </a:pPr>
            <a:r>
              <a:rPr b="1" lang="en-US" sz="1000">
                <a:solidFill>
                  <a:srgbClr val="1957A6"/>
                </a:solidFill>
                <a:latin typeface="Arial"/>
                <a:ea typeface="Arial"/>
                <a:cs typeface="Arial"/>
                <a:sym typeface="Arial"/>
              </a:rPr>
              <a:t>10</a:t>
            </a:r>
            <a:endParaRPr sz="1000">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pic>
        <p:nvPicPr>
          <p:cNvPr id="315" name="Google Shape;315;p15"/>
          <p:cNvPicPr preferRelativeResize="0"/>
          <p:nvPr/>
        </p:nvPicPr>
        <p:blipFill rotWithShape="1">
          <a:blip r:embed="rId3">
            <a:alphaModFix/>
          </a:blip>
          <a:srcRect b="0" l="0" r="0" t="0"/>
          <a:stretch/>
        </p:blipFill>
        <p:spPr>
          <a:xfrm>
            <a:off x="255375" y="238888"/>
            <a:ext cx="11681251" cy="693626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320" name="Shape 320"/>
        <p:cNvGrpSpPr/>
        <p:nvPr/>
      </p:nvGrpSpPr>
      <p:grpSpPr>
        <a:xfrm>
          <a:off x="0" y="0"/>
          <a:ext cx="0" cy="0"/>
          <a:chOff x="0" y="0"/>
          <a:chExt cx="0" cy="0"/>
        </a:xfrm>
      </p:grpSpPr>
      <p:sp>
        <p:nvSpPr>
          <p:cNvPr id="321" name="Google Shape;321;p16"/>
          <p:cNvSpPr/>
          <p:nvPr/>
        </p:nvSpPr>
        <p:spPr>
          <a:xfrm>
            <a:off x="0" y="0"/>
            <a:ext cx="12191695" cy="6858000"/>
          </a:xfrm>
          <a:prstGeom prst="rect">
            <a:avLst/>
          </a:prstGeom>
          <a:solidFill>
            <a:srgbClr val="F8FAFC"/>
          </a:solidFill>
          <a:ln cap="flat" cmpd="sng" w="12700">
            <a:solidFill>
              <a:srgbClr val="F8FAFC">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16"/>
          <p:cNvSpPr/>
          <p:nvPr/>
        </p:nvSpPr>
        <p:spPr>
          <a:xfrm>
            <a:off x="0" y="0"/>
            <a:ext cx="12191695" cy="128016"/>
          </a:xfrm>
          <a:prstGeom prst="rect">
            <a:avLst/>
          </a:prstGeom>
          <a:solidFill>
            <a:srgbClr val="1957A6"/>
          </a:solidFill>
          <a:ln cap="flat" cmpd="sng" w="12700">
            <a:solidFill>
              <a:srgbClr val="1957A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16"/>
          <p:cNvSpPr/>
          <p:nvPr/>
        </p:nvSpPr>
        <p:spPr>
          <a:xfrm>
            <a:off x="502920" y="292608"/>
            <a:ext cx="8869680" cy="45720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3000"/>
              <a:buFont typeface="Play"/>
              <a:buNone/>
            </a:pPr>
            <a:r>
              <a:rPr b="1" lang="en-US" sz="3000">
                <a:solidFill>
                  <a:srgbClr val="122033"/>
                </a:solidFill>
                <a:latin typeface="Play"/>
                <a:ea typeface="Play"/>
                <a:cs typeface="Play"/>
                <a:sym typeface="Play"/>
              </a:rPr>
              <a:t>Management principles</a:t>
            </a:r>
            <a:endParaRPr sz="3000">
              <a:solidFill>
                <a:schemeClr val="dk1"/>
              </a:solidFill>
              <a:latin typeface="Arial"/>
              <a:ea typeface="Arial"/>
              <a:cs typeface="Arial"/>
              <a:sym typeface="Arial"/>
            </a:endParaRPr>
          </a:p>
        </p:txBody>
      </p:sp>
      <p:sp>
        <p:nvSpPr>
          <p:cNvPr id="324" name="Google Shape;324;p16"/>
          <p:cNvSpPr/>
          <p:nvPr/>
        </p:nvSpPr>
        <p:spPr>
          <a:xfrm>
            <a:off x="530352" y="786384"/>
            <a:ext cx="9601200" cy="301752"/>
          </a:xfrm>
          <a:prstGeom prst="rect">
            <a:avLst/>
          </a:prstGeom>
          <a:noFill/>
          <a:ln>
            <a:noFill/>
          </a:ln>
        </p:spPr>
        <p:txBody>
          <a:bodyPr anchorCtr="0" anchor="ctr" bIns="125" lIns="125" spcFirstLastPara="1" rIns="125" wrap="square" tIns="125">
            <a:noAutofit/>
          </a:bodyPr>
          <a:lstStyle/>
          <a:p>
            <a:pPr indent="0" lvl="0" marL="0" marR="0" rtl="0" algn="l">
              <a:spcBef>
                <a:spcPts val="0"/>
              </a:spcBef>
              <a:spcAft>
                <a:spcPts val="0"/>
              </a:spcAft>
              <a:buClr>
                <a:srgbClr val="5B677A"/>
              </a:buClr>
              <a:buSzPts val="1350"/>
              <a:buFont typeface="Arial"/>
              <a:buNone/>
            </a:pPr>
            <a:r>
              <a:rPr lang="en-US" sz="1350">
                <a:solidFill>
                  <a:srgbClr val="5B677A"/>
                </a:solidFill>
                <a:latin typeface="Arial"/>
                <a:ea typeface="Arial"/>
                <a:cs typeface="Arial"/>
                <a:sym typeface="Arial"/>
              </a:rPr>
              <a:t>Treat the underlying cause and bleeding severity - not the skin lesion alone.</a:t>
            </a:r>
            <a:endParaRPr sz="1350">
              <a:solidFill>
                <a:schemeClr val="dk1"/>
              </a:solidFill>
              <a:latin typeface="Arial"/>
              <a:ea typeface="Arial"/>
              <a:cs typeface="Arial"/>
              <a:sym typeface="Arial"/>
            </a:endParaRPr>
          </a:p>
        </p:txBody>
      </p:sp>
      <p:sp>
        <p:nvSpPr>
          <p:cNvPr id="325" name="Google Shape;325;p16"/>
          <p:cNvSpPr/>
          <p:nvPr/>
        </p:nvSpPr>
        <p:spPr>
          <a:xfrm>
            <a:off x="777240" y="1188720"/>
            <a:ext cx="2011680" cy="502920"/>
          </a:xfrm>
          <a:prstGeom prst="roundRect">
            <a:avLst>
              <a:gd fmla="val 14545" name="adj"/>
            </a:avLst>
          </a:prstGeom>
          <a:solidFill>
            <a:srgbClr val="E8F1FB"/>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16"/>
          <p:cNvSpPr/>
          <p:nvPr/>
        </p:nvSpPr>
        <p:spPr>
          <a:xfrm>
            <a:off x="886968" y="1280160"/>
            <a:ext cx="1792224" cy="32004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500"/>
              <a:buFont typeface="Arial"/>
              <a:buNone/>
            </a:pPr>
            <a:r>
              <a:rPr b="1" lang="en-US" sz="1500">
                <a:solidFill>
                  <a:srgbClr val="122033"/>
                </a:solidFill>
                <a:latin typeface="Arial"/>
                <a:ea typeface="Arial"/>
                <a:cs typeface="Arial"/>
                <a:sym typeface="Arial"/>
              </a:rPr>
              <a:t>Immediate safety</a:t>
            </a:r>
            <a:endParaRPr sz="1500">
              <a:solidFill>
                <a:schemeClr val="dk1"/>
              </a:solidFill>
              <a:latin typeface="Arial"/>
              <a:ea typeface="Arial"/>
              <a:cs typeface="Arial"/>
              <a:sym typeface="Arial"/>
            </a:endParaRPr>
          </a:p>
        </p:txBody>
      </p:sp>
      <p:sp>
        <p:nvSpPr>
          <p:cNvPr id="327" name="Google Shape;327;p16"/>
          <p:cNvSpPr/>
          <p:nvPr/>
        </p:nvSpPr>
        <p:spPr>
          <a:xfrm>
            <a:off x="2926080" y="1188720"/>
            <a:ext cx="7132320" cy="502920"/>
          </a:xfrm>
          <a:prstGeom prst="roundRect">
            <a:avLst>
              <a:gd fmla="val 14545" name="adj"/>
            </a:avLst>
          </a:prstGeom>
          <a:solidFill>
            <a:srgbClr val="FFFFFF"/>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16"/>
          <p:cNvSpPr/>
          <p:nvPr/>
        </p:nvSpPr>
        <p:spPr>
          <a:xfrm>
            <a:off x="3035808" y="1280160"/>
            <a:ext cx="6912864" cy="32004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350"/>
              <a:buFont typeface="Arial"/>
              <a:buNone/>
            </a:pPr>
            <a:r>
              <a:rPr lang="en-US" sz="1350">
                <a:solidFill>
                  <a:srgbClr val="122033"/>
                </a:solidFill>
                <a:latin typeface="Arial"/>
                <a:ea typeface="Arial"/>
                <a:cs typeface="Arial"/>
                <a:sym typeface="Arial"/>
              </a:rPr>
              <a:t>Assess airway/hemodynamics, active bleeding, CNS/GI bleeding, sepsis</a:t>
            </a:r>
            <a:endParaRPr sz="1350">
              <a:solidFill>
                <a:schemeClr val="dk1"/>
              </a:solidFill>
              <a:latin typeface="Arial"/>
              <a:ea typeface="Arial"/>
              <a:cs typeface="Arial"/>
              <a:sym typeface="Arial"/>
            </a:endParaRPr>
          </a:p>
        </p:txBody>
      </p:sp>
      <p:sp>
        <p:nvSpPr>
          <p:cNvPr id="329" name="Google Shape;329;p16"/>
          <p:cNvSpPr/>
          <p:nvPr/>
        </p:nvSpPr>
        <p:spPr>
          <a:xfrm>
            <a:off x="777240" y="1993392"/>
            <a:ext cx="2011680" cy="502920"/>
          </a:xfrm>
          <a:prstGeom prst="roundRect">
            <a:avLst>
              <a:gd fmla="val 14545" name="adj"/>
            </a:avLst>
          </a:prstGeom>
          <a:solidFill>
            <a:srgbClr val="FFF2DD"/>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16"/>
          <p:cNvSpPr/>
          <p:nvPr/>
        </p:nvSpPr>
        <p:spPr>
          <a:xfrm>
            <a:off x="886968" y="2084832"/>
            <a:ext cx="1792224" cy="32004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500"/>
              <a:buFont typeface="Arial"/>
              <a:buNone/>
            </a:pPr>
            <a:r>
              <a:rPr b="1" lang="en-US" sz="1500">
                <a:solidFill>
                  <a:srgbClr val="122033"/>
                </a:solidFill>
                <a:latin typeface="Arial"/>
                <a:ea typeface="Arial"/>
                <a:cs typeface="Arial"/>
                <a:sym typeface="Arial"/>
              </a:rPr>
              <a:t>Stop triggers</a:t>
            </a:r>
            <a:endParaRPr sz="1500">
              <a:solidFill>
                <a:schemeClr val="dk1"/>
              </a:solidFill>
              <a:latin typeface="Arial"/>
              <a:ea typeface="Arial"/>
              <a:cs typeface="Arial"/>
              <a:sym typeface="Arial"/>
            </a:endParaRPr>
          </a:p>
        </p:txBody>
      </p:sp>
      <p:sp>
        <p:nvSpPr>
          <p:cNvPr id="331" name="Google Shape;331;p16"/>
          <p:cNvSpPr/>
          <p:nvPr/>
        </p:nvSpPr>
        <p:spPr>
          <a:xfrm>
            <a:off x="2926080" y="1993392"/>
            <a:ext cx="7132320" cy="502920"/>
          </a:xfrm>
          <a:prstGeom prst="roundRect">
            <a:avLst>
              <a:gd fmla="val 14545" name="adj"/>
            </a:avLst>
          </a:prstGeom>
          <a:solidFill>
            <a:srgbClr val="FFFFFF"/>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16"/>
          <p:cNvSpPr/>
          <p:nvPr/>
        </p:nvSpPr>
        <p:spPr>
          <a:xfrm>
            <a:off x="3035808" y="2084832"/>
            <a:ext cx="6912864" cy="32004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350"/>
              <a:buFont typeface="Arial"/>
              <a:buNone/>
            </a:pPr>
            <a:r>
              <a:rPr lang="en-US" sz="1350">
                <a:solidFill>
                  <a:srgbClr val="122033"/>
                </a:solidFill>
                <a:latin typeface="Arial"/>
                <a:ea typeface="Arial"/>
                <a:cs typeface="Arial"/>
                <a:sym typeface="Arial"/>
              </a:rPr>
              <a:t>Avoid aspirin/NSAIDs; review anticoagulants, antiplatelets, antibiotics, herbal drugs</a:t>
            </a:r>
            <a:endParaRPr sz="1350">
              <a:solidFill>
                <a:schemeClr val="dk1"/>
              </a:solidFill>
              <a:latin typeface="Arial"/>
              <a:ea typeface="Arial"/>
              <a:cs typeface="Arial"/>
              <a:sym typeface="Arial"/>
            </a:endParaRPr>
          </a:p>
        </p:txBody>
      </p:sp>
      <p:sp>
        <p:nvSpPr>
          <p:cNvPr id="333" name="Google Shape;333;p16"/>
          <p:cNvSpPr/>
          <p:nvPr/>
        </p:nvSpPr>
        <p:spPr>
          <a:xfrm>
            <a:off x="777240" y="2798064"/>
            <a:ext cx="2011680" cy="502920"/>
          </a:xfrm>
          <a:prstGeom prst="roundRect">
            <a:avLst>
              <a:gd fmla="val 14545" name="adj"/>
            </a:avLst>
          </a:prstGeom>
          <a:solidFill>
            <a:srgbClr val="FBECEC"/>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16"/>
          <p:cNvSpPr/>
          <p:nvPr/>
        </p:nvSpPr>
        <p:spPr>
          <a:xfrm>
            <a:off x="886968" y="2889504"/>
            <a:ext cx="1792224" cy="32004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500"/>
              <a:buFont typeface="Arial"/>
              <a:buNone/>
            </a:pPr>
            <a:r>
              <a:rPr b="1" lang="en-US" sz="1500">
                <a:solidFill>
                  <a:srgbClr val="122033"/>
                </a:solidFill>
                <a:latin typeface="Arial"/>
                <a:ea typeface="Arial"/>
                <a:cs typeface="Arial"/>
                <a:sym typeface="Arial"/>
              </a:rPr>
              <a:t>Blood products</a:t>
            </a:r>
            <a:endParaRPr sz="1500">
              <a:solidFill>
                <a:schemeClr val="dk1"/>
              </a:solidFill>
              <a:latin typeface="Arial"/>
              <a:ea typeface="Arial"/>
              <a:cs typeface="Arial"/>
              <a:sym typeface="Arial"/>
            </a:endParaRPr>
          </a:p>
        </p:txBody>
      </p:sp>
      <p:sp>
        <p:nvSpPr>
          <p:cNvPr id="335" name="Google Shape;335;p16"/>
          <p:cNvSpPr/>
          <p:nvPr/>
        </p:nvSpPr>
        <p:spPr>
          <a:xfrm>
            <a:off x="2926080" y="2798064"/>
            <a:ext cx="7132320" cy="502920"/>
          </a:xfrm>
          <a:prstGeom prst="roundRect">
            <a:avLst>
              <a:gd fmla="val 14545" name="adj"/>
            </a:avLst>
          </a:prstGeom>
          <a:solidFill>
            <a:srgbClr val="FFFFFF"/>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16"/>
          <p:cNvSpPr/>
          <p:nvPr/>
        </p:nvSpPr>
        <p:spPr>
          <a:xfrm>
            <a:off x="3035808" y="2889504"/>
            <a:ext cx="6912864" cy="32004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350"/>
              <a:buFont typeface="Arial"/>
              <a:buNone/>
            </a:pPr>
            <a:r>
              <a:rPr lang="en-US" sz="1350">
                <a:solidFill>
                  <a:srgbClr val="122033"/>
                </a:solidFill>
                <a:latin typeface="Arial"/>
                <a:ea typeface="Arial"/>
                <a:cs typeface="Arial"/>
                <a:sym typeface="Arial"/>
              </a:rPr>
              <a:t>Platelets/FFP/cryo according to cause, severity and lab results</a:t>
            </a:r>
            <a:endParaRPr sz="1350">
              <a:solidFill>
                <a:schemeClr val="dk1"/>
              </a:solidFill>
              <a:latin typeface="Arial"/>
              <a:ea typeface="Arial"/>
              <a:cs typeface="Arial"/>
              <a:sym typeface="Arial"/>
            </a:endParaRPr>
          </a:p>
        </p:txBody>
      </p:sp>
      <p:sp>
        <p:nvSpPr>
          <p:cNvPr id="337" name="Google Shape;337;p16"/>
          <p:cNvSpPr/>
          <p:nvPr/>
        </p:nvSpPr>
        <p:spPr>
          <a:xfrm>
            <a:off x="777240" y="3602736"/>
            <a:ext cx="2011680" cy="502920"/>
          </a:xfrm>
          <a:prstGeom prst="roundRect">
            <a:avLst>
              <a:gd fmla="val 14545" name="adj"/>
            </a:avLst>
          </a:prstGeom>
          <a:solidFill>
            <a:srgbClr val="E9F7F1"/>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16"/>
          <p:cNvSpPr/>
          <p:nvPr/>
        </p:nvSpPr>
        <p:spPr>
          <a:xfrm>
            <a:off x="886968" y="3694176"/>
            <a:ext cx="1792224" cy="32004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387"/>
              <a:buFont typeface="Arial"/>
              <a:buNone/>
            </a:pPr>
            <a:r>
              <a:rPr b="1" lang="en-US" sz="1388">
                <a:solidFill>
                  <a:srgbClr val="122033"/>
                </a:solidFill>
                <a:latin typeface="Arial"/>
                <a:ea typeface="Arial"/>
                <a:cs typeface="Arial"/>
                <a:sym typeface="Arial"/>
              </a:rPr>
              <a:t>Disease-specific care</a:t>
            </a:r>
            <a:endParaRPr sz="1388">
              <a:solidFill>
                <a:schemeClr val="dk1"/>
              </a:solidFill>
              <a:latin typeface="Arial"/>
              <a:ea typeface="Arial"/>
              <a:cs typeface="Arial"/>
              <a:sym typeface="Arial"/>
            </a:endParaRPr>
          </a:p>
        </p:txBody>
      </p:sp>
      <p:sp>
        <p:nvSpPr>
          <p:cNvPr id="339" name="Google Shape;339;p16"/>
          <p:cNvSpPr/>
          <p:nvPr/>
        </p:nvSpPr>
        <p:spPr>
          <a:xfrm>
            <a:off x="2926080" y="3602736"/>
            <a:ext cx="7132320" cy="502920"/>
          </a:xfrm>
          <a:prstGeom prst="roundRect">
            <a:avLst>
              <a:gd fmla="val 14545" name="adj"/>
            </a:avLst>
          </a:prstGeom>
          <a:solidFill>
            <a:srgbClr val="FFFFFF"/>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16"/>
          <p:cNvSpPr/>
          <p:nvPr/>
        </p:nvSpPr>
        <p:spPr>
          <a:xfrm>
            <a:off x="3035808" y="3694176"/>
            <a:ext cx="6912864" cy="32004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350"/>
              <a:buFont typeface="Arial"/>
              <a:buNone/>
            </a:pPr>
            <a:r>
              <a:rPr lang="en-US" sz="1350">
                <a:solidFill>
                  <a:srgbClr val="122033"/>
                </a:solidFill>
                <a:latin typeface="Arial"/>
                <a:ea typeface="Arial"/>
                <a:cs typeface="Arial"/>
                <a:sym typeface="Arial"/>
              </a:rPr>
              <a:t>ITP: steroid/IVIG when indicated; DIC: treat cause; TTP: urgent plasma exchange</a:t>
            </a:r>
            <a:endParaRPr sz="1350">
              <a:solidFill>
                <a:schemeClr val="dk1"/>
              </a:solidFill>
              <a:latin typeface="Arial"/>
              <a:ea typeface="Arial"/>
              <a:cs typeface="Arial"/>
              <a:sym typeface="Arial"/>
            </a:endParaRPr>
          </a:p>
        </p:txBody>
      </p:sp>
      <p:sp>
        <p:nvSpPr>
          <p:cNvPr id="341" name="Google Shape;341;p16"/>
          <p:cNvSpPr/>
          <p:nvPr/>
        </p:nvSpPr>
        <p:spPr>
          <a:xfrm>
            <a:off x="777240" y="4407408"/>
            <a:ext cx="2011680" cy="502920"/>
          </a:xfrm>
          <a:prstGeom prst="roundRect">
            <a:avLst>
              <a:gd fmla="val 14545" name="adj"/>
            </a:avLst>
          </a:prstGeom>
          <a:solidFill>
            <a:srgbClr val="E8F1FB"/>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16"/>
          <p:cNvSpPr/>
          <p:nvPr/>
        </p:nvSpPr>
        <p:spPr>
          <a:xfrm>
            <a:off x="886968" y="4498848"/>
            <a:ext cx="1792224" cy="32004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500"/>
              <a:buFont typeface="Arial"/>
              <a:buNone/>
            </a:pPr>
            <a:r>
              <a:rPr b="1" lang="en-US" sz="1500">
                <a:solidFill>
                  <a:srgbClr val="122033"/>
                </a:solidFill>
                <a:latin typeface="Arial"/>
                <a:ea typeface="Arial"/>
                <a:cs typeface="Arial"/>
                <a:sym typeface="Arial"/>
              </a:rPr>
              <a:t>Referral</a:t>
            </a:r>
            <a:endParaRPr sz="1500">
              <a:solidFill>
                <a:schemeClr val="dk1"/>
              </a:solidFill>
              <a:latin typeface="Arial"/>
              <a:ea typeface="Arial"/>
              <a:cs typeface="Arial"/>
              <a:sym typeface="Arial"/>
            </a:endParaRPr>
          </a:p>
        </p:txBody>
      </p:sp>
      <p:sp>
        <p:nvSpPr>
          <p:cNvPr id="343" name="Google Shape;343;p16"/>
          <p:cNvSpPr/>
          <p:nvPr/>
        </p:nvSpPr>
        <p:spPr>
          <a:xfrm>
            <a:off x="2926080" y="4407408"/>
            <a:ext cx="7132320" cy="502920"/>
          </a:xfrm>
          <a:prstGeom prst="roundRect">
            <a:avLst>
              <a:gd fmla="val 14545" name="adj"/>
            </a:avLst>
          </a:prstGeom>
          <a:solidFill>
            <a:srgbClr val="FFFFFF"/>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6"/>
          <p:cNvSpPr/>
          <p:nvPr/>
        </p:nvSpPr>
        <p:spPr>
          <a:xfrm>
            <a:off x="3035808" y="4498848"/>
            <a:ext cx="6912864" cy="32004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350"/>
              <a:buFont typeface="Arial"/>
              <a:buNone/>
            </a:pPr>
            <a:r>
              <a:rPr lang="en-US" sz="1350">
                <a:solidFill>
                  <a:srgbClr val="122033"/>
                </a:solidFill>
                <a:latin typeface="Arial"/>
                <a:ea typeface="Arial"/>
                <a:cs typeface="Arial"/>
                <a:sym typeface="Arial"/>
              </a:rPr>
              <a:t>Leukemia, TMA, DIC, severe thrombocytopenia or unclear diagnosis</a:t>
            </a:r>
            <a:endParaRPr sz="1350">
              <a:solidFill>
                <a:schemeClr val="dk1"/>
              </a:solidFill>
              <a:latin typeface="Arial"/>
              <a:ea typeface="Arial"/>
              <a:cs typeface="Arial"/>
              <a:sym typeface="Arial"/>
            </a:endParaRPr>
          </a:p>
        </p:txBody>
      </p:sp>
      <p:sp>
        <p:nvSpPr>
          <p:cNvPr id="345" name="Google Shape;345;p16"/>
          <p:cNvSpPr/>
          <p:nvPr/>
        </p:nvSpPr>
        <p:spPr>
          <a:xfrm>
            <a:off x="2194560" y="5715000"/>
            <a:ext cx="6583680" cy="457200"/>
          </a:xfrm>
          <a:prstGeom prst="roundRect">
            <a:avLst>
              <a:gd fmla="val 16000" name="adj"/>
            </a:avLst>
          </a:prstGeom>
          <a:solidFill>
            <a:srgbClr val="FBECEC"/>
          </a:solidFill>
          <a:ln cap="flat" cmpd="sng" w="12700">
            <a:solidFill>
              <a:srgbClr val="B4323A"/>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6"/>
          <p:cNvSpPr/>
          <p:nvPr/>
        </p:nvSpPr>
        <p:spPr>
          <a:xfrm>
            <a:off x="2304288" y="5806440"/>
            <a:ext cx="6364224" cy="27432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1433"/>
              <a:buFont typeface="Arial"/>
              <a:buNone/>
            </a:pPr>
            <a:r>
              <a:rPr b="1" lang="en-US" sz="1434">
                <a:solidFill>
                  <a:srgbClr val="122033"/>
                </a:solidFill>
                <a:latin typeface="Arial"/>
                <a:ea typeface="Arial"/>
                <a:cs typeface="Arial"/>
                <a:sym typeface="Arial"/>
              </a:rPr>
              <a:t>In ITP, platelet transfusion is generally reserved for life-threatening bleeding.</a:t>
            </a:r>
            <a:endParaRPr sz="1434">
              <a:solidFill>
                <a:schemeClr val="dk1"/>
              </a:solidFill>
              <a:latin typeface="Arial"/>
              <a:ea typeface="Arial"/>
              <a:cs typeface="Arial"/>
              <a:sym typeface="Arial"/>
            </a:endParaRPr>
          </a:p>
        </p:txBody>
      </p:sp>
      <p:sp>
        <p:nvSpPr>
          <p:cNvPr id="347" name="Google Shape;347;p16"/>
          <p:cNvSpPr/>
          <p:nvPr/>
        </p:nvSpPr>
        <p:spPr>
          <a:xfrm>
            <a:off x="502920" y="6473952"/>
            <a:ext cx="411480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796"/>
              </a:buClr>
              <a:buSzPts val="850"/>
              <a:buFont typeface="Arial"/>
              <a:buNone/>
            </a:pPr>
            <a:r>
              <a:rPr lang="en-US" sz="850">
                <a:solidFill>
                  <a:srgbClr val="7B8796"/>
                </a:solidFill>
                <a:latin typeface="Arial"/>
                <a:ea typeface="Arial"/>
                <a:cs typeface="Arial"/>
                <a:sym typeface="Arial"/>
              </a:rPr>
              <a:t>Haematological Aspect of Purpura</a:t>
            </a:r>
            <a:endParaRPr sz="850">
              <a:solidFill>
                <a:schemeClr val="dk1"/>
              </a:solidFill>
              <a:latin typeface="Arial"/>
              <a:ea typeface="Arial"/>
              <a:cs typeface="Arial"/>
              <a:sym typeface="Arial"/>
            </a:endParaRPr>
          </a:p>
        </p:txBody>
      </p:sp>
      <p:sp>
        <p:nvSpPr>
          <p:cNvPr id="348" name="Google Shape;348;p16"/>
          <p:cNvSpPr/>
          <p:nvPr/>
        </p:nvSpPr>
        <p:spPr>
          <a:xfrm>
            <a:off x="11384280" y="6419088"/>
            <a:ext cx="347472"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957A6"/>
              </a:buClr>
              <a:buSzPts val="1000"/>
              <a:buFont typeface="Arial"/>
              <a:buNone/>
            </a:pPr>
            <a:r>
              <a:rPr b="1" lang="en-US" sz="1000">
                <a:solidFill>
                  <a:srgbClr val="1957A6"/>
                </a:solidFill>
                <a:latin typeface="Arial"/>
                <a:ea typeface="Arial"/>
                <a:cs typeface="Arial"/>
                <a:sym typeface="Arial"/>
              </a:rPr>
              <a:t>11</a:t>
            </a:r>
            <a:endParaRPr sz="1000">
              <a:solidFill>
                <a:schemeClr val="dk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AFC"/>
        </a:solidFill>
      </p:bgPr>
    </p:bg>
    <p:spTree>
      <p:nvGrpSpPr>
        <p:cNvPr id="353" name="Shape 353"/>
        <p:cNvGrpSpPr/>
        <p:nvPr/>
      </p:nvGrpSpPr>
      <p:grpSpPr>
        <a:xfrm>
          <a:off x="0" y="0"/>
          <a:ext cx="0" cy="0"/>
          <a:chOff x="0" y="0"/>
          <a:chExt cx="0" cy="0"/>
        </a:xfrm>
      </p:grpSpPr>
      <p:sp>
        <p:nvSpPr>
          <p:cNvPr id="354" name="Google Shape;354;p17"/>
          <p:cNvSpPr/>
          <p:nvPr/>
        </p:nvSpPr>
        <p:spPr>
          <a:xfrm>
            <a:off x="0" y="0"/>
            <a:ext cx="12191695" cy="6858000"/>
          </a:xfrm>
          <a:prstGeom prst="rect">
            <a:avLst/>
          </a:prstGeom>
          <a:solidFill>
            <a:srgbClr val="F8FAFC"/>
          </a:solidFill>
          <a:ln cap="flat" cmpd="sng" w="12700">
            <a:solidFill>
              <a:srgbClr val="F8FAFC">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7"/>
          <p:cNvSpPr/>
          <p:nvPr/>
        </p:nvSpPr>
        <p:spPr>
          <a:xfrm>
            <a:off x="0" y="0"/>
            <a:ext cx="12191695" cy="128016"/>
          </a:xfrm>
          <a:prstGeom prst="rect">
            <a:avLst/>
          </a:prstGeom>
          <a:solidFill>
            <a:srgbClr val="1957A6"/>
          </a:solidFill>
          <a:ln cap="flat" cmpd="sng" w="12700">
            <a:solidFill>
              <a:srgbClr val="1957A6">
                <a:alpha val="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17"/>
          <p:cNvSpPr/>
          <p:nvPr/>
        </p:nvSpPr>
        <p:spPr>
          <a:xfrm>
            <a:off x="502920" y="292608"/>
            <a:ext cx="8869680" cy="457200"/>
          </a:xfrm>
          <a:prstGeom prst="rect">
            <a:avLst/>
          </a:prstGeom>
          <a:noFill/>
          <a:ln>
            <a:noFill/>
          </a:ln>
        </p:spPr>
        <p:txBody>
          <a:bodyPr anchorCtr="0" anchor="ctr" bIns="250" lIns="250" spcFirstLastPara="1" rIns="250" wrap="square" tIns="250">
            <a:noAutofit/>
          </a:bodyPr>
          <a:lstStyle/>
          <a:p>
            <a:pPr indent="0" lvl="0" marL="0" marR="0" rtl="0" algn="l">
              <a:spcBef>
                <a:spcPts val="0"/>
              </a:spcBef>
              <a:spcAft>
                <a:spcPts val="0"/>
              </a:spcAft>
              <a:buClr>
                <a:srgbClr val="122033"/>
              </a:buClr>
              <a:buSzPts val="3000"/>
              <a:buFont typeface="Play"/>
              <a:buNone/>
            </a:pPr>
            <a:r>
              <a:rPr b="1" lang="en-US" sz="3000">
                <a:solidFill>
                  <a:srgbClr val="122033"/>
                </a:solidFill>
                <a:latin typeface="Play"/>
                <a:ea typeface="Play"/>
                <a:cs typeface="Play"/>
                <a:sym typeface="Play"/>
              </a:rPr>
              <a:t>Take-home messages</a:t>
            </a:r>
            <a:endParaRPr sz="3000">
              <a:solidFill>
                <a:schemeClr val="dk1"/>
              </a:solidFill>
              <a:latin typeface="Arial"/>
              <a:ea typeface="Arial"/>
              <a:cs typeface="Arial"/>
              <a:sym typeface="Arial"/>
            </a:endParaRPr>
          </a:p>
        </p:txBody>
      </p:sp>
      <p:sp>
        <p:nvSpPr>
          <p:cNvPr id="357" name="Google Shape;357;p17"/>
          <p:cNvSpPr/>
          <p:nvPr/>
        </p:nvSpPr>
        <p:spPr>
          <a:xfrm>
            <a:off x="530352" y="786384"/>
            <a:ext cx="9601200" cy="301752"/>
          </a:xfrm>
          <a:prstGeom prst="rect">
            <a:avLst/>
          </a:prstGeom>
          <a:noFill/>
          <a:ln>
            <a:noFill/>
          </a:ln>
        </p:spPr>
        <p:txBody>
          <a:bodyPr anchorCtr="0" anchor="ctr" bIns="125" lIns="125" spcFirstLastPara="1" rIns="125" wrap="square" tIns="125">
            <a:noAutofit/>
          </a:bodyPr>
          <a:lstStyle/>
          <a:p>
            <a:pPr indent="0" lvl="0" marL="0" marR="0" rtl="0" algn="l">
              <a:spcBef>
                <a:spcPts val="0"/>
              </a:spcBef>
              <a:spcAft>
                <a:spcPts val="0"/>
              </a:spcAft>
              <a:buClr>
                <a:srgbClr val="5B677A"/>
              </a:buClr>
              <a:buSzPts val="1350"/>
              <a:buFont typeface="Arial"/>
              <a:buNone/>
            </a:pPr>
            <a:r>
              <a:rPr lang="en-US" sz="1350">
                <a:solidFill>
                  <a:srgbClr val="5B677A"/>
                </a:solidFill>
                <a:latin typeface="Arial"/>
                <a:ea typeface="Arial"/>
                <a:cs typeface="Arial"/>
                <a:sym typeface="Arial"/>
              </a:rPr>
              <a:t>A structured approach prevents missed emergencies.</a:t>
            </a:r>
            <a:endParaRPr sz="1350">
              <a:solidFill>
                <a:schemeClr val="dk1"/>
              </a:solidFill>
              <a:latin typeface="Arial"/>
              <a:ea typeface="Arial"/>
              <a:cs typeface="Arial"/>
              <a:sym typeface="Arial"/>
            </a:endParaRPr>
          </a:p>
        </p:txBody>
      </p:sp>
      <p:sp>
        <p:nvSpPr>
          <p:cNvPr id="358" name="Google Shape;358;p17"/>
          <p:cNvSpPr/>
          <p:nvPr/>
        </p:nvSpPr>
        <p:spPr>
          <a:xfrm>
            <a:off x="822960" y="1115568"/>
            <a:ext cx="411480" cy="411480"/>
          </a:xfrm>
          <a:prstGeom prst="roundRect">
            <a:avLst>
              <a:gd fmla="val 17778" name="adj"/>
            </a:avLst>
          </a:prstGeom>
          <a:solidFill>
            <a:srgbClr val="1957A6"/>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17"/>
          <p:cNvSpPr/>
          <p:nvPr/>
        </p:nvSpPr>
        <p:spPr>
          <a:xfrm>
            <a:off x="932688" y="1207008"/>
            <a:ext cx="192024" cy="228600"/>
          </a:xfrm>
          <a:prstGeom prst="rect">
            <a:avLst/>
          </a:prstGeom>
          <a:noFill/>
          <a:ln>
            <a:noFill/>
          </a:ln>
        </p:spPr>
        <p:txBody>
          <a:bodyPr anchorCtr="0" anchor="ctr" bIns="250" lIns="250" spcFirstLastPara="1" rIns="250" wrap="square" tIns="250">
            <a:noAutofit/>
          </a:bodyPr>
          <a:lstStyle/>
          <a:p>
            <a:pPr indent="0" lvl="0" marL="0" marR="0" rtl="0" algn="l">
              <a:lnSpc>
                <a:spcPct val="90000"/>
              </a:lnSpc>
              <a:spcBef>
                <a:spcPts val="0"/>
              </a:spcBef>
              <a:spcAft>
                <a:spcPts val="0"/>
              </a:spcAft>
              <a:buClr>
                <a:srgbClr val="122033"/>
              </a:buClr>
              <a:buSzPts val="1600"/>
              <a:buFont typeface="Arial"/>
              <a:buNone/>
            </a:pPr>
            <a:r>
              <a:rPr b="1" lang="en-US" sz="1600">
                <a:solidFill>
                  <a:srgbClr val="122033"/>
                </a:solidFill>
                <a:latin typeface="Arial"/>
                <a:ea typeface="Arial"/>
                <a:cs typeface="Arial"/>
                <a:sym typeface="Arial"/>
              </a:rPr>
              <a:t>1</a:t>
            </a:r>
            <a:endParaRPr sz="1600">
              <a:solidFill>
                <a:schemeClr val="dk1"/>
              </a:solidFill>
              <a:latin typeface="Arial"/>
              <a:ea typeface="Arial"/>
              <a:cs typeface="Arial"/>
              <a:sym typeface="Arial"/>
            </a:endParaRPr>
          </a:p>
        </p:txBody>
      </p:sp>
      <p:sp>
        <p:nvSpPr>
          <p:cNvPr id="360" name="Google Shape;360;p17"/>
          <p:cNvSpPr/>
          <p:nvPr/>
        </p:nvSpPr>
        <p:spPr>
          <a:xfrm>
            <a:off x="1417320" y="1161288"/>
            <a:ext cx="841248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033"/>
              </a:buClr>
              <a:buSzPts val="1750"/>
              <a:buFont typeface="Arial"/>
              <a:buNone/>
            </a:pPr>
            <a:r>
              <a:rPr b="1" lang="en-US" sz="1750">
                <a:solidFill>
                  <a:srgbClr val="122033"/>
                </a:solidFill>
                <a:latin typeface="Arial"/>
                <a:ea typeface="Arial"/>
                <a:cs typeface="Arial"/>
                <a:sym typeface="Arial"/>
              </a:rPr>
              <a:t>Purpura is a sign, not a diagnosis</a:t>
            </a:r>
            <a:endParaRPr sz="1750">
              <a:solidFill>
                <a:schemeClr val="dk1"/>
              </a:solidFill>
              <a:latin typeface="Arial"/>
              <a:ea typeface="Arial"/>
              <a:cs typeface="Arial"/>
              <a:sym typeface="Arial"/>
            </a:endParaRPr>
          </a:p>
        </p:txBody>
      </p:sp>
      <p:sp>
        <p:nvSpPr>
          <p:cNvPr id="361" name="Google Shape;361;p17"/>
          <p:cNvSpPr/>
          <p:nvPr/>
        </p:nvSpPr>
        <p:spPr>
          <a:xfrm>
            <a:off x="822960" y="1773936"/>
            <a:ext cx="411480" cy="411480"/>
          </a:xfrm>
          <a:prstGeom prst="roundRect">
            <a:avLst>
              <a:gd fmla="val 17778" name="adj"/>
            </a:avLst>
          </a:prstGeom>
          <a:solidFill>
            <a:srgbClr val="2E7D5B"/>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17"/>
          <p:cNvSpPr/>
          <p:nvPr/>
        </p:nvSpPr>
        <p:spPr>
          <a:xfrm>
            <a:off x="932688" y="1865376"/>
            <a:ext cx="192024" cy="228600"/>
          </a:xfrm>
          <a:prstGeom prst="rect">
            <a:avLst/>
          </a:prstGeom>
          <a:noFill/>
          <a:ln>
            <a:noFill/>
          </a:ln>
        </p:spPr>
        <p:txBody>
          <a:bodyPr anchorCtr="0" anchor="ctr" bIns="250" lIns="250" spcFirstLastPara="1" rIns="250" wrap="square" tIns="250">
            <a:noAutofit/>
          </a:bodyPr>
          <a:lstStyle/>
          <a:p>
            <a:pPr indent="0" lvl="0" marL="0" marR="0" rtl="0" algn="l">
              <a:lnSpc>
                <a:spcPct val="90000"/>
              </a:lnSpc>
              <a:spcBef>
                <a:spcPts val="0"/>
              </a:spcBef>
              <a:spcAft>
                <a:spcPts val="0"/>
              </a:spcAft>
              <a:buClr>
                <a:srgbClr val="122033"/>
              </a:buClr>
              <a:buSzPts val="1600"/>
              <a:buFont typeface="Arial"/>
              <a:buNone/>
            </a:pPr>
            <a:r>
              <a:rPr b="1" lang="en-US" sz="1600">
                <a:solidFill>
                  <a:srgbClr val="122033"/>
                </a:solidFill>
                <a:latin typeface="Arial"/>
                <a:ea typeface="Arial"/>
                <a:cs typeface="Arial"/>
                <a:sym typeface="Arial"/>
              </a:rPr>
              <a:t>2</a:t>
            </a:r>
            <a:endParaRPr sz="1600">
              <a:solidFill>
                <a:schemeClr val="dk1"/>
              </a:solidFill>
              <a:latin typeface="Arial"/>
              <a:ea typeface="Arial"/>
              <a:cs typeface="Arial"/>
              <a:sym typeface="Arial"/>
            </a:endParaRPr>
          </a:p>
        </p:txBody>
      </p:sp>
      <p:sp>
        <p:nvSpPr>
          <p:cNvPr id="363" name="Google Shape;363;p17"/>
          <p:cNvSpPr/>
          <p:nvPr/>
        </p:nvSpPr>
        <p:spPr>
          <a:xfrm>
            <a:off x="1417320" y="1819656"/>
            <a:ext cx="841248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033"/>
              </a:buClr>
              <a:buSzPts val="1750"/>
              <a:buFont typeface="Arial"/>
              <a:buNone/>
            </a:pPr>
            <a:r>
              <a:rPr b="1" lang="en-US" sz="1750">
                <a:solidFill>
                  <a:srgbClr val="122033"/>
                </a:solidFill>
                <a:latin typeface="Arial"/>
                <a:ea typeface="Arial"/>
                <a:cs typeface="Arial"/>
                <a:sym typeface="Arial"/>
              </a:rPr>
              <a:t>Petechiae/mucosal bleeding = platelet or vascular pattern</a:t>
            </a:r>
            <a:endParaRPr sz="1750">
              <a:solidFill>
                <a:schemeClr val="dk1"/>
              </a:solidFill>
              <a:latin typeface="Arial"/>
              <a:ea typeface="Arial"/>
              <a:cs typeface="Arial"/>
              <a:sym typeface="Arial"/>
            </a:endParaRPr>
          </a:p>
        </p:txBody>
      </p:sp>
      <p:sp>
        <p:nvSpPr>
          <p:cNvPr id="364" name="Google Shape;364;p17"/>
          <p:cNvSpPr/>
          <p:nvPr/>
        </p:nvSpPr>
        <p:spPr>
          <a:xfrm>
            <a:off x="822960" y="2432304"/>
            <a:ext cx="411480" cy="411480"/>
          </a:xfrm>
          <a:prstGeom prst="roundRect">
            <a:avLst>
              <a:gd fmla="val 17778" name="adj"/>
            </a:avLst>
          </a:prstGeom>
          <a:solidFill>
            <a:srgbClr val="D98C26"/>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17"/>
          <p:cNvSpPr/>
          <p:nvPr/>
        </p:nvSpPr>
        <p:spPr>
          <a:xfrm>
            <a:off x="932688" y="2523744"/>
            <a:ext cx="192024" cy="228600"/>
          </a:xfrm>
          <a:prstGeom prst="rect">
            <a:avLst/>
          </a:prstGeom>
          <a:noFill/>
          <a:ln>
            <a:noFill/>
          </a:ln>
        </p:spPr>
        <p:txBody>
          <a:bodyPr anchorCtr="0" anchor="ctr" bIns="250" lIns="250" spcFirstLastPara="1" rIns="250" wrap="square" tIns="250">
            <a:noAutofit/>
          </a:bodyPr>
          <a:lstStyle/>
          <a:p>
            <a:pPr indent="0" lvl="0" marL="0" marR="0" rtl="0" algn="l">
              <a:lnSpc>
                <a:spcPct val="90000"/>
              </a:lnSpc>
              <a:spcBef>
                <a:spcPts val="0"/>
              </a:spcBef>
              <a:spcAft>
                <a:spcPts val="0"/>
              </a:spcAft>
              <a:buClr>
                <a:srgbClr val="122033"/>
              </a:buClr>
              <a:buSzPts val="1600"/>
              <a:buFont typeface="Arial"/>
              <a:buNone/>
            </a:pPr>
            <a:r>
              <a:rPr b="1" lang="en-US" sz="1600">
                <a:solidFill>
                  <a:srgbClr val="122033"/>
                </a:solidFill>
                <a:latin typeface="Arial"/>
                <a:ea typeface="Arial"/>
                <a:cs typeface="Arial"/>
                <a:sym typeface="Arial"/>
              </a:rPr>
              <a:t>3</a:t>
            </a:r>
            <a:endParaRPr sz="1600">
              <a:solidFill>
                <a:schemeClr val="dk1"/>
              </a:solidFill>
              <a:latin typeface="Arial"/>
              <a:ea typeface="Arial"/>
              <a:cs typeface="Arial"/>
              <a:sym typeface="Arial"/>
            </a:endParaRPr>
          </a:p>
        </p:txBody>
      </p:sp>
      <p:sp>
        <p:nvSpPr>
          <p:cNvPr id="366" name="Google Shape;366;p17"/>
          <p:cNvSpPr/>
          <p:nvPr/>
        </p:nvSpPr>
        <p:spPr>
          <a:xfrm>
            <a:off x="1417320" y="2478024"/>
            <a:ext cx="841248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033"/>
              </a:buClr>
              <a:buSzPts val="1750"/>
              <a:buFont typeface="Arial"/>
              <a:buNone/>
            </a:pPr>
            <a:r>
              <a:rPr b="1" lang="en-US" sz="1750">
                <a:solidFill>
                  <a:srgbClr val="122033"/>
                </a:solidFill>
                <a:latin typeface="Arial"/>
                <a:ea typeface="Arial"/>
                <a:cs typeface="Arial"/>
                <a:sym typeface="Arial"/>
              </a:rPr>
              <a:t>Deep tissue/joint bleeding = coagulation factor pattern</a:t>
            </a:r>
            <a:endParaRPr sz="1750">
              <a:solidFill>
                <a:schemeClr val="dk1"/>
              </a:solidFill>
              <a:latin typeface="Arial"/>
              <a:ea typeface="Arial"/>
              <a:cs typeface="Arial"/>
              <a:sym typeface="Arial"/>
            </a:endParaRPr>
          </a:p>
        </p:txBody>
      </p:sp>
      <p:sp>
        <p:nvSpPr>
          <p:cNvPr id="367" name="Google Shape;367;p17"/>
          <p:cNvSpPr/>
          <p:nvPr/>
        </p:nvSpPr>
        <p:spPr>
          <a:xfrm>
            <a:off x="822960" y="3090672"/>
            <a:ext cx="411480" cy="411480"/>
          </a:xfrm>
          <a:prstGeom prst="roundRect">
            <a:avLst>
              <a:gd fmla="val 17778" name="adj"/>
            </a:avLst>
          </a:prstGeom>
          <a:solidFill>
            <a:srgbClr val="B4323A"/>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17"/>
          <p:cNvSpPr/>
          <p:nvPr/>
        </p:nvSpPr>
        <p:spPr>
          <a:xfrm>
            <a:off x="932688" y="3182112"/>
            <a:ext cx="192024" cy="228600"/>
          </a:xfrm>
          <a:prstGeom prst="rect">
            <a:avLst/>
          </a:prstGeom>
          <a:noFill/>
          <a:ln>
            <a:noFill/>
          </a:ln>
        </p:spPr>
        <p:txBody>
          <a:bodyPr anchorCtr="0" anchor="ctr" bIns="250" lIns="250" spcFirstLastPara="1" rIns="250" wrap="square" tIns="250">
            <a:noAutofit/>
          </a:bodyPr>
          <a:lstStyle/>
          <a:p>
            <a:pPr indent="0" lvl="0" marL="0" marR="0" rtl="0" algn="l">
              <a:lnSpc>
                <a:spcPct val="90000"/>
              </a:lnSpc>
              <a:spcBef>
                <a:spcPts val="0"/>
              </a:spcBef>
              <a:spcAft>
                <a:spcPts val="0"/>
              </a:spcAft>
              <a:buClr>
                <a:srgbClr val="122033"/>
              </a:buClr>
              <a:buSzPts val="1600"/>
              <a:buFont typeface="Arial"/>
              <a:buNone/>
            </a:pPr>
            <a:r>
              <a:rPr b="1" lang="en-US" sz="1600">
                <a:solidFill>
                  <a:srgbClr val="122033"/>
                </a:solidFill>
                <a:latin typeface="Arial"/>
                <a:ea typeface="Arial"/>
                <a:cs typeface="Arial"/>
                <a:sym typeface="Arial"/>
              </a:rPr>
              <a:t>4</a:t>
            </a:r>
            <a:endParaRPr sz="1600">
              <a:solidFill>
                <a:schemeClr val="dk1"/>
              </a:solidFill>
              <a:latin typeface="Arial"/>
              <a:ea typeface="Arial"/>
              <a:cs typeface="Arial"/>
              <a:sym typeface="Arial"/>
            </a:endParaRPr>
          </a:p>
        </p:txBody>
      </p:sp>
      <p:sp>
        <p:nvSpPr>
          <p:cNvPr id="369" name="Google Shape;369;p17"/>
          <p:cNvSpPr/>
          <p:nvPr/>
        </p:nvSpPr>
        <p:spPr>
          <a:xfrm>
            <a:off x="1417320" y="3136392"/>
            <a:ext cx="841248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033"/>
              </a:buClr>
              <a:buSzPts val="1750"/>
              <a:buFont typeface="Arial"/>
              <a:buNone/>
            </a:pPr>
            <a:r>
              <a:rPr lang="en-US" sz="1750">
                <a:solidFill>
                  <a:srgbClr val="122033"/>
                </a:solidFill>
                <a:latin typeface="Arial"/>
                <a:ea typeface="Arial"/>
                <a:cs typeface="Arial"/>
                <a:sym typeface="Arial"/>
              </a:rPr>
              <a:t>CBC + peripheral smear + PT/APTT are first-line tests</a:t>
            </a:r>
            <a:endParaRPr sz="1750">
              <a:solidFill>
                <a:schemeClr val="dk1"/>
              </a:solidFill>
              <a:latin typeface="Arial"/>
              <a:ea typeface="Arial"/>
              <a:cs typeface="Arial"/>
              <a:sym typeface="Arial"/>
            </a:endParaRPr>
          </a:p>
        </p:txBody>
      </p:sp>
      <p:sp>
        <p:nvSpPr>
          <p:cNvPr id="370" name="Google Shape;370;p17"/>
          <p:cNvSpPr/>
          <p:nvPr/>
        </p:nvSpPr>
        <p:spPr>
          <a:xfrm>
            <a:off x="822960" y="3749040"/>
            <a:ext cx="411480" cy="411480"/>
          </a:xfrm>
          <a:prstGeom prst="roundRect">
            <a:avLst>
              <a:gd fmla="val 17778" name="adj"/>
            </a:avLst>
          </a:prstGeom>
          <a:solidFill>
            <a:srgbClr val="1957A6"/>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17"/>
          <p:cNvSpPr/>
          <p:nvPr/>
        </p:nvSpPr>
        <p:spPr>
          <a:xfrm>
            <a:off x="932688" y="3840480"/>
            <a:ext cx="192024" cy="228600"/>
          </a:xfrm>
          <a:prstGeom prst="rect">
            <a:avLst/>
          </a:prstGeom>
          <a:noFill/>
          <a:ln>
            <a:noFill/>
          </a:ln>
        </p:spPr>
        <p:txBody>
          <a:bodyPr anchorCtr="0" anchor="ctr" bIns="250" lIns="250" spcFirstLastPara="1" rIns="250" wrap="square" tIns="250">
            <a:noAutofit/>
          </a:bodyPr>
          <a:lstStyle/>
          <a:p>
            <a:pPr indent="0" lvl="0" marL="0" marR="0" rtl="0" algn="l">
              <a:lnSpc>
                <a:spcPct val="90000"/>
              </a:lnSpc>
              <a:spcBef>
                <a:spcPts val="0"/>
              </a:spcBef>
              <a:spcAft>
                <a:spcPts val="0"/>
              </a:spcAft>
              <a:buClr>
                <a:srgbClr val="122033"/>
              </a:buClr>
              <a:buSzPts val="1600"/>
              <a:buFont typeface="Arial"/>
              <a:buNone/>
            </a:pPr>
            <a:r>
              <a:rPr b="1" lang="en-US" sz="1600">
                <a:solidFill>
                  <a:srgbClr val="122033"/>
                </a:solidFill>
                <a:latin typeface="Arial"/>
                <a:ea typeface="Arial"/>
                <a:cs typeface="Arial"/>
                <a:sym typeface="Arial"/>
              </a:rPr>
              <a:t>5</a:t>
            </a:r>
            <a:endParaRPr sz="1600">
              <a:solidFill>
                <a:schemeClr val="dk1"/>
              </a:solidFill>
              <a:latin typeface="Arial"/>
              <a:ea typeface="Arial"/>
              <a:cs typeface="Arial"/>
              <a:sym typeface="Arial"/>
            </a:endParaRPr>
          </a:p>
        </p:txBody>
      </p:sp>
      <p:sp>
        <p:nvSpPr>
          <p:cNvPr id="372" name="Google Shape;372;p17"/>
          <p:cNvSpPr/>
          <p:nvPr/>
        </p:nvSpPr>
        <p:spPr>
          <a:xfrm>
            <a:off x="1417320" y="3794760"/>
            <a:ext cx="841248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033"/>
              </a:buClr>
              <a:buSzPts val="1750"/>
              <a:buFont typeface="Arial"/>
              <a:buNone/>
            </a:pPr>
            <a:r>
              <a:rPr lang="en-US" sz="1750">
                <a:solidFill>
                  <a:srgbClr val="122033"/>
                </a:solidFill>
                <a:latin typeface="Arial"/>
                <a:ea typeface="Arial"/>
                <a:cs typeface="Arial"/>
                <a:sym typeface="Arial"/>
              </a:rPr>
              <a:t>Blasts, pancytopenia or schistocytes are urgent findings</a:t>
            </a:r>
            <a:endParaRPr sz="1750">
              <a:solidFill>
                <a:schemeClr val="dk1"/>
              </a:solidFill>
              <a:latin typeface="Arial"/>
              <a:ea typeface="Arial"/>
              <a:cs typeface="Arial"/>
              <a:sym typeface="Arial"/>
            </a:endParaRPr>
          </a:p>
        </p:txBody>
      </p:sp>
      <p:sp>
        <p:nvSpPr>
          <p:cNvPr id="373" name="Google Shape;373;p17"/>
          <p:cNvSpPr/>
          <p:nvPr/>
        </p:nvSpPr>
        <p:spPr>
          <a:xfrm>
            <a:off x="822960" y="4407408"/>
            <a:ext cx="411480" cy="411480"/>
          </a:xfrm>
          <a:prstGeom prst="roundRect">
            <a:avLst>
              <a:gd fmla="val 17778" name="adj"/>
            </a:avLst>
          </a:prstGeom>
          <a:solidFill>
            <a:srgbClr val="2E7D5B"/>
          </a:solidFill>
          <a:ln cap="flat" cmpd="sng" w="12700">
            <a:solidFill>
              <a:srgbClr val="E9EEF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17"/>
          <p:cNvSpPr/>
          <p:nvPr/>
        </p:nvSpPr>
        <p:spPr>
          <a:xfrm>
            <a:off x="932688" y="4498848"/>
            <a:ext cx="192024" cy="228600"/>
          </a:xfrm>
          <a:prstGeom prst="rect">
            <a:avLst/>
          </a:prstGeom>
          <a:noFill/>
          <a:ln>
            <a:noFill/>
          </a:ln>
        </p:spPr>
        <p:txBody>
          <a:bodyPr anchorCtr="0" anchor="ctr" bIns="250" lIns="250" spcFirstLastPara="1" rIns="250" wrap="square" tIns="250">
            <a:noAutofit/>
          </a:bodyPr>
          <a:lstStyle/>
          <a:p>
            <a:pPr indent="0" lvl="0" marL="0" marR="0" rtl="0" algn="l">
              <a:lnSpc>
                <a:spcPct val="90000"/>
              </a:lnSpc>
              <a:spcBef>
                <a:spcPts val="0"/>
              </a:spcBef>
              <a:spcAft>
                <a:spcPts val="0"/>
              </a:spcAft>
              <a:buClr>
                <a:srgbClr val="122033"/>
              </a:buClr>
              <a:buSzPts val="1600"/>
              <a:buFont typeface="Arial"/>
              <a:buNone/>
            </a:pPr>
            <a:r>
              <a:rPr b="1" lang="en-US" sz="1600">
                <a:solidFill>
                  <a:srgbClr val="122033"/>
                </a:solidFill>
                <a:latin typeface="Arial"/>
                <a:ea typeface="Arial"/>
                <a:cs typeface="Arial"/>
                <a:sym typeface="Arial"/>
              </a:rPr>
              <a:t>6</a:t>
            </a:r>
            <a:endParaRPr sz="1600">
              <a:solidFill>
                <a:schemeClr val="dk1"/>
              </a:solidFill>
              <a:latin typeface="Arial"/>
              <a:ea typeface="Arial"/>
              <a:cs typeface="Arial"/>
              <a:sym typeface="Arial"/>
            </a:endParaRPr>
          </a:p>
        </p:txBody>
      </p:sp>
      <p:sp>
        <p:nvSpPr>
          <p:cNvPr id="375" name="Google Shape;375;p17"/>
          <p:cNvSpPr/>
          <p:nvPr/>
        </p:nvSpPr>
        <p:spPr>
          <a:xfrm>
            <a:off x="1417320" y="4453128"/>
            <a:ext cx="8412480" cy="292608"/>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22033"/>
              </a:buClr>
              <a:buSzPts val="1750"/>
              <a:buFont typeface="Arial"/>
              <a:buNone/>
            </a:pPr>
            <a:r>
              <a:rPr lang="en-US" sz="1750">
                <a:solidFill>
                  <a:srgbClr val="122033"/>
                </a:solidFill>
                <a:latin typeface="Arial"/>
                <a:ea typeface="Arial"/>
                <a:cs typeface="Arial"/>
                <a:sym typeface="Arial"/>
              </a:rPr>
              <a:t>Always manage according to cause and bleeding severity</a:t>
            </a:r>
            <a:endParaRPr sz="1750">
              <a:solidFill>
                <a:schemeClr val="dk1"/>
              </a:solidFill>
              <a:latin typeface="Arial"/>
              <a:ea typeface="Arial"/>
              <a:cs typeface="Arial"/>
              <a:sym typeface="Arial"/>
            </a:endParaRPr>
          </a:p>
        </p:txBody>
      </p:sp>
      <p:cxnSp>
        <p:nvCxnSpPr>
          <p:cNvPr id="376" name="Google Shape;376;p17"/>
          <p:cNvCxnSpPr/>
          <p:nvPr/>
        </p:nvCxnSpPr>
        <p:spPr>
          <a:xfrm>
            <a:off x="822960" y="5715000"/>
            <a:ext cx="8778240" cy="0"/>
          </a:xfrm>
          <a:prstGeom prst="straightConnector1">
            <a:avLst/>
          </a:prstGeom>
          <a:noFill/>
          <a:ln cap="flat" cmpd="sng" w="17775">
            <a:solidFill>
              <a:srgbClr val="1957A6"/>
            </a:solidFill>
            <a:prstDash val="solid"/>
            <a:round/>
            <a:headEnd len="sm" w="sm" type="none"/>
            <a:tailEnd len="sm" w="sm" type="none"/>
          </a:ln>
        </p:spPr>
      </p:cxnSp>
      <p:sp>
        <p:nvSpPr>
          <p:cNvPr id="377" name="Google Shape;377;p17"/>
          <p:cNvSpPr/>
          <p:nvPr/>
        </p:nvSpPr>
        <p:spPr>
          <a:xfrm>
            <a:off x="822960" y="5897880"/>
            <a:ext cx="2011680" cy="41148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1957A6"/>
              </a:buClr>
              <a:buSzPts val="2600"/>
              <a:buFont typeface="Arial"/>
              <a:buNone/>
            </a:pPr>
            <a:r>
              <a:rPr b="1" lang="en-US" sz="2600">
                <a:solidFill>
                  <a:srgbClr val="1957A6"/>
                </a:solidFill>
                <a:latin typeface="Arial"/>
                <a:ea typeface="Arial"/>
                <a:cs typeface="Arial"/>
                <a:sym typeface="Arial"/>
              </a:rPr>
              <a:t>Thank you</a:t>
            </a:r>
            <a:endParaRPr sz="2600">
              <a:solidFill>
                <a:schemeClr val="dk1"/>
              </a:solidFill>
              <a:latin typeface="Arial"/>
              <a:ea typeface="Arial"/>
              <a:cs typeface="Arial"/>
              <a:sym typeface="Arial"/>
            </a:endParaRPr>
          </a:p>
        </p:txBody>
      </p:sp>
      <p:sp>
        <p:nvSpPr>
          <p:cNvPr id="378" name="Google Shape;378;p17"/>
          <p:cNvSpPr/>
          <p:nvPr/>
        </p:nvSpPr>
        <p:spPr>
          <a:xfrm>
            <a:off x="3246120" y="5971032"/>
            <a:ext cx="2926080" cy="27432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5B677A"/>
              </a:buClr>
              <a:buSzPts val="1500"/>
              <a:buFont typeface="Arial"/>
              <a:buNone/>
            </a:pPr>
            <a:r>
              <a:rPr lang="en-US" sz="1500">
                <a:solidFill>
                  <a:srgbClr val="5B677A"/>
                </a:solidFill>
                <a:latin typeface="Arial"/>
                <a:ea typeface="Arial"/>
                <a:cs typeface="Arial"/>
                <a:sym typeface="Arial"/>
              </a:rPr>
              <a:t>Questions and discussion</a:t>
            </a:r>
            <a:endParaRPr sz="1500">
              <a:solidFill>
                <a:schemeClr val="dk1"/>
              </a:solidFill>
              <a:latin typeface="Arial"/>
              <a:ea typeface="Arial"/>
              <a:cs typeface="Arial"/>
              <a:sym typeface="Arial"/>
            </a:endParaRPr>
          </a:p>
        </p:txBody>
      </p:sp>
      <p:sp>
        <p:nvSpPr>
          <p:cNvPr id="379" name="Google Shape;379;p17"/>
          <p:cNvSpPr/>
          <p:nvPr/>
        </p:nvSpPr>
        <p:spPr>
          <a:xfrm>
            <a:off x="502920" y="6473952"/>
            <a:ext cx="4114800" cy="164592"/>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7B8796"/>
              </a:buClr>
              <a:buSzPts val="850"/>
              <a:buFont typeface="Arial"/>
              <a:buNone/>
            </a:pPr>
            <a:r>
              <a:rPr lang="en-US" sz="850">
                <a:solidFill>
                  <a:srgbClr val="7B8796"/>
                </a:solidFill>
                <a:latin typeface="Arial"/>
                <a:ea typeface="Arial"/>
                <a:cs typeface="Arial"/>
                <a:sym typeface="Arial"/>
              </a:rPr>
              <a:t>Haematological Aspect of Purpura</a:t>
            </a:r>
            <a:endParaRPr sz="850">
              <a:solidFill>
                <a:schemeClr val="dk1"/>
              </a:solidFill>
              <a:latin typeface="Arial"/>
              <a:ea typeface="Arial"/>
              <a:cs typeface="Arial"/>
              <a:sym typeface="Arial"/>
            </a:endParaRPr>
          </a:p>
        </p:txBody>
      </p:sp>
      <p:sp>
        <p:nvSpPr>
          <p:cNvPr id="380" name="Google Shape;380;p17"/>
          <p:cNvSpPr/>
          <p:nvPr/>
        </p:nvSpPr>
        <p:spPr>
          <a:xfrm>
            <a:off x="11384280" y="6419088"/>
            <a:ext cx="347472" cy="201168"/>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1957A6"/>
              </a:buClr>
              <a:buSzPts val="1000"/>
              <a:buFont typeface="Arial"/>
              <a:buNone/>
            </a:pPr>
            <a:r>
              <a:rPr b="1" lang="en-US" sz="1000">
                <a:solidFill>
                  <a:srgbClr val="1957A6"/>
                </a:solidFill>
                <a:latin typeface="Arial"/>
                <a:ea typeface="Arial"/>
                <a:cs typeface="Arial"/>
                <a:sym typeface="Arial"/>
              </a:rPr>
              <a:t>12</a:t>
            </a:r>
            <a:endParaRPr sz="1000">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