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12192000"/>
  <p:embeddedFontLst>
    <p:embeddedFont>
      <p:font typeface="Play"/>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Play-bold.fntdata"/><Relationship Id="rId6" Type="http://schemas.openxmlformats.org/officeDocument/2006/relationships/slide" Target="slides/slide2.xml"/><Relationship Id="rId18" Type="http://schemas.openxmlformats.org/officeDocument/2006/relationships/font" Target="fonts/Play-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 name="Shape 18"/>
        <p:cNvGrpSpPr/>
        <p:nvPr/>
      </p:nvGrpSpPr>
      <p:grpSpPr>
        <a:xfrm>
          <a:off x="0" y="0"/>
          <a:ext cx="0" cy="0"/>
          <a:chOff x="0" y="0"/>
          <a:chExt cx="0" cy="0"/>
        </a:xfrm>
      </p:grpSpPr>
      <p:sp>
        <p:nvSpPr>
          <p:cNvPr id="19" name="Google Shape;19;p1: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 name="Google Shape;28;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[Sources]</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Labcorp. Blood Specimens: Coagulation - 3.2% sodium citrate, 9:1 ratio, high hematocrit adjustment, specimen collection guidance. https://www.labcorp.com/test-menu/resources/blood-specimens-coagulation</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Mayo Clinic Laboratories. Activated Partial Thromboplastin Time (APTT), Plasma - clinical use, pathways assessed, causes of prolonged APTT. https://www.mayocliniclabs.com/test-catalog/overview/602172</a:t>
            </a:r>
            <a:br>
              <a:rPr b="0" i="0" lang="en-US" sz="1200" u="none" cap="none" strike="noStrike">
                <a:solidFill>
                  <a:schemeClr val="dk1"/>
                </a:solidFill>
                <a:latin typeface="Calibri"/>
                <a:ea typeface="Calibri"/>
                <a:cs typeface="Calibri"/>
                <a:sym typeface="Calibri"/>
              </a:rPr>
            </a:br>
            <a:r>
              <a:rPr b="0" i="0" lang="en-US" sz="1200" u="none" cap="none" strike="noStrike">
                <a:solidFill>
                  <a:schemeClr val="dk1"/>
                </a:solidFill>
                <a:latin typeface="Calibri"/>
                <a:ea typeface="Calibri"/>
                <a:cs typeface="Calibri"/>
                <a:sym typeface="Calibri"/>
              </a:rPr>
              <a:t>Mayo Clinic Laboratories. Activated Partial Thromboplastin Time, Plasma - ambient stability 4 hours. https://www.mayocliniclabs.com/test-catalog/overview/40935</a:t>
            </a:r>
            <a:endParaRPr/>
          </a:p>
        </p:txBody>
      </p:sp>
      <p:sp>
        <p:nvSpPr>
          <p:cNvPr id="29" name="Google Shape;29;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3" name="Google Shape;93;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[Sources]</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Training outline synthesized from the same laboratory practice sources cited in slide 1.</a:t>
            </a:r>
            <a:endParaRPr/>
          </a:p>
        </p:txBody>
      </p:sp>
      <p:sp>
        <p:nvSpPr>
          <p:cNvPr id="94" name="Google Shape;94;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9" name="Google Shape;119;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[Sources]</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Mayo Clinic Laboratories. APTT assay overview and factors measured. https://www.mayocliniclabs.com/test-catalog/overview/602172</a:t>
            </a:r>
            <a:endParaRPr/>
          </a:p>
        </p:txBody>
      </p:sp>
      <p:sp>
        <p:nvSpPr>
          <p:cNvPr id="120" name="Google Shape;120;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4" name="Google Shape;144;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[Sources]</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Labcorp specimen collection guidance and Mayo test overview inform the listed materials and specimen requirements.</a:t>
            </a:r>
            <a:endParaRPr/>
          </a:p>
        </p:txBody>
      </p:sp>
      <p:sp>
        <p:nvSpPr>
          <p:cNvPr id="145" name="Google Shape;145;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6" name="Google Shape;176;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[Sources]</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Labcorp. Blood Specimens: Coagulation - 3.2% buffered sodium citrate, 9:1 ratio, underfill caution, Hct adjustment formula, line collection considerations. https://www.labcorp.com/test-menu/resources/blood-specimens-coagulation</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Mayo Clinic Laboratories. Activated Partial Thromboplastin Time, Plasma - ambient stability 4 hours. https://www.mayocliniclabs.com/test-catalog/overview/40935</a:t>
            </a:r>
            <a:endParaRPr/>
          </a:p>
        </p:txBody>
      </p:sp>
      <p:sp>
        <p:nvSpPr>
          <p:cNvPr id="177" name="Google Shape;177;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3" name="Google Shape;203;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[Sources]</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General coagulation specimen processing guidance as cited previously; slide also reflects common laboratory teaching practice for PPP preparation.</a:t>
            </a:r>
            <a:endParaRPr/>
          </a:p>
        </p:txBody>
      </p:sp>
      <p:sp>
        <p:nvSpPr>
          <p:cNvPr id="204" name="Google Shape;204;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9" name="Google Shape;239;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[Sources]</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Mayo Clinic Laboratories APTT method descriptions refer to clot-based/coagulometric methods with phospholipid, contact activator, incubation at 37 C, and calcium addition. https://www.mayocliniclabs.com/test-catalog/overview/602172 ; https://www.mayocliniclabs.com/test-catalog/overview/40935</a:t>
            </a:r>
            <a:endParaRPr/>
          </a:p>
        </p:txBody>
      </p:sp>
      <p:sp>
        <p:nvSpPr>
          <p:cNvPr id="240" name="Google Shape;240;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2" name="Google Shape;282;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[Sources]</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Manual APTT procedure details should follow the local reagent insert/operator manual; slide provides standard teaching workflow rather than manufacturer-specific volumes.</a:t>
            </a:r>
            <a:endParaRPr/>
          </a:p>
        </p:txBody>
      </p:sp>
      <p:sp>
        <p:nvSpPr>
          <p:cNvPr id="283" name="Google Shape;283;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4" name="Google Shape;334;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[Sources]</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CAP/Hematology coagulation checklist and standard laboratory QC practice support running at least two QC levels and distinguishing QC material from reference interval verification.</a:t>
            </a:r>
            <a:endParaRPr/>
          </a:p>
        </p:txBody>
      </p:sp>
      <p:sp>
        <p:nvSpPr>
          <p:cNvPr id="335" name="Google Shape;335;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9" name="Google Shape;369;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[Sources]</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Mayo Clinic Laboratories. APTT interpretation, causes of prolonged APTT, and follow-up testing considerations. https://www.mayocliniclabs.com/test-catalog/overview/602172</a:t>
            </a:r>
            <a:endParaRPr/>
          </a:p>
        </p:txBody>
      </p:sp>
      <p:sp>
        <p:nvSpPr>
          <p:cNvPr id="370" name="Google Shape;370;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6" name="Google Shape;386;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[Sources]</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Mayo Clinic Laboratories reject criteria and Labcorp collection guidance inform common rejection and troubleshooting points.</a:t>
            </a:r>
            <a:endParaRPr/>
          </a:p>
        </p:txBody>
      </p:sp>
      <p:sp>
        <p:nvSpPr>
          <p:cNvPr id="387" name="Google Shape;387;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5" name="Google Shape;415;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[Sources]</a:t>
            </a:r>
            <a:br>
              <a:rPr lang="en-US" sz="1200">
                <a:solidFill>
                  <a:schemeClr val="dk1"/>
                </a:solidFill>
                <a:latin typeface="Calibri"/>
                <a:ea typeface="Calibri"/>
                <a:cs typeface="Calibri"/>
                <a:sym typeface="Calibri"/>
              </a:rPr>
            </a:br>
            <a:r>
              <a:rPr lang="en-US" sz="1200">
                <a:solidFill>
                  <a:schemeClr val="dk1"/>
                </a:solidFill>
                <a:latin typeface="Calibri"/>
                <a:ea typeface="Calibri"/>
                <a:cs typeface="Calibri"/>
                <a:sym typeface="Calibri"/>
              </a:rPr>
              <a:t>Summary slide based on the full deck sources.</a:t>
            </a:r>
            <a:endParaRPr/>
          </a:p>
        </p:txBody>
      </p:sp>
      <p:sp>
        <p:nvSpPr>
          <p:cNvPr id="416" name="Google Shape;416;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 name="Shape 6"/>
        <p:cNvGrpSpPr/>
        <p:nvPr/>
      </p:nvGrpSpPr>
      <p:grpSpPr>
        <a:xfrm>
          <a:off x="0" y="0"/>
          <a:ext cx="0" cy="0"/>
          <a:chOff x="0" y="0"/>
          <a:chExt cx="0" cy="0"/>
        </a:xfrm>
      </p:grpSpPr>
      <p:sp>
        <p:nvSpPr>
          <p:cNvPr id="7" name="Google Shape;7;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chemeClr val="dk1"/>
              </a:buClr>
              <a:buSzPts val="6000"/>
              <a:buFont typeface="Play"/>
              <a:buNone/>
              <a:defRPr b="0" i="0" sz="60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spcBef>
                <a:spcPts val="36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9" name="Google Shape;9;p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2"/>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 name="Google Shape;11;p2"/>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STER">
  <p:cSld name="MASTER">
    <p:bg>
      <p:bgPr>
        <a:solidFill>
          <a:srgbClr val="F6F8FC"/>
        </a:solidFill>
      </p:bgPr>
    </p:bg>
    <p:spTree>
      <p:nvGrpSpPr>
        <p:cNvPr id="12" name="Shape 12"/>
        <p:cNvGrpSpPr/>
        <p:nvPr/>
      </p:nvGrpSpPr>
      <p:grpSpPr>
        <a:xfrm>
          <a:off x="0" y="0"/>
          <a:ext cx="0" cy="0"/>
          <a:chOff x="0" y="0"/>
          <a:chExt cx="0" cy="0"/>
        </a:xfrm>
      </p:grpSpPr>
      <p:sp>
        <p:nvSpPr>
          <p:cNvPr id="13" name="Google Shape;13;p3"/>
          <p:cNvSpPr/>
          <p:nvPr/>
        </p:nvSpPr>
        <p:spPr>
          <a:xfrm>
            <a:off x="0" y="0"/>
            <a:ext cx="12191695" cy="502920"/>
          </a:xfrm>
          <a:prstGeom prst="rect">
            <a:avLst/>
          </a:prstGeom>
          <a:solidFill>
            <a:srgbClr val="0B2E6D"/>
          </a:solidFill>
          <a:ln cap="flat" cmpd="sng" w="12700">
            <a:solidFill>
              <a:srgbClr val="0B2E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3"/>
          <p:cNvSpPr/>
          <p:nvPr/>
        </p:nvSpPr>
        <p:spPr>
          <a:xfrm>
            <a:off x="182880" y="73152"/>
            <a:ext cx="11704320" cy="27432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cxnSp>
        <p:nvCxnSpPr>
          <p:cNvPr id="15" name="Google Shape;15;p3"/>
          <p:cNvCxnSpPr/>
          <p:nvPr/>
        </p:nvCxnSpPr>
        <p:spPr>
          <a:xfrm>
            <a:off x="292608" y="6537960"/>
            <a:ext cx="11594592" cy="0"/>
          </a:xfrm>
          <a:prstGeom prst="straightConnector1">
            <a:avLst/>
          </a:prstGeom>
          <a:noFill/>
          <a:ln cap="flat" cmpd="sng" w="12700">
            <a:solidFill>
              <a:srgbClr val="D5DEEF"/>
            </a:solidFill>
            <a:prstDash val="solid"/>
            <a:round/>
            <a:headEnd len="sm" w="sm" type="none"/>
            <a:tailEnd len="sm" w="sm" type="none"/>
          </a:ln>
        </p:spPr>
      </p:cxnSp>
      <p:sp>
        <p:nvSpPr>
          <p:cNvPr id="16" name="Google Shape;16;p3"/>
          <p:cNvSpPr/>
          <p:nvPr/>
        </p:nvSpPr>
        <p:spPr>
          <a:xfrm>
            <a:off x="11384280" y="6565392"/>
            <a:ext cx="502920" cy="16459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dk1"/>
              </a:buClr>
              <a:buSzPts val="1000"/>
              <a:buFont typeface="Arial"/>
              <a:buNone/>
            </a:pPr>
            <a:r>
              <a:t/>
            </a:r>
            <a:endParaRPr sz="1000">
              <a:solidFill>
                <a:schemeClr val="dk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7" name="Shape 1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 name="Shape 21"/>
        <p:cNvGrpSpPr/>
        <p:nvPr/>
      </p:nvGrpSpPr>
      <p:grpSpPr>
        <a:xfrm>
          <a:off x="0" y="0"/>
          <a:ext cx="0" cy="0"/>
          <a:chOff x="0" y="0"/>
          <a:chExt cx="0" cy="0"/>
        </a:xfrm>
      </p:grpSpPr>
      <p:sp>
        <p:nvSpPr>
          <p:cNvPr id="22" name="Google Shape;22;p5"/>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400"/>
              <a:buNone/>
            </a:pPr>
            <a:r>
              <a:rPr lang="en-US"/>
              <a:t> </a:t>
            </a:r>
            <a:endParaRPr/>
          </a:p>
        </p:txBody>
      </p:sp>
      <p:sp>
        <p:nvSpPr>
          <p:cNvPr id="23" name="Google Shape;23;p5"/>
          <p:cNvSpPr/>
          <p:nvPr/>
        </p:nvSpPr>
        <p:spPr>
          <a:xfrm>
            <a:off x="2275840" y="3733800"/>
            <a:ext cx="8229600" cy="3048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800"/>
              <a:buFont typeface="Times New Roman"/>
              <a:buNone/>
            </a:pPr>
            <a:r>
              <a:rPr lang="en-US" sz="1800">
                <a:solidFill>
                  <a:srgbClr val="333333"/>
                </a:solidFill>
                <a:latin typeface="Times New Roman"/>
                <a:ea typeface="Times New Roman"/>
                <a:cs typeface="Times New Roman"/>
                <a:sym typeface="Times New Roman"/>
              </a:rPr>
              <a:t>Dr. Morsed Zaman Miah is associate professor and the head of the department of Haematology, Rajshahi Medical College, Rajshahi, Bangladesh. He has been graduated (MBBS) from Rajshahi Medical College, Rajshahi. He obtained his FCPS (Haematology) and MCPS (Clinical Pathology) degree from Bangladesh College of Physicians and Surgeons, Bangladesh. Dr. Morsed Zaman Miah served as Registrar in the department of Haematology, Rongpur Medical College Hospital and Rajshahi Medical College, Bangladesh. He is a registered member of Bangladesh Medical and Dental Council, Bangladesh College of Physicians and Surgeons (BCPS), Haematology Society of Bangladesh, Bangladesh Medical Association, World Federation of Hemophilia (WFH), Bangladesh Red Crescent Society, National Heart Foundation,Rajshahi.</a:t>
            </a:r>
            <a:endParaRPr sz="1800">
              <a:solidFill>
                <a:schemeClr val="dk1"/>
              </a:solidFill>
              <a:latin typeface="Times New Roman"/>
              <a:ea typeface="Times New Roman"/>
              <a:cs typeface="Times New Roman"/>
              <a:sym typeface="Times New Roman"/>
            </a:endParaRPr>
          </a:p>
        </p:txBody>
      </p:sp>
      <p:sp>
        <p:nvSpPr>
          <p:cNvPr id="24" name="Google Shape;24;p5"/>
          <p:cNvSpPr/>
          <p:nvPr/>
        </p:nvSpPr>
        <p:spPr>
          <a:xfrm>
            <a:off x="7508240" y="504825"/>
            <a:ext cx="3962400" cy="304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rgbClr val="C00000"/>
                </a:solidFill>
                <a:latin typeface="Play"/>
                <a:ea typeface="Play"/>
                <a:cs typeface="Play"/>
                <a:sym typeface="Play"/>
              </a:rPr>
              <a:t>Dr.Morsed Zaman Miah</a:t>
            </a:r>
            <a:br>
              <a:rPr lang="en-US" sz="2800">
                <a:solidFill>
                  <a:srgbClr val="00B050"/>
                </a:solidFill>
                <a:latin typeface="Play"/>
                <a:ea typeface="Play"/>
                <a:cs typeface="Play"/>
                <a:sym typeface="Play"/>
              </a:rPr>
            </a:br>
            <a:r>
              <a:rPr lang="en-US" sz="2400">
                <a:solidFill>
                  <a:srgbClr val="00B050"/>
                </a:solidFill>
                <a:latin typeface="Play"/>
                <a:ea typeface="Play"/>
                <a:cs typeface="Play"/>
                <a:sym typeface="Play"/>
              </a:rPr>
              <a:t>MBBS, MCPS</a:t>
            </a:r>
            <a:br>
              <a:rPr lang="en-US" sz="2400">
                <a:solidFill>
                  <a:srgbClr val="00B050"/>
                </a:solidFill>
                <a:latin typeface="Play"/>
                <a:ea typeface="Play"/>
                <a:cs typeface="Play"/>
                <a:sym typeface="Play"/>
              </a:rPr>
            </a:br>
            <a:r>
              <a:rPr lang="en-US" sz="2400">
                <a:solidFill>
                  <a:srgbClr val="00B050"/>
                </a:solidFill>
                <a:latin typeface="Play"/>
                <a:ea typeface="Play"/>
                <a:cs typeface="Play"/>
                <a:sym typeface="Play"/>
              </a:rPr>
              <a:t>FCPS(Haematology)</a:t>
            </a:r>
            <a:br>
              <a:rPr lang="en-US" sz="2400">
                <a:solidFill>
                  <a:srgbClr val="00B050"/>
                </a:solidFill>
                <a:latin typeface="Play"/>
                <a:ea typeface="Play"/>
                <a:cs typeface="Play"/>
                <a:sym typeface="Play"/>
              </a:rPr>
            </a:br>
            <a:r>
              <a:rPr lang="en-US" sz="2400">
                <a:solidFill>
                  <a:srgbClr val="00B050"/>
                </a:solidFill>
                <a:latin typeface="Play"/>
                <a:ea typeface="Play"/>
                <a:cs typeface="Play"/>
                <a:sym typeface="Play"/>
              </a:rPr>
              <a:t>Associate Professor &amp; Head</a:t>
            </a:r>
            <a:br>
              <a:rPr lang="en-US" sz="2400">
                <a:solidFill>
                  <a:srgbClr val="00B050"/>
                </a:solidFill>
                <a:latin typeface="Play"/>
                <a:ea typeface="Play"/>
                <a:cs typeface="Play"/>
                <a:sym typeface="Play"/>
              </a:rPr>
            </a:br>
            <a:r>
              <a:rPr lang="en-US" sz="2400">
                <a:solidFill>
                  <a:srgbClr val="00B050"/>
                </a:solidFill>
                <a:latin typeface="Play"/>
                <a:ea typeface="Play"/>
                <a:cs typeface="Play"/>
                <a:sym typeface="Play"/>
              </a:rPr>
              <a:t>Rajshahi Medical College.</a:t>
            </a:r>
            <a:br>
              <a:rPr lang="en-US" sz="2400">
                <a:solidFill>
                  <a:srgbClr val="00B050"/>
                </a:solidFill>
                <a:latin typeface="Play"/>
                <a:ea typeface="Play"/>
                <a:cs typeface="Play"/>
                <a:sym typeface="Play"/>
              </a:rPr>
            </a:br>
            <a:r>
              <a:rPr lang="en-US" sz="2400">
                <a:solidFill>
                  <a:srgbClr val="00B0F0"/>
                </a:solidFill>
                <a:latin typeface="Play"/>
                <a:ea typeface="Play"/>
                <a:cs typeface="Play"/>
                <a:sym typeface="Play"/>
              </a:rPr>
              <a:t>www.drmzaman.com</a:t>
            </a:r>
            <a:br>
              <a:rPr lang="en-US" sz="2800">
                <a:solidFill>
                  <a:srgbClr val="00B050"/>
                </a:solidFill>
                <a:latin typeface="Play"/>
                <a:ea typeface="Play"/>
                <a:cs typeface="Play"/>
                <a:sym typeface="Play"/>
              </a:rPr>
            </a:br>
            <a:br>
              <a:rPr lang="en-US" sz="2800">
                <a:solidFill>
                  <a:srgbClr val="00B050"/>
                </a:solidFill>
                <a:latin typeface="Play"/>
                <a:ea typeface="Play"/>
                <a:cs typeface="Play"/>
                <a:sym typeface="Play"/>
              </a:rPr>
            </a:br>
            <a:endParaRPr sz="2800">
              <a:solidFill>
                <a:srgbClr val="00B050"/>
              </a:solidFill>
              <a:latin typeface="Play"/>
              <a:ea typeface="Play"/>
              <a:cs typeface="Play"/>
              <a:sym typeface="Play"/>
            </a:endParaRPr>
          </a:p>
        </p:txBody>
      </p:sp>
      <p:pic>
        <p:nvPicPr>
          <p:cNvPr id="25" name="Google Shape;25;p5"/>
          <p:cNvPicPr preferRelativeResize="0"/>
          <p:nvPr/>
        </p:nvPicPr>
        <p:blipFill rotWithShape="1">
          <a:blip r:embed="rId3">
            <a:alphaModFix/>
          </a:blip>
          <a:srcRect b="0" l="0" r="0" t="0"/>
          <a:stretch/>
        </p:blipFill>
        <p:spPr>
          <a:xfrm>
            <a:off x="2369105" y="335280"/>
            <a:ext cx="3635025" cy="293624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8FC"/>
        </a:solidFill>
      </p:bgPr>
    </p:bg>
    <p:spTree>
      <p:nvGrpSpPr>
        <p:cNvPr id="30" name="Shape 30"/>
        <p:cNvGrpSpPr/>
        <p:nvPr/>
      </p:nvGrpSpPr>
      <p:grpSpPr>
        <a:xfrm>
          <a:off x="0" y="0"/>
          <a:ext cx="0" cy="0"/>
          <a:chOff x="0" y="0"/>
          <a:chExt cx="0" cy="0"/>
        </a:xfrm>
      </p:grpSpPr>
      <p:sp>
        <p:nvSpPr>
          <p:cNvPr id="31" name="Google Shape;31;p6"/>
          <p:cNvSpPr/>
          <p:nvPr/>
        </p:nvSpPr>
        <p:spPr>
          <a:xfrm>
            <a:off x="0" y="0"/>
            <a:ext cx="3977640" cy="6858000"/>
          </a:xfrm>
          <a:prstGeom prst="rect">
            <a:avLst/>
          </a:prstGeom>
          <a:solidFill>
            <a:srgbClr val="0B2E6D"/>
          </a:solidFill>
          <a:ln cap="flat" cmpd="sng" w="12700">
            <a:solidFill>
              <a:srgbClr val="0B2E6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6"/>
          <p:cNvSpPr/>
          <p:nvPr/>
        </p:nvSpPr>
        <p:spPr>
          <a:xfrm>
            <a:off x="502920" y="914400"/>
            <a:ext cx="2377440" cy="5486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3100"/>
              <a:buFont typeface="Arial"/>
              <a:buNone/>
            </a:pPr>
            <a:r>
              <a:rPr b="1" lang="en-US" sz="3100">
                <a:solidFill>
                  <a:srgbClr val="FFFFFF"/>
                </a:solidFill>
                <a:latin typeface="Arial"/>
                <a:ea typeface="Arial"/>
                <a:cs typeface="Arial"/>
                <a:sym typeface="Arial"/>
              </a:rPr>
              <a:t>APTT</a:t>
            </a:r>
            <a:endParaRPr sz="3100">
              <a:solidFill>
                <a:schemeClr val="dk1"/>
              </a:solidFill>
              <a:latin typeface="Arial"/>
              <a:ea typeface="Arial"/>
              <a:cs typeface="Arial"/>
              <a:sym typeface="Arial"/>
            </a:endParaRPr>
          </a:p>
        </p:txBody>
      </p:sp>
      <p:sp>
        <p:nvSpPr>
          <p:cNvPr id="33" name="Google Shape;33;p6"/>
          <p:cNvSpPr/>
          <p:nvPr/>
        </p:nvSpPr>
        <p:spPr>
          <a:xfrm>
            <a:off x="521208" y="1554480"/>
            <a:ext cx="2743200" cy="10058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200"/>
              <a:buFont typeface="Arial"/>
              <a:buNone/>
            </a:pPr>
            <a:r>
              <a:rPr b="1" lang="en-US" sz="2200">
                <a:solidFill>
                  <a:srgbClr val="FFFFFF"/>
                </a:solidFill>
                <a:latin typeface="Arial"/>
                <a:ea typeface="Arial"/>
                <a:cs typeface="Arial"/>
                <a:sym typeface="Arial"/>
              </a:rPr>
              <a:t>Activated Partial</a:t>
            </a:r>
            <a:endParaRPr sz="2200">
              <a:solidFill>
                <a:schemeClr val="dk1"/>
              </a:solidFill>
              <a:latin typeface="Arial"/>
              <a:ea typeface="Arial"/>
              <a:cs typeface="Arial"/>
              <a:sym typeface="Arial"/>
            </a:endParaRPr>
          </a:p>
          <a:p>
            <a:pPr indent="0" lvl="0" marL="0" marR="0" rtl="0" algn="l">
              <a:spcBef>
                <a:spcPts val="0"/>
              </a:spcBef>
              <a:spcAft>
                <a:spcPts val="0"/>
              </a:spcAft>
              <a:buClr>
                <a:srgbClr val="FFFFFF"/>
              </a:buClr>
              <a:buSzPts val="2200"/>
              <a:buFont typeface="Arial"/>
              <a:buNone/>
            </a:pPr>
            <a:r>
              <a:rPr b="1" lang="en-US" sz="2200">
                <a:solidFill>
                  <a:srgbClr val="FFFFFF"/>
                </a:solidFill>
                <a:latin typeface="Arial"/>
                <a:ea typeface="Arial"/>
                <a:cs typeface="Arial"/>
                <a:sym typeface="Arial"/>
              </a:rPr>
              <a:t>Thromboplastin Time</a:t>
            </a:r>
            <a:endParaRPr sz="2200">
              <a:solidFill>
                <a:schemeClr val="dk1"/>
              </a:solidFill>
              <a:latin typeface="Arial"/>
              <a:ea typeface="Arial"/>
              <a:cs typeface="Arial"/>
              <a:sym typeface="Arial"/>
            </a:endParaRPr>
          </a:p>
        </p:txBody>
      </p:sp>
      <p:sp>
        <p:nvSpPr>
          <p:cNvPr id="34" name="Google Shape;34;p6"/>
          <p:cNvSpPr/>
          <p:nvPr/>
        </p:nvSpPr>
        <p:spPr>
          <a:xfrm>
            <a:off x="521208" y="2743200"/>
            <a:ext cx="2834640" cy="914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E36E"/>
              </a:buClr>
              <a:buSzPts val="2400"/>
              <a:buFont typeface="Arial"/>
              <a:buNone/>
            </a:pPr>
            <a:r>
              <a:rPr b="1" lang="en-US" sz="2400">
                <a:solidFill>
                  <a:srgbClr val="FFE36E"/>
                </a:solidFill>
                <a:latin typeface="Arial"/>
                <a:ea typeface="Arial"/>
                <a:cs typeface="Arial"/>
                <a:sym typeface="Arial"/>
              </a:rPr>
              <a:t>Measurement Procedure</a:t>
            </a:r>
            <a:endParaRPr sz="2400">
              <a:solidFill>
                <a:schemeClr val="dk1"/>
              </a:solidFill>
              <a:latin typeface="Arial"/>
              <a:ea typeface="Arial"/>
              <a:cs typeface="Arial"/>
              <a:sym typeface="Arial"/>
            </a:endParaRPr>
          </a:p>
          <a:p>
            <a:pPr indent="0" lvl="0" marL="0" marR="0" rtl="0" algn="l">
              <a:spcBef>
                <a:spcPts val="0"/>
              </a:spcBef>
              <a:spcAft>
                <a:spcPts val="0"/>
              </a:spcAft>
              <a:buClr>
                <a:srgbClr val="FFE36E"/>
              </a:buClr>
              <a:buSzPts val="2400"/>
              <a:buFont typeface="Arial"/>
              <a:buNone/>
            </a:pPr>
            <a:r>
              <a:rPr b="1" lang="en-US" sz="2400">
                <a:solidFill>
                  <a:srgbClr val="FFE36E"/>
                </a:solidFill>
                <a:latin typeface="Arial"/>
                <a:ea typeface="Arial"/>
                <a:cs typeface="Arial"/>
                <a:sym typeface="Arial"/>
              </a:rPr>
              <a:t>in Laboratory</a:t>
            </a:r>
            <a:endParaRPr sz="2400">
              <a:solidFill>
                <a:schemeClr val="dk1"/>
              </a:solidFill>
              <a:latin typeface="Arial"/>
              <a:ea typeface="Arial"/>
              <a:cs typeface="Arial"/>
              <a:sym typeface="Arial"/>
            </a:endParaRPr>
          </a:p>
        </p:txBody>
      </p:sp>
      <p:sp>
        <p:nvSpPr>
          <p:cNvPr id="35" name="Google Shape;35;p6"/>
          <p:cNvSpPr/>
          <p:nvPr/>
        </p:nvSpPr>
        <p:spPr>
          <a:xfrm>
            <a:off x="521208" y="4160520"/>
            <a:ext cx="2743200"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900"/>
              <a:buFont typeface="Arial"/>
              <a:buNone/>
            </a:pPr>
            <a:r>
              <a:rPr lang="en-US" sz="1900">
                <a:solidFill>
                  <a:srgbClr val="FFFFFF"/>
                </a:solidFill>
                <a:latin typeface="Arial"/>
                <a:ea typeface="Arial"/>
                <a:cs typeface="Arial"/>
                <a:sym typeface="Arial"/>
              </a:rPr>
              <a:t>শুরু থেকে রিপোর্ট পর্যন্ত</a:t>
            </a:r>
            <a:endParaRPr sz="1900">
              <a:solidFill>
                <a:schemeClr val="dk1"/>
              </a:solidFill>
              <a:latin typeface="Arial"/>
              <a:ea typeface="Arial"/>
              <a:cs typeface="Arial"/>
              <a:sym typeface="Arial"/>
            </a:endParaRPr>
          </a:p>
          <a:p>
            <a:pPr indent="0" lvl="0" marL="0" marR="0" rtl="0" algn="l">
              <a:spcBef>
                <a:spcPts val="0"/>
              </a:spcBef>
              <a:spcAft>
                <a:spcPts val="0"/>
              </a:spcAft>
              <a:buClr>
                <a:srgbClr val="FFFFFF"/>
              </a:buClr>
              <a:buSzPts val="1900"/>
              <a:buFont typeface="Arial"/>
              <a:buNone/>
            </a:pPr>
            <a:r>
              <a:rPr lang="en-US" sz="1900">
                <a:solidFill>
                  <a:srgbClr val="FFFFFF"/>
                </a:solidFill>
                <a:latin typeface="Arial"/>
                <a:ea typeface="Arial"/>
                <a:cs typeface="Arial"/>
                <a:sym typeface="Arial"/>
              </a:rPr>
              <a:t>সম্পূর্ণ ল্যাব প্রসিডিউর</a:t>
            </a:r>
            <a:endParaRPr sz="1900">
              <a:solidFill>
                <a:schemeClr val="dk1"/>
              </a:solidFill>
              <a:latin typeface="Arial"/>
              <a:ea typeface="Arial"/>
              <a:cs typeface="Arial"/>
              <a:sym typeface="Arial"/>
            </a:endParaRPr>
          </a:p>
        </p:txBody>
      </p:sp>
      <p:sp>
        <p:nvSpPr>
          <p:cNvPr id="36" name="Google Shape;36;p6"/>
          <p:cNvSpPr/>
          <p:nvPr/>
        </p:nvSpPr>
        <p:spPr>
          <a:xfrm>
            <a:off x="521208" y="5074920"/>
            <a:ext cx="2926080"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9D7F2"/>
              </a:buClr>
              <a:buSzPts val="1200"/>
              <a:buFont typeface="Arial"/>
              <a:buNone/>
            </a:pPr>
            <a:r>
              <a:rPr lang="en-US" sz="1200">
                <a:solidFill>
                  <a:srgbClr val="C9D7F2"/>
                </a:solidFill>
                <a:latin typeface="Arial"/>
                <a:ea typeface="Arial"/>
                <a:cs typeface="Arial"/>
                <a:sym typeface="Arial"/>
              </a:rPr>
              <a:t>Training slide deck for laboratory class</a:t>
            </a:r>
            <a:endParaRPr sz="1200">
              <a:solidFill>
                <a:schemeClr val="dk1"/>
              </a:solidFill>
              <a:latin typeface="Arial"/>
              <a:ea typeface="Arial"/>
              <a:cs typeface="Arial"/>
              <a:sym typeface="Arial"/>
            </a:endParaRPr>
          </a:p>
        </p:txBody>
      </p:sp>
      <p:sp>
        <p:nvSpPr>
          <p:cNvPr id="37" name="Google Shape;37;p6"/>
          <p:cNvSpPr/>
          <p:nvPr/>
        </p:nvSpPr>
        <p:spPr>
          <a:xfrm>
            <a:off x="4160520" y="685800"/>
            <a:ext cx="7726680" cy="5440680"/>
          </a:xfrm>
          <a:prstGeom prst="roundRect">
            <a:avLst>
              <a:gd fmla="val 2017" name="adj"/>
            </a:avLst>
          </a:prstGeom>
          <a:solidFill>
            <a:srgbClr val="FFFFFF"/>
          </a:solidFill>
          <a:ln cap="flat" cmpd="sng" w="12700">
            <a:solidFill>
              <a:srgbClr val="D7E2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6"/>
          <p:cNvSpPr/>
          <p:nvPr/>
        </p:nvSpPr>
        <p:spPr>
          <a:xfrm>
            <a:off x="4526280" y="960120"/>
            <a:ext cx="18288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2200"/>
              <a:buFont typeface="Arial"/>
              <a:buNone/>
            </a:pPr>
            <a:r>
              <a:rPr b="1" lang="en-US" sz="2200">
                <a:solidFill>
                  <a:srgbClr val="0B2E6D"/>
                </a:solidFill>
                <a:latin typeface="Arial"/>
                <a:ea typeface="Arial"/>
                <a:cs typeface="Arial"/>
                <a:sym typeface="Arial"/>
              </a:rPr>
              <a:t>ক্লাসের লক্ষ্য</a:t>
            </a:r>
            <a:endParaRPr sz="2200">
              <a:solidFill>
                <a:schemeClr val="dk1"/>
              </a:solidFill>
              <a:latin typeface="Arial"/>
              <a:ea typeface="Arial"/>
              <a:cs typeface="Arial"/>
              <a:sym typeface="Arial"/>
            </a:endParaRPr>
          </a:p>
        </p:txBody>
      </p:sp>
      <p:sp>
        <p:nvSpPr>
          <p:cNvPr id="39" name="Google Shape;39;p6"/>
          <p:cNvSpPr/>
          <p:nvPr/>
        </p:nvSpPr>
        <p:spPr>
          <a:xfrm>
            <a:off x="4526280" y="1417320"/>
            <a:ext cx="2240280" cy="1005840"/>
          </a:xfrm>
          <a:prstGeom prst="roundRect">
            <a:avLst>
              <a:gd fmla="val 9091"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6"/>
          <p:cNvSpPr/>
          <p:nvPr/>
        </p:nvSpPr>
        <p:spPr>
          <a:xfrm>
            <a:off x="4526280" y="1417320"/>
            <a:ext cx="100584" cy="100584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6"/>
          <p:cNvSpPr/>
          <p:nvPr/>
        </p:nvSpPr>
        <p:spPr>
          <a:xfrm>
            <a:off x="4727448" y="1527048"/>
            <a:ext cx="19293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কী শিখবেন</a:t>
            </a:r>
            <a:endParaRPr sz="1800">
              <a:solidFill>
                <a:schemeClr val="dk1"/>
              </a:solidFill>
              <a:latin typeface="Arial"/>
              <a:ea typeface="Arial"/>
              <a:cs typeface="Arial"/>
              <a:sym typeface="Arial"/>
            </a:endParaRPr>
          </a:p>
        </p:txBody>
      </p:sp>
      <p:sp>
        <p:nvSpPr>
          <p:cNvPr id="42" name="Google Shape;42;p6"/>
          <p:cNvSpPr/>
          <p:nvPr/>
        </p:nvSpPr>
        <p:spPr>
          <a:xfrm>
            <a:off x="4727448" y="1828800"/>
            <a:ext cx="1929384" cy="502920"/>
          </a:xfrm>
          <a:prstGeom prst="rect">
            <a:avLst/>
          </a:prstGeom>
          <a:no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rgbClr val="1E2A3A"/>
              </a:buClr>
              <a:buSzPts val="1295"/>
              <a:buFont typeface="Arial"/>
              <a:buNone/>
            </a:pPr>
            <a:r>
              <a:rPr lang="en-US" sz="1295">
                <a:solidFill>
                  <a:srgbClr val="1E2A3A"/>
                </a:solidFill>
                <a:latin typeface="Arial"/>
                <a:ea typeface="Arial"/>
                <a:cs typeface="Arial"/>
                <a:sym typeface="Arial"/>
              </a:rPr>
              <a:t>APTT কী, কেন করা হয়, কোন pathway মূল্যায়ন করে</a:t>
            </a:r>
            <a:endParaRPr sz="1295">
              <a:solidFill>
                <a:schemeClr val="dk1"/>
              </a:solidFill>
              <a:latin typeface="Arial"/>
              <a:ea typeface="Arial"/>
              <a:cs typeface="Arial"/>
              <a:sym typeface="Arial"/>
            </a:endParaRPr>
          </a:p>
        </p:txBody>
      </p:sp>
      <p:sp>
        <p:nvSpPr>
          <p:cNvPr id="43" name="Google Shape;43;p6"/>
          <p:cNvSpPr/>
          <p:nvPr/>
        </p:nvSpPr>
        <p:spPr>
          <a:xfrm>
            <a:off x="6903720" y="1417320"/>
            <a:ext cx="2240280" cy="1005840"/>
          </a:xfrm>
          <a:prstGeom prst="roundRect">
            <a:avLst>
              <a:gd fmla="val 9091"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a:off x="6903720" y="1417320"/>
            <a:ext cx="100584" cy="100584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6"/>
          <p:cNvSpPr/>
          <p:nvPr/>
        </p:nvSpPr>
        <p:spPr>
          <a:xfrm>
            <a:off x="7104888" y="1527048"/>
            <a:ext cx="19293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প্রি-অ্যানালাইটিক</a:t>
            </a:r>
            <a:endParaRPr sz="1800">
              <a:solidFill>
                <a:schemeClr val="dk1"/>
              </a:solidFill>
              <a:latin typeface="Arial"/>
              <a:ea typeface="Arial"/>
              <a:cs typeface="Arial"/>
              <a:sym typeface="Arial"/>
            </a:endParaRPr>
          </a:p>
        </p:txBody>
      </p:sp>
      <p:sp>
        <p:nvSpPr>
          <p:cNvPr id="46" name="Google Shape;46;p6"/>
          <p:cNvSpPr/>
          <p:nvPr/>
        </p:nvSpPr>
        <p:spPr>
          <a:xfrm>
            <a:off x="7104888" y="1828800"/>
            <a:ext cx="1929384" cy="502920"/>
          </a:xfrm>
          <a:prstGeom prst="rect">
            <a:avLst/>
          </a:prstGeom>
          <a:no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rgbClr val="1E2A3A"/>
              </a:buClr>
              <a:buSzPts val="1295"/>
              <a:buFont typeface="Arial"/>
              <a:buNone/>
            </a:pPr>
            <a:r>
              <a:rPr lang="en-US" sz="1295">
                <a:solidFill>
                  <a:srgbClr val="1E2A3A"/>
                </a:solidFill>
                <a:latin typeface="Arial"/>
                <a:ea typeface="Arial"/>
                <a:cs typeface="Arial"/>
                <a:sym typeface="Arial"/>
              </a:rPr>
              <a:t>sample collection, transport, storage, rejection criteria</a:t>
            </a:r>
            <a:endParaRPr sz="1295">
              <a:solidFill>
                <a:schemeClr val="dk1"/>
              </a:solidFill>
              <a:latin typeface="Arial"/>
              <a:ea typeface="Arial"/>
              <a:cs typeface="Arial"/>
              <a:sym typeface="Arial"/>
            </a:endParaRPr>
          </a:p>
        </p:txBody>
      </p:sp>
      <p:sp>
        <p:nvSpPr>
          <p:cNvPr id="47" name="Google Shape;47;p6"/>
          <p:cNvSpPr/>
          <p:nvPr/>
        </p:nvSpPr>
        <p:spPr>
          <a:xfrm>
            <a:off x="9281160" y="1417320"/>
            <a:ext cx="2240280" cy="1005840"/>
          </a:xfrm>
          <a:prstGeom prst="roundRect">
            <a:avLst>
              <a:gd fmla="val 9091"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6"/>
          <p:cNvSpPr/>
          <p:nvPr/>
        </p:nvSpPr>
        <p:spPr>
          <a:xfrm>
            <a:off x="9281160" y="1417320"/>
            <a:ext cx="100584" cy="100584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6"/>
          <p:cNvSpPr/>
          <p:nvPr/>
        </p:nvSpPr>
        <p:spPr>
          <a:xfrm>
            <a:off x="9482328" y="1527048"/>
            <a:ext cx="19293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অ্যানালাইটিক</a:t>
            </a:r>
            <a:endParaRPr sz="1800">
              <a:solidFill>
                <a:schemeClr val="dk1"/>
              </a:solidFill>
              <a:latin typeface="Arial"/>
              <a:ea typeface="Arial"/>
              <a:cs typeface="Arial"/>
              <a:sym typeface="Arial"/>
            </a:endParaRPr>
          </a:p>
        </p:txBody>
      </p:sp>
      <p:sp>
        <p:nvSpPr>
          <p:cNvPr id="50" name="Google Shape;50;p6"/>
          <p:cNvSpPr/>
          <p:nvPr/>
        </p:nvSpPr>
        <p:spPr>
          <a:xfrm>
            <a:off x="9482328" y="1828800"/>
            <a:ext cx="1929384"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PPP, automated/manual method, QC</a:t>
            </a:r>
            <a:endParaRPr sz="1400">
              <a:solidFill>
                <a:schemeClr val="dk1"/>
              </a:solidFill>
              <a:latin typeface="Arial"/>
              <a:ea typeface="Arial"/>
              <a:cs typeface="Arial"/>
              <a:sym typeface="Arial"/>
            </a:endParaRPr>
          </a:p>
        </p:txBody>
      </p:sp>
      <p:sp>
        <p:nvSpPr>
          <p:cNvPr id="51" name="Google Shape;51;p6"/>
          <p:cNvSpPr/>
          <p:nvPr/>
        </p:nvSpPr>
        <p:spPr>
          <a:xfrm>
            <a:off x="4526280" y="2697480"/>
            <a:ext cx="2240280" cy="1005840"/>
          </a:xfrm>
          <a:prstGeom prst="roundRect">
            <a:avLst>
              <a:gd fmla="val 9091"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6"/>
          <p:cNvSpPr/>
          <p:nvPr/>
        </p:nvSpPr>
        <p:spPr>
          <a:xfrm>
            <a:off x="4526280" y="2697480"/>
            <a:ext cx="100584" cy="100584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6"/>
          <p:cNvSpPr/>
          <p:nvPr/>
        </p:nvSpPr>
        <p:spPr>
          <a:xfrm>
            <a:off x="4727448" y="2807208"/>
            <a:ext cx="19293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পোস্ট-অ্যানালাইটিক</a:t>
            </a:r>
            <a:endParaRPr sz="1800">
              <a:solidFill>
                <a:schemeClr val="dk1"/>
              </a:solidFill>
              <a:latin typeface="Arial"/>
              <a:ea typeface="Arial"/>
              <a:cs typeface="Arial"/>
              <a:sym typeface="Arial"/>
            </a:endParaRPr>
          </a:p>
        </p:txBody>
      </p:sp>
      <p:sp>
        <p:nvSpPr>
          <p:cNvPr id="54" name="Google Shape;54;p6"/>
          <p:cNvSpPr/>
          <p:nvPr/>
        </p:nvSpPr>
        <p:spPr>
          <a:xfrm>
            <a:off x="4727448" y="3108960"/>
            <a:ext cx="1929384"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295"/>
              <a:buFont typeface="Arial"/>
              <a:buNone/>
            </a:pPr>
            <a:r>
              <a:rPr lang="en-US" sz="1295">
                <a:solidFill>
                  <a:srgbClr val="1E2A3A"/>
                </a:solidFill>
                <a:latin typeface="Arial"/>
                <a:ea typeface="Arial"/>
                <a:cs typeface="Arial"/>
                <a:sym typeface="Arial"/>
              </a:rPr>
              <a:t>result reporting, interpretation, comments</a:t>
            </a:r>
            <a:endParaRPr sz="1295">
              <a:solidFill>
                <a:schemeClr val="dk1"/>
              </a:solidFill>
              <a:latin typeface="Arial"/>
              <a:ea typeface="Arial"/>
              <a:cs typeface="Arial"/>
              <a:sym typeface="Arial"/>
            </a:endParaRPr>
          </a:p>
        </p:txBody>
      </p:sp>
      <p:sp>
        <p:nvSpPr>
          <p:cNvPr id="55" name="Google Shape;55;p6"/>
          <p:cNvSpPr/>
          <p:nvPr/>
        </p:nvSpPr>
        <p:spPr>
          <a:xfrm>
            <a:off x="6903720" y="2697480"/>
            <a:ext cx="2240280" cy="1005840"/>
          </a:xfrm>
          <a:prstGeom prst="roundRect">
            <a:avLst>
              <a:gd fmla="val 9091"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6"/>
          <p:cNvSpPr/>
          <p:nvPr/>
        </p:nvSpPr>
        <p:spPr>
          <a:xfrm>
            <a:off x="6903720" y="2697480"/>
            <a:ext cx="100584" cy="100584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a:off x="7104888" y="2807208"/>
            <a:ext cx="19293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ত্রুটি ও সীমাবদ্ধতা</a:t>
            </a:r>
            <a:endParaRPr sz="1800">
              <a:solidFill>
                <a:schemeClr val="dk1"/>
              </a:solidFill>
              <a:latin typeface="Arial"/>
              <a:ea typeface="Arial"/>
              <a:cs typeface="Arial"/>
              <a:sym typeface="Arial"/>
            </a:endParaRPr>
          </a:p>
        </p:txBody>
      </p:sp>
      <p:sp>
        <p:nvSpPr>
          <p:cNvPr id="58" name="Google Shape;58;p6"/>
          <p:cNvSpPr/>
          <p:nvPr/>
        </p:nvSpPr>
        <p:spPr>
          <a:xfrm>
            <a:off x="7104888" y="3108960"/>
            <a:ext cx="1929384"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heparin contamination, underfill, clot, delay</a:t>
            </a:r>
            <a:endParaRPr sz="1400">
              <a:solidFill>
                <a:schemeClr val="dk1"/>
              </a:solidFill>
              <a:latin typeface="Arial"/>
              <a:ea typeface="Arial"/>
              <a:cs typeface="Arial"/>
              <a:sym typeface="Arial"/>
            </a:endParaRPr>
          </a:p>
        </p:txBody>
      </p:sp>
      <p:sp>
        <p:nvSpPr>
          <p:cNvPr id="59" name="Google Shape;59;p6"/>
          <p:cNvSpPr/>
          <p:nvPr/>
        </p:nvSpPr>
        <p:spPr>
          <a:xfrm>
            <a:off x="9281160" y="2697480"/>
            <a:ext cx="2240280" cy="1005840"/>
          </a:xfrm>
          <a:prstGeom prst="roundRect">
            <a:avLst>
              <a:gd fmla="val 9091"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6"/>
          <p:cNvSpPr/>
          <p:nvPr/>
        </p:nvSpPr>
        <p:spPr>
          <a:xfrm>
            <a:off x="9281160" y="2697480"/>
            <a:ext cx="100584" cy="100584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6"/>
          <p:cNvSpPr/>
          <p:nvPr/>
        </p:nvSpPr>
        <p:spPr>
          <a:xfrm>
            <a:off x="9482328" y="2807208"/>
            <a:ext cx="19293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ল্যাব টিপস</a:t>
            </a:r>
            <a:endParaRPr sz="1800">
              <a:solidFill>
                <a:schemeClr val="dk1"/>
              </a:solidFill>
              <a:latin typeface="Arial"/>
              <a:ea typeface="Arial"/>
              <a:cs typeface="Arial"/>
              <a:sym typeface="Arial"/>
            </a:endParaRPr>
          </a:p>
        </p:txBody>
      </p:sp>
      <p:sp>
        <p:nvSpPr>
          <p:cNvPr id="62" name="Google Shape;62;p6"/>
          <p:cNvSpPr/>
          <p:nvPr/>
        </p:nvSpPr>
        <p:spPr>
          <a:xfrm>
            <a:off x="9482328" y="3108960"/>
            <a:ext cx="1929384" cy="5029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reference range, controls, documentation</a:t>
            </a:r>
            <a:endParaRPr sz="1400">
              <a:solidFill>
                <a:schemeClr val="dk1"/>
              </a:solidFill>
              <a:latin typeface="Arial"/>
              <a:ea typeface="Arial"/>
              <a:cs typeface="Arial"/>
              <a:sym typeface="Arial"/>
            </a:endParaRPr>
          </a:p>
        </p:txBody>
      </p:sp>
      <p:sp>
        <p:nvSpPr>
          <p:cNvPr id="63" name="Google Shape;63;p6"/>
          <p:cNvSpPr/>
          <p:nvPr/>
        </p:nvSpPr>
        <p:spPr>
          <a:xfrm>
            <a:off x="4526280" y="4069080"/>
            <a:ext cx="201168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2000"/>
              <a:buFont typeface="Arial"/>
              <a:buNone/>
            </a:pPr>
            <a:r>
              <a:rPr b="1" lang="en-US" sz="2000">
                <a:solidFill>
                  <a:srgbClr val="0B2E6D"/>
                </a:solidFill>
                <a:latin typeface="Arial"/>
                <a:ea typeface="Arial"/>
                <a:cs typeface="Arial"/>
                <a:sym typeface="Arial"/>
              </a:rPr>
              <a:t>সম্পূর্ণ workflow</a:t>
            </a:r>
            <a:endParaRPr sz="2000">
              <a:solidFill>
                <a:schemeClr val="dk1"/>
              </a:solidFill>
              <a:latin typeface="Arial"/>
              <a:ea typeface="Arial"/>
              <a:cs typeface="Arial"/>
              <a:sym typeface="Arial"/>
            </a:endParaRPr>
          </a:p>
        </p:txBody>
      </p:sp>
      <p:sp>
        <p:nvSpPr>
          <p:cNvPr id="64" name="Google Shape;64;p6"/>
          <p:cNvSpPr/>
          <p:nvPr/>
        </p:nvSpPr>
        <p:spPr>
          <a:xfrm>
            <a:off x="4526280" y="4572000"/>
            <a:ext cx="658368" cy="512064"/>
          </a:xfrm>
          <a:prstGeom prst="roundRect">
            <a:avLst>
              <a:gd fmla="val 17857" name="adj"/>
            </a:avLst>
          </a:prstGeom>
          <a:solidFill>
            <a:srgbClr val="F7F9FD"/>
          </a:solidFill>
          <a:ln cap="flat" cmpd="sng" w="12700">
            <a:solidFill>
              <a:srgbClr val="C6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6"/>
          <p:cNvSpPr/>
          <p:nvPr/>
        </p:nvSpPr>
        <p:spPr>
          <a:xfrm>
            <a:off x="4745736" y="4645152"/>
            <a:ext cx="182880"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300"/>
              <a:buFont typeface="Arial"/>
              <a:buNone/>
            </a:pPr>
            <a:r>
              <a:rPr b="1" lang="en-US" sz="1300">
                <a:solidFill>
                  <a:srgbClr val="2159B5"/>
                </a:solidFill>
                <a:latin typeface="Arial"/>
                <a:ea typeface="Arial"/>
                <a:cs typeface="Arial"/>
                <a:sym typeface="Arial"/>
              </a:rPr>
              <a:t>১</a:t>
            </a:r>
            <a:endParaRPr sz="1300">
              <a:solidFill>
                <a:schemeClr val="dk1"/>
              </a:solidFill>
              <a:latin typeface="Arial"/>
              <a:ea typeface="Arial"/>
              <a:cs typeface="Arial"/>
              <a:sym typeface="Arial"/>
            </a:endParaRPr>
          </a:p>
        </p:txBody>
      </p:sp>
      <p:sp>
        <p:nvSpPr>
          <p:cNvPr id="66" name="Google Shape;66;p6"/>
          <p:cNvSpPr/>
          <p:nvPr/>
        </p:nvSpPr>
        <p:spPr>
          <a:xfrm>
            <a:off x="4471416" y="5138928"/>
            <a:ext cx="768096"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920"/>
              <a:buFont typeface="Arial"/>
              <a:buNone/>
            </a:pPr>
            <a:r>
              <a:rPr lang="en-US" sz="920">
                <a:solidFill>
                  <a:srgbClr val="1E2A3A"/>
                </a:solidFill>
                <a:latin typeface="Arial"/>
                <a:ea typeface="Arial"/>
                <a:cs typeface="Arial"/>
                <a:sym typeface="Arial"/>
              </a:rPr>
              <a:t>রোগী</a:t>
            </a:r>
            <a:endParaRPr sz="920">
              <a:solidFill>
                <a:schemeClr val="dk1"/>
              </a:solidFill>
              <a:latin typeface="Arial"/>
              <a:ea typeface="Arial"/>
              <a:cs typeface="Arial"/>
              <a:sym typeface="Arial"/>
            </a:endParaRPr>
          </a:p>
        </p:txBody>
      </p:sp>
      <p:sp>
        <p:nvSpPr>
          <p:cNvPr id="67" name="Google Shape;67;p6"/>
          <p:cNvSpPr/>
          <p:nvPr/>
        </p:nvSpPr>
        <p:spPr>
          <a:xfrm>
            <a:off x="5184648" y="4681728"/>
            <a:ext cx="237744"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1600"/>
              <a:buFont typeface="Arial"/>
              <a:buNone/>
            </a:pPr>
            <a:r>
              <a:rPr lang="en-US" sz="1600">
                <a:solidFill>
                  <a:srgbClr val="5B677A"/>
                </a:solidFill>
                <a:latin typeface="Arial"/>
                <a:ea typeface="Arial"/>
                <a:cs typeface="Arial"/>
                <a:sym typeface="Arial"/>
              </a:rPr>
              <a:t>→</a:t>
            </a:r>
            <a:endParaRPr sz="1600">
              <a:solidFill>
                <a:schemeClr val="dk1"/>
              </a:solidFill>
              <a:latin typeface="Arial"/>
              <a:ea typeface="Arial"/>
              <a:cs typeface="Arial"/>
              <a:sym typeface="Arial"/>
            </a:endParaRPr>
          </a:p>
        </p:txBody>
      </p:sp>
      <p:sp>
        <p:nvSpPr>
          <p:cNvPr id="68" name="Google Shape;68;p6"/>
          <p:cNvSpPr/>
          <p:nvPr/>
        </p:nvSpPr>
        <p:spPr>
          <a:xfrm>
            <a:off x="5513832" y="4572000"/>
            <a:ext cx="658368" cy="512064"/>
          </a:xfrm>
          <a:prstGeom prst="roundRect">
            <a:avLst>
              <a:gd fmla="val 17857" name="adj"/>
            </a:avLst>
          </a:prstGeom>
          <a:solidFill>
            <a:srgbClr val="F7F9FD"/>
          </a:solidFill>
          <a:ln cap="flat" cmpd="sng" w="12700">
            <a:solidFill>
              <a:srgbClr val="C6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6"/>
          <p:cNvSpPr/>
          <p:nvPr/>
        </p:nvSpPr>
        <p:spPr>
          <a:xfrm>
            <a:off x="5733288" y="4645152"/>
            <a:ext cx="182880"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300"/>
              <a:buFont typeface="Arial"/>
              <a:buNone/>
            </a:pPr>
            <a:r>
              <a:rPr b="1" lang="en-US" sz="1300">
                <a:solidFill>
                  <a:srgbClr val="2159B5"/>
                </a:solidFill>
                <a:latin typeface="Arial"/>
                <a:ea typeface="Arial"/>
                <a:cs typeface="Arial"/>
                <a:sym typeface="Arial"/>
              </a:rPr>
              <a:t>২</a:t>
            </a:r>
            <a:endParaRPr sz="1300">
              <a:solidFill>
                <a:schemeClr val="dk1"/>
              </a:solidFill>
              <a:latin typeface="Arial"/>
              <a:ea typeface="Arial"/>
              <a:cs typeface="Arial"/>
              <a:sym typeface="Arial"/>
            </a:endParaRPr>
          </a:p>
        </p:txBody>
      </p:sp>
      <p:sp>
        <p:nvSpPr>
          <p:cNvPr id="70" name="Google Shape;70;p6"/>
          <p:cNvSpPr/>
          <p:nvPr/>
        </p:nvSpPr>
        <p:spPr>
          <a:xfrm>
            <a:off x="5458968" y="5138928"/>
            <a:ext cx="768096"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920"/>
              <a:buFont typeface="Arial"/>
              <a:buNone/>
            </a:pPr>
            <a:r>
              <a:rPr lang="en-US" sz="920">
                <a:solidFill>
                  <a:srgbClr val="1E2A3A"/>
                </a:solidFill>
                <a:latin typeface="Arial"/>
                <a:ea typeface="Arial"/>
                <a:cs typeface="Arial"/>
                <a:sym typeface="Arial"/>
              </a:rPr>
              <a:t>টিউব</a:t>
            </a:r>
            <a:endParaRPr sz="920">
              <a:solidFill>
                <a:schemeClr val="dk1"/>
              </a:solidFill>
              <a:latin typeface="Arial"/>
              <a:ea typeface="Arial"/>
              <a:cs typeface="Arial"/>
              <a:sym typeface="Arial"/>
            </a:endParaRPr>
          </a:p>
        </p:txBody>
      </p:sp>
      <p:sp>
        <p:nvSpPr>
          <p:cNvPr id="71" name="Google Shape;71;p6"/>
          <p:cNvSpPr/>
          <p:nvPr/>
        </p:nvSpPr>
        <p:spPr>
          <a:xfrm>
            <a:off x="6172200" y="4681728"/>
            <a:ext cx="237744"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1600"/>
              <a:buFont typeface="Arial"/>
              <a:buNone/>
            </a:pPr>
            <a:r>
              <a:rPr lang="en-US" sz="1600">
                <a:solidFill>
                  <a:srgbClr val="5B677A"/>
                </a:solidFill>
                <a:latin typeface="Arial"/>
                <a:ea typeface="Arial"/>
                <a:cs typeface="Arial"/>
                <a:sym typeface="Arial"/>
              </a:rPr>
              <a:t>→</a:t>
            </a:r>
            <a:endParaRPr sz="1600">
              <a:solidFill>
                <a:schemeClr val="dk1"/>
              </a:solidFill>
              <a:latin typeface="Arial"/>
              <a:ea typeface="Arial"/>
              <a:cs typeface="Arial"/>
              <a:sym typeface="Arial"/>
            </a:endParaRPr>
          </a:p>
        </p:txBody>
      </p:sp>
      <p:sp>
        <p:nvSpPr>
          <p:cNvPr id="72" name="Google Shape;72;p6"/>
          <p:cNvSpPr/>
          <p:nvPr/>
        </p:nvSpPr>
        <p:spPr>
          <a:xfrm>
            <a:off x="6501384" y="4572000"/>
            <a:ext cx="658368" cy="512064"/>
          </a:xfrm>
          <a:prstGeom prst="roundRect">
            <a:avLst>
              <a:gd fmla="val 17857" name="adj"/>
            </a:avLst>
          </a:prstGeom>
          <a:solidFill>
            <a:srgbClr val="F7F9FD"/>
          </a:solidFill>
          <a:ln cap="flat" cmpd="sng" w="12700">
            <a:solidFill>
              <a:srgbClr val="C6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6"/>
          <p:cNvSpPr/>
          <p:nvPr/>
        </p:nvSpPr>
        <p:spPr>
          <a:xfrm>
            <a:off x="6720840" y="4645152"/>
            <a:ext cx="182880"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300"/>
              <a:buFont typeface="Arial"/>
              <a:buNone/>
            </a:pPr>
            <a:r>
              <a:rPr b="1" lang="en-US" sz="1300">
                <a:solidFill>
                  <a:srgbClr val="2159B5"/>
                </a:solidFill>
                <a:latin typeface="Arial"/>
                <a:ea typeface="Arial"/>
                <a:cs typeface="Arial"/>
                <a:sym typeface="Arial"/>
              </a:rPr>
              <a:t>৩</a:t>
            </a:r>
            <a:endParaRPr sz="1300">
              <a:solidFill>
                <a:schemeClr val="dk1"/>
              </a:solidFill>
              <a:latin typeface="Arial"/>
              <a:ea typeface="Arial"/>
              <a:cs typeface="Arial"/>
              <a:sym typeface="Arial"/>
            </a:endParaRPr>
          </a:p>
        </p:txBody>
      </p:sp>
      <p:sp>
        <p:nvSpPr>
          <p:cNvPr id="74" name="Google Shape;74;p6"/>
          <p:cNvSpPr/>
          <p:nvPr/>
        </p:nvSpPr>
        <p:spPr>
          <a:xfrm>
            <a:off x="6446520" y="5138928"/>
            <a:ext cx="768096"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920"/>
              <a:buFont typeface="Arial"/>
              <a:buNone/>
            </a:pPr>
            <a:r>
              <a:rPr lang="en-US" sz="920">
                <a:solidFill>
                  <a:srgbClr val="1E2A3A"/>
                </a:solidFill>
                <a:latin typeface="Arial"/>
                <a:ea typeface="Arial"/>
                <a:cs typeface="Arial"/>
                <a:sym typeface="Arial"/>
              </a:rPr>
              <a:t>সেন্ট্রিফিউজ</a:t>
            </a:r>
            <a:endParaRPr sz="920">
              <a:solidFill>
                <a:schemeClr val="dk1"/>
              </a:solidFill>
              <a:latin typeface="Arial"/>
              <a:ea typeface="Arial"/>
              <a:cs typeface="Arial"/>
              <a:sym typeface="Arial"/>
            </a:endParaRPr>
          </a:p>
        </p:txBody>
      </p:sp>
      <p:sp>
        <p:nvSpPr>
          <p:cNvPr id="75" name="Google Shape;75;p6"/>
          <p:cNvSpPr/>
          <p:nvPr/>
        </p:nvSpPr>
        <p:spPr>
          <a:xfrm>
            <a:off x="7159752" y="4681728"/>
            <a:ext cx="237744"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1600"/>
              <a:buFont typeface="Arial"/>
              <a:buNone/>
            </a:pPr>
            <a:r>
              <a:rPr lang="en-US" sz="1600">
                <a:solidFill>
                  <a:srgbClr val="5B677A"/>
                </a:solidFill>
                <a:latin typeface="Arial"/>
                <a:ea typeface="Arial"/>
                <a:cs typeface="Arial"/>
                <a:sym typeface="Arial"/>
              </a:rPr>
              <a:t>→</a:t>
            </a:r>
            <a:endParaRPr sz="1600">
              <a:solidFill>
                <a:schemeClr val="dk1"/>
              </a:solidFill>
              <a:latin typeface="Arial"/>
              <a:ea typeface="Arial"/>
              <a:cs typeface="Arial"/>
              <a:sym typeface="Arial"/>
            </a:endParaRPr>
          </a:p>
        </p:txBody>
      </p:sp>
      <p:sp>
        <p:nvSpPr>
          <p:cNvPr id="76" name="Google Shape;76;p6"/>
          <p:cNvSpPr/>
          <p:nvPr/>
        </p:nvSpPr>
        <p:spPr>
          <a:xfrm>
            <a:off x="7488936" y="4572000"/>
            <a:ext cx="658368" cy="512064"/>
          </a:xfrm>
          <a:prstGeom prst="roundRect">
            <a:avLst>
              <a:gd fmla="val 17857" name="adj"/>
            </a:avLst>
          </a:prstGeom>
          <a:solidFill>
            <a:srgbClr val="F7F9FD"/>
          </a:solidFill>
          <a:ln cap="flat" cmpd="sng" w="12700">
            <a:solidFill>
              <a:srgbClr val="C6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6"/>
          <p:cNvSpPr/>
          <p:nvPr/>
        </p:nvSpPr>
        <p:spPr>
          <a:xfrm>
            <a:off x="7708392" y="4645152"/>
            <a:ext cx="182880"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300"/>
              <a:buFont typeface="Arial"/>
              <a:buNone/>
            </a:pPr>
            <a:r>
              <a:rPr b="1" lang="en-US" sz="1300">
                <a:solidFill>
                  <a:srgbClr val="2159B5"/>
                </a:solidFill>
                <a:latin typeface="Arial"/>
                <a:ea typeface="Arial"/>
                <a:cs typeface="Arial"/>
                <a:sym typeface="Arial"/>
              </a:rPr>
              <a:t>৪</a:t>
            </a:r>
            <a:endParaRPr sz="1300">
              <a:solidFill>
                <a:schemeClr val="dk1"/>
              </a:solidFill>
              <a:latin typeface="Arial"/>
              <a:ea typeface="Arial"/>
              <a:cs typeface="Arial"/>
              <a:sym typeface="Arial"/>
            </a:endParaRPr>
          </a:p>
        </p:txBody>
      </p:sp>
      <p:sp>
        <p:nvSpPr>
          <p:cNvPr id="78" name="Google Shape;78;p6"/>
          <p:cNvSpPr/>
          <p:nvPr/>
        </p:nvSpPr>
        <p:spPr>
          <a:xfrm>
            <a:off x="7434072" y="5138928"/>
            <a:ext cx="768096"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920"/>
              <a:buFont typeface="Arial"/>
              <a:buNone/>
            </a:pPr>
            <a:r>
              <a:rPr lang="en-US" sz="920">
                <a:solidFill>
                  <a:srgbClr val="1E2A3A"/>
                </a:solidFill>
                <a:latin typeface="Arial"/>
                <a:ea typeface="Arial"/>
                <a:cs typeface="Arial"/>
                <a:sym typeface="Arial"/>
              </a:rPr>
              <a:t>PPP</a:t>
            </a:r>
            <a:endParaRPr sz="920">
              <a:solidFill>
                <a:schemeClr val="dk1"/>
              </a:solidFill>
              <a:latin typeface="Arial"/>
              <a:ea typeface="Arial"/>
              <a:cs typeface="Arial"/>
              <a:sym typeface="Arial"/>
            </a:endParaRPr>
          </a:p>
        </p:txBody>
      </p:sp>
      <p:sp>
        <p:nvSpPr>
          <p:cNvPr id="79" name="Google Shape;79;p6"/>
          <p:cNvSpPr/>
          <p:nvPr/>
        </p:nvSpPr>
        <p:spPr>
          <a:xfrm>
            <a:off x="8147304" y="4681728"/>
            <a:ext cx="237744"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1600"/>
              <a:buFont typeface="Arial"/>
              <a:buNone/>
            </a:pPr>
            <a:r>
              <a:rPr lang="en-US" sz="1600">
                <a:solidFill>
                  <a:srgbClr val="5B677A"/>
                </a:solidFill>
                <a:latin typeface="Arial"/>
                <a:ea typeface="Arial"/>
                <a:cs typeface="Arial"/>
                <a:sym typeface="Arial"/>
              </a:rPr>
              <a:t>→</a:t>
            </a:r>
            <a:endParaRPr sz="1600">
              <a:solidFill>
                <a:schemeClr val="dk1"/>
              </a:solidFill>
              <a:latin typeface="Arial"/>
              <a:ea typeface="Arial"/>
              <a:cs typeface="Arial"/>
              <a:sym typeface="Arial"/>
            </a:endParaRPr>
          </a:p>
        </p:txBody>
      </p:sp>
      <p:sp>
        <p:nvSpPr>
          <p:cNvPr id="80" name="Google Shape;80;p6"/>
          <p:cNvSpPr/>
          <p:nvPr/>
        </p:nvSpPr>
        <p:spPr>
          <a:xfrm>
            <a:off x="8476488" y="4572000"/>
            <a:ext cx="658368" cy="512064"/>
          </a:xfrm>
          <a:prstGeom prst="roundRect">
            <a:avLst>
              <a:gd fmla="val 17857" name="adj"/>
            </a:avLst>
          </a:prstGeom>
          <a:solidFill>
            <a:srgbClr val="F7F9FD"/>
          </a:solidFill>
          <a:ln cap="flat" cmpd="sng" w="12700">
            <a:solidFill>
              <a:srgbClr val="C6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6"/>
          <p:cNvSpPr/>
          <p:nvPr/>
        </p:nvSpPr>
        <p:spPr>
          <a:xfrm>
            <a:off x="8695944" y="4645152"/>
            <a:ext cx="182880"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300"/>
              <a:buFont typeface="Arial"/>
              <a:buNone/>
            </a:pPr>
            <a:r>
              <a:rPr b="1" lang="en-US" sz="1300">
                <a:solidFill>
                  <a:srgbClr val="2159B5"/>
                </a:solidFill>
                <a:latin typeface="Arial"/>
                <a:ea typeface="Arial"/>
                <a:cs typeface="Arial"/>
                <a:sym typeface="Arial"/>
              </a:rPr>
              <a:t>৫</a:t>
            </a:r>
            <a:endParaRPr sz="1300">
              <a:solidFill>
                <a:schemeClr val="dk1"/>
              </a:solidFill>
              <a:latin typeface="Arial"/>
              <a:ea typeface="Arial"/>
              <a:cs typeface="Arial"/>
              <a:sym typeface="Arial"/>
            </a:endParaRPr>
          </a:p>
        </p:txBody>
      </p:sp>
      <p:sp>
        <p:nvSpPr>
          <p:cNvPr id="82" name="Google Shape;82;p6"/>
          <p:cNvSpPr/>
          <p:nvPr/>
        </p:nvSpPr>
        <p:spPr>
          <a:xfrm>
            <a:off x="8421624" y="5138928"/>
            <a:ext cx="768096"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920"/>
              <a:buFont typeface="Arial"/>
              <a:buNone/>
            </a:pPr>
            <a:r>
              <a:rPr lang="en-US" sz="920">
                <a:solidFill>
                  <a:srgbClr val="1E2A3A"/>
                </a:solidFill>
                <a:latin typeface="Arial"/>
                <a:ea typeface="Arial"/>
                <a:cs typeface="Arial"/>
                <a:sym typeface="Arial"/>
              </a:rPr>
              <a:t>টেস্ট</a:t>
            </a:r>
            <a:endParaRPr sz="920">
              <a:solidFill>
                <a:schemeClr val="dk1"/>
              </a:solidFill>
              <a:latin typeface="Arial"/>
              <a:ea typeface="Arial"/>
              <a:cs typeface="Arial"/>
              <a:sym typeface="Arial"/>
            </a:endParaRPr>
          </a:p>
        </p:txBody>
      </p:sp>
      <p:sp>
        <p:nvSpPr>
          <p:cNvPr id="83" name="Google Shape;83;p6"/>
          <p:cNvSpPr/>
          <p:nvPr/>
        </p:nvSpPr>
        <p:spPr>
          <a:xfrm>
            <a:off x="9134856" y="4681728"/>
            <a:ext cx="237744"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1600"/>
              <a:buFont typeface="Arial"/>
              <a:buNone/>
            </a:pPr>
            <a:r>
              <a:rPr lang="en-US" sz="1600">
                <a:solidFill>
                  <a:srgbClr val="5B677A"/>
                </a:solidFill>
                <a:latin typeface="Arial"/>
                <a:ea typeface="Arial"/>
                <a:cs typeface="Arial"/>
                <a:sym typeface="Arial"/>
              </a:rPr>
              <a:t>→</a:t>
            </a:r>
            <a:endParaRPr sz="1600">
              <a:solidFill>
                <a:schemeClr val="dk1"/>
              </a:solidFill>
              <a:latin typeface="Arial"/>
              <a:ea typeface="Arial"/>
              <a:cs typeface="Arial"/>
              <a:sym typeface="Arial"/>
            </a:endParaRPr>
          </a:p>
        </p:txBody>
      </p:sp>
      <p:sp>
        <p:nvSpPr>
          <p:cNvPr id="84" name="Google Shape;84;p6"/>
          <p:cNvSpPr/>
          <p:nvPr/>
        </p:nvSpPr>
        <p:spPr>
          <a:xfrm>
            <a:off x="9464040" y="4572000"/>
            <a:ext cx="658368" cy="512064"/>
          </a:xfrm>
          <a:prstGeom prst="roundRect">
            <a:avLst>
              <a:gd fmla="val 17857" name="adj"/>
            </a:avLst>
          </a:prstGeom>
          <a:solidFill>
            <a:srgbClr val="F7F9FD"/>
          </a:solidFill>
          <a:ln cap="flat" cmpd="sng" w="12700">
            <a:solidFill>
              <a:srgbClr val="C6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6"/>
          <p:cNvSpPr/>
          <p:nvPr/>
        </p:nvSpPr>
        <p:spPr>
          <a:xfrm>
            <a:off x="9683496" y="4645152"/>
            <a:ext cx="182880"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300"/>
              <a:buFont typeface="Arial"/>
              <a:buNone/>
            </a:pPr>
            <a:r>
              <a:rPr b="1" lang="en-US" sz="1300">
                <a:solidFill>
                  <a:srgbClr val="2159B5"/>
                </a:solidFill>
                <a:latin typeface="Arial"/>
                <a:ea typeface="Arial"/>
                <a:cs typeface="Arial"/>
                <a:sym typeface="Arial"/>
              </a:rPr>
              <a:t>৬</a:t>
            </a:r>
            <a:endParaRPr sz="1300">
              <a:solidFill>
                <a:schemeClr val="dk1"/>
              </a:solidFill>
              <a:latin typeface="Arial"/>
              <a:ea typeface="Arial"/>
              <a:cs typeface="Arial"/>
              <a:sym typeface="Arial"/>
            </a:endParaRPr>
          </a:p>
        </p:txBody>
      </p:sp>
      <p:sp>
        <p:nvSpPr>
          <p:cNvPr id="86" name="Google Shape;86;p6"/>
          <p:cNvSpPr/>
          <p:nvPr/>
        </p:nvSpPr>
        <p:spPr>
          <a:xfrm>
            <a:off x="9409176" y="5138928"/>
            <a:ext cx="768096"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920"/>
              <a:buFont typeface="Arial"/>
              <a:buNone/>
            </a:pPr>
            <a:r>
              <a:rPr lang="en-US" sz="920">
                <a:solidFill>
                  <a:srgbClr val="1E2A3A"/>
                </a:solidFill>
                <a:latin typeface="Arial"/>
                <a:ea typeface="Arial"/>
                <a:cs typeface="Arial"/>
                <a:sym typeface="Arial"/>
              </a:rPr>
              <a:t>QC</a:t>
            </a:r>
            <a:endParaRPr sz="920">
              <a:solidFill>
                <a:schemeClr val="dk1"/>
              </a:solidFill>
              <a:latin typeface="Arial"/>
              <a:ea typeface="Arial"/>
              <a:cs typeface="Arial"/>
              <a:sym typeface="Arial"/>
            </a:endParaRPr>
          </a:p>
        </p:txBody>
      </p:sp>
      <p:sp>
        <p:nvSpPr>
          <p:cNvPr id="87" name="Google Shape;87;p6"/>
          <p:cNvSpPr/>
          <p:nvPr/>
        </p:nvSpPr>
        <p:spPr>
          <a:xfrm>
            <a:off x="10122408" y="4681728"/>
            <a:ext cx="237744"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1600"/>
              <a:buFont typeface="Arial"/>
              <a:buNone/>
            </a:pPr>
            <a:r>
              <a:rPr lang="en-US" sz="1600">
                <a:solidFill>
                  <a:srgbClr val="5B677A"/>
                </a:solidFill>
                <a:latin typeface="Arial"/>
                <a:ea typeface="Arial"/>
                <a:cs typeface="Arial"/>
                <a:sym typeface="Arial"/>
              </a:rPr>
              <a:t>→</a:t>
            </a:r>
            <a:endParaRPr sz="1600">
              <a:solidFill>
                <a:schemeClr val="dk1"/>
              </a:solidFill>
              <a:latin typeface="Arial"/>
              <a:ea typeface="Arial"/>
              <a:cs typeface="Arial"/>
              <a:sym typeface="Arial"/>
            </a:endParaRPr>
          </a:p>
        </p:txBody>
      </p:sp>
      <p:sp>
        <p:nvSpPr>
          <p:cNvPr id="88" name="Google Shape;88;p6"/>
          <p:cNvSpPr/>
          <p:nvPr/>
        </p:nvSpPr>
        <p:spPr>
          <a:xfrm>
            <a:off x="10451592" y="4572000"/>
            <a:ext cx="658368" cy="512064"/>
          </a:xfrm>
          <a:prstGeom prst="roundRect">
            <a:avLst>
              <a:gd fmla="val 17857" name="adj"/>
            </a:avLst>
          </a:prstGeom>
          <a:solidFill>
            <a:srgbClr val="F7F9FD"/>
          </a:solidFill>
          <a:ln cap="flat" cmpd="sng" w="12700">
            <a:solidFill>
              <a:srgbClr val="C6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6"/>
          <p:cNvSpPr/>
          <p:nvPr/>
        </p:nvSpPr>
        <p:spPr>
          <a:xfrm>
            <a:off x="10671048" y="4645152"/>
            <a:ext cx="182880"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300"/>
              <a:buFont typeface="Arial"/>
              <a:buNone/>
            </a:pPr>
            <a:r>
              <a:rPr b="1" lang="en-US" sz="1300">
                <a:solidFill>
                  <a:srgbClr val="2159B5"/>
                </a:solidFill>
                <a:latin typeface="Arial"/>
                <a:ea typeface="Arial"/>
                <a:cs typeface="Arial"/>
                <a:sym typeface="Arial"/>
              </a:rPr>
              <a:t>৭</a:t>
            </a:r>
            <a:endParaRPr sz="1300">
              <a:solidFill>
                <a:schemeClr val="dk1"/>
              </a:solidFill>
              <a:latin typeface="Arial"/>
              <a:ea typeface="Arial"/>
              <a:cs typeface="Arial"/>
              <a:sym typeface="Arial"/>
            </a:endParaRPr>
          </a:p>
        </p:txBody>
      </p:sp>
      <p:sp>
        <p:nvSpPr>
          <p:cNvPr id="90" name="Google Shape;90;p6"/>
          <p:cNvSpPr/>
          <p:nvPr/>
        </p:nvSpPr>
        <p:spPr>
          <a:xfrm>
            <a:off x="10396728" y="5138928"/>
            <a:ext cx="768096"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920"/>
              <a:buFont typeface="Arial"/>
              <a:buNone/>
            </a:pPr>
            <a:r>
              <a:rPr lang="en-US" sz="920">
                <a:solidFill>
                  <a:srgbClr val="1E2A3A"/>
                </a:solidFill>
                <a:latin typeface="Arial"/>
                <a:ea typeface="Arial"/>
                <a:cs typeface="Arial"/>
                <a:sym typeface="Arial"/>
              </a:rPr>
              <a:t>Report</a:t>
            </a:r>
            <a:endParaRPr sz="92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7"/>
          <p:cNvSpPr/>
          <p:nvPr/>
        </p:nvSpPr>
        <p:spPr>
          <a:xfrm>
            <a:off x="320040" y="91440"/>
            <a:ext cx="987552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আজকের ক্লাসের বিষয়বস্তু</a:t>
            </a:r>
            <a:endParaRPr sz="2400">
              <a:solidFill>
                <a:schemeClr val="dk1"/>
              </a:solidFill>
              <a:latin typeface="Arial"/>
              <a:ea typeface="Arial"/>
              <a:cs typeface="Arial"/>
              <a:sym typeface="Arial"/>
            </a:endParaRPr>
          </a:p>
        </p:txBody>
      </p:sp>
      <p:sp>
        <p:nvSpPr>
          <p:cNvPr id="97" name="Google Shape;97;p7"/>
          <p:cNvSpPr/>
          <p:nvPr/>
        </p:nvSpPr>
        <p:spPr>
          <a:xfrm>
            <a:off x="11384280" y="91440"/>
            <a:ext cx="41148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1400"/>
              <a:buFont typeface="Arial"/>
              <a:buNone/>
            </a:pPr>
            <a:r>
              <a:rPr b="1" lang="en-US" sz="1400">
                <a:solidFill>
                  <a:srgbClr val="FFFFFF"/>
                </a:solidFill>
                <a:latin typeface="Arial"/>
                <a:ea typeface="Arial"/>
                <a:cs typeface="Arial"/>
                <a:sym typeface="Arial"/>
              </a:rPr>
              <a:t>2</a:t>
            </a:r>
            <a:endParaRPr sz="1400">
              <a:solidFill>
                <a:schemeClr val="dk1"/>
              </a:solidFill>
              <a:latin typeface="Arial"/>
              <a:ea typeface="Arial"/>
              <a:cs typeface="Arial"/>
              <a:sym typeface="Arial"/>
            </a:endParaRPr>
          </a:p>
        </p:txBody>
      </p:sp>
      <p:sp>
        <p:nvSpPr>
          <p:cNvPr id="98" name="Google Shape;98;p7"/>
          <p:cNvSpPr/>
          <p:nvPr/>
        </p:nvSpPr>
        <p:spPr>
          <a:xfrm>
            <a:off x="320040" y="6556248"/>
            <a:ext cx="4114800" cy="12801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900"/>
              <a:buFont typeface="Arial"/>
              <a:buNone/>
            </a:pPr>
            <a:r>
              <a:rPr lang="en-US" sz="900">
                <a:solidFill>
                  <a:srgbClr val="5B677A"/>
                </a:solidFill>
                <a:latin typeface="Arial"/>
                <a:ea typeface="Arial"/>
                <a:cs typeface="Arial"/>
                <a:sym typeface="Arial"/>
              </a:rPr>
              <a:t>APTT Training Deck</a:t>
            </a:r>
            <a:endParaRPr sz="900">
              <a:solidFill>
                <a:schemeClr val="dk1"/>
              </a:solidFill>
              <a:latin typeface="Arial"/>
              <a:ea typeface="Arial"/>
              <a:cs typeface="Arial"/>
              <a:sym typeface="Arial"/>
            </a:endParaRPr>
          </a:p>
        </p:txBody>
      </p:sp>
      <p:sp>
        <p:nvSpPr>
          <p:cNvPr id="99" name="Google Shape;99;p7"/>
          <p:cNvSpPr/>
          <p:nvPr/>
        </p:nvSpPr>
        <p:spPr>
          <a:xfrm>
            <a:off x="640080" y="868680"/>
            <a:ext cx="5669280" cy="5394960"/>
          </a:xfrm>
          <a:prstGeom prst="rect">
            <a:avLst/>
          </a:prstGeom>
          <a:noFill/>
          <a:ln>
            <a:noFill/>
          </a:ln>
        </p:spPr>
        <p:txBody>
          <a:bodyPr anchorCtr="0" anchor="t" bIns="50800" lIns="50800" spcFirstLastPara="1" rIns="50800" wrap="square" tIns="50800">
            <a:noAutofit/>
          </a:bodyPr>
          <a:lstStyle/>
          <a:p>
            <a:pPr indent="-177800" lvl="0" marL="177800" marR="0" rtl="0" algn="l">
              <a:spcBef>
                <a:spcPts val="0"/>
              </a:spcBef>
              <a:spcAft>
                <a:spcPts val="0"/>
              </a:spcAft>
              <a:buClr>
                <a:srgbClr val="1E2A3A"/>
              </a:buClr>
              <a:buSzPts val="2100"/>
              <a:buFont typeface="Arial"/>
              <a:buChar char="•"/>
            </a:pPr>
            <a:r>
              <a:rPr lang="en-US" sz="2100">
                <a:solidFill>
                  <a:srgbClr val="1E2A3A"/>
                </a:solidFill>
                <a:latin typeface="Arial"/>
                <a:ea typeface="Arial"/>
                <a:cs typeface="Arial"/>
                <a:sym typeface="Arial"/>
              </a:rPr>
              <a:t>APTT কী ও কেন করা হয়</a:t>
            </a:r>
            <a:endParaRPr sz="21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100"/>
              <a:buFont typeface="Arial"/>
              <a:buChar char="•"/>
            </a:pPr>
            <a:r>
              <a:rPr lang="en-US" sz="2100">
                <a:solidFill>
                  <a:srgbClr val="1E2A3A"/>
                </a:solidFill>
                <a:latin typeface="Arial"/>
                <a:ea typeface="Arial"/>
                <a:cs typeface="Arial"/>
                <a:sym typeface="Arial"/>
              </a:rPr>
              <a:t>পরীক্ষার নীতি (Principle)</a:t>
            </a:r>
            <a:endParaRPr sz="21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100"/>
              <a:buFont typeface="Arial"/>
              <a:buChar char="•"/>
            </a:pPr>
            <a:r>
              <a:rPr lang="en-US" sz="2100">
                <a:solidFill>
                  <a:srgbClr val="1E2A3A"/>
                </a:solidFill>
                <a:latin typeface="Arial"/>
                <a:ea typeface="Arial"/>
                <a:cs typeface="Arial"/>
                <a:sym typeface="Arial"/>
              </a:rPr>
              <a:t>প্রয়োজনীয় specimen, reagent ও equipment</a:t>
            </a:r>
            <a:endParaRPr sz="21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100"/>
              <a:buFont typeface="Arial"/>
              <a:buChar char="•"/>
            </a:pPr>
            <a:r>
              <a:rPr lang="en-US" sz="2100">
                <a:solidFill>
                  <a:srgbClr val="1E2A3A"/>
                </a:solidFill>
                <a:latin typeface="Arial"/>
                <a:ea typeface="Arial"/>
                <a:cs typeface="Arial"/>
                <a:sym typeface="Arial"/>
              </a:rPr>
              <a:t>রোগী প্রস্তুতি ও blood collection</a:t>
            </a:r>
            <a:endParaRPr sz="21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100"/>
              <a:buFont typeface="Arial"/>
              <a:buChar char="•"/>
            </a:pPr>
            <a:r>
              <a:rPr lang="en-US" sz="2100">
                <a:solidFill>
                  <a:srgbClr val="1E2A3A"/>
                </a:solidFill>
                <a:latin typeface="Arial"/>
                <a:ea typeface="Arial"/>
                <a:cs typeface="Arial"/>
                <a:sym typeface="Arial"/>
              </a:rPr>
              <a:t>নমুনা পরিবহন, সংরক্ষণ ও rejection criteria</a:t>
            </a:r>
            <a:endParaRPr sz="21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100"/>
              <a:buFont typeface="Arial"/>
              <a:buChar char="•"/>
            </a:pPr>
            <a:r>
              <a:rPr lang="en-US" sz="2100">
                <a:solidFill>
                  <a:srgbClr val="1E2A3A"/>
                </a:solidFill>
                <a:latin typeface="Arial"/>
                <a:ea typeface="Arial"/>
                <a:cs typeface="Arial"/>
                <a:sym typeface="Arial"/>
              </a:rPr>
              <a:t>Platelet Poor Plasma (PPP) preparation</a:t>
            </a:r>
            <a:endParaRPr sz="21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100"/>
              <a:buFont typeface="Arial"/>
              <a:buChar char="•"/>
            </a:pPr>
            <a:r>
              <a:rPr lang="en-US" sz="2100">
                <a:solidFill>
                  <a:srgbClr val="1E2A3A"/>
                </a:solidFill>
                <a:latin typeface="Arial"/>
                <a:ea typeface="Arial"/>
                <a:cs typeface="Arial"/>
                <a:sym typeface="Arial"/>
              </a:rPr>
              <a:t>Automated এবং manual/semi-automated test method</a:t>
            </a:r>
            <a:endParaRPr sz="21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100"/>
              <a:buFont typeface="Arial"/>
              <a:buChar char="•"/>
            </a:pPr>
            <a:r>
              <a:rPr lang="en-US" sz="2100">
                <a:solidFill>
                  <a:srgbClr val="1E2A3A"/>
                </a:solidFill>
                <a:latin typeface="Arial"/>
                <a:ea typeface="Arial"/>
                <a:cs typeface="Arial"/>
                <a:sym typeface="Arial"/>
              </a:rPr>
              <a:t>Quality control (QC), control বনাম reference range</a:t>
            </a:r>
            <a:endParaRPr sz="21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100"/>
              <a:buFont typeface="Arial"/>
              <a:buChar char="•"/>
            </a:pPr>
            <a:r>
              <a:rPr lang="en-US" sz="2100">
                <a:solidFill>
                  <a:srgbClr val="1E2A3A"/>
                </a:solidFill>
                <a:latin typeface="Arial"/>
                <a:ea typeface="Arial"/>
                <a:cs typeface="Arial"/>
                <a:sym typeface="Arial"/>
              </a:rPr>
              <a:t>Result reporting ও interpretation</a:t>
            </a:r>
            <a:endParaRPr sz="21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100"/>
              <a:buFont typeface="Arial"/>
              <a:buChar char="•"/>
            </a:pPr>
            <a:r>
              <a:rPr lang="en-US" sz="2100">
                <a:solidFill>
                  <a:srgbClr val="1E2A3A"/>
                </a:solidFill>
                <a:latin typeface="Arial"/>
                <a:ea typeface="Arial"/>
                <a:cs typeface="Arial"/>
                <a:sym typeface="Arial"/>
              </a:rPr>
              <a:t>Troubleshooting, safety, documentation</a:t>
            </a:r>
            <a:endParaRPr sz="2100">
              <a:solidFill>
                <a:schemeClr val="dk1"/>
              </a:solidFill>
              <a:latin typeface="Arial"/>
              <a:ea typeface="Arial"/>
              <a:cs typeface="Arial"/>
              <a:sym typeface="Arial"/>
            </a:endParaRPr>
          </a:p>
        </p:txBody>
      </p:sp>
      <p:sp>
        <p:nvSpPr>
          <p:cNvPr id="100" name="Google Shape;100;p7"/>
          <p:cNvSpPr/>
          <p:nvPr/>
        </p:nvSpPr>
        <p:spPr>
          <a:xfrm>
            <a:off x="6766560" y="960120"/>
            <a:ext cx="5029200" cy="5074920"/>
          </a:xfrm>
          <a:prstGeom prst="roundRect">
            <a:avLst>
              <a:gd fmla="val 2857" name="adj"/>
            </a:avLst>
          </a:prstGeom>
          <a:solidFill>
            <a:srgbClr val="FFFFFF"/>
          </a:solidFill>
          <a:ln cap="flat" cmpd="sng" w="12700">
            <a:solidFill>
              <a:srgbClr val="D7E2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7"/>
          <p:cNvSpPr/>
          <p:nvPr/>
        </p:nvSpPr>
        <p:spPr>
          <a:xfrm>
            <a:off x="7077808" y="1234440"/>
            <a:ext cx="1544984" cy="320040"/>
          </a:xfrm>
          <a:prstGeom prst="rect">
            <a:avLst/>
          </a:prstGeom>
          <a:solidFill>
            <a:srgbClr val="F1F5FF"/>
          </a:solidFill>
          <a:ln cap="flat" cmpd="sng" w="9525">
            <a:solidFill>
              <a:srgbClr val="C9D7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2E75B6"/>
              </a:buClr>
              <a:buSzPts val="1600"/>
              <a:buFont typeface="Arial"/>
              <a:buNone/>
            </a:pPr>
            <a:r>
              <a:rPr b="1" lang="en-US" sz="1600">
                <a:solidFill>
                  <a:srgbClr val="2E75B6"/>
                </a:solidFill>
                <a:latin typeface="Arial"/>
                <a:ea typeface="Arial"/>
                <a:cs typeface="Arial"/>
                <a:sym typeface="Arial"/>
              </a:rPr>
              <a:t>Pre-analytical</a:t>
            </a:r>
            <a:endParaRPr sz="1600">
              <a:solidFill>
                <a:schemeClr val="dk1"/>
              </a:solidFill>
              <a:latin typeface="Arial"/>
              <a:ea typeface="Arial"/>
              <a:cs typeface="Arial"/>
              <a:sym typeface="Arial"/>
            </a:endParaRPr>
          </a:p>
        </p:txBody>
      </p:sp>
      <p:sp>
        <p:nvSpPr>
          <p:cNvPr id="102" name="Google Shape;102;p7"/>
          <p:cNvSpPr/>
          <p:nvPr/>
        </p:nvSpPr>
        <p:spPr>
          <a:xfrm>
            <a:off x="8750808" y="1234440"/>
            <a:ext cx="1078992" cy="320040"/>
          </a:xfrm>
          <a:prstGeom prst="rect">
            <a:avLst/>
          </a:prstGeom>
          <a:solidFill>
            <a:srgbClr val="F1F5FF"/>
          </a:solidFill>
          <a:ln cap="flat" cmpd="sng" w="9525">
            <a:solidFill>
              <a:srgbClr val="C9D7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7A52CC"/>
              </a:buClr>
              <a:buSzPts val="1600"/>
              <a:buFont typeface="Arial"/>
              <a:buNone/>
            </a:pPr>
            <a:r>
              <a:rPr b="1" lang="en-US" sz="1600">
                <a:solidFill>
                  <a:srgbClr val="7A52CC"/>
                </a:solidFill>
                <a:latin typeface="Arial"/>
                <a:ea typeface="Arial"/>
                <a:cs typeface="Arial"/>
                <a:sym typeface="Arial"/>
              </a:rPr>
              <a:t>Analytical</a:t>
            </a:r>
            <a:endParaRPr sz="1600">
              <a:solidFill>
                <a:schemeClr val="dk1"/>
              </a:solidFill>
              <a:latin typeface="Arial"/>
              <a:ea typeface="Arial"/>
              <a:cs typeface="Arial"/>
              <a:sym typeface="Arial"/>
            </a:endParaRPr>
          </a:p>
        </p:txBody>
      </p:sp>
      <p:sp>
        <p:nvSpPr>
          <p:cNvPr id="103" name="Google Shape;103;p7"/>
          <p:cNvSpPr/>
          <p:nvPr/>
        </p:nvSpPr>
        <p:spPr>
          <a:xfrm>
            <a:off x="9957816" y="1234440"/>
            <a:ext cx="1594104" cy="320040"/>
          </a:xfrm>
          <a:prstGeom prst="rect">
            <a:avLst/>
          </a:prstGeom>
          <a:solidFill>
            <a:srgbClr val="F1F5FF"/>
          </a:solidFill>
          <a:ln cap="flat" cmpd="sng" w="9525">
            <a:solidFill>
              <a:srgbClr val="C9D7F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rgbClr val="2F9E44"/>
              </a:buClr>
              <a:buSzPts val="1600"/>
              <a:buFont typeface="Arial"/>
              <a:buNone/>
            </a:pPr>
            <a:r>
              <a:rPr b="1" lang="en-US" sz="1600">
                <a:solidFill>
                  <a:srgbClr val="2F9E44"/>
                </a:solidFill>
                <a:latin typeface="Arial"/>
                <a:ea typeface="Arial"/>
                <a:cs typeface="Arial"/>
                <a:sym typeface="Arial"/>
              </a:rPr>
              <a:t>Post-analytical</a:t>
            </a:r>
            <a:endParaRPr sz="1600">
              <a:solidFill>
                <a:schemeClr val="dk1"/>
              </a:solidFill>
              <a:latin typeface="Arial"/>
              <a:ea typeface="Arial"/>
              <a:cs typeface="Arial"/>
              <a:sym typeface="Arial"/>
            </a:endParaRPr>
          </a:p>
        </p:txBody>
      </p:sp>
      <p:sp>
        <p:nvSpPr>
          <p:cNvPr id="104" name="Google Shape;104;p7"/>
          <p:cNvSpPr/>
          <p:nvPr/>
        </p:nvSpPr>
        <p:spPr>
          <a:xfrm>
            <a:off x="7223760" y="1828800"/>
            <a:ext cx="3886200" cy="1051560"/>
          </a:xfrm>
          <a:prstGeom prst="roundRect">
            <a:avLst>
              <a:gd fmla="val 8696"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7"/>
          <p:cNvSpPr/>
          <p:nvPr/>
        </p:nvSpPr>
        <p:spPr>
          <a:xfrm>
            <a:off x="7223760" y="1828800"/>
            <a:ext cx="100584" cy="105156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7"/>
          <p:cNvSpPr/>
          <p:nvPr/>
        </p:nvSpPr>
        <p:spPr>
          <a:xfrm>
            <a:off x="7424928" y="1938528"/>
            <a:ext cx="357530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Pre-analytical</a:t>
            </a:r>
            <a:endParaRPr sz="1800">
              <a:solidFill>
                <a:schemeClr val="dk1"/>
              </a:solidFill>
              <a:latin typeface="Arial"/>
              <a:ea typeface="Arial"/>
              <a:cs typeface="Arial"/>
              <a:sym typeface="Arial"/>
            </a:endParaRPr>
          </a:p>
        </p:txBody>
      </p:sp>
      <p:sp>
        <p:nvSpPr>
          <p:cNvPr id="107" name="Google Shape;107;p7"/>
          <p:cNvSpPr/>
          <p:nvPr/>
        </p:nvSpPr>
        <p:spPr>
          <a:xfrm>
            <a:off x="7424928" y="2240280"/>
            <a:ext cx="3575304"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ঠিক টিউব, 9:1 ratio, proper fill, time, transport, centrifugation-এর আগে clot check</a:t>
            </a:r>
            <a:endParaRPr sz="1400">
              <a:solidFill>
                <a:schemeClr val="dk1"/>
              </a:solidFill>
              <a:latin typeface="Arial"/>
              <a:ea typeface="Arial"/>
              <a:cs typeface="Arial"/>
              <a:sym typeface="Arial"/>
            </a:endParaRPr>
          </a:p>
        </p:txBody>
      </p:sp>
      <p:sp>
        <p:nvSpPr>
          <p:cNvPr id="108" name="Google Shape;108;p7"/>
          <p:cNvSpPr/>
          <p:nvPr/>
        </p:nvSpPr>
        <p:spPr>
          <a:xfrm>
            <a:off x="7223760" y="3063240"/>
            <a:ext cx="3886200" cy="1051560"/>
          </a:xfrm>
          <a:prstGeom prst="roundRect">
            <a:avLst>
              <a:gd fmla="val 8696"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7"/>
          <p:cNvSpPr/>
          <p:nvPr/>
        </p:nvSpPr>
        <p:spPr>
          <a:xfrm>
            <a:off x="7223760" y="3063240"/>
            <a:ext cx="100584" cy="105156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7"/>
          <p:cNvSpPr/>
          <p:nvPr/>
        </p:nvSpPr>
        <p:spPr>
          <a:xfrm>
            <a:off x="7424928" y="3172968"/>
            <a:ext cx="357530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Analytical</a:t>
            </a:r>
            <a:endParaRPr sz="1800">
              <a:solidFill>
                <a:schemeClr val="dk1"/>
              </a:solidFill>
              <a:latin typeface="Arial"/>
              <a:ea typeface="Arial"/>
              <a:cs typeface="Arial"/>
              <a:sym typeface="Arial"/>
            </a:endParaRPr>
          </a:p>
        </p:txBody>
      </p:sp>
      <p:sp>
        <p:nvSpPr>
          <p:cNvPr id="111" name="Google Shape;111;p7"/>
          <p:cNvSpPr/>
          <p:nvPr/>
        </p:nvSpPr>
        <p:spPr>
          <a:xfrm>
            <a:off x="7424928" y="3474720"/>
            <a:ext cx="3575304"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PPP, reagent incubation, CaCl₂ addition, clot detection, analyzer setup ও QC</a:t>
            </a:r>
            <a:endParaRPr sz="1400">
              <a:solidFill>
                <a:schemeClr val="dk1"/>
              </a:solidFill>
              <a:latin typeface="Arial"/>
              <a:ea typeface="Arial"/>
              <a:cs typeface="Arial"/>
              <a:sym typeface="Arial"/>
            </a:endParaRPr>
          </a:p>
        </p:txBody>
      </p:sp>
      <p:sp>
        <p:nvSpPr>
          <p:cNvPr id="112" name="Google Shape;112;p7"/>
          <p:cNvSpPr/>
          <p:nvPr/>
        </p:nvSpPr>
        <p:spPr>
          <a:xfrm>
            <a:off x="7223760" y="4297680"/>
            <a:ext cx="3886200" cy="1051560"/>
          </a:xfrm>
          <a:prstGeom prst="roundRect">
            <a:avLst>
              <a:gd fmla="val 8696"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7"/>
          <p:cNvSpPr/>
          <p:nvPr/>
        </p:nvSpPr>
        <p:spPr>
          <a:xfrm>
            <a:off x="7223760" y="4297680"/>
            <a:ext cx="100584" cy="105156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7"/>
          <p:cNvSpPr/>
          <p:nvPr/>
        </p:nvSpPr>
        <p:spPr>
          <a:xfrm>
            <a:off x="7424928" y="4407408"/>
            <a:ext cx="357530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Post-analytical</a:t>
            </a:r>
            <a:endParaRPr sz="1800">
              <a:solidFill>
                <a:schemeClr val="dk1"/>
              </a:solidFill>
              <a:latin typeface="Arial"/>
              <a:ea typeface="Arial"/>
              <a:cs typeface="Arial"/>
              <a:sym typeface="Arial"/>
            </a:endParaRPr>
          </a:p>
        </p:txBody>
      </p:sp>
      <p:sp>
        <p:nvSpPr>
          <p:cNvPr id="115" name="Google Shape;115;p7"/>
          <p:cNvSpPr/>
          <p:nvPr/>
        </p:nvSpPr>
        <p:spPr>
          <a:xfrm>
            <a:off x="7424928" y="4709160"/>
            <a:ext cx="3575304"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reference range, comments, repeat sample advice, abnormal result follow-up</a:t>
            </a:r>
            <a:endParaRPr sz="1400">
              <a:solidFill>
                <a:schemeClr val="dk1"/>
              </a:solidFill>
              <a:latin typeface="Arial"/>
              <a:ea typeface="Arial"/>
              <a:cs typeface="Arial"/>
              <a:sym typeface="Arial"/>
            </a:endParaRPr>
          </a:p>
        </p:txBody>
      </p:sp>
      <p:sp>
        <p:nvSpPr>
          <p:cNvPr id="116" name="Google Shape;116;p7"/>
          <p:cNvSpPr/>
          <p:nvPr/>
        </p:nvSpPr>
        <p:spPr>
          <a:xfrm>
            <a:off x="7223760" y="5623560"/>
            <a:ext cx="393192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92A2A"/>
              </a:buClr>
              <a:buSzPts val="1600"/>
              <a:buFont typeface="Arial"/>
              <a:buNone/>
            </a:pPr>
            <a:r>
              <a:rPr b="1" lang="en-US" sz="1600">
                <a:solidFill>
                  <a:srgbClr val="C92A2A"/>
                </a:solidFill>
                <a:latin typeface="Arial"/>
                <a:ea typeface="Arial"/>
                <a:cs typeface="Arial"/>
                <a:sym typeface="Arial"/>
              </a:rPr>
              <a:t>মনে রাখুন: APTT-তে সবচেয়ে বেশি ভুল হয় প্রি-অ্যানালাইটিক ধাপে।</a:t>
            </a:r>
            <a:endParaRPr sz="16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8"/>
          <p:cNvSpPr/>
          <p:nvPr/>
        </p:nvSpPr>
        <p:spPr>
          <a:xfrm>
            <a:off x="320040" y="91440"/>
            <a:ext cx="987552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APTT কী এবং কী মূল্যায়ন করে</a:t>
            </a:r>
            <a:endParaRPr sz="2400">
              <a:solidFill>
                <a:schemeClr val="dk1"/>
              </a:solidFill>
              <a:latin typeface="Arial"/>
              <a:ea typeface="Arial"/>
              <a:cs typeface="Arial"/>
              <a:sym typeface="Arial"/>
            </a:endParaRPr>
          </a:p>
        </p:txBody>
      </p:sp>
      <p:sp>
        <p:nvSpPr>
          <p:cNvPr id="123" name="Google Shape;123;p8"/>
          <p:cNvSpPr/>
          <p:nvPr/>
        </p:nvSpPr>
        <p:spPr>
          <a:xfrm>
            <a:off x="11384280" y="91440"/>
            <a:ext cx="41148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1400"/>
              <a:buFont typeface="Arial"/>
              <a:buNone/>
            </a:pPr>
            <a:r>
              <a:rPr b="1" lang="en-US" sz="1400">
                <a:solidFill>
                  <a:srgbClr val="FFFFFF"/>
                </a:solidFill>
                <a:latin typeface="Arial"/>
                <a:ea typeface="Arial"/>
                <a:cs typeface="Arial"/>
                <a:sym typeface="Arial"/>
              </a:rPr>
              <a:t>3</a:t>
            </a:r>
            <a:endParaRPr sz="1400">
              <a:solidFill>
                <a:schemeClr val="dk1"/>
              </a:solidFill>
              <a:latin typeface="Arial"/>
              <a:ea typeface="Arial"/>
              <a:cs typeface="Arial"/>
              <a:sym typeface="Arial"/>
            </a:endParaRPr>
          </a:p>
        </p:txBody>
      </p:sp>
      <p:sp>
        <p:nvSpPr>
          <p:cNvPr id="124" name="Google Shape;124;p8"/>
          <p:cNvSpPr/>
          <p:nvPr/>
        </p:nvSpPr>
        <p:spPr>
          <a:xfrm>
            <a:off x="320040" y="6556248"/>
            <a:ext cx="4114800" cy="12801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900"/>
              <a:buFont typeface="Arial"/>
              <a:buNone/>
            </a:pPr>
            <a:r>
              <a:rPr lang="en-US" sz="900">
                <a:solidFill>
                  <a:srgbClr val="5B677A"/>
                </a:solidFill>
                <a:latin typeface="Arial"/>
                <a:ea typeface="Arial"/>
                <a:cs typeface="Arial"/>
                <a:sym typeface="Arial"/>
              </a:rPr>
              <a:t>APTT Training Deck</a:t>
            </a:r>
            <a:endParaRPr sz="900">
              <a:solidFill>
                <a:schemeClr val="dk1"/>
              </a:solidFill>
              <a:latin typeface="Arial"/>
              <a:ea typeface="Arial"/>
              <a:cs typeface="Arial"/>
              <a:sym typeface="Arial"/>
            </a:endParaRPr>
          </a:p>
        </p:txBody>
      </p:sp>
      <p:sp>
        <p:nvSpPr>
          <p:cNvPr id="125" name="Google Shape;125;p8"/>
          <p:cNvSpPr/>
          <p:nvPr/>
        </p:nvSpPr>
        <p:spPr>
          <a:xfrm>
            <a:off x="548640" y="1626577"/>
            <a:ext cx="5852160" cy="4480560"/>
          </a:xfrm>
          <a:prstGeom prst="rect">
            <a:avLst/>
          </a:prstGeom>
          <a:noFill/>
          <a:ln>
            <a:noFill/>
          </a:ln>
        </p:spPr>
        <p:txBody>
          <a:bodyPr anchorCtr="0" anchor="t" bIns="50800" lIns="50800" spcFirstLastPara="1" rIns="50800" wrap="square" tIns="50800">
            <a:noAutofit/>
          </a:bodyPr>
          <a:lstStyle/>
          <a:p>
            <a:pPr indent="-177800" lvl="0" marL="177800" marR="0" rtl="0" algn="l">
              <a:spcBef>
                <a:spcPts val="0"/>
              </a:spcBef>
              <a:spcAft>
                <a:spcPts val="0"/>
              </a:spcAft>
              <a:buClr>
                <a:srgbClr val="1E2A3A"/>
              </a:buClr>
              <a:buSzPts val="2000"/>
              <a:buFont typeface="Arial"/>
              <a:buChar char="•"/>
            </a:pPr>
            <a:r>
              <a:rPr lang="en-US" sz="2000">
                <a:solidFill>
                  <a:srgbClr val="1E2A3A"/>
                </a:solidFill>
                <a:latin typeface="Arial"/>
                <a:ea typeface="Arial"/>
                <a:cs typeface="Arial"/>
                <a:sym typeface="Arial"/>
              </a:rPr>
              <a:t>APTT (Activated Partial Thromboplastin Time) হলো একটি clot-based screening test।</a:t>
            </a:r>
            <a:endParaRPr/>
          </a:p>
          <a:p>
            <a:pPr indent="-50800" lvl="0" marL="177800" marR="0" rtl="0" algn="l">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000"/>
              <a:buFont typeface="Arial"/>
              <a:buChar char="•"/>
            </a:pPr>
            <a:r>
              <a:rPr lang="en-US" sz="2000">
                <a:solidFill>
                  <a:srgbClr val="1E2A3A"/>
                </a:solidFill>
                <a:latin typeface="Arial"/>
                <a:ea typeface="Arial"/>
                <a:cs typeface="Arial"/>
                <a:sym typeface="Arial"/>
              </a:rPr>
              <a:t>এটি intrinsic ও common coagulation pathway-এর কার্যকারিতা পরোক্ষভাবে মূল্যায়ন করে।</a:t>
            </a:r>
            <a:endParaRPr/>
          </a:p>
          <a:p>
            <a:pPr indent="-50800" lvl="0" marL="177800" marR="0" rtl="0" algn="l">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000"/>
              <a:buFont typeface="Arial"/>
              <a:buChar char="•"/>
            </a:pPr>
            <a:r>
              <a:rPr lang="en-US" sz="2000">
                <a:solidFill>
                  <a:srgbClr val="1E2A3A"/>
                </a:solidFill>
                <a:latin typeface="Arial"/>
                <a:ea typeface="Arial"/>
                <a:cs typeface="Arial"/>
                <a:sym typeface="Arial"/>
              </a:rPr>
              <a:t>Factor XII, XI, IX, VIII, X, V, II এবং fibrinogen-এর deficiency বা inhibitor থাকলে result prolonged হতে পারে।</a:t>
            </a:r>
            <a:endParaRPr/>
          </a:p>
          <a:p>
            <a:pPr indent="-50800" lvl="0" marL="177800" marR="0" rtl="0" algn="l">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000"/>
              <a:buFont typeface="Arial"/>
              <a:buChar char="•"/>
            </a:pPr>
            <a:r>
              <a:rPr lang="en-US" sz="2000">
                <a:solidFill>
                  <a:srgbClr val="1E2A3A"/>
                </a:solidFill>
                <a:latin typeface="Arial"/>
                <a:ea typeface="Arial"/>
                <a:cs typeface="Arial"/>
                <a:sym typeface="Arial"/>
              </a:rPr>
              <a:t>Unfractionated heparin monitoring-এও APTT ব্যবহার করা হয় (method-specific correlation প্রয়োজন)।</a:t>
            </a:r>
            <a:endParaRPr sz="2000">
              <a:solidFill>
                <a:schemeClr val="dk1"/>
              </a:solidFill>
              <a:latin typeface="Arial"/>
              <a:ea typeface="Arial"/>
              <a:cs typeface="Arial"/>
              <a:sym typeface="Arial"/>
            </a:endParaRPr>
          </a:p>
        </p:txBody>
      </p:sp>
      <p:sp>
        <p:nvSpPr>
          <p:cNvPr id="126" name="Google Shape;126;p8"/>
          <p:cNvSpPr/>
          <p:nvPr/>
        </p:nvSpPr>
        <p:spPr>
          <a:xfrm>
            <a:off x="6869254" y="914400"/>
            <a:ext cx="4709160" cy="1828800"/>
          </a:xfrm>
          <a:prstGeom prst="roundRect">
            <a:avLst>
              <a:gd fmla="val 6000" name="adj"/>
            </a:avLst>
          </a:prstGeom>
          <a:solidFill>
            <a:srgbClr val="FFFFFF"/>
          </a:solidFill>
          <a:ln cap="flat" cmpd="sng" w="12700">
            <a:solidFill>
              <a:srgbClr val="D7E2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8"/>
          <p:cNvSpPr/>
          <p:nvPr/>
        </p:nvSpPr>
        <p:spPr>
          <a:xfrm>
            <a:off x="7132320" y="1143000"/>
            <a:ext cx="3913632"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2100"/>
              <a:buFont typeface="Arial"/>
              <a:buNone/>
            </a:pPr>
            <a:r>
              <a:rPr b="1" lang="en-US" sz="2100">
                <a:solidFill>
                  <a:srgbClr val="0B2E6D"/>
                </a:solidFill>
                <a:latin typeface="Arial"/>
                <a:ea typeface="Arial"/>
                <a:cs typeface="Arial"/>
                <a:sym typeface="Arial"/>
              </a:rPr>
              <a:t>পরীক্ষার নীতি (Principle)</a:t>
            </a:r>
            <a:endParaRPr sz="2100">
              <a:solidFill>
                <a:schemeClr val="dk1"/>
              </a:solidFill>
              <a:latin typeface="Arial"/>
              <a:ea typeface="Arial"/>
              <a:cs typeface="Arial"/>
              <a:sym typeface="Arial"/>
            </a:endParaRPr>
          </a:p>
        </p:txBody>
      </p:sp>
      <p:sp>
        <p:nvSpPr>
          <p:cNvPr id="128" name="Google Shape;128;p8"/>
          <p:cNvSpPr/>
          <p:nvPr/>
        </p:nvSpPr>
        <p:spPr>
          <a:xfrm>
            <a:off x="7059168" y="1828800"/>
            <a:ext cx="914400" cy="530352"/>
          </a:xfrm>
          <a:prstGeom prst="roundRect">
            <a:avLst>
              <a:gd fmla="val 13793" name="adj"/>
            </a:avLst>
          </a:prstGeom>
          <a:solidFill>
            <a:srgbClr val="EFF4FF"/>
          </a:solidFill>
          <a:ln cap="flat" cmpd="sng" w="12700">
            <a:solidFill>
              <a:srgbClr val="C7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8"/>
          <p:cNvSpPr/>
          <p:nvPr/>
        </p:nvSpPr>
        <p:spPr>
          <a:xfrm>
            <a:off x="7086600" y="1929384"/>
            <a:ext cx="859536"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250"/>
              <a:buFont typeface="Arial"/>
              <a:buNone/>
            </a:pPr>
            <a:r>
              <a:rPr b="1" lang="en-US" sz="1250">
                <a:solidFill>
                  <a:srgbClr val="1E2A3A"/>
                </a:solidFill>
                <a:latin typeface="Arial"/>
                <a:ea typeface="Arial"/>
                <a:cs typeface="Arial"/>
                <a:sym typeface="Arial"/>
              </a:rPr>
              <a:t>প্লাজমা</a:t>
            </a:r>
            <a:endParaRPr sz="1250">
              <a:solidFill>
                <a:schemeClr val="dk1"/>
              </a:solidFill>
              <a:latin typeface="Arial"/>
              <a:ea typeface="Arial"/>
              <a:cs typeface="Arial"/>
              <a:sym typeface="Arial"/>
            </a:endParaRPr>
          </a:p>
        </p:txBody>
      </p:sp>
      <p:sp>
        <p:nvSpPr>
          <p:cNvPr id="130" name="Google Shape;130;p8"/>
          <p:cNvSpPr/>
          <p:nvPr/>
        </p:nvSpPr>
        <p:spPr>
          <a:xfrm>
            <a:off x="7982712" y="1975104"/>
            <a:ext cx="146304"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1600"/>
              <a:buFont typeface="Arial"/>
              <a:buNone/>
            </a:pPr>
            <a:r>
              <a:rPr lang="en-US" sz="1600">
                <a:solidFill>
                  <a:srgbClr val="5B677A"/>
                </a:solidFill>
                <a:latin typeface="Arial"/>
                <a:ea typeface="Arial"/>
                <a:cs typeface="Arial"/>
                <a:sym typeface="Arial"/>
              </a:rPr>
              <a:t>→</a:t>
            </a:r>
            <a:endParaRPr sz="1600">
              <a:solidFill>
                <a:schemeClr val="dk1"/>
              </a:solidFill>
              <a:latin typeface="Arial"/>
              <a:ea typeface="Arial"/>
              <a:cs typeface="Arial"/>
              <a:sym typeface="Arial"/>
            </a:endParaRPr>
          </a:p>
        </p:txBody>
      </p:sp>
      <p:sp>
        <p:nvSpPr>
          <p:cNvPr id="131" name="Google Shape;131;p8"/>
          <p:cNvSpPr/>
          <p:nvPr/>
        </p:nvSpPr>
        <p:spPr>
          <a:xfrm>
            <a:off x="8183880" y="1828800"/>
            <a:ext cx="1417320" cy="530352"/>
          </a:xfrm>
          <a:prstGeom prst="roundRect">
            <a:avLst>
              <a:gd fmla="val 13793" name="adj"/>
            </a:avLst>
          </a:prstGeom>
          <a:solidFill>
            <a:srgbClr val="F8FBFF"/>
          </a:solidFill>
          <a:ln cap="flat" cmpd="sng" w="12700">
            <a:solidFill>
              <a:srgbClr val="C7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8"/>
          <p:cNvSpPr/>
          <p:nvPr/>
        </p:nvSpPr>
        <p:spPr>
          <a:xfrm>
            <a:off x="8211312" y="1929384"/>
            <a:ext cx="1362456"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250"/>
              <a:buFont typeface="Arial"/>
              <a:buNone/>
            </a:pPr>
            <a:r>
              <a:rPr lang="en-US" sz="1250">
                <a:solidFill>
                  <a:srgbClr val="1E2A3A"/>
                </a:solidFill>
                <a:latin typeface="Arial"/>
                <a:ea typeface="Arial"/>
                <a:cs typeface="Arial"/>
                <a:sym typeface="Arial"/>
              </a:rPr>
              <a:t>APTT reagent</a:t>
            </a:r>
            <a:endParaRPr sz="1250">
              <a:solidFill>
                <a:schemeClr val="dk1"/>
              </a:solidFill>
              <a:latin typeface="Arial"/>
              <a:ea typeface="Arial"/>
              <a:cs typeface="Arial"/>
              <a:sym typeface="Arial"/>
            </a:endParaRPr>
          </a:p>
          <a:p>
            <a:pPr indent="0" lvl="0" marL="0" marR="0" rtl="0" algn="ctr">
              <a:spcBef>
                <a:spcPts val="0"/>
              </a:spcBef>
              <a:spcAft>
                <a:spcPts val="0"/>
              </a:spcAft>
              <a:buClr>
                <a:srgbClr val="1E2A3A"/>
              </a:buClr>
              <a:buSzPts val="1250"/>
              <a:buFont typeface="Arial"/>
              <a:buNone/>
            </a:pPr>
            <a:r>
              <a:rPr lang="en-US" sz="1250">
                <a:solidFill>
                  <a:srgbClr val="1E2A3A"/>
                </a:solidFill>
                <a:latin typeface="Arial"/>
                <a:ea typeface="Arial"/>
                <a:cs typeface="Arial"/>
                <a:sym typeface="Arial"/>
              </a:rPr>
              <a:t>(activator + phospholipid)</a:t>
            </a:r>
            <a:endParaRPr sz="1250">
              <a:solidFill>
                <a:schemeClr val="dk1"/>
              </a:solidFill>
              <a:latin typeface="Arial"/>
              <a:ea typeface="Arial"/>
              <a:cs typeface="Arial"/>
              <a:sym typeface="Arial"/>
            </a:endParaRPr>
          </a:p>
        </p:txBody>
      </p:sp>
      <p:sp>
        <p:nvSpPr>
          <p:cNvPr id="133" name="Google Shape;133;p8"/>
          <p:cNvSpPr/>
          <p:nvPr/>
        </p:nvSpPr>
        <p:spPr>
          <a:xfrm>
            <a:off x="9610344" y="1975104"/>
            <a:ext cx="146304"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1600"/>
              <a:buFont typeface="Arial"/>
              <a:buNone/>
            </a:pPr>
            <a:r>
              <a:rPr lang="en-US" sz="1600">
                <a:solidFill>
                  <a:srgbClr val="5B677A"/>
                </a:solidFill>
                <a:latin typeface="Arial"/>
                <a:ea typeface="Arial"/>
                <a:cs typeface="Arial"/>
                <a:sym typeface="Arial"/>
              </a:rPr>
              <a:t>→</a:t>
            </a:r>
            <a:endParaRPr sz="1600">
              <a:solidFill>
                <a:schemeClr val="dk1"/>
              </a:solidFill>
              <a:latin typeface="Arial"/>
              <a:ea typeface="Arial"/>
              <a:cs typeface="Arial"/>
              <a:sym typeface="Arial"/>
            </a:endParaRPr>
          </a:p>
        </p:txBody>
      </p:sp>
      <p:sp>
        <p:nvSpPr>
          <p:cNvPr id="134" name="Google Shape;134;p8"/>
          <p:cNvSpPr/>
          <p:nvPr/>
        </p:nvSpPr>
        <p:spPr>
          <a:xfrm>
            <a:off x="9875520" y="1828800"/>
            <a:ext cx="914400" cy="530352"/>
          </a:xfrm>
          <a:prstGeom prst="roundRect">
            <a:avLst>
              <a:gd fmla="val 13793" name="adj"/>
            </a:avLst>
          </a:prstGeom>
          <a:solidFill>
            <a:srgbClr val="EFF4FF"/>
          </a:solidFill>
          <a:ln cap="flat" cmpd="sng" w="12700">
            <a:solidFill>
              <a:srgbClr val="C7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8"/>
          <p:cNvSpPr/>
          <p:nvPr/>
        </p:nvSpPr>
        <p:spPr>
          <a:xfrm>
            <a:off x="9902952" y="1929384"/>
            <a:ext cx="859536"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250"/>
              <a:buFont typeface="Arial"/>
              <a:buNone/>
            </a:pPr>
            <a:r>
              <a:rPr lang="en-US" sz="1250">
                <a:solidFill>
                  <a:srgbClr val="1E2A3A"/>
                </a:solidFill>
                <a:latin typeface="Arial"/>
                <a:ea typeface="Arial"/>
                <a:cs typeface="Arial"/>
                <a:sym typeface="Arial"/>
              </a:rPr>
              <a:t>37°C</a:t>
            </a:r>
            <a:endParaRPr sz="1250">
              <a:solidFill>
                <a:schemeClr val="dk1"/>
              </a:solidFill>
              <a:latin typeface="Arial"/>
              <a:ea typeface="Arial"/>
              <a:cs typeface="Arial"/>
              <a:sym typeface="Arial"/>
            </a:endParaRPr>
          </a:p>
          <a:p>
            <a:pPr indent="0" lvl="0" marL="0" marR="0" rtl="0" algn="ctr">
              <a:spcBef>
                <a:spcPts val="0"/>
              </a:spcBef>
              <a:spcAft>
                <a:spcPts val="0"/>
              </a:spcAft>
              <a:buClr>
                <a:srgbClr val="1E2A3A"/>
              </a:buClr>
              <a:buSzPts val="1250"/>
              <a:buFont typeface="Arial"/>
              <a:buNone/>
            </a:pPr>
            <a:r>
              <a:rPr lang="en-US" sz="1250">
                <a:solidFill>
                  <a:srgbClr val="1E2A3A"/>
                </a:solidFill>
                <a:latin typeface="Arial"/>
                <a:ea typeface="Arial"/>
                <a:cs typeface="Arial"/>
                <a:sym typeface="Arial"/>
              </a:rPr>
              <a:t>incubation</a:t>
            </a:r>
            <a:endParaRPr sz="1250">
              <a:solidFill>
                <a:schemeClr val="dk1"/>
              </a:solidFill>
              <a:latin typeface="Arial"/>
              <a:ea typeface="Arial"/>
              <a:cs typeface="Arial"/>
              <a:sym typeface="Arial"/>
            </a:endParaRPr>
          </a:p>
        </p:txBody>
      </p:sp>
      <p:sp>
        <p:nvSpPr>
          <p:cNvPr id="136" name="Google Shape;136;p8"/>
          <p:cNvSpPr/>
          <p:nvPr/>
        </p:nvSpPr>
        <p:spPr>
          <a:xfrm>
            <a:off x="10799064" y="1975104"/>
            <a:ext cx="146304"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1600"/>
              <a:buFont typeface="Arial"/>
              <a:buNone/>
            </a:pPr>
            <a:r>
              <a:rPr lang="en-US" sz="1600">
                <a:solidFill>
                  <a:srgbClr val="5B677A"/>
                </a:solidFill>
                <a:latin typeface="Arial"/>
                <a:ea typeface="Arial"/>
                <a:cs typeface="Arial"/>
                <a:sym typeface="Arial"/>
              </a:rPr>
              <a:t>→</a:t>
            </a:r>
            <a:endParaRPr sz="1600">
              <a:solidFill>
                <a:schemeClr val="dk1"/>
              </a:solidFill>
              <a:latin typeface="Arial"/>
              <a:ea typeface="Arial"/>
              <a:cs typeface="Arial"/>
              <a:sym typeface="Arial"/>
            </a:endParaRPr>
          </a:p>
        </p:txBody>
      </p:sp>
      <p:sp>
        <p:nvSpPr>
          <p:cNvPr id="137" name="Google Shape;137;p8"/>
          <p:cNvSpPr/>
          <p:nvPr/>
        </p:nvSpPr>
        <p:spPr>
          <a:xfrm>
            <a:off x="11018520" y="1828800"/>
            <a:ext cx="457200" cy="530352"/>
          </a:xfrm>
          <a:prstGeom prst="roundRect">
            <a:avLst>
              <a:gd fmla="val 16000" name="adj"/>
            </a:avLst>
          </a:prstGeom>
          <a:solidFill>
            <a:srgbClr val="F8FBFF"/>
          </a:solidFill>
          <a:ln cap="flat" cmpd="sng" w="12700">
            <a:solidFill>
              <a:srgbClr val="C7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8"/>
          <p:cNvSpPr/>
          <p:nvPr/>
        </p:nvSpPr>
        <p:spPr>
          <a:xfrm>
            <a:off x="11045952" y="1929384"/>
            <a:ext cx="402336" cy="2743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250"/>
              <a:buFont typeface="Arial"/>
              <a:buNone/>
            </a:pPr>
            <a:r>
              <a:rPr lang="en-US" sz="1250">
                <a:solidFill>
                  <a:srgbClr val="1E2A3A"/>
                </a:solidFill>
                <a:latin typeface="Arial"/>
                <a:ea typeface="Arial"/>
                <a:cs typeface="Arial"/>
                <a:sym typeface="Arial"/>
              </a:rPr>
              <a:t>CaCl₂</a:t>
            </a:r>
            <a:endParaRPr sz="1250">
              <a:solidFill>
                <a:schemeClr val="dk1"/>
              </a:solidFill>
              <a:latin typeface="Arial"/>
              <a:ea typeface="Arial"/>
              <a:cs typeface="Arial"/>
              <a:sym typeface="Arial"/>
            </a:endParaRPr>
          </a:p>
        </p:txBody>
      </p:sp>
      <p:sp>
        <p:nvSpPr>
          <p:cNvPr id="139" name="Google Shape;139;p8"/>
          <p:cNvSpPr/>
          <p:nvPr/>
        </p:nvSpPr>
        <p:spPr>
          <a:xfrm>
            <a:off x="8366760" y="3154680"/>
            <a:ext cx="1783080" cy="1828800"/>
          </a:xfrm>
          <a:prstGeom prst="roundRect">
            <a:avLst>
              <a:gd fmla="val 7059" name="adj"/>
            </a:avLst>
          </a:prstGeom>
          <a:solidFill>
            <a:srgbClr val="FBFD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8"/>
          <p:cNvSpPr/>
          <p:nvPr/>
        </p:nvSpPr>
        <p:spPr>
          <a:xfrm>
            <a:off x="8485632" y="3383280"/>
            <a:ext cx="1554480" cy="10972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B2E6D"/>
              </a:buClr>
              <a:buSzPts val="1500"/>
              <a:buFont typeface="Arial"/>
              <a:buNone/>
            </a:pPr>
            <a:r>
              <a:rPr b="1" lang="en-US" sz="1500">
                <a:solidFill>
                  <a:srgbClr val="0B2E6D"/>
                </a:solidFill>
                <a:latin typeface="Arial"/>
                <a:ea typeface="Arial"/>
                <a:cs typeface="Arial"/>
                <a:sym typeface="Arial"/>
              </a:rPr>
              <a:t>Intrinsic</a:t>
            </a:r>
            <a:endParaRPr sz="1500">
              <a:solidFill>
                <a:schemeClr val="dk1"/>
              </a:solidFill>
              <a:latin typeface="Arial"/>
              <a:ea typeface="Arial"/>
              <a:cs typeface="Arial"/>
              <a:sym typeface="Arial"/>
            </a:endParaRPr>
          </a:p>
          <a:p>
            <a:pPr indent="0" lvl="0" marL="0" marR="0" rtl="0" algn="ctr">
              <a:spcBef>
                <a:spcPts val="0"/>
              </a:spcBef>
              <a:spcAft>
                <a:spcPts val="0"/>
              </a:spcAft>
              <a:buClr>
                <a:srgbClr val="0B2E6D"/>
              </a:buClr>
              <a:buSzPts val="1500"/>
              <a:buFont typeface="Arial"/>
              <a:buNone/>
            </a:pPr>
            <a:r>
              <a:rPr b="1" lang="en-US" sz="1500">
                <a:solidFill>
                  <a:srgbClr val="0B2E6D"/>
                </a:solidFill>
                <a:latin typeface="Arial"/>
                <a:ea typeface="Arial"/>
                <a:cs typeface="Arial"/>
                <a:sym typeface="Arial"/>
              </a:rPr>
              <a:t>XII → XI → IX → VIII</a:t>
            </a:r>
            <a:endParaRPr sz="1500">
              <a:solidFill>
                <a:schemeClr val="dk1"/>
              </a:solidFill>
              <a:latin typeface="Arial"/>
              <a:ea typeface="Arial"/>
              <a:cs typeface="Arial"/>
              <a:sym typeface="Arial"/>
            </a:endParaRPr>
          </a:p>
          <a:p>
            <a:pPr indent="0" lvl="0" marL="0" marR="0" rtl="0" algn="ctr">
              <a:spcBef>
                <a:spcPts val="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0" lvl="0" marL="0" marR="0" rtl="0" algn="ctr">
              <a:spcBef>
                <a:spcPts val="0"/>
              </a:spcBef>
              <a:spcAft>
                <a:spcPts val="0"/>
              </a:spcAft>
              <a:buClr>
                <a:srgbClr val="0B2E6D"/>
              </a:buClr>
              <a:buSzPts val="1500"/>
              <a:buFont typeface="Arial"/>
              <a:buNone/>
            </a:pPr>
            <a:r>
              <a:rPr b="1" lang="en-US" sz="1500">
                <a:solidFill>
                  <a:srgbClr val="0B2E6D"/>
                </a:solidFill>
                <a:latin typeface="Arial"/>
                <a:ea typeface="Arial"/>
                <a:cs typeface="Arial"/>
                <a:sym typeface="Arial"/>
              </a:rPr>
              <a:t>Common</a:t>
            </a:r>
            <a:endParaRPr sz="1500">
              <a:solidFill>
                <a:schemeClr val="dk1"/>
              </a:solidFill>
              <a:latin typeface="Arial"/>
              <a:ea typeface="Arial"/>
              <a:cs typeface="Arial"/>
              <a:sym typeface="Arial"/>
            </a:endParaRPr>
          </a:p>
          <a:p>
            <a:pPr indent="0" lvl="0" marL="0" marR="0" rtl="0" algn="ctr">
              <a:spcBef>
                <a:spcPts val="0"/>
              </a:spcBef>
              <a:spcAft>
                <a:spcPts val="0"/>
              </a:spcAft>
              <a:buClr>
                <a:srgbClr val="0B2E6D"/>
              </a:buClr>
              <a:buSzPts val="1500"/>
              <a:buFont typeface="Arial"/>
              <a:buNone/>
            </a:pPr>
            <a:r>
              <a:rPr b="1" lang="en-US" sz="1500">
                <a:solidFill>
                  <a:srgbClr val="0B2E6D"/>
                </a:solidFill>
                <a:latin typeface="Arial"/>
                <a:ea typeface="Arial"/>
                <a:cs typeface="Arial"/>
                <a:sym typeface="Arial"/>
              </a:rPr>
              <a:t>X → V → II → I</a:t>
            </a:r>
            <a:endParaRPr sz="1500">
              <a:solidFill>
                <a:schemeClr val="dk1"/>
              </a:solidFill>
              <a:latin typeface="Arial"/>
              <a:ea typeface="Arial"/>
              <a:cs typeface="Arial"/>
              <a:sym typeface="Arial"/>
            </a:endParaRPr>
          </a:p>
          <a:p>
            <a:pPr indent="0" lvl="0" marL="0" marR="0" rtl="0" algn="ctr">
              <a:spcBef>
                <a:spcPts val="0"/>
              </a:spcBef>
              <a:spcAft>
                <a:spcPts val="0"/>
              </a:spcAft>
              <a:buClr>
                <a:schemeClr val="dk1"/>
              </a:buClr>
              <a:buSzPts val="1500"/>
              <a:buFont typeface="Arial"/>
              <a:buNone/>
            </a:pPr>
            <a:r>
              <a:t/>
            </a:r>
            <a:endParaRPr sz="1500">
              <a:solidFill>
                <a:schemeClr val="dk1"/>
              </a:solidFill>
              <a:latin typeface="Arial"/>
              <a:ea typeface="Arial"/>
              <a:cs typeface="Arial"/>
              <a:sym typeface="Arial"/>
            </a:endParaRPr>
          </a:p>
          <a:p>
            <a:pPr indent="0" lvl="0" marL="0" marR="0" rtl="0" algn="ctr">
              <a:spcBef>
                <a:spcPts val="0"/>
              </a:spcBef>
              <a:spcAft>
                <a:spcPts val="0"/>
              </a:spcAft>
              <a:buClr>
                <a:srgbClr val="0B2E6D"/>
              </a:buClr>
              <a:buSzPts val="1500"/>
              <a:buFont typeface="Arial"/>
              <a:buNone/>
            </a:pPr>
            <a:r>
              <a:rPr b="1" lang="en-US" sz="1500">
                <a:solidFill>
                  <a:srgbClr val="0B2E6D"/>
                </a:solidFill>
                <a:latin typeface="Arial"/>
                <a:ea typeface="Arial"/>
                <a:cs typeface="Arial"/>
                <a:sym typeface="Arial"/>
              </a:rPr>
              <a:t>= Fibrin clot</a:t>
            </a:r>
            <a:endParaRPr sz="1500">
              <a:solidFill>
                <a:schemeClr val="dk1"/>
              </a:solidFill>
              <a:latin typeface="Arial"/>
              <a:ea typeface="Arial"/>
              <a:cs typeface="Arial"/>
              <a:sym typeface="Arial"/>
            </a:endParaRPr>
          </a:p>
        </p:txBody>
      </p:sp>
      <p:sp>
        <p:nvSpPr>
          <p:cNvPr id="141" name="Google Shape;141;p8"/>
          <p:cNvSpPr/>
          <p:nvPr/>
        </p:nvSpPr>
        <p:spPr>
          <a:xfrm>
            <a:off x="6949440" y="5882055"/>
            <a:ext cx="4243168" cy="23774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রিপোর্ট সাধারণত seconds-এ দেওয়া হয়।</a:t>
            </a:r>
            <a:endParaRPr sz="17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9"/>
          <p:cNvSpPr/>
          <p:nvPr/>
        </p:nvSpPr>
        <p:spPr>
          <a:xfrm>
            <a:off x="320040" y="91440"/>
            <a:ext cx="987552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শুরু করতে কী কী লাগবে</a:t>
            </a:r>
            <a:endParaRPr sz="2400">
              <a:solidFill>
                <a:schemeClr val="dk1"/>
              </a:solidFill>
              <a:latin typeface="Arial"/>
              <a:ea typeface="Arial"/>
              <a:cs typeface="Arial"/>
              <a:sym typeface="Arial"/>
            </a:endParaRPr>
          </a:p>
        </p:txBody>
      </p:sp>
      <p:sp>
        <p:nvSpPr>
          <p:cNvPr id="148" name="Google Shape;148;p9"/>
          <p:cNvSpPr/>
          <p:nvPr/>
        </p:nvSpPr>
        <p:spPr>
          <a:xfrm>
            <a:off x="11384280" y="91440"/>
            <a:ext cx="41148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1400"/>
              <a:buFont typeface="Arial"/>
              <a:buNone/>
            </a:pPr>
            <a:r>
              <a:rPr b="1" lang="en-US" sz="1400">
                <a:solidFill>
                  <a:srgbClr val="FFFFFF"/>
                </a:solidFill>
                <a:latin typeface="Arial"/>
                <a:ea typeface="Arial"/>
                <a:cs typeface="Arial"/>
                <a:sym typeface="Arial"/>
              </a:rPr>
              <a:t>4</a:t>
            </a:r>
            <a:endParaRPr sz="1400">
              <a:solidFill>
                <a:schemeClr val="dk1"/>
              </a:solidFill>
              <a:latin typeface="Arial"/>
              <a:ea typeface="Arial"/>
              <a:cs typeface="Arial"/>
              <a:sym typeface="Arial"/>
            </a:endParaRPr>
          </a:p>
        </p:txBody>
      </p:sp>
      <p:sp>
        <p:nvSpPr>
          <p:cNvPr id="149" name="Google Shape;149;p9"/>
          <p:cNvSpPr/>
          <p:nvPr/>
        </p:nvSpPr>
        <p:spPr>
          <a:xfrm>
            <a:off x="320040" y="6556248"/>
            <a:ext cx="4114800" cy="12801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900"/>
              <a:buFont typeface="Arial"/>
              <a:buNone/>
            </a:pPr>
            <a:r>
              <a:rPr lang="en-US" sz="900">
                <a:solidFill>
                  <a:srgbClr val="5B677A"/>
                </a:solidFill>
                <a:latin typeface="Arial"/>
                <a:ea typeface="Arial"/>
                <a:cs typeface="Arial"/>
                <a:sym typeface="Arial"/>
              </a:rPr>
              <a:t>APTT Training Deck</a:t>
            </a:r>
            <a:endParaRPr sz="900">
              <a:solidFill>
                <a:schemeClr val="dk1"/>
              </a:solidFill>
              <a:latin typeface="Arial"/>
              <a:ea typeface="Arial"/>
              <a:cs typeface="Arial"/>
              <a:sym typeface="Arial"/>
            </a:endParaRPr>
          </a:p>
        </p:txBody>
      </p:sp>
      <p:sp>
        <p:nvSpPr>
          <p:cNvPr id="150" name="Google Shape;150;p9"/>
          <p:cNvSpPr/>
          <p:nvPr/>
        </p:nvSpPr>
        <p:spPr>
          <a:xfrm>
            <a:off x="502920" y="914400"/>
            <a:ext cx="3611880" cy="2011680"/>
          </a:xfrm>
          <a:prstGeom prst="roundRect">
            <a:avLst>
              <a:gd fmla="val 4545"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9"/>
          <p:cNvSpPr/>
          <p:nvPr/>
        </p:nvSpPr>
        <p:spPr>
          <a:xfrm>
            <a:off x="502920" y="914400"/>
            <a:ext cx="100584" cy="201168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9"/>
          <p:cNvSpPr/>
          <p:nvPr/>
        </p:nvSpPr>
        <p:spPr>
          <a:xfrm>
            <a:off x="704088" y="1024128"/>
            <a:ext cx="33009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Specimen</a:t>
            </a:r>
            <a:endParaRPr sz="1800">
              <a:solidFill>
                <a:schemeClr val="dk1"/>
              </a:solidFill>
              <a:latin typeface="Arial"/>
              <a:ea typeface="Arial"/>
              <a:cs typeface="Arial"/>
              <a:sym typeface="Arial"/>
            </a:endParaRPr>
          </a:p>
        </p:txBody>
      </p:sp>
      <p:sp>
        <p:nvSpPr>
          <p:cNvPr id="153" name="Google Shape;153;p9"/>
          <p:cNvSpPr/>
          <p:nvPr/>
        </p:nvSpPr>
        <p:spPr>
          <a:xfrm>
            <a:off x="704088" y="1325880"/>
            <a:ext cx="3300984" cy="1508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3.2% buffered sodium citrate light-blue-top tube</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9 : 1 blood to anticoagulant ratio</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Properly filled tube</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Platelet-poor plasma (PPP) for testing</a:t>
            </a:r>
            <a:endParaRPr sz="1400">
              <a:solidFill>
                <a:schemeClr val="dk1"/>
              </a:solidFill>
              <a:latin typeface="Arial"/>
              <a:ea typeface="Arial"/>
              <a:cs typeface="Arial"/>
              <a:sym typeface="Arial"/>
            </a:endParaRPr>
          </a:p>
        </p:txBody>
      </p:sp>
      <p:sp>
        <p:nvSpPr>
          <p:cNvPr id="154" name="Google Shape;154;p9"/>
          <p:cNvSpPr/>
          <p:nvPr/>
        </p:nvSpPr>
        <p:spPr>
          <a:xfrm>
            <a:off x="4297680" y="914400"/>
            <a:ext cx="3611880" cy="2011680"/>
          </a:xfrm>
          <a:prstGeom prst="roundRect">
            <a:avLst>
              <a:gd fmla="val 4545"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9"/>
          <p:cNvSpPr/>
          <p:nvPr/>
        </p:nvSpPr>
        <p:spPr>
          <a:xfrm>
            <a:off x="4297680" y="914400"/>
            <a:ext cx="100584" cy="201168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9"/>
          <p:cNvSpPr/>
          <p:nvPr/>
        </p:nvSpPr>
        <p:spPr>
          <a:xfrm>
            <a:off x="4498848" y="1024128"/>
            <a:ext cx="33009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Reagents / Controls</a:t>
            </a:r>
            <a:endParaRPr sz="1800">
              <a:solidFill>
                <a:schemeClr val="dk1"/>
              </a:solidFill>
              <a:latin typeface="Arial"/>
              <a:ea typeface="Arial"/>
              <a:cs typeface="Arial"/>
              <a:sym typeface="Arial"/>
            </a:endParaRPr>
          </a:p>
        </p:txBody>
      </p:sp>
      <p:sp>
        <p:nvSpPr>
          <p:cNvPr id="157" name="Google Shape;157;p9"/>
          <p:cNvSpPr/>
          <p:nvPr/>
        </p:nvSpPr>
        <p:spPr>
          <a:xfrm>
            <a:off x="4498848" y="1325880"/>
            <a:ext cx="3300984" cy="1508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APTT reagent (surface activator + phospholipid)</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Calcium chloride</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Normal control plasma</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Abnormal control plasma</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Method-specific calibrator/verification material (যদি প্রয়োজন হয়)</a:t>
            </a:r>
            <a:endParaRPr sz="1400">
              <a:solidFill>
                <a:schemeClr val="dk1"/>
              </a:solidFill>
              <a:latin typeface="Arial"/>
              <a:ea typeface="Arial"/>
              <a:cs typeface="Arial"/>
              <a:sym typeface="Arial"/>
            </a:endParaRPr>
          </a:p>
        </p:txBody>
      </p:sp>
      <p:sp>
        <p:nvSpPr>
          <p:cNvPr id="158" name="Google Shape;158;p9"/>
          <p:cNvSpPr/>
          <p:nvPr/>
        </p:nvSpPr>
        <p:spPr>
          <a:xfrm>
            <a:off x="8092440" y="914400"/>
            <a:ext cx="3611880" cy="2011680"/>
          </a:xfrm>
          <a:prstGeom prst="roundRect">
            <a:avLst>
              <a:gd fmla="val 4545"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9"/>
          <p:cNvSpPr/>
          <p:nvPr/>
        </p:nvSpPr>
        <p:spPr>
          <a:xfrm>
            <a:off x="8092440" y="914400"/>
            <a:ext cx="100584" cy="201168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9"/>
          <p:cNvSpPr/>
          <p:nvPr/>
        </p:nvSpPr>
        <p:spPr>
          <a:xfrm>
            <a:off x="8293608" y="1024128"/>
            <a:ext cx="33009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Equipment</a:t>
            </a:r>
            <a:endParaRPr sz="1800">
              <a:solidFill>
                <a:schemeClr val="dk1"/>
              </a:solidFill>
              <a:latin typeface="Arial"/>
              <a:ea typeface="Arial"/>
              <a:cs typeface="Arial"/>
              <a:sym typeface="Arial"/>
            </a:endParaRPr>
          </a:p>
        </p:txBody>
      </p:sp>
      <p:sp>
        <p:nvSpPr>
          <p:cNvPr id="161" name="Google Shape;161;p9"/>
          <p:cNvSpPr/>
          <p:nvPr/>
        </p:nvSpPr>
        <p:spPr>
          <a:xfrm>
            <a:off x="8293608" y="1325880"/>
            <a:ext cx="3300984" cy="1508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Coagulation analyzer / semi-auto coagulometer</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Centrifuge</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Micropipette + tips</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Timer / stopwatch</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37°C incubator or water bath (manual method)</a:t>
            </a:r>
            <a:endParaRPr sz="1400">
              <a:solidFill>
                <a:schemeClr val="dk1"/>
              </a:solidFill>
              <a:latin typeface="Arial"/>
              <a:ea typeface="Arial"/>
              <a:cs typeface="Arial"/>
              <a:sym typeface="Arial"/>
            </a:endParaRPr>
          </a:p>
        </p:txBody>
      </p:sp>
      <p:sp>
        <p:nvSpPr>
          <p:cNvPr id="162" name="Google Shape;162;p9"/>
          <p:cNvSpPr/>
          <p:nvPr/>
        </p:nvSpPr>
        <p:spPr>
          <a:xfrm>
            <a:off x="502920" y="3337560"/>
            <a:ext cx="3611880" cy="1828800"/>
          </a:xfrm>
          <a:prstGeom prst="roundRect">
            <a:avLst>
              <a:gd fmla="val 5000"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9"/>
          <p:cNvSpPr/>
          <p:nvPr/>
        </p:nvSpPr>
        <p:spPr>
          <a:xfrm>
            <a:off x="502920" y="3337560"/>
            <a:ext cx="100584" cy="182880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9"/>
          <p:cNvSpPr/>
          <p:nvPr/>
        </p:nvSpPr>
        <p:spPr>
          <a:xfrm>
            <a:off x="704088" y="3447288"/>
            <a:ext cx="33009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Consumables</a:t>
            </a:r>
            <a:endParaRPr sz="1800">
              <a:solidFill>
                <a:schemeClr val="dk1"/>
              </a:solidFill>
              <a:latin typeface="Arial"/>
              <a:ea typeface="Arial"/>
              <a:cs typeface="Arial"/>
              <a:sym typeface="Arial"/>
            </a:endParaRPr>
          </a:p>
        </p:txBody>
      </p:sp>
      <p:sp>
        <p:nvSpPr>
          <p:cNvPr id="165" name="Google Shape;165;p9"/>
          <p:cNvSpPr/>
          <p:nvPr/>
        </p:nvSpPr>
        <p:spPr>
          <a:xfrm>
            <a:off x="704088" y="3749040"/>
            <a:ext cx="3300984" cy="1325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Plastic test tube / cuvette</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Transfer pipette</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PPE</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Sample rack ও label</a:t>
            </a:r>
            <a:endParaRPr sz="1400">
              <a:solidFill>
                <a:schemeClr val="dk1"/>
              </a:solidFill>
              <a:latin typeface="Arial"/>
              <a:ea typeface="Arial"/>
              <a:cs typeface="Arial"/>
              <a:sym typeface="Arial"/>
            </a:endParaRPr>
          </a:p>
        </p:txBody>
      </p:sp>
      <p:sp>
        <p:nvSpPr>
          <p:cNvPr id="166" name="Google Shape;166;p9"/>
          <p:cNvSpPr/>
          <p:nvPr/>
        </p:nvSpPr>
        <p:spPr>
          <a:xfrm>
            <a:off x="4297680" y="3337560"/>
            <a:ext cx="3611880" cy="1828800"/>
          </a:xfrm>
          <a:prstGeom prst="roundRect">
            <a:avLst>
              <a:gd fmla="val 5000"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9"/>
          <p:cNvSpPr/>
          <p:nvPr/>
        </p:nvSpPr>
        <p:spPr>
          <a:xfrm>
            <a:off x="4297680" y="3337560"/>
            <a:ext cx="100584" cy="182880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9"/>
          <p:cNvSpPr/>
          <p:nvPr/>
        </p:nvSpPr>
        <p:spPr>
          <a:xfrm>
            <a:off x="4498848" y="3447288"/>
            <a:ext cx="33009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Documents</a:t>
            </a:r>
            <a:endParaRPr sz="1800">
              <a:solidFill>
                <a:schemeClr val="dk1"/>
              </a:solidFill>
              <a:latin typeface="Arial"/>
              <a:ea typeface="Arial"/>
              <a:cs typeface="Arial"/>
              <a:sym typeface="Arial"/>
            </a:endParaRPr>
          </a:p>
        </p:txBody>
      </p:sp>
      <p:sp>
        <p:nvSpPr>
          <p:cNvPr id="169" name="Google Shape;169;p9"/>
          <p:cNvSpPr/>
          <p:nvPr/>
        </p:nvSpPr>
        <p:spPr>
          <a:xfrm>
            <a:off x="4498848" y="3749040"/>
            <a:ext cx="3300984" cy="1325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Reagent insert</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QC chart</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Instrument log</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Sample rejection log</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Result register / LIS access</a:t>
            </a:r>
            <a:endParaRPr sz="1400">
              <a:solidFill>
                <a:schemeClr val="dk1"/>
              </a:solidFill>
              <a:latin typeface="Arial"/>
              <a:ea typeface="Arial"/>
              <a:cs typeface="Arial"/>
              <a:sym typeface="Arial"/>
            </a:endParaRPr>
          </a:p>
        </p:txBody>
      </p:sp>
      <p:sp>
        <p:nvSpPr>
          <p:cNvPr id="170" name="Google Shape;170;p9"/>
          <p:cNvSpPr/>
          <p:nvPr/>
        </p:nvSpPr>
        <p:spPr>
          <a:xfrm>
            <a:off x="8092440" y="3337560"/>
            <a:ext cx="3611880" cy="1828800"/>
          </a:xfrm>
          <a:prstGeom prst="roundRect">
            <a:avLst>
              <a:gd fmla="val 5000"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9"/>
          <p:cNvSpPr/>
          <p:nvPr/>
        </p:nvSpPr>
        <p:spPr>
          <a:xfrm>
            <a:off x="8092440" y="3337560"/>
            <a:ext cx="100584" cy="1828800"/>
          </a:xfrm>
          <a:prstGeom prst="rect">
            <a:avLst/>
          </a:prstGeom>
          <a:solidFill>
            <a:srgbClr val="C92A2A"/>
          </a:solidFill>
          <a:ln cap="flat" cmpd="sng" w="12700">
            <a:solidFill>
              <a:srgbClr val="C9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9"/>
          <p:cNvSpPr/>
          <p:nvPr/>
        </p:nvSpPr>
        <p:spPr>
          <a:xfrm>
            <a:off x="8293608" y="3447288"/>
            <a:ext cx="33009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Class tip</a:t>
            </a:r>
            <a:endParaRPr sz="1800">
              <a:solidFill>
                <a:schemeClr val="dk1"/>
              </a:solidFill>
              <a:latin typeface="Arial"/>
              <a:ea typeface="Arial"/>
              <a:cs typeface="Arial"/>
              <a:sym typeface="Arial"/>
            </a:endParaRPr>
          </a:p>
        </p:txBody>
      </p:sp>
      <p:sp>
        <p:nvSpPr>
          <p:cNvPr id="173" name="Google Shape;173;p9"/>
          <p:cNvSpPr/>
          <p:nvPr/>
        </p:nvSpPr>
        <p:spPr>
          <a:xfrm>
            <a:off x="8293608" y="3749040"/>
            <a:ext cx="3300984" cy="13258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প্রথম স্লাইড থেকে শেষ পর্যন্ত একটি মূল কথা: specimen quality ঠিক না হলে APTT নির্ভরযোগ্য হবে না।</a:t>
            </a:r>
            <a:endParaRPr sz="14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0"/>
          <p:cNvSpPr/>
          <p:nvPr/>
        </p:nvSpPr>
        <p:spPr>
          <a:xfrm>
            <a:off x="320040" y="91440"/>
            <a:ext cx="987552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রোগী প্রস্তুতি, স্যাম্পল সংগ্রহ ও পরিবহন</a:t>
            </a:r>
            <a:endParaRPr sz="2400">
              <a:solidFill>
                <a:schemeClr val="dk1"/>
              </a:solidFill>
              <a:latin typeface="Arial"/>
              <a:ea typeface="Arial"/>
              <a:cs typeface="Arial"/>
              <a:sym typeface="Arial"/>
            </a:endParaRPr>
          </a:p>
        </p:txBody>
      </p:sp>
      <p:sp>
        <p:nvSpPr>
          <p:cNvPr id="180" name="Google Shape;180;p10"/>
          <p:cNvSpPr/>
          <p:nvPr/>
        </p:nvSpPr>
        <p:spPr>
          <a:xfrm>
            <a:off x="11384280" y="91440"/>
            <a:ext cx="41148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1400"/>
              <a:buFont typeface="Arial"/>
              <a:buNone/>
            </a:pPr>
            <a:r>
              <a:rPr b="1" lang="en-US" sz="1400">
                <a:solidFill>
                  <a:srgbClr val="FFFFFF"/>
                </a:solidFill>
                <a:latin typeface="Arial"/>
                <a:ea typeface="Arial"/>
                <a:cs typeface="Arial"/>
                <a:sym typeface="Arial"/>
              </a:rPr>
              <a:t>5</a:t>
            </a:r>
            <a:endParaRPr sz="1400">
              <a:solidFill>
                <a:schemeClr val="dk1"/>
              </a:solidFill>
              <a:latin typeface="Arial"/>
              <a:ea typeface="Arial"/>
              <a:cs typeface="Arial"/>
              <a:sym typeface="Arial"/>
            </a:endParaRPr>
          </a:p>
        </p:txBody>
      </p:sp>
      <p:sp>
        <p:nvSpPr>
          <p:cNvPr id="181" name="Google Shape;181;p10"/>
          <p:cNvSpPr/>
          <p:nvPr/>
        </p:nvSpPr>
        <p:spPr>
          <a:xfrm>
            <a:off x="320040" y="6556248"/>
            <a:ext cx="4114800" cy="12801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900"/>
              <a:buFont typeface="Arial"/>
              <a:buNone/>
            </a:pPr>
            <a:r>
              <a:rPr lang="en-US" sz="900">
                <a:solidFill>
                  <a:srgbClr val="5B677A"/>
                </a:solidFill>
                <a:latin typeface="Arial"/>
                <a:ea typeface="Arial"/>
                <a:cs typeface="Arial"/>
                <a:sym typeface="Arial"/>
              </a:rPr>
              <a:t>APTT Training Deck</a:t>
            </a:r>
            <a:endParaRPr sz="900">
              <a:solidFill>
                <a:schemeClr val="dk1"/>
              </a:solidFill>
              <a:latin typeface="Arial"/>
              <a:ea typeface="Arial"/>
              <a:cs typeface="Arial"/>
              <a:sym typeface="Arial"/>
            </a:endParaRPr>
          </a:p>
        </p:txBody>
      </p:sp>
      <p:sp>
        <p:nvSpPr>
          <p:cNvPr id="182" name="Google Shape;182;p10"/>
          <p:cNvSpPr/>
          <p:nvPr/>
        </p:nvSpPr>
        <p:spPr>
          <a:xfrm>
            <a:off x="594360" y="914400"/>
            <a:ext cx="5943600" cy="5074920"/>
          </a:xfrm>
          <a:prstGeom prst="rect">
            <a:avLst/>
          </a:prstGeom>
          <a:noFill/>
          <a:ln>
            <a:noFill/>
          </a:ln>
        </p:spPr>
        <p:txBody>
          <a:bodyPr anchorCtr="0" anchor="t" bIns="50800" lIns="50800" spcFirstLastPara="1" rIns="50800" wrap="square" tIns="50800">
            <a:noAutofit/>
          </a:bodyPr>
          <a:lstStyle/>
          <a:p>
            <a:pPr indent="-177800" lvl="0" marL="177800" marR="0" rtl="0" algn="l">
              <a:spcBef>
                <a:spcPts val="0"/>
              </a:spcBef>
              <a:spcAft>
                <a:spcPts val="0"/>
              </a:spcAft>
              <a:buClr>
                <a:srgbClr val="1E2A3A"/>
              </a:buClr>
              <a:buSzPts val="2000"/>
              <a:buFont typeface="Arial"/>
              <a:buChar char="•"/>
            </a:pPr>
            <a:r>
              <a:rPr lang="en-US" sz="2000">
                <a:solidFill>
                  <a:srgbClr val="1E2A3A"/>
                </a:solidFill>
                <a:latin typeface="Arial"/>
                <a:ea typeface="Arial"/>
                <a:cs typeface="Arial"/>
                <a:sym typeface="Arial"/>
              </a:rPr>
              <a:t>পরিষ্কার venipuncture করুন; traumatic collection এড়িয়ে চলুন।</a:t>
            </a:r>
            <a:endParaRPr/>
          </a:p>
          <a:p>
            <a:pPr indent="-50800" lvl="0" marL="177800" marR="0" rtl="0" algn="l">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000"/>
              <a:buFont typeface="Arial"/>
              <a:buChar char="•"/>
            </a:pPr>
            <a:r>
              <a:rPr lang="en-US" sz="2000">
                <a:solidFill>
                  <a:srgbClr val="1E2A3A"/>
                </a:solidFill>
                <a:latin typeface="Arial"/>
                <a:ea typeface="Arial"/>
                <a:cs typeface="Arial"/>
                <a:sym typeface="Arial"/>
              </a:rPr>
              <a:t>Light blue top 3.2% sodium citrate tube ব্যবহার করুন।</a:t>
            </a:r>
            <a:endParaRPr/>
          </a:p>
          <a:p>
            <a:pPr indent="-50800" lvl="0" marL="177800" marR="0" rtl="0" algn="l">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000"/>
              <a:buFont typeface="Arial"/>
              <a:buChar char="•"/>
            </a:pPr>
            <a:r>
              <a:rPr lang="en-US" sz="2000">
                <a:solidFill>
                  <a:srgbClr val="1E2A3A"/>
                </a:solidFill>
                <a:latin typeface="Arial"/>
                <a:ea typeface="Arial"/>
                <a:cs typeface="Arial"/>
                <a:sym typeface="Arial"/>
              </a:rPr>
              <a:t>টিউব mark পর্যন্ত পূর্ণ করুন - underfill হলে APTT মিথ্যাভাবে prolonged হতে পারে।</a:t>
            </a:r>
            <a:endParaRPr/>
          </a:p>
          <a:p>
            <a:pPr indent="-50800" lvl="0" marL="177800" marR="0" rtl="0" algn="l">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000"/>
              <a:buFont typeface="Arial"/>
              <a:buChar char="•"/>
            </a:pPr>
            <a:r>
              <a:rPr lang="en-US" sz="2000">
                <a:solidFill>
                  <a:srgbClr val="1E2A3A"/>
                </a:solidFill>
                <a:latin typeface="Arial"/>
                <a:ea typeface="Arial"/>
                <a:cs typeface="Arial"/>
                <a:sym typeface="Arial"/>
              </a:rPr>
              <a:t>সংগ্রহের পর সঙ্গে সঙ্গে 5-6 বার আলতো করে inversion দিন।</a:t>
            </a:r>
            <a:endParaRPr/>
          </a:p>
          <a:p>
            <a:pPr indent="-50800" lvl="0" marL="177800" marR="0" rtl="0" algn="l">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000"/>
              <a:buFont typeface="Arial"/>
              <a:buChar char="•"/>
            </a:pPr>
            <a:r>
              <a:rPr lang="en-US" sz="2000">
                <a:solidFill>
                  <a:srgbClr val="1E2A3A"/>
                </a:solidFill>
                <a:latin typeface="Arial"/>
                <a:ea typeface="Arial"/>
                <a:cs typeface="Arial"/>
                <a:sym typeface="Arial"/>
              </a:rPr>
              <a:t>Heparinized line থেকে sample এড়ান; নিলে flush ও discard policy অনুসরণ করুন।</a:t>
            </a:r>
            <a:endParaRPr/>
          </a:p>
          <a:p>
            <a:pPr indent="-50800" lvl="0" marL="177800" marR="0" rtl="0" algn="l">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2000"/>
              <a:buFont typeface="Arial"/>
              <a:buChar char="•"/>
            </a:pPr>
            <a:r>
              <a:rPr lang="en-US" sz="2000">
                <a:solidFill>
                  <a:srgbClr val="1E2A3A"/>
                </a:solidFill>
                <a:latin typeface="Arial"/>
                <a:ea typeface="Arial"/>
                <a:cs typeface="Arial"/>
                <a:sym typeface="Arial"/>
              </a:rPr>
              <a:t>রোগীর নাম, ID, তারিখ ও সংগ্রহের সময় লিখুন।</a:t>
            </a:r>
            <a:endParaRPr sz="2000">
              <a:solidFill>
                <a:schemeClr val="dk1"/>
              </a:solidFill>
              <a:latin typeface="Arial"/>
              <a:ea typeface="Arial"/>
              <a:cs typeface="Arial"/>
              <a:sym typeface="Arial"/>
            </a:endParaRPr>
          </a:p>
        </p:txBody>
      </p:sp>
      <p:sp>
        <p:nvSpPr>
          <p:cNvPr id="183" name="Google Shape;183;p10"/>
          <p:cNvSpPr/>
          <p:nvPr/>
        </p:nvSpPr>
        <p:spPr>
          <a:xfrm>
            <a:off x="6903720" y="914400"/>
            <a:ext cx="4572000" cy="5074920"/>
          </a:xfrm>
          <a:prstGeom prst="roundRect">
            <a:avLst>
              <a:gd fmla="val 2400" name="adj"/>
            </a:avLst>
          </a:prstGeom>
          <a:solidFill>
            <a:srgbClr val="FFFFFF"/>
          </a:solidFill>
          <a:ln cap="flat" cmpd="sng" w="12700">
            <a:solidFill>
              <a:srgbClr val="D7E2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0"/>
          <p:cNvSpPr/>
          <p:nvPr/>
        </p:nvSpPr>
        <p:spPr>
          <a:xfrm>
            <a:off x="7223760" y="1143000"/>
            <a:ext cx="338328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2100"/>
              <a:buFont typeface="Arial"/>
              <a:buNone/>
            </a:pPr>
            <a:r>
              <a:rPr b="1" lang="en-US" sz="2100">
                <a:solidFill>
                  <a:srgbClr val="0B2E6D"/>
                </a:solidFill>
                <a:latin typeface="Arial"/>
                <a:ea typeface="Arial"/>
                <a:cs typeface="Arial"/>
                <a:sym typeface="Arial"/>
              </a:rPr>
              <a:t>Transport ও Storage</a:t>
            </a:r>
            <a:endParaRPr sz="2100">
              <a:solidFill>
                <a:schemeClr val="dk1"/>
              </a:solidFill>
              <a:latin typeface="Arial"/>
              <a:ea typeface="Arial"/>
              <a:cs typeface="Arial"/>
              <a:sym typeface="Arial"/>
            </a:endParaRPr>
          </a:p>
        </p:txBody>
      </p:sp>
      <p:sp>
        <p:nvSpPr>
          <p:cNvPr id="185" name="Google Shape;185;p10"/>
          <p:cNvSpPr/>
          <p:nvPr/>
        </p:nvSpPr>
        <p:spPr>
          <a:xfrm>
            <a:off x="7269480" y="1645920"/>
            <a:ext cx="320040" cy="320040"/>
          </a:xfrm>
          <a:prstGeom prst="ellipse">
            <a:avLst/>
          </a:prstGeom>
          <a:solidFill>
            <a:srgbClr val="EAF1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0"/>
          <p:cNvSpPr/>
          <p:nvPr/>
        </p:nvSpPr>
        <p:spPr>
          <a:xfrm>
            <a:off x="7342632" y="1709928"/>
            <a:ext cx="164592" cy="1371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200"/>
              <a:buFont typeface="Arial"/>
              <a:buNone/>
            </a:pPr>
            <a:r>
              <a:rPr b="1" lang="en-US" sz="1200">
                <a:solidFill>
                  <a:srgbClr val="2159B5"/>
                </a:solidFill>
                <a:latin typeface="Arial"/>
                <a:ea typeface="Arial"/>
                <a:cs typeface="Arial"/>
                <a:sym typeface="Arial"/>
              </a:rPr>
              <a:t>১</a:t>
            </a:r>
            <a:endParaRPr sz="1200">
              <a:solidFill>
                <a:schemeClr val="dk1"/>
              </a:solidFill>
              <a:latin typeface="Arial"/>
              <a:ea typeface="Arial"/>
              <a:cs typeface="Arial"/>
              <a:sym typeface="Arial"/>
            </a:endParaRPr>
          </a:p>
        </p:txBody>
      </p:sp>
      <p:sp>
        <p:nvSpPr>
          <p:cNvPr id="187" name="Google Shape;187;p10"/>
          <p:cNvSpPr/>
          <p:nvPr/>
        </p:nvSpPr>
        <p:spPr>
          <a:xfrm>
            <a:off x="7726680" y="1673352"/>
            <a:ext cx="3383280"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650"/>
              <a:buFont typeface="Arial"/>
              <a:buNone/>
            </a:pPr>
            <a:r>
              <a:rPr lang="en-US" sz="1650">
                <a:solidFill>
                  <a:srgbClr val="1E2A3A"/>
                </a:solidFill>
                <a:latin typeface="Arial"/>
                <a:ea typeface="Arial"/>
                <a:cs typeface="Arial"/>
                <a:sym typeface="Arial"/>
              </a:rPr>
              <a:t>Room temperature-এ transport করুন</a:t>
            </a:r>
            <a:endParaRPr sz="1650">
              <a:solidFill>
                <a:schemeClr val="dk1"/>
              </a:solidFill>
              <a:latin typeface="Arial"/>
              <a:ea typeface="Arial"/>
              <a:cs typeface="Arial"/>
              <a:sym typeface="Arial"/>
            </a:endParaRPr>
          </a:p>
        </p:txBody>
      </p:sp>
      <p:sp>
        <p:nvSpPr>
          <p:cNvPr id="188" name="Google Shape;188;p10"/>
          <p:cNvSpPr/>
          <p:nvPr/>
        </p:nvSpPr>
        <p:spPr>
          <a:xfrm>
            <a:off x="7269480" y="2377440"/>
            <a:ext cx="320040" cy="320040"/>
          </a:xfrm>
          <a:prstGeom prst="ellipse">
            <a:avLst/>
          </a:prstGeom>
          <a:solidFill>
            <a:srgbClr val="EAF1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0"/>
          <p:cNvSpPr/>
          <p:nvPr/>
        </p:nvSpPr>
        <p:spPr>
          <a:xfrm>
            <a:off x="7342632" y="2441448"/>
            <a:ext cx="164592" cy="1371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200"/>
              <a:buFont typeface="Arial"/>
              <a:buNone/>
            </a:pPr>
            <a:r>
              <a:rPr b="1" lang="en-US" sz="1200">
                <a:solidFill>
                  <a:srgbClr val="2159B5"/>
                </a:solidFill>
                <a:latin typeface="Arial"/>
                <a:ea typeface="Arial"/>
                <a:cs typeface="Arial"/>
                <a:sym typeface="Arial"/>
              </a:rPr>
              <a:t>২</a:t>
            </a:r>
            <a:endParaRPr sz="1200">
              <a:solidFill>
                <a:schemeClr val="dk1"/>
              </a:solidFill>
              <a:latin typeface="Arial"/>
              <a:ea typeface="Arial"/>
              <a:cs typeface="Arial"/>
              <a:sym typeface="Arial"/>
            </a:endParaRPr>
          </a:p>
        </p:txBody>
      </p:sp>
      <p:sp>
        <p:nvSpPr>
          <p:cNvPr id="190" name="Google Shape;190;p10"/>
          <p:cNvSpPr/>
          <p:nvPr/>
        </p:nvSpPr>
        <p:spPr>
          <a:xfrm>
            <a:off x="7726680" y="2404872"/>
            <a:ext cx="3383280"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650"/>
              <a:buFont typeface="Arial"/>
              <a:buNone/>
            </a:pPr>
            <a:r>
              <a:rPr lang="en-US" sz="1650">
                <a:solidFill>
                  <a:srgbClr val="1E2A3A"/>
                </a:solidFill>
                <a:latin typeface="Arial"/>
                <a:ea typeface="Arial"/>
                <a:cs typeface="Arial"/>
                <a:sym typeface="Arial"/>
              </a:rPr>
              <a:t>Clot, hemolysis, volume দ্রুত check করুন</a:t>
            </a:r>
            <a:endParaRPr sz="1650">
              <a:solidFill>
                <a:schemeClr val="dk1"/>
              </a:solidFill>
              <a:latin typeface="Arial"/>
              <a:ea typeface="Arial"/>
              <a:cs typeface="Arial"/>
              <a:sym typeface="Arial"/>
            </a:endParaRPr>
          </a:p>
        </p:txBody>
      </p:sp>
      <p:sp>
        <p:nvSpPr>
          <p:cNvPr id="191" name="Google Shape;191;p10"/>
          <p:cNvSpPr/>
          <p:nvPr/>
        </p:nvSpPr>
        <p:spPr>
          <a:xfrm>
            <a:off x="7269480" y="3108960"/>
            <a:ext cx="320040" cy="320040"/>
          </a:xfrm>
          <a:prstGeom prst="ellipse">
            <a:avLst/>
          </a:prstGeom>
          <a:solidFill>
            <a:srgbClr val="EAF1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0"/>
          <p:cNvSpPr/>
          <p:nvPr/>
        </p:nvSpPr>
        <p:spPr>
          <a:xfrm>
            <a:off x="7342632" y="3172968"/>
            <a:ext cx="164592" cy="1371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200"/>
              <a:buFont typeface="Arial"/>
              <a:buNone/>
            </a:pPr>
            <a:r>
              <a:rPr b="1" lang="en-US" sz="1200">
                <a:solidFill>
                  <a:srgbClr val="2159B5"/>
                </a:solidFill>
                <a:latin typeface="Arial"/>
                <a:ea typeface="Arial"/>
                <a:cs typeface="Arial"/>
                <a:sym typeface="Arial"/>
              </a:rPr>
              <a:t>৩</a:t>
            </a:r>
            <a:endParaRPr sz="1200">
              <a:solidFill>
                <a:schemeClr val="dk1"/>
              </a:solidFill>
              <a:latin typeface="Arial"/>
              <a:ea typeface="Arial"/>
              <a:cs typeface="Arial"/>
              <a:sym typeface="Arial"/>
            </a:endParaRPr>
          </a:p>
        </p:txBody>
      </p:sp>
      <p:sp>
        <p:nvSpPr>
          <p:cNvPr id="193" name="Google Shape;193;p10"/>
          <p:cNvSpPr/>
          <p:nvPr/>
        </p:nvSpPr>
        <p:spPr>
          <a:xfrm>
            <a:off x="7726680" y="3136392"/>
            <a:ext cx="3383280"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650"/>
              <a:buFont typeface="Arial"/>
              <a:buNone/>
            </a:pPr>
            <a:r>
              <a:rPr lang="en-US" sz="1650">
                <a:solidFill>
                  <a:srgbClr val="1E2A3A"/>
                </a:solidFill>
                <a:latin typeface="Arial"/>
                <a:ea typeface="Arial"/>
                <a:cs typeface="Arial"/>
                <a:sym typeface="Arial"/>
              </a:rPr>
              <a:t>সাধারণত 4 ঘণ্টার মধ্যে test সম্পন্ন করুন</a:t>
            </a:r>
            <a:endParaRPr sz="1650">
              <a:solidFill>
                <a:schemeClr val="dk1"/>
              </a:solidFill>
              <a:latin typeface="Arial"/>
              <a:ea typeface="Arial"/>
              <a:cs typeface="Arial"/>
              <a:sym typeface="Arial"/>
            </a:endParaRPr>
          </a:p>
        </p:txBody>
      </p:sp>
      <p:sp>
        <p:nvSpPr>
          <p:cNvPr id="194" name="Google Shape;194;p10"/>
          <p:cNvSpPr/>
          <p:nvPr/>
        </p:nvSpPr>
        <p:spPr>
          <a:xfrm>
            <a:off x="7269480" y="3840480"/>
            <a:ext cx="320040" cy="320040"/>
          </a:xfrm>
          <a:prstGeom prst="ellipse">
            <a:avLst/>
          </a:prstGeom>
          <a:solidFill>
            <a:srgbClr val="EAF1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0"/>
          <p:cNvSpPr/>
          <p:nvPr/>
        </p:nvSpPr>
        <p:spPr>
          <a:xfrm>
            <a:off x="7342632" y="3904488"/>
            <a:ext cx="164592" cy="1371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200"/>
              <a:buFont typeface="Arial"/>
              <a:buNone/>
            </a:pPr>
            <a:r>
              <a:rPr b="1" lang="en-US" sz="1200">
                <a:solidFill>
                  <a:srgbClr val="2159B5"/>
                </a:solidFill>
                <a:latin typeface="Arial"/>
                <a:ea typeface="Arial"/>
                <a:cs typeface="Arial"/>
                <a:sym typeface="Arial"/>
              </a:rPr>
              <a:t>৪</a:t>
            </a:r>
            <a:endParaRPr sz="1200">
              <a:solidFill>
                <a:schemeClr val="dk1"/>
              </a:solidFill>
              <a:latin typeface="Arial"/>
              <a:ea typeface="Arial"/>
              <a:cs typeface="Arial"/>
              <a:sym typeface="Arial"/>
            </a:endParaRPr>
          </a:p>
        </p:txBody>
      </p:sp>
      <p:sp>
        <p:nvSpPr>
          <p:cNvPr id="196" name="Google Shape;196;p10"/>
          <p:cNvSpPr/>
          <p:nvPr/>
        </p:nvSpPr>
        <p:spPr>
          <a:xfrm>
            <a:off x="7726680" y="3867912"/>
            <a:ext cx="3383280"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650"/>
              <a:buFont typeface="Arial"/>
              <a:buNone/>
            </a:pPr>
            <a:r>
              <a:rPr lang="en-US" sz="1650">
                <a:solidFill>
                  <a:srgbClr val="1E2A3A"/>
                </a:solidFill>
                <a:latin typeface="Arial"/>
                <a:ea typeface="Arial"/>
                <a:cs typeface="Arial"/>
                <a:sym typeface="Arial"/>
              </a:rPr>
              <a:t>Heparin therapy থাকলে আরও দ্রুত process করুন</a:t>
            </a:r>
            <a:endParaRPr sz="1650">
              <a:solidFill>
                <a:schemeClr val="dk1"/>
              </a:solidFill>
              <a:latin typeface="Arial"/>
              <a:ea typeface="Arial"/>
              <a:cs typeface="Arial"/>
              <a:sym typeface="Arial"/>
            </a:endParaRPr>
          </a:p>
        </p:txBody>
      </p:sp>
      <p:sp>
        <p:nvSpPr>
          <p:cNvPr id="197" name="Google Shape;197;p10"/>
          <p:cNvSpPr/>
          <p:nvPr/>
        </p:nvSpPr>
        <p:spPr>
          <a:xfrm>
            <a:off x="7269480" y="4572000"/>
            <a:ext cx="320040" cy="320040"/>
          </a:xfrm>
          <a:prstGeom prst="ellipse">
            <a:avLst/>
          </a:prstGeom>
          <a:solidFill>
            <a:srgbClr val="EAF1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0"/>
          <p:cNvSpPr/>
          <p:nvPr/>
        </p:nvSpPr>
        <p:spPr>
          <a:xfrm>
            <a:off x="7342632" y="4636008"/>
            <a:ext cx="164592" cy="13716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200"/>
              <a:buFont typeface="Arial"/>
              <a:buNone/>
            </a:pPr>
            <a:r>
              <a:rPr b="1" lang="en-US" sz="1200">
                <a:solidFill>
                  <a:srgbClr val="2159B5"/>
                </a:solidFill>
                <a:latin typeface="Arial"/>
                <a:ea typeface="Arial"/>
                <a:cs typeface="Arial"/>
                <a:sym typeface="Arial"/>
              </a:rPr>
              <a:t>৫</a:t>
            </a:r>
            <a:endParaRPr sz="1200">
              <a:solidFill>
                <a:schemeClr val="dk1"/>
              </a:solidFill>
              <a:latin typeface="Arial"/>
              <a:ea typeface="Arial"/>
              <a:cs typeface="Arial"/>
              <a:sym typeface="Arial"/>
            </a:endParaRPr>
          </a:p>
        </p:txBody>
      </p:sp>
      <p:sp>
        <p:nvSpPr>
          <p:cNvPr id="199" name="Google Shape;199;p10"/>
          <p:cNvSpPr/>
          <p:nvPr/>
        </p:nvSpPr>
        <p:spPr>
          <a:xfrm>
            <a:off x="7726680" y="4599432"/>
            <a:ext cx="3383280"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650"/>
              <a:buFont typeface="Arial"/>
              <a:buNone/>
            </a:pPr>
            <a:r>
              <a:rPr lang="en-US" sz="1650">
                <a:solidFill>
                  <a:srgbClr val="1E2A3A"/>
                </a:solidFill>
                <a:latin typeface="Arial"/>
                <a:ea typeface="Arial"/>
                <a:cs typeface="Arial"/>
                <a:sym typeface="Arial"/>
              </a:rPr>
              <a:t>Delay হলে plasma আলাদা করে frozen storage policy অনুসরণ করুন</a:t>
            </a:r>
            <a:endParaRPr sz="1650">
              <a:solidFill>
                <a:schemeClr val="dk1"/>
              </a:solidFill>
              <a:latin typeface="Arial"/>
              <a:ea typeface="Arial"/>
              <a:cs typeface="Arial"/>
              <a:sym typeface="Arial"/>
            </a:endParaRPr>
          </a:p>
        </p:txBody>
      </p:sp>
      <p:sp>
        <p:nvSpPr>
          <p:cNvPr id="200" name="Google Shape;200;p10"/>
          <p:cNvSpPr/>
          <p:nvPr/>
        </p:nvSpPr>
        <p:spPr>
          <a:xfrm>
            <a:off x="7223760" y="5440680"/>
            <a:ext cx="3931920" cy="21945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92A2A"/>
              </a:buClr>
              <a:buSzPts val="1600"/>
              <a:buFont typeface="Arial"/>
              <a:buNone/>
            </a:pPr>
            <a:r>
              <a:rPr b="1" lang="en-US" sz="1600">
                <a:solidFill>
                  <a:srgbClr val="C92A2A"/>
                </a:solidFill>
                <a:latin typeface="Arial"/>
                <a:ea typeface="Arial"/>
                <a:cs typeface="Arial"/>
                <a:sym typeface="Arial"/>
              </a:rPr>
              <a:t>High hematocrit (&gt;55%) হলে citrate volume adjustment প্রয়োজন।</a:t>
            </a:r>
            <a:endParaRPr sz="16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1"/>
          <p:cNvSpPr/>
          <p:nvPr/>
        </p:nvSpPr>
        <p:spPr>
          <a:xfrm>
            <a:off x="320040" y="91440"/>
            <a:ext cx="987552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প্লাজমা প্রস্তুতকরণ: Platelet Poor Plasma (PPP)</a:t>
            </a:r>
            <a:endParaRPr sz="2400">
              <a:solidFill>
                <a:schemeClr val="dk1"/>
              </a:solidFill>
              <a:latin typeface="Arial"/>
              <a:ea typeface="Arial"/>
              <a:cs typeface="Arial"/>
              <a:sym typeface="Arial"/>
            </a:endParaRPr>
          </a:p>
        </p:txBody>
      </p:sp>
      <p:sp>
        <p:nvSpPr>
          <p:cNvPr id="207" name="Google Shape;207;p11"/>
          <p:cNvSpPr/>
          <p:nvPr/>
        </p:nvSpPr>
        <p:spPr>
          <a:xfrm>
            <a:off x="11384280" y="91440"/>
            <a:ext cx="41148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1400"/>
              <a:buFont typeface="Arial"/>
              <a:buNone/>
            </a:pPr>
            <a:r>
              <a:rPr b="1" lang="en-US" sz="1400">
                <a:solidFill>
                  <a:srgbClr val="FFFFFF"/>
                </a:solidFill>
                <a:latin typeface="Arial"/>
                <a:ea typeface="Arial"/>
                <a:cs typeface="Arial"/>
                <a:sym typeface="Arial"/>
              </a:rPr>
              <a:t>6</a:t>
            </a:r>
            <a:endParaRPr sz="1400">
              <a:solidFill>
                <a:schemeClr val="dk1"/>
              </a:solidFill>
              <a:latin typeface="Arial"/>
              <a:ea typeface="Arial"/>
              <a:cs typeface="Arial"/>
              <a:sym typeface="Arial"/>
            </a:endParaRPr>
          </a:p>
        </p:txBody>
      </p:sp>
      <p:sp>
        <p:nvSpPr>
          <p:cNvPr id="208" name="Google Shape;208;p11"/>
          <p:cNvSpPr/>
          <p:nvPr/>
        </p:nvSpPr>
        <p:spPr>
          <a:xfrm>
            <a:off x="320040" y="6556248"/>
            <a:ext cx="4114800" cy="12801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900"/>
              <a:buFont typeface="Arial"/>
              <a:buNone/>
            </a:pPr>
            <a:r>
              <a:rPr lang="en-US" sz="900">
                <a:solidFill>
                  <a:srgbClr val="5B677A"/>
                </a:solidFill>
                <a:latin typeface="Arial"/>
                <a:ea typeface="Arial"/>
                <a:cs typeface="Arial"/>
                <a:sym typeface="Arial"/>
              </a:rPr>
              <a:t>APTT Training Deck</a:t>
            </a:r>
            <a:endParaRPr sz="900">
              <a:solidFill>
                <a:schemeClr val="dk1"/>
              </a:solidFill>
              <a:latin typeface="Arial"/>
              <a:ea typeface="Arial"/>
              <a:cs typeface="Arial"/>
              <a:sym typeface="Arial"/>
            </a:endParaRPr>
          </a:p>
        </p:txBody>
      </p:sp>
      <p:sp>
        <p:nvSpPr>
          <p:cNvPr id="209" name="Google Shape;209;p11"/>
          <p:cNvSpPr/>
          <p:nvPr/>
        </p:nvSpPr>
        <p:spPr>
          <a:xfrm>
            <a:off x="548640" y="868680"/>
            <a:ext cx="3657600" cy="5486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2200"/>
              <a:buFont typeface="Arial"/>
              <a:buNone/>
            </a:pPr>
            <a:r>
              <a:rPr b="1" lang="en-US" sz="2200">
                <a:solidFill>
                  <a:srgbClr val="0B2E6D"/>
                </a:solidFill>
                <a:latin typeface="Arial"/>
                <a:ea typeface="Arial"/>
                <a:cs typeface="Arial"/>
                <a:sym typeface="Arial"/>
              </a:rPr>
              <a:t>ধাপভিত্তিক workflow</a:t>
            </a:r>
            <a:endParaRPr sz="2200">
              <a:solidFill>
                <a:schemeClr val="dk1"/>
              </a:solidFill>
              <a:latin typeface="Arial"/>
              <a:ea typeface="Arial"/>
              <a:cs typeface="Arial"/>
              <a:sym typeface="Arial"/>
            </a:endParaRPr>
          </a:p>
        </p:txBody>
      </p:sp>
      <p:sp>
        <p:nvSpPr>
          <p:cNvPr id="210" name="Google Shape;210;p11"/>
          <p:cNvSpPr/>
          <p:nvPr/>
        </p:nvSpPr>
        <p:spPr>
          <a:xfrm>
            <a:off x="731520" y="1828800"/>
            <a:ext cx="1417320" cy="1234440"/>
          </a:xfrm>
          <a:prstGeom prst="roundRect">
            <a:avLst>
              <a:gd fmla="val 8889" name="adj"/>
            </a:avLst>
          </a:prstGeom>
          <a:solidFill>
            <a:srgbClr val="FFFFFF"/>
          </a:solidFill>
          <a:ln cap="flat" cmpd="sng" w="12700">
            <a:solidFill>
              <a:srgbClr val="C7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a:off x="804672" y="2029968"/>
            <a:ext cx="1271016"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600"/>
              <a:buFont typeface="Arial"/>
              <a:buNone/>
            </a:pPr>
            <a:r>
              <a:rPr b="1" lang="en-US" sz="1600">
                <a:solidFill>
                  <a:srgbClr val="1E2A3A"/>
                </a:solidFill>
                <a:latin typeface="Arial"/>
                <a:ea typeface="Arial"/>
                <a:cs typeface="Arial"/>
                <a:sym typeface="Arial"/>
              </a:rPr>
              <a:t>সাইট্রেটেড</a:t>
            </a:r>
            <a:endParaRPr sz="1600">
              <a:solidFill>
                <a:schemeClr val="dk1"/>
              </a:solidFill>
              <a:latin typeface="Arial"/>
              <a:ea typeface="Arial"/>
              <a:cs typeface="Arial"/>
              <a:sym typeface="Arial"/>
            </a:endParaRPr>
          </a:p>
          <a:p>
            <a:pPr indent="0" lvl="0" marL="0" marR="0" rtl="0" algn="ctr">
              <a:spcBef>
                <a:spcPts val="0"/>
              </a:spcBef>
              <a:spcAft>
                <a:spcPts val="0"/>
              </a:spcAft>
              <a:buClr>
                <a:srgbClr val="1E2A3A"/>
              </a:buClr>
              <a:buSzPts val="1600"/>
              <a:buFont typeface="Arial"/>
              <a:buNone/>
            </a:pPr>
            <a:r>
              <a:rPr b="1" lang="en-US" sz="1600">
                <a:solidFill>
                  <a:srgbClr val="1E2A3A"/>
                </a:solidFill>
                <a:latin typeface="Arial"/>
                <a:ea typeface="Arial"/>
                <a:cs typeface="Arial"/>
                <a:sym typeface="Arial"/>
              </a:rPr>
              <a:t>whole blood</a:t>
            </a:r>
            <a:endParaRPr sz="1600">
              <a:solidFill>
                <a:schemeClr val="dk1"/>
              </a:solidFill>
              <a:latin typeface="Arial"/>
              <a:ea typeface="Arial"/>
              <a:cs typeface="Arial"/>
              <a:sym typeface="Arial"/>
            </a:endParaRPr>
          </a:p>
        </p:txBody>
      </p:sp>
      <p:sp>
        <p:nvSpPr>
          <p:cNvPr id="212" name="Google Shape;212;p11"/>
          <p:cNvSpPr/>
          <p:nvPr/>
        </p:nvSpPr>
        <p:spPr>
          <a:xfrm>
            <a:off x="2212848" y="2304288"/>
            <a:ext cx="256032" cy="1828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2400"/>
              <a:buFont typeface="Arial"/>
              <a:buNone/>
            </a:pPr>
            <a:r>
              <a:rPr lang="en-US" sz="2400">
                <a:solidFill>
                  <a:srgbClr val="5B677A"/>
                </a:solidFill>
                <a:latin typeface="Arial"/>
                <a:ea typeface="Arial"/>
                <a:cs typeface="Arial"/>
                <a:sym typeface="Arial"/>
              </a:rPr>
              <a:t>→</a:t>
            </a:r>
            <a:endParaRPr sz="2400">
              <a:solidFill>
                <a:schemeClr val="dk1"/>
              </a:solidFill>
              <a:latin typeface="Arial"/>
              <a:ea typeface="Arial"/>
              <a:cs typeface="Arial"/>
              <a:sym typeface="Arial"/>
            </a:endParaRPr>
          </a:p>
        </p:txBody>
      </p:sp>
      <p:sp>
        <p:nvSpPr>
          <p:cNvPr id="213" name="Google Shape;213;p11"/>
          <p:cNvSpPr/>
          <p:nvPr/>
        </p:nvSpPr>
        <p:spPr>
          <a:xfrm>
            <a:off x="2468880" y="1828800"/>
            <a:ext cx="1417320" cy="1234440"/>
          </a:xfrm>
          <a:prstGeom prst="roundRect">
            <a:avLst>
              <a:gd fmla="val 8889" name="adj"/>
            </a:avLst>
          </a:prstGeom>
          <a:solidFill>
            <a:srgbClr val="FFFFFF"/>
          </a:solidFill>
          <a:ln cap="flat" cmpd="sng" w="12700">
            <a:solidFill>
              <a:srgbClr val="C7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1"/>
          <p:cNvSpPr/>
          <p:nvPr/>
        </p:nvSpPr>
        <p:spPr>
          <a:xfrm>
            <a:off x="2542032" y="2029968"/>
            <a:ext cx="1271016"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600"/>
              <a:buFont typeface="Arial"/>
              <a:buNone/>
            </a:pPr>
            <a:r>
              <a:rPr b="1" lang="en-US" sz="1600">
                <a:solidFill>
                  <a:srgbClr val="1E2A3A"/>
                </a:solidFill>
                <a:latin typeface="Arial"/>
                <a:ea typeface="Arial"/>
                <a:cs typeface="Arial"/>
                <a:sym typeface="Arial"/>
              </a:rPr>
              <a:t>Centrifuge</a:t>
            </a:r>
            <a:endParaRPr sz="1600">
              <a:solidFill>
                <a:schemeClr val="dk1"/>
              </a:solidFill>
              <a:latin typeface="Arial"/>
              <a:ea typeface="Arial"/>
              <a:cs typeface="Arial"/>
              <a:sym typeface="Arial"/>
            </a:endParaRPr>
          </a:p>
          <a:p>
            <a:pPr indent="0" lvl="0" marL="0" marR="0" rtl="0" algn="ctr">
              <a:spcBef>
                <a:spcPts val="0"/>
              </a:spcBef>
              <a:spcAft>
                <a:spcPts val="0"/>
              </a:spcAft>
              <a:buClr>
                <a:srgbClr val="1E2A3A"/>
              </a:buClr>
              <a:buSzPts val="1600"/>
              <a:buFont typeface="Arial"/>
              <a:buNone/>
            </a:pPr>
            <a:r>
              <a:rPr b="1" lang="en-US" sz="1600">
                <a:solidFill>
                  <a:srgbClr val="1E2A3A"/>
                </a:solidFill>
                <a:latin typeface="Arial"/>
                <a:ea typeface="Arial"/>
                <a:cs typeface="Arial"/>
                <a:sym typeface="Arial"/>
              </a:rPr>
              <a:t>1500 x g</a:t>
            </a:r>
            <a:endParaRPr sz="1600">
              <a:solidFill>
                <a:schemeClr val="dk1"/>
              </a:solidFill>
              <a:latin typeface="Arial"/>
              <a:ea typeface="Arial"/>
              <a:cs typeface="Arial"/>
              <a:sym typeface="Arial"/>
            </a:endParaRPr>
          </a:p>
          <a:p>
            <a:pPr indent="0" lvl="0" marL="0" marR="0" rtl="0" algn="ctr">
              <a:spcBef>
                <a:spcPts val="0"/>
              </a:spcBef>
              <a:spcAft>
                <a:spcPts val="0"/>
              </a:spcAft>
              <a:buClr>
                <a:srgbClr val="1E2A3A"/>
              </a:buClr>
              <a:buSzPts val="1600"/>
              <a:buFont typeface="Arial"/>
              <a:buNone/>
            </a:pPr>
            <a:r>
              <a:rPr b="1" lang="en-US" sz="1600">
                <a:solidFill>
                  <a:srgbClr val="1E2A3A"/>
                </a:solidFill>
                <a:latin typeface="Arial"/>
                <a:ea typeface="Arial"/>
                <a:cs typeface="Arial"/>
                <a:sym typeface="Arial"/>
              </a:rPr>
              <a:t>15 min</a:t>
            </a:r>
            <a:endParaRPr sz="1600">
              <a:solidFill>
                <a:schemeClr val="dk1"/>
              </a:solidFill>
              <a:latin typeface="Arial"/>
              <a:ea typeface="Arial"/>
              <a:cs typeface="Arial"/>
              <a:sym typeface="Arial"/>
            </a:endParaRPr>
          </a:p>
        </p:txBody>
      </p:sp>
      <p:sp>
        <p:nvSpPr>
          <p:cNvPr id="215" name="Google Shape;215;p11"/>
          <p:cNvSpPr/>
          <p:nvPr/>
        </p:nvSpPr>
        <p:spPr>
          <a:xfrm>
            <a:off x="3950208" y="2304288"/>
            <a:ext cx="256032" cy="1828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2400"/>
              <a:buFont typeface="Arial"/>
              <a:buNone/>
            </a:pPr>
            <a:r>
              <a:rPr lang="en-US" sz="2400">
                <a:solidFill>
                  <a:srgbClr val="5B677A"/>
                </a:solidFill>
                <a:latin typeface="Arial"/>
                <a:ea typeface="Arial"/>
                <a:cs typeface="Arial"/>
                <a:sym typeface="Arial"/>
              </a:rPr>
              <a:t>→</a:t>
            </a:r>
            <a:endParaRPr sz="2400">
              <a:solidFill>
                <a:schemeClr val="dk1"/>
              </a:solidFill>
              <a:latin typeface="Arial"/>
              <a:ea typeface="Arial"/>
              <a:cs typeface="Arial"/>
              <a:sym typeface="Arial"/>
            </a:endParaRPr>
          </a:p>
        </p:txBody>
      </p:sp>
      <p:sp>
        <p:nvSpPr>
          <p:cNvPr id="216" name="Google Shape;216;p11"/>
          <p:cNvSpPr/>
          <p:nvPr/>
        </p:nvSpPr>
        <p:spPr>
          <a:xfrm>
            <a:off x="4343400" y="1828800"/>
            <a:ext cx="1417320" cy="1234440"/>
          </a:xfrm>
          <a:prstGeom prst="roundRect">
            <a:avLst>
              <a:gd fmla="val 8889" name="adj"/>
            </a:avLst>
          </a:prstGeom>
          <a:solidFill>
            <a:srgbClr val="FFFFFF"/>
          </a:solidFill>
          <a:ln cap="flat" cmpd="sng" w="12700">
            <a:solidFill>
              <a:srgbClr val="C7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a:off x="4416552" y="2029968"/>
            <a:ext cx="1271016"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600"/>
              <a:buFont typeface="Arial"/>
              <a:buNone/>
            </a:pPr>
            <a:r>
              <a:rPr b="1" lang="en-US" sz="1600">
                <a:solidFill>
                  <a:srgbClr val="1E2A3A"/>
                </a:solidFill>
                <a:latin typeface="Arial"/>
                <a:ea typeface="Arial"/>
                <a:cs typeface="Arial"/>
                <a:sym typeface="Arial"/>
              </a:rPr>
              <a:t>Buffy coat না ছুঁয়ে</a:t>
            </a:r>
            <a:endParaRPr sz="1600">
              <a:solidFill>
                <a:schemeClr val="dk1"/>
              </a:solidFill>
              <a:latin typeface="Arial"/>
              <a:ea typeface="Arial"/>
              <a:cs typeface="Arial"/>
              <a:sym typeface="Arial"/>
            </a:endParaRPr>
          </a:p>
          <a:p>
            <a:pPr indent="0" lvl="0" marL="0" marR="0" rtl="0" algn="ctr">
              <a:spcBef>
                <a:spcPts val="0"/>
              </a:spcBef>
              <a:spcAft>
                <a:spcPts val="0"/>
              </a:spcAft>
              <a:buClr>
                <a:srgbClr val="1E2A3A"/>
              </a:buClr>
              <a:buSzPts val="1600"/>
              <a:buFont typeface="Arial"/>
              <a:buNone/>
            </a:pPr>
            <a:r>
              <a:rPr b="1" lang="en-US" sz="1600">
                <a:solidFill>
                  <a:srgbClr val="1E2A3A"/>
                </a:solidFill>
                <a:latin typeface="Arial"/>
                <a:ea typeface="Arial"/>
                <a:cs typeface="Arial"/>
                <a:sym typeface="Arial"/>
              </a:rPr>
              <a:t>উপরের plasma নিন</a:t>
            </a:r>
            <a:endParaRPr sz="1600">
              <a:solidFill>
                <a:schemeClr val="dk1"/>
              </a:solidFill>
              <a:latin typeface="Arial"/>
              <a:ea typeface="Arial"/>
              <a:cs typeface="Arial"/>
              <a:sym typeface="Arial"/>
            </a:endParaRPr>
          </a:p>
        </p:txBody>
      </p:sp>
      <p:sp>
        <p:nvSpPr>
          <p:cNvPr id="218" name="Google Shape;218;p11"/>
          <p:cNvSpPr/>
          <p:nvPr/>
        </p:nvSpPr>
        <p:spPr>
          <a:xfrm>
            <a:off x="5824728" y="2304288"/>
            <a:ext cx="256032" cy="1828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2400"/>
              <a:buFont typeface="Arial"/>
              <a:buNone/>
            </a:pPr>
            <a:r>
              <a:rPr lang="en-US" sz="2400">
                <a:solidFill>
                  <a:srgbClr val="5B677A"/>
                </a:solidFill>
                <a:latin typeface="Arial"/>
                <a:ea typeface="Arial"/>
                <a:cs typeface="Arial"/>
                <a:sym typeface="Arial"/>
              </a:rPr>
              <a:t>→</a:t>
            </a:r>
            <a:endParaRPr sz="2400">
              <a:solidFill>
                <a:schemeClr val="dk1"/>
              </a:solidFill>
              <a:latin typeface="Arial"/>
              <a:ea typeface="Arial"/>
              <a:cs typeface="Arial"/>
              <a:sym typeface="Arial"/>
            </a:endParaRPr>
          </a:p>
        </p:txBody>
      </p:sp>
      <p:sp>
        <p:nvSpPr>
          <p:cNvPr id="219" name="Google Shape;219;p11"/>
          <p:cNvSpPr/>
          <p:nvPr/>
        </p:nvSpPr>
        <p:spPr>
          <a:xfrm>
            <a:off x="6309360" y="1828800"/>
            <a:ext cx="1417320" cy="1234440"/>
          </a:xfrm>
          <a:prstGeom prst="roundRect">
            <a:avLst>
              <a:gd fmla="val 8889" name="adj"/>
            </a:avLst>
          </a:prstGeom>
          <a:solidFill>
            <a:srgbClr val="FFFFFF"/>
          </a:solidFill>
          <a:ln cap="flat" cmpd="sng" w="12700">
            <a:solidFill>
              <a:srgbClr val="C7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
          <p:cNvSpPr/>
          <p:nvPr/>
        </p:nvSpPr>
        <p:spPr>
          <a:xfrm>
            <a:off x="6382512" y="2029968"/>
            <a:ext cx="1271016"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600"/>
              <a:buFont typeface="Arial"/>
              <a:buNone/>
            </a:pPr>
            <a:r>
              <a:rPr b="1" lang="en-US" sz="1600">
                <a:solidFill>
                  <a:srgbClr val="1E2A3A"/>
                </a:solidFill>
                <a:latin typeface="Arial"/>
                <a:ea typeface="Arial"/>
                <a:cs typeface="Arial"/>
                <a:sym typeface="Arial"/>
              </a:rPr>
              <a:t>Clean plastic tube-এ</a:t>
            </a:r>
            <a:endParaRPr sz="1600">
              <a:solidFill>
                <a:schemeClr val="dk1"/>
              </a:solidFill>
              <a:latin typeface="Arial"/>
              <a:ea typeface="Arial"/>
              <a:cs typeface="Arial"/>
              <a:sym typeface="Arial"/>
            </a:endParaRPr>
          </a:p>
          <a:p>
            <a:pPr indent="0" lvl="0" marL="0" marR="0" rtl="0" algn="ctr">
              <a:spcBef>
                <a:spcPts val="0"/>
              </a:spcBef>
              <a:spcAft>
                <a:spcPts val="0"/>
              </a:spcAft>
              <a:buClr>
                <a:srgbClr val="1E2A3A"/>
              </a:buClr>
              <a:buSzPts val="1600"/>
              <a:buFont typeface="Arial"/>
              <a:buNone/>
            </a:pPr>
            <a:r>
              <a:rPr b="1" lang="en-US" sz="1600">
                <a:solidFill>
                  <a:srgbClr val="1E2A3A"/>
                </a:solidFill>
                <a:latin typeface="Arial"/>
                <a:ea typeface="Arial"/>
                <a:cs typeface="Arial"/>
                <a:sym typeface="Arial"/>
              </a:rPr>
              <a:t>PPP transfer</a:t>
            </a:r>
            <a:endParaRPr sz="1600">
              <a:solidFill>
                <a:schemeClr val="dk1"/>
              </a:solidFill>
              <a:latin typeface="Arial"/>
              <a:ea typeface="Arial"/>
              <a:cs typeface="Arial"/>
              <a:sym typeface="Arial"/>
            </a:endParaRPr>
          </a:p>
        </p:txBody>
      </p:sp>
      <p:sp>
        <p:nvSpPr>
          <p:cNvPr id="221" name="Google Shape;221;p11"/>
          <p:cNvSpPr/>
          <p:nvPr/>
        </p:nvSpPr>
        <p:spPr>
          <a:xfrm>
            <a:off x="7790688" y="2304288"/>
            <a:ext cx="256032" cy="1828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5B677A"/>
              </a:buClr>
              <a:buSzPts val="2400"/>
              <a:buFont typeface="Arial"/>
              <a:buNone/>
            </a:pPr>
            <a:r>
              <a:rPr lang="en-US" sz="2400">
                <a:solidFill>
                  <a:srgbClr val="5B677A"/>
                </a:solidFill>
                <a:latin typeface="Arial"/>
                <a:ea typeface="Arial"/>
                <a:cs typeface="Arial"/>
                <a:sym typeface="Arial"/>
              </a:rPr>
              <a:t>→</a:t>
            </a:r>
            <a:endParaRPr sz="2400">
              <a:solidFill>
                <a:schemeClr val="dk1"/>
              </a:solidFill>
              <a:latin typeface="Arial"/>
              <a:ea typeface="Arial"/>
              <a:cs typeface="Arial"/>
              <a:sym typeface="Arial"/>
            </a:endParaRPr>
          </a:p>
        </p:txBody>
      </p:sp>
      <p:sp>
        <p:nvSpPr>
          <p:cNvPr id="222" name="Google Shape;222;p11"/>
          <p:cNvSpPr/>
          <p:nvPr/>
        </p:nvSpPr>
        <p:spPr>
          <a:xfrm>
            <a:off x="8229600" y="1828800"/>
            <a:ext cx="1417320" cy="1234440"/>
          </a:xfrm>
          <a:prstGeom prst="roundRect">
            <a:avLst>
              <a:gd fmla="val 8889" name="adj"/>
            </a:avLst>
          </a:prstGeom>
          <a:solidFill>
            <a:srgbClr val="FFFFFF"/>
          </a:solidFill>
          <a:ln cap="flat" cmpd="sng" w="12700">
            <a:solidFill>
              <a:srgbClr val="C7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1"/>
          <p:cNvSpPr/>
          <p:nvPr/>
        </p:nvSpPr>
        <p:spPr>
          <a:xfrm>
            <a:off x="8302752" y="2029968"/>
            <a:ext cx="1271016" cy="7315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600"/>
              <a:buFont typeface="Arial"/>
              <a:buNone/>
            </a:pPr>
            <a:r>
              <a:rPr b="1" lang="en-US" sz="1600">
                <a:solidFill>
                  <a:srgbClr val="1E2A3A"/>
                </a:solidFill>
                <a:latin typeface="Arial"/>
                <a:ea typeface="Arial"/>
                <a:cs typeface="Arial"/>
                <a:sym typeface="Arial"/>
              </a:rPr>
              <a:t>পরীক্ষার আগে</a:t>
            </a:r>
            <a:endParaRPr sz="1600">
              <a:solidFill>
                <a:schemeClr val="dk1"/>
              </a:solidFill>
              <a:latin typeface="Arial"/>
              <a:ea typeface="Arial"/>
              <a:cs typeface="Arial"/>
              <a:sym typeface="Arial"/>
            </a:endParaRPr>
          </a:p>
          <a:p>
            <a:pPr indent="0" lvl="0" marL="0" marR="0" rtl="0" algn="ctr">
              <a:spcBef>
                <a:spcPts val="0"/>
              </a:spcBef>
              <a:spcAft>
                <a:spcPts val="0"/>
              </a:spcAft>
              <a:buClr>
                <a:srgbClr val="1E2A3A"/>
              </a:buClr>
              <a:buSzPts val="1600"/>
              <a:buFont typeface="Arial"/>
              <a:buNone/>
            </a:pPr>
            <a:r>
              <a:rPr b="1" lang="en-US" sz="1600">
                <a:solidFill>
                  <a:srgbClr val="1E2A3A"/>
                </a:solidFill>
                <a:latin typeface="Arial"/>
                <a:ea typeface="Arial"/>
                <a:cs typeface="Arial"/>
                <a:sym typeface="Arial"/>
              </a:rPr>
              <a:t>room temp এ আনুন</a:t>
            </a:r>
            <a:endParaRPr sz="1600">
              <a:solidFill>
                <a:schemeClr val="dk1"/>
              </a:solidFill>
              <a:latin typeface="Arial"/>
              <a:ea typeface="Arial"/>
              <a:cs typeface="Arial"/>
              <a:sym typeface="Arial"/>
            </a:endParaRPr>
          </a:p>
        </p:txBody>
      </p:sp>
      <p:sp>
        <p:nvSpPr>
          <p:cNvPr id="224" name="Google Shape;224;p11"/>
          <p:cNvSpPr/>
          <p:nvPr/>
        </p:nvSpPr>
        <p:spPr>
          <a:xfrm>
            <a:off x="777240" y="3886200"/>
            <a:ext cx="3383280" cy="1463040"/>
          </a:xfrm>
          <a:prstGeom prst="roundRect">
            <a:avLst>
              <a:gd fmla="val 6250"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a:off x="777240" y="3886200"/>
            <a:ext cx="100584" cy="146304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a:off x="978408" y="3995928"/>
            <a:ext cx="30723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কেন PPP দরকার?</a:t>
            </a:r>
            <a:endParaRPr sz="1800">
              <a:solidFill>
                <a:schemeClr val="dk1"/>
              </a:solidFill>
              <a:latin typeface="Arial"/>
              <a:ea typeface="Arial"/>
              <a:cs typeface="Arial"/>
              <a:sym typeface="Arial"/>
            </a:endParaRPr>
          </a:p>
        </p:txBody>
      </p:sp>
      <p:sp>
        <p:nvSpPr>
          <p:cNvPr id="227" name="Google Shape;227;p11"/>
          <p:cNvSpPr/>
          <p:nvPr/>
        </p:nvSpPr>
        <p:spPr>
          <a:xfrm>
            <a:off x="978408" y="4297680"/>
            <a:ext cx="3072384"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Platelet contamination থাকলে phospholipid contribution ও factor release-এর কারণে result প্রভাবিত হতে পারে।</a:t>
            </a:r>
            <a:endParaRPr sz="1400">
              <a:solidFill>
                <a:schemeClr val="dk1"/>
              </a:solidFill>
              <a:latin typeface="Arial"/>
              <a:ea typeface="Arial"/>
              <a:cs typeface="Arial"/>
              <a:sym typeface="Arial"/>
            </a:endParaRPr>
          </a:p>
        </p:txBody>
      </p:sp>
      <p:sp>
        <p:nvSpPr>
          <p:cNvPr id="228" name="Google Shape;228;p11"/>
          <p:cNvSpPr/>
          <p:nvPr/>
        </p:nvSpPr>
        <p:spPr>
          <a:xfrm>
            <a:off x="4389120" y="3886200"/>
            <a:ext cx="3383280" cy="1463040"/>
          </a:xfrm>
          <a:prstGeom prst="roundRect">
            <a:avLst>
              <a:gd fmla="val 6250"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1"/>
          <p:cNvSpPr/>
          <p:nvPr/>
        </p:nvSpPr>
        <p:spPr>
          <a:xfrm>
            <a:off x="4389120" y="3886200"/>
            <a:ext cx="100584" cy="146304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a:off x="4590288" y="3995928"/>
            <a:ext cx="30723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গুরুত্বপূর্ণ সতর্কতা</a:t>
            </a:r>
            <a:endParaRPr sz="1800">
              <a:solidFill>
                <a:schemeClr val="dk1"/>
              </a:solidFill>
              <a:latin typeface="Arial"/>
              <a:ea typeface="Arial"/>
              <a:cs typeface="Arial"/>
              <a:sym typeface="Arial"/>
            </a:endParaRPr>
          </a:p>
        </p:txBody>
      </p:sp>
      <p:sp>
        <p:nvSpPr>
          <p:cNvPr id="231" name="Google Shape;231;p11"/>
          <p:cNvSpPr/>
          <p:nvPr/>
        </p:nvSpPr>
        <p:spPr>
          <a:xfrm>
            <a:off x="4590288" y="4297680"/>
            <a:ext cx="3072384"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Buffy coat disturb করবেন না। প্রয়োজন হলে second spin policy ব্যবহার করুন।</a:t>
            </a:r>
            <a:endParaRPr sz="1400">
              <a:solidFill>
                <a:schemeClr val="dk1"/>
              </a:solidFill>
              <a:latin typeface="Arial"/>
              <a:ea typeface="Arial"/>
              <a:cs typeface="Arial"/>
              <a:sym typeface="Arial"/>
            </a:endParaRPr>
          </a:p>
        </p:txBody>
      </p:sp>
      <p:sp>
        <p:nvSpPr>
          <p:cNvPr id="232" name="Google Shape;232;p11"/>
          <p:cNvSpPr/>
          <p:nvPr/>
        </p:nvSpPr>
        <p:spPr>
          <a:xfrm>
            <a:off x="8001000" y="3886200"/>
            <a:ext cx="3383280" cy="1463040"/>
          </a:xfrm>
          <a:prstGeom prst="roundRect">
            <a:avLst>
              <a:gd fmla="val 6250"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a:off x="8001000" y="3886200"/>
            <a:ext cx="100584" cy="146304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1"/>
          <p:cNvSpPr/>
          <p:nvPr/>
        </p:nvSpPr>
        <p:spPr>
          <a:xfrm>
            <a:off x="8202168" y="3995928"/>
            <a:ext cx="307238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স্থানীয় নোট</a:t>
            </a:r>
            <a:endParaRPr sz="1800">
              <a:solidFill>
                <a:schemeClr val="dk1"/>
              </a:solidFill>
              <a:latin typeface="Arial"/>
              <a:ea typeface="Arial"/>
              <a:cs typeface="Arial"/>
              <a:sym typeface="Arial"/>
            </a:endParaRPr>
          </a:p>
        </p:txBody>
      </p:sp>
      <p:sp>
        <p:nvSpPr>
          <p:cNvPr id="235" name="Google Shape;235;p11"/>
          <p:cNvSpPr/>
          <p:nvPr/>
        </p:nvSpPr>
        <p:spPr>
          <a:xfrm>
            <a:off x="8202168" y="4297680"/>
            <a:ext cx="3072384"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RPM নয়, RCF (x g) বেশি গুরুত্বপূর্ণ। আপনার centrifuge-এর rotor radius অনুযায়ী equivalent RPM নির্ধারণ করুন।</a:t>
            </a:r>
            <a:endParaRPr sz="1400">
              <a:solidFill>
                <a:schemeClr val="dk1"/>
              </a:solidFill>
              <a:latin typeface="Arial"/>
              <a:ea typeface="Arial"/>
              <a:cs typeface="Arial"/>
              <a:sym typeface="Arial"/>
            </a:endParaRPr>
          </a:p>
        </p:txBody>
      </p:sp>
      <p:sp>
        <p:nvSpPr>
          <p:cNvPr id="236" name="Google Shape;236;p11"/>
          <p:cNvSpPr/>
          <p:nvPr/>
        </p:nvSpPr>
        <p:spPr>
          <a:xfrm>
            <a:off x="731520" y="5760720"/>
            <a:ext cx="10607040" cy="20116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159B5"/>
              </a:buClr>
              <a:buSzPts val="1600"/>
              <a:buFont typeface="Arial"/>
              <a:buNone/>
            </a:pPr>
            <a:r>
              <a:rPr b="1" lang="en-US" sz="1600">
                <a:solidFill>
                  <a:srgbClr val="2159B5"/>
                </a:solidFill>
                <a:latin typeface="Arial"/>
                <a:ea typeface="Arial"/>
                <a:cs typeface="Arial"/>
                <a:sym typeface="Arial"/>
              </a:rPr>
              <a:t>Practical teaching point: “1500 × g for 15 minutes” - এই language SOP-তে লেখা সবচেয়ে নিরাপদ।</a:t>
            </a:r>
            <a:endParaRPr sz="16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2"/>
          <p:cNvSpPr/>
          <p:nvPr/>
        </p:nvSpPr>
        <p:spPr>
          <a:xfrm>
            <a:off x="320040" y="91440"/>
            <a:ext cx="987552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APTT পরীক্ষার ধাপ (Automated Method)</a:t>
            </a:r>
            <a:endParaRPr sz="2400">
              <a:solidFill>
                <a:schemeClr val="dk1"/>
              </a:solidFill>
              <a:latin typeface="Arial"/>
              <a:ea typeface="Arial"/>
              <a:cs typeface="Arial"/>
              <a:sym typeface="Arial"/>
            </a:endParaRPr>
          </a:p>
        </p:txBody>
      </p:sp>
      <p:sp>
        <p:nvSpPr>
          <p:cNvPr id="243" name="Google Shape;243;p12"/>
          <p:cNvSpPr/>
          <p:nvPr/>
        </p:nvSpPr>
        <p:spPr>
          <a:xfrm>
            <a:off x="11384280" y="91440"/>
            <a:ext cx="41148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1400"/>
              <a:buFont typeface="Arial"/>
              <a:buNone/>
            </a:pPr>
            <a:r>
              <a:rPr b="1" lang="en-US" sz="1400">
                <a:solidFill>
                  <a:srgbClr val="FFFFFF"/>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244" name="Google Shape;244;p12"/>
          <p:cNvSpPr/>
          <p:nvPr/>
        </p:nvSpPr>
        <p:spPr>
          <a:xfrm>
            <a:off x="320040" y="6556248"/>
            <a:ext cx="4114800" cy="12801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900"/>
              <a:buFont typeface="Arial"/>
              <a:buNone/>
            </a:pPr>
            <a:r>
              <a:rPr lang="en-US" sz="900">
                <a:solidFill>
                  <a:srgbClr val="5B677A"/>
                </a:solidFill>
                <a:latin typeface="Arial"/>
                <a:ea typeface="Arial"/>
                <a:cs typeface="Arial"/>
                <a:sym typeface="Arial"/>
              </a:rPr>
              <a:t>APTT Training Deck</a:t>
            </a:r>
            <a:endParaRPr sz="900">
              <a:solidFill>
                <a:schemeClr val="dk1"/>
              </a:solidFill>
              <a:latin typeface="Arial"/>
              <a:ea typeface="Arial"/>
              <a:cs typeface="Arial"/>
              <a:sym typeface="Arial"/>
            </a:endParaRPr>
          </a:p>
        </p:txBody>
      </p:sp>
      <p:sp>
        <p:nvSpPr>
          <p:cNvPr id="245" name="Google Shape;245;p12"/>
          <p:cNvSpPr/>
          <p:nvPr/>
        </p:nvSpPr>
        <p:spPr>
          <a:xfrm>
            <a:off x="502920" y="960120"/>
            <a:ext cx="2423160" cy="1371600"/>
          </a:xfrm>
          <a:prstGeom prst="roundRect">
            <a:avLst>
              <a:gd fmla="val 8000" name="adj"/>
            </a:avLst>
          </a:prstGeom>
          <a:solidFill>
            <a:srgbClr val="FFFFFF"/>
          </a:solidFill>
          <a:ln cap="flat" cmpd="sng" w="12700">
            <a:solidFill>
              <a:srgbClr val="D7E2F1"/>
            </a:solidFill>
            <a:prstDash val="solid"/>
            <a:round/>
            <a:headEnd len="sm" w="sm" type="none"/>
            <a:tailEnd len="sm" w="sm" type="none"/>
          </a:ln>
          <a:effectLst>
            <a:outerShdw blurRad="10160" rotWithShape="0" algn="bl" dir="2700000" dist="381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2"/>
          <p:cNvSpPr/>
          <p:nvPr/>
        </p:nvSpPr>
        <p:spPr>
          <a:xfrm>
            <a:off x="667512" y="1124712"/>
            <a:ext cx="365760" cy="365760"/>
          </a:xfrm>
          <a:prstGeom prst="ellipse">
            <a:avLst/>
          </a:prstGeom>
          <a:solidFill>
            <a:srgbClr val="EAF1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2"/>
          <p:cNvSpPr/>
          <p:nvPr/>
        </p:nvSpPr>
        <p:spPr>
          <a:xfrm>
            <a:off x="758952" y="1207008"/>
            <a:ext cx="164592"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200"/>
              <a:buFont typeface="Arial"/>
              <a:buNone/>
            </a:pPr>
            <a:r>
              <a:rPr b="1" lang="en-US" sz="1200">
                <a:solidFill>
                  <a:srgbClr val="2159B5"/>
                </a:solidFill>
                <a:latin typeface="Arial"/>
                <a:ea typeface="Arial"/>
                <a:cs typeface="Arial"/>
                <a:sym typeface="Arial"/>
              </a:rPr>
              <a:t>১</a:t>
            </a:r>
            <a:endParaRPr sz="1200">
              <a:solidFill>
                <a:schemeClr val="dk1"/>
              </a:solidFill>
              <a:latin typeface="Arial"/>
              <a:ea typeface="Arial"/>
              <a:cs typeface="Arial"/>
              <a:sym typeface="Arial"/>
            </a:endParaRPr>
          </a:p>
        </p:txBody>
      </p:sp>
      <p:sp>
        <p:nvSpPr>
          <p:cNvPr id="248" name="Google Shape;248;p12"/>
          <p:cNvSpPr/>
          <p:nvPr/>
        </p:nvSpPr>
        <p:spPr>
          <a:xfrm>
            <a:off x="1124712" y="1216152"/>
            <a:ext cx="1572768"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Analyzer startup</a:t>
            </a:r>
            <a:endParaRPr sz="17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ও status check</a:t>
            </a:r>
            <a:endParaRPr sz="1700">
              <a:solidFill>
                <a:schemeClr val="dk1"/>
              </a:solidFill>
              <a:latin typeface="Arial"/>
              <a:ea typeface="Arial"/>
              <a:cs typeface="Arial"/>
              <a:sym typeface="Arial"/>
            </a:endParaRPr>
          </a:p>
        </p:txBody>
      </p:sp>
      <p:sp>
        <p:nvSpPr>
          <p:cNvPr id="249" name="Google Shape;249;p12"/>
          <p:cNvSpPr/>
          <p:nvPr/>
        </p:nvSpPr>
        <p:spPr>
          <a:xfrm>
            <a:off x="2971800" y="1490472"/>
            <a:ext cx="164592" cy="1371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2200"/>
              <a:buFont typeface="Arial"/>
              <a:buNone/>
            </a:pPr>
            <a:r>
              <a:rPr lang="en-US" sz="2200">
                <a:solidFill>
                  <a:srgbClr val="5B677A"/>
                </a:solidFill>
                <a:latin typeface="Arial"/>
                <a:ea typeface="Arial"/>
                <a:cs typeface="Arial"/>
                <a:sym typeface="Arial"/>
              </a:rPr>
              <a:t>→</a:t>
            </a:r>
            <a:endParaRPr sz="2200">
              <a:solidFill>
                <a:schemeClr val="dk1"/>
              </a:solidFill>
              <a:latin typeface="Arial"/>
              <a:ea typeface="Arial"/>
              <a:cs typeface="Arial"/>
              <a:sym typeface="Arial"/>
            </a:endParaRPr>
          </a:p>
        </p:txBody>
      </p:sp>
      <p:sp>
        <p:nvSpPr>
          <p:cNvPr id="250" name="Google Shape;250;p12"/>
          <p:cNvSpPr/>
          <p:nvPr/>
        </p:nvSpPr>
        <p:spPr>
          <a:xfrm>
            <a:off x="3383280" y="960120"/>
            <a:ext cx="2423160" cy="1371600"/>
          </a:xfrm>
          <a:prstGeom prst="roundRect">
            <a:avLst>
              <a:gd fmla="val 8000" name="adj"/>
            </a:avLst>
          </a:prstGeom>
          <a:solidFill>
            <a:srgbClr val="FFFFFF"/>
          </a:solidFill>
          <a:ln cap="flat" cmpd="sng" w="12700">
            <a:solidFill>
              <a:srgbClr val="D7E2F1"/>
            </a:solidFill>
            <a:prstDash val="solid"/>
            <a:round/>
            <a:headEnd len="sm" w="sm" type="none"/>
            <a:tailEnd len="sm" w="sm" type="none"/>
          </a:ln>
          <a:effectLst>
            <a:outerShdw blurRad="10160" rotWithShape="0" algn="bl" dir="2700000" dist="381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2"/>
          <p:cNvSpPr/>
          <p:nvPr/>
        </p:nvSpPr>
        <p:spPr>
          <a:xfrm>
            <a:off x="3547872" y="1124712"/>
            <a:ext cx="365760" cy="365760"/>
          </a:xfrm>
          <a:prstGeom prst="ellipse">
            <a:avLst/>
          </a:prstGeom>
          <a:solidFill>
            <a:srgbClr val="EAF1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2"/>
          <p:cNvSpPr/>
          <p:nvPr/>
        </p:nvSpPr>
        <p:spPr>
          <a:xfrm>
            <a:off x="3639312" y="1207008"/>
            <a:ext cx="164592"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200"/>
              <a:buFont typeface="Arial"/>
              <a:buNone/>
            </a:pPr>
            <a:r>
              <a:rPr b="1" lang="en-US" sz="1200">
                <a:solidFill>
                  <a:srgbClr val="2159B5"/>
                </a:solidFill>
                <a:latin typeface="Arial"/>
                <a:ea typeface="Arial"/>
                <a:cs typeface="Arial"/>
                <a:sym typeface="Arial"/>
              </a:rPr>
              <a:t>২</a:t>
            </a:r>
            <a:endParaRPr sz="1200">
              <a:solidFill>
                <a:schemeClr val="dk1"/>
              </a:solidFill>
              <a:latin typeface="Arial"/>
              <a:ea typeface="Arial"/>
              <a:cs typeface="Arial"/>
              <a:sym typeface="Arial"/>
            </a:endParaRPr>
          </a:p>
        </p:txBody>
      </p:sp>
      <p:sp>
        <p:nvSpPr>
          <p:cNvPr id="253" name="Google Shape;253;p12"/>
          <p:cNvSpPr/>
          <p:nvPr/>
        </p:nvSpPr>
        <p:spPr>
          <a:xfrm>
            <a:off x="4005072" y="1216152"/>
            <a:ext cx="1572768"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QC acceptable</a:t>
            </a:r>
            <a:endParaRPr sz="17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নিশ্চিত করুন</a:t>
            </a:r>
            <a:endParaRPr sz="1700">
              <a:solidFill>
                <a:schemeClr val="dk1"/>
              </a:solidFill>
              <a:latin typeface="Arial"/>
              <a:ea typeface="Arial"/>
              <a:cs typeface="Arial"/>
              <a:sym typeface="Arial"/>
            </a:endParaRPr>
          </a:p>
        </p:txBody>
      </p:sp>
      <p:sp>
        <p:nvSpPr>
          <p:cNvPr id="254" name="Google Shape;254;p12"/>
          <p:cNvSpPr/>
          <p:nvPr/>
        </p:nvSpPr>
        <p:spPr>
          <a:xfrm>
            <a:off x="5852160" y="1490472"/>
            <a:ext cx="164592" cy="1371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2200"/>
              <a:buFont typeface="Arial"/>
              <a:buNone/>
            </a:pPr>
            <a:r>
              <a:rPr lang="en-US" sz="2200">
                <a:solidFill>
                  <a:srgbClr val="5B677A"/>
                </a:solidFill>
                <a:latin typeface="Arial"/>
                <a:ea typeface="Arial"/>
                <a:cs typeface="Arial"/>
                <a:sym typeface="Arial"/>
              </a:rPr>
              <a:t>→</a:t>
            </a:r>
            <a:endParaRPr sz="2200">
              <a:solidFill>
                <a:schemeClr val="dk1"/>
              </a:solidFill>
              <a:latin typeface="Arial"/>
              <a:ea typeface="Arial"/>
              <a:cs typeface="Arial"/>
              <a:sym typeface="Arial"/>
            </a:endParaRPr>
          </a:p>
        </p:txBody>
      </p:sp>
      <p:sp>
        <p:nvSpPr>
          <p:cNvPr id="255" name="Google Shape;255;p12"/>
          <p:cNvSpPr/>
          <p:nvPr/>
        </p:nvSpPr>
        <p:spPr>
          <a:xfrm>
            <a:off x="6263640" y="960120"/>
            <a:ext cx="2423160" cy="1371600"/>
          </a:xfrm>
          <a:prstGeom prst="roundRect">
            <a:avLst>
              <a:gd fmla="val 8000" name="adj"/>
            </a:avLst>
          </a:prstGeom>
          <a:solidFill>
            <a:srgbClr val="FFFFFF"/>
          </a:solidFill>
          <a:ln cap="flat" cmpd="sng" w="12700">
            <a:solidFill>
              <a:srgbClr val="D7E2F1"/>
            </a:solidFill>
            <a:prstDash val="solid"/>
            <a:round/>
            <a:headEnd len="sm" w="sm" type="none"/>
            <a:tailEnd len="sm" w="sm" type="none"/>
          </a:ln>
          <a:effectLst>
            <a:outerShdw blurRad="10160" rotWithShape="0" algn="bl" dir="2700000" dist="381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2"/>
          <p:cNvSpPr/>
          <p:nvPr/>
        </p:nvSpPr>
        <p:spPr>
          <a:xfrm>
            <a:off x="6428232" y="1124712"/>
            <a:ext cx="365760" cy="365760"/>
          </a:xfrm>
          <a:prstGeom prst="ellipse">
            <a:avLst/>
          </a:prstGeom>
          <a:solidFill>
            <a:srgbClr val="EAF1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2"/>
          <p:cNvSpPr/>
          <p:nvPr/>
        </p:nvSpPr>
        <p:spPr>
          <a:xfrm>
            <a:off x="6519672" y="1207008"/>
            <a:ext cx="164592"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200"/>
              <a:buFont typeface="Arial"/>
              <a:buNone/>
            </a:pPr>
            <a:r>
              <a:rPr b="1" lang="en-US" sz="1200">
                <a:solidFill>
                  <a:srgbClr val="2159B5"/>
                </a:solidFill>
                <a:latin typeface="Arial"/>
                <a:ea typeface="Arial"/>
                <a:cs typeface="Arial"/>
                <a:sym typeface="Arial"/>
              </a:rPr>
              <a:t>৩</a:t>
            </a:r>
            <a:endParaRPr sz="1200">
              <a:solidFill>
                <a:schemeClr val="dk1"/>
              </a:solidFill>
              <a:latin typeface="Arial"/>
              <a:ea typeface="Arial"/>
              <a:cs typeface="Arial"/>
              <a:sym typeface="Arial"/>
            </a:endParaRPr>
          </a:p>
        </p:txBody>
      </p:sp>
      <p:sp>
        <p:nvSpPr>
          <p:cNvPr id="258" name="Google Shape;258;p12"/>
          <p:cNvSpPr/>
          <p:nvPr/>
        </p:nvSpPr>
        <p:spPr>
          <a:xfrm>
            <a:off x="6885432" y="1216152"/>
            <a:ext cx="1572768"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Patient plasma</a:t>
            </a:r>
            <a:endParaRPr sz="17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load করুন</a:t>
            </a:r>
            <a:endParaRPr sz="1700">
              <a:solidFill>
                <a:schemeClr val="dk1"/>
              </a:solidFill>
              <a:latin typeface="Arial"/>
              <a:ea typeface="Arial"/>
              <a:cs typeface="Arial"/>
              <a:sym typeface="Arial"/>
            </a:endParaRPr>
          </a:p>
        </p:txBody>
      </p:sp>
      <p:sp>
        <p:nvSpPr>
          <p:cNvPr id="259" name="Google Shape;259;p12"/>
          <p:cNvSpPr/>
          <p:nvPr/>
        </p:nvSpPr>
        <p:spPr>
          <a:xfrm>
            <a:off x="8732520" y="1490472"/>
            <a:ext cx="164592" cy="1371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2200"/>
              <a:buFont typeface="Arial"/>
              <a:buNone/>
            </a:pPr>
            <a:r>
              <a:rPr lang="en-US" sz="2200">
                <a:solidFill>
                  <a:srgbClr val="5B677A"/>
                </a:solidFill>
                <a:latin typeface="Arial"/>
                <a:ea typeface="Arial"/>
                <a:cs typeface="Arial"/>
                <a:sym typeface="Arial"/>
              </a:rPr>
              <a:t>→</a:t>
            </a:r>
            <a:endParaRPr sz="2200">
              <a:solidFill>
                <a:schemeClr val="dk1"/>
              </a:solidFill>
              <a:latin typeface="Arial"/>
              <a:ea typeface="Arial"/>
              <a:cs typeface="Arial"/>
              <a:sym typeface="Arial"/>
            </a:endParaRPr>
          </a:p>
        </p:txBody>
      </p:sp>
      <p:sp>
        <p:nvSpPr>
          <p:cNvPr id="260" name="Google Shape;260;p12"/>
          <p:cNvSpPr/>
          <p:nvPr/>
        </p:nvSpPr>
        <p:spPr>
          <a:xfrm>
            <a:off x="9144000" y="960120"/>
            <a:ext cx="2423160" cy="1371600"/>
          </a:xfrm>
          <a:prstGeom prst="roundRect">
            <a:avLst>
              <a:gd fmla="val 8000" name="adj"/>
            </a:avLst>
          </a:prstGeom>
          <a:solidFill>
            <a:srgbClr val="FFFFFF"/>
          </a:solidFill>
          <a:ln cap="flat" cmpd="sng" w="12700">
            <a:solidFill>
              <a:srgbClr val="D7E2F1"/>
            </a:solidFill>
            <a:prstDash val="solid"/>
            <a:round/>
            <a:headEnd len="sm" w="sm" type="none"/>
            <a:tailEnd len="sm" w="sm" type="none"/>
          </a:ln>
          <a:effectLst>
            <a:outerShdw blurRad="10160" rotWithShape="0" algn="bl" dir="2700000" dist="381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2"/>
          <p:cNvSpPr/>
          <p:nvPr/>
        </p:nvSpPr>
        <p:spPr>
          <a:xfrm>
            <a:off x="9308592" y="1124712"/>
            <a:ext cx="365760" cy="365760"/>
          </a:xfrm>
          <a:prstGeom prst="ellipse">
            <a:avLst/>
          </a:prstGeom>
          <a:solidFill>
            <a:srgbClr val="EAF1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2"/>
          <p:cNvSpPr/>
          <p:nvPr/>
        </p:nvSpPr>
        <p:spPr>
          <a:xfrm>
            <a:off x="9400032" y="1207008"/>
            <a:ext cx="164592"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200"/>
              <a:buFont typeface="Arial"/>
              <a:buNone/>
            </a:pPr>
            <a:r>
              <a:rPr b="1" lang="en-US" sz="1200">
                <a:solidFill>
                  <a:srgbClr val="2159B5"/>
                </a:solidFill>
                <a:latin typeface="Arial"/>
                <a:ea typeface="Arial"/>
                <a:cs typeface="Arial"/>
                <a:sym typeface="Arial"/>
              </a:rPr>
              <a:t>৪</a:t>
            </a:r>
            <a:endParaRPr sz="1200">
              <a:solidFill>
                <a:schemeClr val="dk1"/>
              </a:solidFill>
              <a:latin typeface="Arial"/>
              <a:ea typeface="Arial"/>
              <a:cs typeface="Arial"/>
              <a:sym typeface="Arial"/>
            </a:endParaRPr>
          </a:p>
        </p:txBody>
      </p:sp>
      <p:sp>
        <p:nvSpPr>
          <p:cNvPr id="263" name="Google Shape;263;p12"/>
          <p:cNvSpPr/>
          <p:nvPr/>
        </p:nvSpPr>
        <p:spPr>
          <a:xfrm>
            <a:off x="9765792" y="1216152"/>
            <a:ext cx="1572768"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APTT assay</a:t>
            </a:r>
            <a:endParaRPr sz="17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select করুন</a:t>
            </a:r>
            <a:endParaRPr sz="1700">
              <a:solidFill>
                <a:schemeClr val="dk1"/>
              </a:solidFill>
              <a:latin typeface="Arial"/>
              <a:ea typeface="Arial"/>
              <a:cs typeface="Arial"/>
              <a:sym typeface="Arial"/>
            </a:endParaRPr>
          </a:p>
        </p:txBody>
      </p:sp>
      <p:sp>
        <p:nvSpPr>
          <p:cNvPr id="264" name="Google Shape;264;p12"/>
          <p:cNvSpPr/>
          <p:nvPr/>
        </p:nvSpPr>
        <p:spPr>
          <a:xfrm>
            <a:off x="10277856" y="2350008"/>
            <a:ext cx="164592" cy="1828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2200"/>
              <a:buFont typeface="Arial"/>
              <a:buNone/>
            </a:pPr>
            <a:r>
              <a:rPr lang="en-US" sz="2200">
                <a:solidFill>
                  <a:srgbClr val="5B677A"/>
                </a:solidFill>
                <a:latin typeface="Arial"/>
                <a:ea typeface="Arial"/>
                <a:cs typeface="Arial"/>
                <a:sym typeface="Arial"/>
              </a:rPr>
              <a:t>↓</a:t>
            </a:r>
            <a:endParaRPr sz="2200">
              <a:solidFill>
                <a:schemeClr val="dk1"/>
              </a:solidFill>
              <a:latin typeface="Arial"/>
              <a:ea typeface="Arial"/>
              <a:cs typeface="Arial"/>
              <a:sym typeface="Arial"/>
            </a:endParaRPr>
          </a:p>
        </p:txBody>
      </p:sp>
      <p:sp>
        <p:nvSpPr>
          <p:cNvPr id="265" name="Google Shape;265;p12"/>
          <p:cNvSpPr/>
          <p:nvPr/>
        </p:nvSpPr>
        <p:spPr>
          <a:xfrm>
            <a:off x="502920" y="2971800"/>
            <a:ext cx="2423160" cy="1371600"/>
          </a:xfrm>
          <a:prstGeom prst="roundRect">
            <a:avLst>
              <a:gd fmla="val 8000" name="adj"/>
            </a:avLst>
          </a:prstGeom>
          <a:solidFill>
            <a:srgbClr val="FFFFFF"/>
          </a:solidFill>
          <a:ln cap="flat" cmpd="sng" w="12700">
            <a:solidFill>
              <a:srgbClr val="D7E2F1"/>
            </a:solidFill>
            <a:prstDash val="solid"/>
            <a:round/>
            <a:headEnd len="sm" w="sm" type="none"/>
            <a:tailEnd len="sm" w="sm" type="none"/>
          </a:ln>
          <a:effectLst>
            <a:outerShdw blurRad="10160" rotWithShape="0" algn="bl" dir="2700000" dist="381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2"/>
          <p:cNvSpPr/>
          <p:nvPr/>
        </p:nvSpPr>
        <p:spPr>
          <a:xfrm>
            <a:off x="667512" y="3136392"/>
            <a:ext cx="365760" cy="365760"/>
          </a:xfrm>
          <a:prstGeom prst="ellipse">
            <a:avLst/>
          </a:prstGeom>
          <a:solidFill>
            <a:srgbClr val="EAF1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2"/>
          <p:cNvSpPr/>
          <p:nvPr/>
        </p:nvSpPr>
        <p:spPr>
          <a:xfrm>
            <a:off x="758952" y="3218688"/>
            <a:ext cx="164592"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200"/>
              <a:buFont typeface="Arial"/>
              <a:buNone/>
            </a:pPr>
            <a:r>
              <a:rPr b="1" lang="en-US" sz="1200">
                <a:solidFill>
                  <a:srgbClr val="2159B5"/>
                </a:solidFill>
                <a:latin typeface="Arial"/>
                <a:ea typeface="Arial"/>
                <a:cs typeface="Arial"/>
                <a:sym typeface="Arial"/>
              </a:rPr>
              <a:t>৫</a:t>
            </a:r>
            <a:endParaRPr sz="1200">
              <a:solidFill>
                <a:schemeClr val="dk1"/>
              </a:solidFill>
              <a:latin typeface="Arial"/>
              <a:ea typeface="Arial"/>
              <a:cs typeface="Arial"/>
              <a:sym typeface="Arial"/>
            </a:endParaRPr>
          </a:p>
        </p:txBody>
      </p:sp>
      <p:sp>
        <p:nvSpPr>
          <p:cNvPr id="268" name="Google Shape;268;p12"/>
          <p:cNvSpPr/>
          <p:nvPr/>
        </p:nvSpPr>
        <p:spPr>
          <a:xfrm>
            <a:off x="1124712" y="3227832"/>
            <a:ext cx="1572768"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Reagent pre-incubation</a:t>
            </a:r>
            <a:endParaRPr sz="17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37°C</a:t>
            </a:r>
            <a:endParaRPr sz="1700">
              <a:solidFill>
                <a:schemeClr val="dk1"/>
              </a:solidFill>
              <a:latin typeface="Arial"/>
              <a:ea typeface="Arial"/>
              <a:cs typeface="Arial"/>
              <a:sym typeface="Arial"/>
            </a:endParaRPr>
          </a:p>
        </p:txBody>
      </p:sp>
      <p:sp>
        <p:nvSpPr>
          <p:cNvPr id="269" name="Google Shape;269;p12"/>
          <p:cNvSpPr/>
          <p:nvPr/>
        </p:nvSpPr>
        <p:spPr>
          <a:xfrm>
            <a:off x="2971800" y="3502152"/>
            <a:ext cx="164592" cy="1371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2200"/>
              <a:buFont typeface="Arial"/>
              <a:buNone/>
            </a:pPr>
            <a:r>
              <a:rPr lang="en-US" sz="2200">
                <a:solidFill>
                  <a:srgbClr val="5B677A"/>
                </a:solidFill>
                <a:latin typeface="Arial"/>
                <a:ea typeface="Arial"/>
                <a:cs typeface="Arial"/>
                <a:sym typeface="Arial"/>
              </a:rPr>
              <a:t>→</a:t>
            </a:r>
            <a:endParaRPr sz="2200">
              <a:solidFill>
                <a:schemeClr val="dk1"/>
              </a:solidFill>
              <a:latin typeface="Arial"/>
              <a:ea typeface="Arial"/>
              <a:cs typeface="Arial"/>
              <a:sym typeface="Arial"/>
            </a:endParaRPr>
          </a:p>
        </p:txBody>
      </p:sp>
      <p:sp>
        <p:nvSpPr>
          <p:cNvPr id="270" name="Google Shape;270;p12"/>
          <p:cNvSpPr/>
          <p:nvPr/>
        </p:nvSpPr>
        <p:spPr>
          <a:xfrm>
            <a:off x="3383280" y="2971800"/>
            <a:ext cx="2423160" cy="1371600"/>
          </a:xfrm>
          <a:prstGeom prst="roundRect">
            <a:avLst>
              <a:gd fmla="val 8000" name="adj"/>
            </a:avLst>
          </a:prstGeom>
          <a:solidFill>
            <a:srgbClr val="FFFFFF"/>
          </a:solidFill>
          <a:ln cap="flat" cmpd="sng" w="12700">
            <a:solidFill>
              <a:srgbClr val="D7E2F1"/>
            </a:solidFill>
            <a:prstDash val="solid"/>
            <a:round/>
            <a:headEnd len="sm" w="sm" type="none"/>
            <a:tailEnd len="sm" w="sm" type="none"/>
          </a:ln>
          <a:effectLst>
            <a:outerShdw blurRad="10160" rotWithShape="0" algn="bl" dir="2700000" dist="381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2"/>
          <p:cNvSpPr/>
          <p:nvPr/>
        </p:nvSpPr>
        <p:spPr>
          <a:xfrm>
            <a:off x="3547872" y="3136392"/>
            <a:ext cx="365760" cy="365760"/>
          </a:xfrm>
          <a:prstGeom prst="ellipse">
            <a:avLst/>
          </a:prstGeom>
          <a:solidFill>
            <a:srgbClr val="EAF1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2"/>
          <p:cNvSpPr/>
          <p:nvPr/>
        </p:nvSpPr>
        <p:spPr>
          <a:xfrm>
            <a:off x="3639312" y="3218688"/>
            <a:ext cx="164592"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200"/>
              <a:buFont typeface="Arial"/>
              <a:buNone/>
            </a:pPr>
            <a:r>
              <a:rPr b="1" lang="en-US" sz="1200">
                <a:solidFill>
                  <a:srgbClr val="2159B5"/>
                </a:solidFill>
                <a:latin typeface="Arial"/>
                <a:ea typeface="Arial"/>
                <a:cs typeface="Arial"/>
                <a:sym typeface="Arial"/>
              </a:rPr>
              <a:t>৬</a:t>
            </a:r>
            <a:endParaRPr sz="1200">
              <a:solidFill>
                <a:schemeClr val="dk1"/>
              </a:solidFill>
              <a:latin typeface="Arial"/>
              <a:ea typeface="Arial"/>
              <a:cs typeface="Arial"/>
              <a:sym typeface="Arial"/>
            </a:endParaRPr>
          </a:p>
        </p:txBody>
      </p:sp>
      <p:sp>
        <p:nvSpPr>
          <p:cNvPr id="273" name="Google Shape;273;p12"/>
          <p:cNvSpPr/>
          <p:nvPr/>
        </p:nvSpPr>
        <p:spPr>
          <a:xfrm>
            <a:off x="4005072" y="3227832"/>
            <a:ext cx="1572768"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CaCl₂ যোগ ও</a:t>
            </a:r>
            <a:endParaRPr sz="17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clot detection</a:t>
            </a:r>
            <a:endParaRPr sz="1700">
              <a:solidFill>
                <a:schemeClr val="dk1"/>
              </a:solidFill>
              <a:latin typeface="Arial"/>
              <a:ea typeface="Arial"/>
              <a:cs typeface="Arial"/>
              <a:sym typeface="Arial"/>
            </a:endParaRPr>
          </a:p>
        </p:txBody>
      </p:sp>
      <p:sp>
        <p:nvSpPr>
          <p:cNvPr id="274" name="Google Shape;274;p12"/>
          <p:cNvSpPr/>
          <p:nvPr/>
        </p:nvSpPr>
        <p:spPr>
          <a:xfrm>
            <a:off x="5852160" y="3502152"/>
            <a:ext cx="164592" cy="13716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2200"/>
              <a:buFont typeface="Arial"/>
              <a:buNone/>
            </a:pPr>
            <a:r>
              <a:rPr lang="en-US" sz="2200">
                <a:solidFill>
                  <a:srgbClr val="5B677A"/>
                </a:solidFill>
                <a:latin typeface="Arial"/>
                <a:ea typeface="Arial"/>
                <a:cs typeface="Arial"/>
                <a:sym typeface="Arial"/>
              </a:rPr>
              <a:t>→</a:t>
            </a:r>
            <a:endParaRPr sz="2200">
              <a:solidFill>
                <a:schemeClr val="dk1"/>
              </a:solidFill>
              <a:latin typeface="Arial"/>
              <a:ea typeface="Arial"/>
              <a:cs typeface="Arial"/>
              <a:sym typeface="Arial"/>
            </a:endParaRPr>
          </a:p>
        </p:txBody>
      </p:sp>
      <p:sp>
        <p:nvSpPr>
          <p:cNvPr id="275" name="Google Shape;275;p12"/>
          <p:cNvSpPr/>
          <p:nvPr/>
        </p:nvSpPr>
        <p:spPr>
          <a:xfrm>
            <a:off x="6263640" y="2971800"/>
            <a:ext cx="2423160" cy="1371600"/>
          </a:xfrm>
          <a:prstGeom prst="roundRect">
            <a:avLst>
              <a:gd fmla="val 8000" name="adj"/>
            </a:avLst>
          </a:prstGeom>
          <a:solidFill>
            <a:srgbClr val="FFFFFF"/>
          </a:solidFill>
          <a:ln cap="flat" cmpd="sng" w="12700">
            <a:solidFill>
              <a:srgbClr val="D7E2F1"/>
            </a:solidFill>
            <a:prstDash val="solid"/>
            <a:round/>
            <a:headEnd len="sm" w="sm" type="none"/>
            <a:tailEnd len="sm" w="sm" type="none"/>
          </a:ln>
          <a:effectLst>
            <a:outerShdw blurRad="10160" rotWithShape="0" algn="bl" dir="2700000" dist="3810">
              <a:srgbClr val="000000">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2"/>
          <p:cNvSpPr/>
          <p:nvPr/>
        </p:nvSpPr>
        <p:spPr>
          <a:xfrm>
            <a:off x="6428232" y="3136392"/>
            <a:ext cx="365760" cy="365760"/>
          </a:xfrm>
          <a:prstGeom prst="ellipse">
            <a:avLst/>
          </a:prstGeom>
          <a:solidFill>
            <a:srgbClr val="EAF1FF"/>
          </a:solidFill>
          <a:ln cap="flat" cmpd="sng" w="12700">
            <a:solidFill>
              <a:srgbClr val="BFD0E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2"/>
          <p:cNvSpPr/>
          <p:nvPr/>
        </p:nvSpPr>
        <p:spPr>
          <a:xfrm>
            <a:off x="6519672" y="3218688"/>
            <a:ext cx="164592" cy="10972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200"/>
              <a:buFont typeface="Arial"/>
              <a:buNone/>
            </a:pPr>
            <a:r>
              <a:rPr b="1" lang="en-US" sz="1200">
                <a:solidFill>
                  <a:srgbClr val="2159B5"/>
                </a:solidFill>
                <a:latin typeface="Arial"/>
                <a:ea typeface="Arial"/>
                <a:cs typeface="Arial"/>
                <a:sym typeface="Arial"/>
              </a:rPr>
              <a:t>৭</a:t>
            </a:r>
            <a:endParaRPr sz="1200">
              <a:solidFill>
                <a:schemeClr val="dk1"/>
              </a:solidFill>
              <a:latin typeface="Arial"/>
              <a:ea typeface="Arial"/>
              <a:cs typeface="Arial"/>
              <a:sym typeface="Arial"/>
            </a:endParaRPr>
          </a:p>
        </p:txBody>
      </p:sp>
      <p:sp>
        <p:nvSpPr>
          <p:cNvPr id="278" name="Google Shape;278;p12"/>
          <p:cNvSpPr/>
          <p:nvPr/>
        </p:nvSpPr>
        <p:spPr>
          <a:xfrm>
            <a:off x="6885432" y="3227832"/>
            <a:ext cx="1572768" cy="6400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Result in seconds</a:t>
            </a:r>
            <a:endParaRPr sz="17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700"/>
              <a:buFont typeface="Arial"/>
              <a:buNone/>
            </a:pPr>
            <a:r>
              <a:rPr b="1" lang="en-US" sz="1700">
                <a:solidFill>
                  <a:srgbClr val="1E2A3A"/>
                </a:solidFill>
                <a:latin typeface="Arial"/>
                <a:ea typeface="Arial"/>
                <a:cs typeface="Arial"/>
                <a:sym typeface="Arial"/>
              </a:rPr>
              <a:t>review &amp; release</a:t>
            </a:r>
            <a:endParaRPr sz="1700">
              <a:solidFill>
                <a:schemeClr val="dk1"/>
              </a:solidFill>
              <a:latin typeface="Arial"/>
              <a:ea typeface="Arial"/>
              <a:cs typeface="Arial"/>
              <a:sym typeface="Arial"/>
            </a:endParaRPr>
          </a:p>
        </p:txBody>
      </p:sp>
      <p:sp>
        <p:nvSpPr>
          <p:cNvPr id="279" name="Google Shape;279;p12"/>
          <p:cNvSpPr/>
          <p:nvPr/>
        </p:nvSpPr>
        <p:spPr>
          <a:xfrm>
            <a:off x="640080" y="5257800"/>
            <a:ext cx="10972800" cy="29260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C92A2A"/>
              </a:buClr>
              <a:buSzPts val="1700"/>
              <a:buFont typeface="Arial"/>
              <a:buNone/>
            </a:pPr>
            <a:r>
              <a:rPr b="1" lang="en-US" sz="1700">
                <a:solidFill>
                  <a:srgbClr val="C92A2A"/>
                </a:solidFill>
                <a:latin typeface="Arial"/>
                <a:ea typeface="Arial"/>
                <a:cs typeface="Arial"/>
                <a:sym typeface="Arial"/>
              </a:rPr>
              <a:t>Analyzer-specific incubation time, reagent position, clot detection mode এবং flags সবসময় reagent insert ও operator manual অনুযায়ী অনুসরণ করুন।</a:t>
            </a:r>
            <a:endParaRPr sz="17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13"/>
          <p:cNvSpPr/>
          <p:nvPr/>
        </p:nvSpPr>
        <p:spPr>
          <a:xfrm>
            <a:off x="320040" y="91440"/>
            <a:ext cx="987552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APTT পরীক্ষার ধাপ (Manual / Semi-automated)</a:t>
            </a:r>
            <a:endParaRPr sz="2400">
              <a:solidFill>
                <a:schemeClr val="dk1"/>
              </a:solidFill>
              <a:latin typeface="Arial"/>
              <a:ea typeface="Arial"/>
              <a:cs typeface="Arial"/>
              <a:sym typeface="Arial"/>
            </a:endParaRPr>
          </a:p>
        </p:txBody>
      </p:sp>
      <p:sp>
        <p:nvSpPr>
          <p:cNvPr id="286" name="Google Shape;286;p13"/>
          <p:cNvSpPr/>
          <p:nvPr/>
        </p:nvSpPr>
        <p:spPr>
          <a:xfrm>
            <a:off x="11384280" y="91440"/>
            <a:ext cx="41148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1400"/>
              <a:buFont typeface="Arial"/>
              <a:buNone/>
            </a:pPr>
            <a:r>
              <a:rPr b="1" lang="en-US" sz="1400">
                <a:solidFill>
                  <a:srgbClr val="FFFFFF"/>
                </a:solidFill>
                <a:latin typeface="Arial"/>
                <a:ea typeface="Arial"/>
                <a:cs typeface="Arial"/>
                <a:sym typeface="Arial"/>
              </a:rPr>
              <a:t>8</a:t>
            </a:r>
            <a:endParaRPr sz="1400">
              <a:solidFill>
                <a:schemeClr val="dk1"/>
              </a:solidFill>
              <a:latin typeface="Arial"/>
              <a:ea typeface="Arial"/>
              <a:cs typeface="Arial"/>
              <a:sym typeface="Arial"/>
            </a:endParaRPr>
          </a:p>
        </p:txBody>
      </p:sp>
      <p:sp>
        <p:nvSpPr>
          <p:cNvPr id="287" name="Google Shape;287;p13"/>
          <p:cNvSpPr/>
          <p:nvPr/>
        </p:nvSpPr>
        <p:spPr>
          <a:xfrm>
            <a:off x="320040" y="6556248"/>
            <a:ext cx="4114800" cy="12801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900"/>
              <a:buFont typeface="Arial"/>
              <a:buNone/>
            </a:pPr>
            <a:r>
              <a:rPr lang="en-US" sz="900">
                <a:solidFill>
                  <a:srgbClr val="5B677A"/>
                </a:solidFill>
                <a:latin typeface="Arial"/>
                <a:ea typeface="Arial"/>
                <a:cs typeface="Arial"/>
                <a:sym typeface="Arial"/>
              </a:rPr>
              <a:t>APTT Training Deck</a:t>
            </a:r>
            <a:endParaRPr sz="900">
              <a:solidFill>
                <a:schemeClr val="dk1"/>
              </a:solidFill>
              <a:latin typeface="Arial"/>
              <a:ea typeface="Arial"/>
              <a:cs typeface="Arial"/>
              <a:sym typeface="Arial"/>
            </a:endParaRPr>
          </a:p>
        </p:txBody>
      </p:sp>
      <p:sp>
        <p:nvSpPr>
          <p:cNvPr id="288" name="Google Shape;288;p13"/>
          <p:cNvSpPr/>
          <p:nvPr/>
        </p:nvSpPr>
        <p:spPr>
          <a:xfrm>
            <a:off x="548640" y="914400"/>
            <a:ext cx="11064240" cy="4389120"/>
          </a:xfrm>
          <a:prstGeom prst="roundRect">
            <a:avLst>
              <a:gd fmla="val 2500" name="adj"/>
            </a:avLst>
          </a:prstGeom>
          <a:solidFill>
            <a:srgbClr val="FFFFFF"/>
          </a:solidFill>
          <a:ln cap="flat" cmpd="sng" w="12700">
            <a:solidFill>
              <a:srgbClr val="D7E2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3"/>
          <p:cNvSpPr/>
          <p:nvPr/>
        </p:nvSpPr>
        <p:spPr>
          <a:xfrm>
            <a:off x="731520" y="1097280"/>
            <a:ext cx="457200"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700"/>
              <a:buFont typeface="Arial"/>
              <a:buNone/>
            </a:pPr>
            <a:r>
              <a:rPr b="1" lang="en-US" sz="1700">
                <a:solidFill>
                  <a:srgbClr val="0B2E6D"/>
                </a:solidFill>
                <a:latin typeface="Arial"/>
                <a:ea typeface="Arial"/>
                <a:cs typeface="Arial"/>
                <a:sym typeface="Arial"/>
              </a:rPr>
              <a:t>ধাপ</a:t>
            </a:r>
            <a:endParaRPr sz="1700">
              <a:solidFill>
                <a:schemeClr val="dk1"/>
              </a:solidFill>
              <a:latin typeface="Arial"/>
              <a:ea typeface="Arial"/>
              <a:cs typeface="Arial"/>
              <a:sym typeface="Arial"/>
            </a:endParaRPr>
          </a:p>
        </p:txBody>
      </p:sp>
      <p:sp>
        <p:nvSpPr>
          <p:cNvPr id="290" name="Google Shape;290;p13"/>
          <p:cNvSpPr/>
          <p:nvPr/>
        </p:nvSpPr>
        <p:spPr>
          <a:xfrm>
            <a:off x="1463040" y="1097280"/>
            <a:ext cx="3383280"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700"/>
              <a:buFont typeface="Arial"/>
              <a:buNone/>
            </a:pPr>
            <a:r>
              <a:rPr b="1" lang="en-US" sz="1700">
                <a:solidFill>
                  <a:srgbClr val="0B2E6D"/>
                </a:solidFill>
                <a:latin typeface="Arial"/>
                <a:ea typeface="Arial"/>
                <a:cs typeface="Arial"/>
                <a:sym typeface="Arial"/>
              </a:rPr>
              <a:t>কাজ</a:t>
            </a:r>
            <a:endParaRPr sz="1700">
              <a:solidFill>
                <a:schemeClr val="dk1"/>
              </a:solidFill>
              <a:latin typeface="Arial"/>
              <a:ea typeface="Arial"/>
              <a:cs typeface="Arial"/>
              <a:sym typeface="Arial"/>
            </a:endParaRPr>
          </a:p>
        </p:txBody>
      </p:sp>
      <p:sp>
        <p:nvSpPr>
          <p:cNvPr id="291" name="Google Shape;291;p13"/>
          <p:cNvSpPr/>
          <p:nvPr/>
        </p:nvSpPr>
        <p:spPr>
          <a:xfrm>
            <a:off x="5120640" y="1097280"/>
            <a:ext cx="4343400" cy="2286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700"/>
              <a:buFont typeface="Arial"/>
              <a:buNone/>
            </a:pPr>
            <a:r>
              <a:rPr b="1" lang="en-US" sz="1700">
                <a:solidFill>
                  <a:srgbClr val="0B2E6D"/>
                </a:solidFill>
                <a:latin typeface="Arial"/>
                <a:ea typeface="Arial"/>
                <a:cs typeface="Arial"/>
                <a:sym typeface="Arial"/>
              </a:rPr>
              <a:t>গুরুত্বপূর্ণ নির্দেশনা</a:t>
            </a:r>
            <a:endParaRPr sz="1700">
              <a:solidFill>
                <a:schemeClr val="dk1"/>
              </a:solidFill>
              <a:latin typeface="Arial"/>
              <a:ea typeface="Arial"/>
              <a:cs typeface="Arial"/>
              <a:sym typeface="Arial"/>
            </a:endParaRPr>
          </a:p>
        </p:txBody>
      </p:sp>
      <p:sp>
        <p:nvSpPr>
          <p:cNvPr id="292" name="Google Shape;292;p13"/>
          <p:cNvSpPr/>
          <p:nvPr/>
        </p:nvSpPr>
        <p:spPr>
          <a:xfrm>
            <a:off x="9829800" y="1097280"/>
            <a:ext cx="914400" cy="228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B2E6D"/>
              </a:buClr>
              <a:buSzPts val="1700"/>
              <a:buFont typeface="Arial"/>
              <a:buNone/>
            </a:pPr>
            <a:r>
              <a:rPr b="1" lang="en-US" sz="1700">
                <a:solidFill>
                  <a:srgbClr val="0B2E6D"/>
                </a:solidFill>
                <a:latin typeface="Arial"/>
                <a:ea typeface="Arial"/>
                <a:cs typeface="Arial"/>
                <a:sym typeface="Arial"/>
              </a:rPr>
              <a:t>সময়</a:t>
            </a:r>
            <a:endParaRPr sz="1700">
              <a:solidFill>
                <a:schemeClr val="dk1"/>
              </a:solidFill>
              <a:latin typeface="Arial"/>
              <a:ea typeface="Arial"/>
              <a:cs typeface="Arial"/>
              <a:sym typeface="Arial"/>
            </a:endParaRPr>
          </a:p>
        </p:txBody>
      </p:sp>
      <p:cxnSp>
        <p:nvCxnSpPr>
          <p:cNvPr id="293" name="Google Shape;293;p13"/>
          <p:cNvCxnSpPr/>
          <p:nvPr/>
        </p:nvCxnSpPr>
        <p:spPr>
          <a:xfrm>
            <a:off x="713232" y="1417320"/>
            <a:ext cx="10835640" cy="0"/>
          </a:xfrm>
          <a:prstGeom prst="straightConnector1">
            <a:avLst/>
          </a:prstGeom>
          <a:noFill/>
          <a:ln cap="flat" cmpd="sng" w="12700">
            <a:solidFill>
              <a:srgbClr val="C9D7F2"/>
            </a:solidFill>
            <a:prstDash val="solid"/>
            <a:round/>
            <a:headEnd len="sm" w="sm" type="none"/>
            <a:tailEnd len="sm" w="sm" type="none"/>
          </a:ln>
        </p:spPr>
      </p:cxnSp>
      <p:sp>
        <p:nvSpPr>
          <p:cNvPr id="294" name="Google Shape;294;p13"/>
          <p:cNvSpPr/>
          <p:nvPr/>
        </p:nvSpPr>
        <p:spPr>
          <a:xfrm>
            <a:off x="804672" y="1572768"/>
            <a:ext cx="365760"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600"/>
              <a:buFont typeface="Arial"/>
              <a:buNone/>
            </a:pPr>
            <a:r>
              <a:rPr b="1" lang="en-US" sz="1600">
                <a:solidFill>
                  <a:srgbClr val="2159B5"/>
                </a:solidFill>
                <a:latin typeface="Arial"/>
                <a:ea typeface="Arial"/>
                <a:cs typeface="Arial"/>
                <a:sym typeface="Arial"/>
              </a:rPr>
              <a:t>১</a:t>
            </a:r>
            <a:endParaRPr sz="1600">
              <a:solidFill>
                <a:schemeClr val="dk1"/>
              </a:solidFill>
              <a:latin typeface="Arial"/>
              <a:ea typeface="Arial"/>
              <a:cs typeface="Arial"/>
              <a:sym typeface="Arial"/>
            </a:endParaRPr>
          </a:p>
        </p:txBody>
      </p:sp>
      <p:sp>
        <p:nvSpPr>
          <p:cNvPr id="295" name="Google Shape;295;p13"/>
          <p:cNvSpPr/>
          <p:nvPr/>
        </p:nvSpPr>
        <p:spPr>
          <a:xfrm>
            <a:off x="1417320" y="1572768"/>
            <a:ext cx="342900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Test tube / cuvette-এ নির্দিষ্ট পরিমাণ PPP নিন</a:t>
            </a:r>
            <a:endParaRPr sz="1450">
              <a:solidFill>
                <a:schemeClr val="dk1"/>
              </a:solidFill>
              <a:latin typeface="Arial"/>
              <a:ea typeface="Arial"/>
              <a:cs typeface="Arial"/>
              <a:sym typeface="Arial"/>
            </a:endParaRPr>
          </a:p>
        </p:txBody>
      </p:sp>
      <p:sp>
        <p:nvSpPr>
          <p:cNvPr id="296" name="Google Shape;296;p13"/>
          <p:cNvSpPr/>
          <p:nvPr/>
        </p:nvSpPr>
        <p:spPr>
          <a:xfrm>
            <a:off x="5120640" y="1572768"/>
            <a:ext cx="429768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পিপেটিং ভলিউম অবশ্যই SOP/reagent insert অনুযায়ী হবে</a:t>
            </a:r>
            <a:endParaRPr sz="1450">
              <a:solidFill>
                <a:schemeClr val="dk1"/>
              </a:solidFill>
              <a:latin typeface="Arial"/>
              <a:ea typeface="Arial"/>
              <a:cs typeface="Arial"/>
              <a:sym typeface="Arial"/>
            </a:endParaRPr>
          </a:p>
        </p:txBody>
      </p:sp>
      <p:sp>
        <p:nvSpPr>
          <p:cNvPr id="297" name="Google Shape;297;p13"/>
          <p:cNvSpPr/>
          <p:nvPr/>
        </p:nvSpPr>
        <p:spPr>
          <a:xfrm>
            <a:off x="9875520" y="1572768"/>
            <a:ext cx="1005840"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a:t>
            </a:r>
            <a:endParaRPr sz="1450">
              <a:solidFill>
                <a:schemeClr val="dk1"/>
              </a:solidFill>
              <a:latin typeface="Arial"/>
              <a:ea typeface="Arial"/>
              <a:cs typeface="Arial"/>
              <a:sym typeface="Arial"/>
            </a:endParaRPr>
          </a:p>
        </p:txBody>
      </p:sp>
      <p:cxnSp>
        <p:nvCxnSpPr>
          <p:cNvPr id="298" name="Google Shape;298;p13"/>
          <p:cNvCxnSpPr/>
          <p:nvPr/>
        </p:nvCxnSpPr>
        <p:spPr>
          <a:xfrm>
            <a:off x="749808" y="1901952"/>
            <a:ext cx="10744200" cy="0"/>
          </a:xfrm>
          <a:prstGeom prst="straightConnector1">
            <a:avLst/>
          </a:prstGeom>
          <a:noFill/>
          <a:ln cap="flat" cmpd="sng" w="12700">
            <a:solidFill>
              <a:srgbClr val="EEF3FA"/>
            </a:solidFill>
            <a:prstDash val="solid"/>
            <a:round/>
            <a:headEnd len="sm" w="sm" type="none"/>
            <a:tailEnd len="sm" w="sm" type="none"/>
          </a:ln>
        </p:spPr>
      </p:cxnSp>
      <p:sp>
        <p:nvSpPr>
          <p:cNvPr id="299" name="Google Shape;299;p13"/>
          <p:cNvSpPr/>
          <p:nvPr/>
        </p:nvSpPr>
        <p:spPr>
          <a:xfrm>
            <a:off x="804672" y="2139696"/>
            <a:ext cx="365760"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600"/>
              <a:buFont typeface="Arial"/>
              <a:buNone/>
            </a:pPr>
            <a:r>
              <a:rPr b="1" lang="en-US" sz="1600">
                <a:solidFill>
                  <a:srgbClr val="2159B5"/>
                </a:solidFill>
                <a:latin typeface="Arial"/>
                <a:ea typeface="Arial"/>
                <a:cs typeface="Arial"/>
                <a:sym typeface="Arial"/>
              </a:rPr>
              <a:t>২</a:t>
            </a:r>
            <a:endParaRPr sz="1600">
              <a:solidFill>
                <a:schemeClr val="dk1"/>
              </a:solidFill>
              <a:latin typeface="Arial"/>
              <a:ea typeface="Arial"/>
              <a:cs typeface="Arial"/>
              <a:sym typeface="Arial"/>
            </a:endParaRPr>
          </a:p>
        </p:txBody>
      </p:sp>
      <p:sp>
        <p:nvSpPr>
          <p:cNvPr id="300" name="Google Shape;300;p13"/>
          <p:cNvSpPr/>
          <p:nvPr/>
        </p:nvSpPr>
        <p:spPr>
          <a:xfrm>
            <a:off x="1417320" y="2139696"/>
            <a:ext cx="342900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APTT reagent যোগ করুন</a:t>
            </a:r>
            <a:endParaRPr sz="1450">
              <a:solidFill>
                <a:schemeClr val="dk1"/>
              </a:solidFill>
              <a:latin typeface="Arial"/>
              <a:ea typeface="Arial"/>
              <a:cs typeface="Arial"/>
              <a:sym typeface="Arial"/>
            </a:endParaRPr>
          </a:p>
        </p:txBody>
      </p:sp>
      <p:sp>
        <p:nvSpPr>
          <p:cNvPr id="301" name="Google Shape;301;p13"/>
          <p:cNvSpPr/>
          <p:nvPr/>
        </p:nvSpPr>
        <p:spPr>
          <a:xfrm>
            <a:off x="5120640" y="2139696"/>
            <a:ext cx="429768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mix করুন কিন্তু foam করবেন না</a:t>
            </a:r>
            <a:endParaRPr sz="1450">
              <a:solidFill>
                <a:schemeClr val="dk1"/>
              </a:solidFill>
              <a:latin typeface="Arial"/>
              <a:ea typeface="Arial"/>
              <a:cs typeface="Arial"/>
              <a:sym typeface="Arial"/>
            </a:endParaRPr>
          </a:p>
        </p:txBody>
      </p:sp>
      <p:sp>
        <p:nvSpPr>
          <p:cNvPr id="302" name="Google Shape;302;p13"/>
          <p:cNvSpPr/>
          <p:nvPr/>
        </p:nvSpPr>
        <p:spPr>
          <a:xfrm>
            <a:off x="9875520" y="2139696"/>
            <a:ext cx="1005840"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a:t>
            </a:r>
            <a:endParaRPr sz="1450">
              <a:solidFill>
                <a:schemeClr val="dk1"/>
              </a:solidFill>
              <a:latin typeface="Arial"/>
              <a:ea typeface="Arial"/>
              <a:cs typeface="Arial"/>
              <a:sym typeface="Arial"/>
            </a:endParaRPr>
          </a:p>
        </p:txBody>
      </p:sp>
      <p:cxnSp>
        <p:nvCxnSpPr>
          <p:cNvPr id="303" name="Google Shape;303;p13"/>
          <p:cNvCxnSpPr/>
          <p:nvPr/>
        </p:nvCxnSpPr>
        <p:spPr>
          <a:xfrm>
            <a:off x="749808" y="2468880"/>
            <a:ext cx="10744200" cy="0"/>
          </a:xfrm>
          <a:prstGeom prst="straightConnector1">
            <a:avLst/>
          </a:prstGeom>
          <a:noFill/>
          <a:ln cap="flat" cmpd="sng" w="12700">
            <a:solidFill>
              <a:srgbClr val="EEF3FA"/>
            </a:solidFill>
            <a:prstDash val="solid"/>
            <a:round/>
            <a:headEnd len="sm" w="sm" type="none"/>
            <a:tailEnd len="sm" w="sm" type="none"/>
          </a:ln>
        </p:spPr>
      </p:cxnSp>
      <p:sp>
        <p:nvSpPr>
          <p:cNvPr id="304" name="Google Shape;304;p13"/>
          <p:cNvSpPr/>
          <p:nvPr/>
        </p:nvSpPr>
        <p:spPr>
          <a:xfrm>
            <a:off x="804672" y="2706624"/>
            <a:ext cx="365760"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600"/>
              <a:buFont typeface="Arial"/>
              <a:buNone/>
            </a:pPr>
            <a:r>
              <a:rPr b="1" lang="en-US" sz="1600">
                <a:solidFill>
                  <a:srgbClr val="2159B5"/>
                </a:solidFill>
                <a:latin typeface="Arial"/>
                <a:ea typeface="Arial"/>
                <a:cs typeface="Arial"/>
                <a:sym typeface="Arial"/>
              </a:rPr>
              <a:t>৩</a:t>
            </a:r>
            <a:endParaRPr sz="1600">
              <a:solidFill>
                <a:schemeClr val="dk1"/>
              </a:solidFill>
              <a:latin typeface="Arial"/>
              <a:ea typeface="Arial"/>
              <a:cs typeface="Arial"/>
              <a:sym typeface="Arial"/>
            </a:endParaRPr>
          </a:p>
        </p:txBody>
      </p:sp>
      <p:sp>
        <p:nvSpPr>
          <p:cNvPr id="305" name="Google Shape;305;p13"/>
          <p:cNvSpPr/>
          <p:nvPr/>
        </p:nvSpPr>
        <p:spPr>
          <a:xfrm>
            <a:off x="1417320" y="2706624"/>
            <a:ext cx="342900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37°C-এ incubate করুন</a:t>
            </a:r>
            <a:endParaRPr sz="1450">
              <a:solidFill>
                <a:schemeClr val="dk1"/>
              </a:solidFill>
              <a:latin typeface="Arial"/>
              <a:ea typeface="Arial"/>
              <a:cs typeface="Arial"/>
              <a:sym typeface="Arial"/>
            </a:endParaRPr>
          </a:p>
        </p:txBody>
      </p:sp>
      <p:sp>
        <p:nvSpPr>
          <p:cNvPr id="306" name="Google Shape;306;p13"/>
          <p:cNvSpPr/>
          <p:nvPr/>
        </p:nvSpPr>
        <p:spPr>
          <a:xfrm>
            <a:off x="5120640" y="2706624"/>
            <a:ext cx="429768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সাধারণত 3-5 min; exact time method-specific</a:t>
            </a:r>
            <a:endParaRPr sz="1450">
              <a:solidFill>
                <a:schemeClr val="dk1"/>
              </a:solidFill>
              <a:latin typeface="Arial"/>
              <a:ea typeface="Arial"/>
              <a:cs typeface="Arial"/>
              <a:sym typeface="Arial"/>
            </a:endParaRPr>
          </a:p>
        </p:txBody>
      </p:sp>
      <p:sp>
        <p:nvSpPr>
          <p:cNvPr id="307" name="Google Shape;307;p13"/>
          <p:cNvSpPr/>
          <p:nvPr/>
        </p:nvSpPr>
        <p:spPr>
          <a:xfrm>
            <a:off x="9875520" y="2706624"/>
            <a:ext cx="1005840"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3-5 min</a:t>
            </a:r>
            <a:endParaRPr sz="1450">
              <a:solidFill>
                <a:schemeClr val="dk1"/>
              </a:solidFill>
              <a:latin typeface="Arial"/>
              <a:ea typeface="Arial"/>
              <a:cs typeface="Arial"/>
              <a:sym typeface="Arial"/>
            </a:endParaRPr>
          </a:p>
        </p:txBody>
      </p:sp>
      <p:cxnSp>
        <p:nvCxnSpPr>
          <p:cNvPr id="308" name="Google Shape;308;p13"/>
          <p:cNvCxnSpPr/>
          <p:nvPr/>
        </p:nvCxnSpPr>
        <p:spPr>
          <a:xfrm>
            <a:off x="749808" y="3035808"/>
            <a:ext cx="10744200" cy="0"/>
          </a:xfrm>
          <a:prstGeom prst="straightConnector1">
            <a:avLst/>
          </a:prstGeom>
          <a:noFill/>
          <a:ln cap="flat" cmpd="sng" w="12700">
            <a:solidFill>
              <a:srgbClr val="EEF3FA"/>
            </a:solidFill>
            <a:prstDash val="solid"/>
            <a:round/>
            <a:headEnd len="sm" w="sm" type="none"/>
            <a:tailEnd len="sm" w="sm" type="none"/>
          </a:ln>
        </p:spPr>
      </p:cxnSp>
      <p:sp>
        <p:nvSpPr>
          <p:cNvPr id="309" name="Google Shape;309;p13"/>
          <p:cNvSpPr/>
          <p:nvPr/>
        </p:nvSpPr>
        <p:spPr>
          <a:xfrm>
            <a:off x="804672" y="3273552"/>
            <a:ext cx="365760"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600"/>
              <a:buFont typeface="Arial"/>
              <a:buNone/>
            </a:pPr>
            <a:r>
              <a:rPr b="1" lang="en-US" sz="1600">
                <a:solidFill>
                  <a:srgbClr val="2159B5"/>
                </a:solidFill>
                <a:latin typeface="Arial"/>
                <a:ea typeface="Arial"/>
                <a:cs typeface="Arial"/>
                <a:sym typeface="Arial"/>
              </a:rPr>
              <a:t>৪</a:t>
            </a:r>
            <a:endParaRPr sz="1600">
              <a:solidFill>
                <a:schemeClr val="dk1"/>
              </a:solidFill>
              <a:latin typeface="Arial"/>
              <a:ea typeface="Arial"/>
              <a:cs typeface="Arial"/>
              <a:sym typeface="Arial"/>
            </a:endParaRPr>
          </a:p>
        </p:txBody>
      </p:sp>
      <p:sp>
        <p:nvSpPr>
          <p:cNvPr id="310" name="Google Shape;310;p13"/>
          <p:cNvSpPr/>
          <p:nvPr/>
        </p:nvSpPr>
        <p:spPr>
          <a:xfrm>
            <a:off x="1417320" y="3273552"/>
            <a:ext cx="342900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Prewarmed CaCl₂ যোগ করুন ও timer শুরু করুন</a:t>
            </a:r>
            <a:endParaRPr sz="1450">
              <a:solidFill>
                <a:schemeClr val="dk1"/>
              </a:solidFill>
              <a:latin typeface="Arial"/>
              <a:ea typeface="Arial"/>
              <a:cs typeface="Arial"/>
              <a:sym typeface="Arial"/>
            </a:endParaRPr>
          </a:p>
        </p:txBody>
      </p:sp>
      <p:sp>
        <p:nvSpPr>
          <p:cNvPr id="311" name="Google Shape;311;p13"/>
          <p:cNvSpPr/>
          <p:nvPr/>
        </p:nvSpPr>
        <p:spPr>
          <a:xfrm>
            <a:off x="5120640" y="3273552"/>
            <a:ext cx="429768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calcium যোগের পর timing delay করা যাবে না</a:t>
            </a:r>
            <a:endParaRPr sz="1450">
              <a:solidFill>
                <a:schemeClr val="dk1"/>
              </a:solidFill>
              <a:latin typeface="Arial"/>
              <a:ea typeface="Arial"/>
              <a:cs typeface="Arial"/>
              <a:sym typeface="Arial"/>
            </a:endParaRPr>
          </a:p>
        </p:txBody>
      </p:sp>
      <p:sp>
        <p:nvSpPr>
          <p:cNvPr id="312" name="Google Shape;312;p13"/>
          <p:cNvSpPr/>
          <p:nvPr/>
        </p:nvSpPr>
        <p:spPr>
          <a:xfrm>
            <a:off x="9875520" y="3273552"/>
            <a:ext cx="1005840"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Immediate</a:t>
            </a:r>
            <a:endParaRPr sz="1450">
              <a:solidFill>
                <a:schemeClr val="dk1"/>
              </a:solidFill>
              <a:latin typeface="Arial"/>
              <a:ea typeface="Arial"/>
              <a:cs typeface="Arial"/>
              <a:sym typeface="Arial"/>
            </a:endParaRPr>
          </a:p>
        </p:txBody>
      </p:sp>
      <p:cxnSp>
        <p:nvCxnSpPr>
          <p:cNvPr id="313" name="Google Shape;313;p13"/>
          <p:cNvCxnSpPr/>
          <p:nvPr/>
        </p:nvCxnSpPr>
        <p:spPr>
          <a:xfrm>
            <a:off x="749808" y="3602736"/>
            <a:ext cx="10744200" cy="0"/>
          </a:xfrm>
          <a:prstGeom prst="straightConnector1">
            <a:avLst/>
          </a:prstGeom>
          <a:noFill/>
          <a:ln cap="flat" cmpd="sng" w="12700">
            <a:solidFill>
              <a:srgbClr val="EEF3FA"/>
            </a:solidFill>
            <a:prstDash val="solid"/>
            <a:round/>
            <a:headEnd len="sm" w="sm" type="none"/>
            <a:tailEnd len="sm" w="sm" type="none"/>
          </a:ln>
        </p:spPr>
      </p:cxnSp>
      <p:sp>
        <p:nvSpPr>
          <p:cNvPr id="314" name="Google Shape;314;p13"/>
          <p:cNvSpPr/>
          <p:nvPr/>
        </p:nvSpPr>
        <p:spPr>
          <a:xfrm>
            <a:off x="804672" y="3840480"/>
            <a:ext cx="365760"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600"/>
              <a:buFont typeface="Arial"/>
              <a:buNone/>
            </a:pPr>
            <a:r>
              <a:rPr b="1" lang="en-US" sz="1600">
                <a:solidFill>
                  <a:srgbClr val="2159B5"/>
                </a:solidFill>
                <a:latin typeface="Arial"/>
                <a:ea typeface="Arial"/>
                <a:cs typeface="Arial"/>
                <a:sym typeface="Arial"/>
              </a:rPr>
              <a:t>৫</a:t>
            </a:r>
            <a:endParaRPr sz="1600">
              <a:solidFill>
                <a:schemeClr val="dk1"/>
              </a:solidFill>
              <a:latin typeface="Arial"/>
              <a:ea typeface="Arial"/>
              <a:cs typeface="Arial"/>
              <a:sym typeface="Arial"/>
            </a:endParaRPr>
          </a:p>
        </p:txBody>
      </p:sp>
      <p:sp>
        <p:nvSpPr>
          <p:cNvPr id="315" name="Google Shape;315;p13"/>
          <p:cNvSpPr/>
          <p:nvPr/>
        </p:nvSpPr>
        <p:spPr>
          <a:xfrm>
            <a:off x="1417320" y="3840480"/>
            <a:ext cx="342900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Clot formation পর্যন্ত সময় নিন</a:t>
            </a:r>
            <a:endParaRPr sz="1450">
              <a:solidFill>
                <a:schemeClr val="dk1"/>
              </a:solidFill>
              <a:latin typeface="Arial"/>
              <a:ea typeface="Arial"/>
              <a:cs typeface="Arial"/>
              <a:sym typeface="Arial"/>
            </a:endParaRPr>
          </a:p>
        </p:txBody>
      </p:sp>
      <p:sp>
        <p:nvSpPr>
          <p:cNvPr id="316" name="Google Shape;316;p13"/>
          <p:cNvSpPr/>
          <p:nvPr/>
        </p:nvSpPr>
        <p:spPr>
          <a:xfrm>
            <a:off x="5120640" y="3840480"/>
            <a:ext cx="429768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mechanical/visual end-point local policy অনুযায়ী</a:t>
            </a:r>
            <a:endParaRPr sz="1450">
              <a:solidFill>
                <a:schemeClr val="dk1"/>
              </a:solidFill>
              <a:latin typeface="Arial"/>
              <a:ea typeface="Arial"/>
              <a:cs typeface="Arial"/>
              <a:sym typeface="Arial"/>
            </a:endParaRPr>
          </a:p>
        </p:txBody>
      </p:sp>
      <p:sp>
        <p:nvSpPr>
          <p:cNvPr id="317" name="Google Shape;317;p13"/>
          <p:cNvSpPr/>
          <p:nvPr/>
        </p:nvSpPr>
        <p:spPr>
          <a:xfrm>
            <a:off x="9875520" y="3840480"/>
            <a:ext cx="1005840"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Seconds</a:t>
            </a:r>
            <a:endParaRPr sz="1450">
              <a:solidFill>
                <a:schemeClr val="dk1"/>
              </a:solidFill>
              <a:latin typeface="Arial"/>
              <a:ea typeface="Arial"/>
              <a:cs typeface="Arial"/>
              <a:sym typeface="Arial"/>
            </a:endParaRPr>
          </a:p>
        </p:txBody>
      </p:sp>
      <p:cxnSp>
        <p:nvCxnSpPr>
          <p:cNvPr id="318" name="Google Shape;318;p13"/>
          <p:cNvCxnSpPr/>
          <p:nvPr/>
        </p:nvCxnSpPr>
        <p:spPr>
          <a:xfrm>
            <a:off x="749808" y="4169664"/>
            <a:ext cx="10744200" cy="0"/>
          </a:xfrm>
          <a:prstGeom prst="straightConnector1">
            <a:avLst/>
          </a:prstGeom>
          <a:noFill/>
          <a:ln cap="flat" cmpd="sng" w="12700">
            <a:solidFill>
              <a:srgbClr val="EEF3FA"/>
            </a:solidFill>
            <a:prstDash val="solid"/>
            <a:round/>
            <a:headEnd len="sm" w="sm" type="none"/>
            <a:tailEnd len="sm" w="sm" type="none"/>
          </a:ln>
        </p:spPr>
      </p:cxnSp>
      <p:sp>
        <p:nvSpPr>
          <p:cNvPr id="319" name="Google Shape;319;p13"/>
          <p:cNvSpPr/>
          <p:nvPr/>
        </p:nvSpPr>
        <p:spPr>
          <a:xfrm>
            <a:off x="804672" y="4407408"/>
            <a:ext cx="365760"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1600"/>
              <a:buFont typeface="Arial"/>
              <a:buNone/>
            </a:pPr>
            <a:r>
              <a:rPr b="1" lang="en-US" sz="1600">
                <a:solidFill>
                  <a:srgbClr val="2159B5"/>
                </a:solidFill>
                <a:latin typeface="Arial"/>
                <a:ea typeface="Arial"/>
                <a:cs typeface="Arial"/>
                <a:sym typeface="Arial"/>
              </a:rPr>
              <a:t>৬</a:t>
            </a:r>
            <a:endParaRPr sz="1600">
              <a:solidFill>
                <a:schemeClr val="dk1"/>
              </a:solidFill>
              <a:latin typeface="Arial"/>
              <a:ea typeface="Arial"/>
              <a:cs typeface="Arial"/>
              <a:sym typeface="Arial"/>
            </a:endParaRPr>
          </a:p>
        </p:txBody>
      </p:sp>
      <p:sp>
        <p:nvSpPr>
          <p:cNvPr id="320" name="Google Shape;320;p13"/>
          <p:cNvSpPr/>
          <p:nvPr/>
        </p:nvSpPr>
        <p:spPr>
          <a:xfrm>
            <a:off x="1417320" y="4407408"/>
            <a:ext cx="342900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Result document করুন</a:t>
            </a:r>
            <a:endParaRPr sz="1450">
              <a:solidFill>
                <a:schemeClr val="dk1"/>
              </a:solidFill>
              <a:latin typeface="Arial"/>
              <a:ea typeface="Arial"/>
              <a:cs typeface="Arial"/>
              <a:sym typeface="Arial"/>
            </a:endParaRPr>
          </a:p>
        </p:txBody>
      </p:sp>
      <p:sp>
        <p:nvSpPr>
          <p:cNvPr id="321" name="Google Shape;321;p13"/>
          <p:cNvSpPr/>
          <p:nvPr/>
        </p:nvSpPr>
        <p:spPr>
          <a:xfrm>
            <a:off x="5120640" y="4407408"/>
            <a:ext cx="429768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repeat / duplicate policy থাকলে তা মানুন</a:t>
            </a:r>
            <a:endParaRPr sz="1450">
              <a:solidFill>
                <a:schemeClr val="dk1"/>
              </a:solidFill>
              <a:latin typeface="Arial"/>
              <a:ea typeface="Arial"/>
              <a:cs typeface="Arial"/>
              <a:sym typeface="Arial"/>
            </a:endParaRPr>
          </a:p>
        </p:txBody>
      </p:sp>
      <p:sp>
        <p:nvSpPr>
          <p:cNvPr id="322" name="Google Shape;322;p13"/>
          <p:cNvSpPr/>
          <p:nvPr/>
        </p:nvSpPr>
        <p:spPr>
          <a:xfrm>
            <a:off x="9875520" y="4407408"/>
            <a:ext cx="1005840" cy="164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1E2A3A"/>
              </a:buClr>
              <a:buSzPts val="1450"/>
              <a:buFont typeface="Arial"/>
              <a:buNone/>
            </a:pPr>
            <a:r>
              <a:rPr lang="en-US" sz="1450">
                <a:solidFill>
                  <a:srgbClr val="1E2A3A"/>
                </a:solidFill>
                <a:latin typeface="Arial"/>
                <a:ea typeface="Arial"/>
                <a:cs typeface="Arial"/>
                <a:sym typeface="Arial"/>
              </a:rPr>
              <a:t>-</a:t>
            </a:r>
            <a:endParaRPr sz="1450">
              <a:solidFill>
                <a:schemeClr val="dk1"/>
              </a:solidFill>
              <a:latin typeface="Arial"/>
              <a:ea typeface="Arial"/>
              <a:cs typeface="Arial"/>
              <a:sym typeface="Arial"/>
            </a:endParaRPr>
          </a:p>
        </p:txBody>
      </p:sp>
      <p:cxnSp>
        <p:nvCxnSpPr>
          <p:cNvPr id="323" name="Google Shape;323;p13"/>
          <p:cNvCxnSpPr/>
          <p:nvPr/>
        </p:nvCxnSpPr>
        <p:spPr>
          <a:xfrm>
            <a:off x="749808" y="4736592"/>
            <a:ext cx="10744200" cy="0"/>
          </a:xfrm>
          <a:prstGeom prst="straightConnector1">
            <a:avLst/>
          </a:prstGeom>
          <a:noFill/>
          <a:ln cap="flat" cmpd="sng" w="12700">
            <a:solidFill>
              <a:srgbClr val="EEF3FA"/>
            </a:solidFill>
            <a:prstDash val="solid"/>
            <a:round/>
            <a:headEnd len="sm" w="sm" type="none"/>
            <a:tailEnd len="sm" w="sm" type="none"/>
          </a:ln>
        </p:spPr>
      </p:cxnSp>
      <p:sp>
        <p:nvSpPr>
          <p:cNvPr id="324" name="Google Shape;324;p13"/>
          <p:cNvSpPr/>
          <p:nvPr/>
        </p:nvSpPr>
        <p:spPr>
          <a:xfrm>
            <a:off x="777240" y="5532120"/>
            <a:ext cx="5166360" cy="731520"/>
          </a:xfrm>
          <a:prstGeom prst="roundRect">
            <a:avLst>
              <a:gd fmla="val 12500"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13"/>
          <p:cNvSpPr/>
          <p:nvPr/>
        </p:nvSpPr>
        <p:spPr>
          <a:xfrm>
            <a:off x="777240" y="5532120"/>
            <a:ext cx="100584" cy="73152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3"/>
          <p:cNvSpPr/>
          <p:nvPr/>
        </p:nvSpPr>
        <p:spPr>
          <a:xfrm>
            <a:off x="978408" y="5641848"/>
            <a:ext cx="485546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Manual method-এর মূল ঝুঁকি</a:t>
            </a:r>
            <a:endParaRPr sz="1800">
              <a:solidFill>
                <a:schemeClr val="dk1"/>
              </a:solidFill>
              <a:latin typeface="Arial"/>
              <a:ea typeface="Arial"/>
              <a:cs typeface="Arial"/>
              <a:sym typeface="Arial"/>
            </a:endParaRPr>
          </a:p>
        </p:txBody>
      </p:sp>
      <p:sp>
        <p:nvSpPr>
          <p:cNvPr id="327" name="Google Shape;327;p13"/>
          <p:cNvSpPr/>
          <p:nvPr/>
        </p:nvSpPr>
        <p:spPr>
          <a:xfrm>
            <a:off x="978408" y="5943600"/>
            <a:ext cx="4855464" cy="228600"/>
          </a:xfrm>
          <a:prstGeom prst="rect">
            <a:avLst/>
          </a:prstGeom>
          <a:no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rgbClr val="1E2A3A"/>
              </a:buClr>
              <a:buSzPts val="1085"/>
              <a:buFont typeface="Arial"/>
              <a:buNone/>
            </a:pPr>
            <a:r>
              <a:rPr lang="en-US" sz="1085">
                <a:solidFill>
                  <a:srgbClr val="1E2A3A"/>
                </a:solidFill>
                <a:latin typeface="Arial"/>
                <a:ea typeface="Arial"/>
                <a:cs typeface="Arial"/>
                <a:sym typeface="Arial"/>
              </a:rPr>
              <a:t>temperature variation, pipetting error, timing delay এবং endpoint subjectivity</a:t>
            </a:r>
            <a:endParaRPr sz="1085">
              <a:solidFill>
                <a:schemeClr val="dk1"/>
              </a:solidFill>
              <a:latin typeface="Arial"/>
              <a:ea typeface="Arial"/>
              <a:cs typeface="Arial"/>
              <a:sym typeface="Arial"/>
            </a:endParaRPr>
          </a:p>
        </p:txBody>
      </p:sp>
      <p:sp>
        <p:nvSpPr>
          <p:cNvPr id="328" name="Google Shape;328;p13"/>
          <p:cNvSpPr/>
          <p:nvPr/>
        </p:nvSpPr>
        <p:spPr>
          <a:xfrm>
            <a:off x="6126480" y="5532120"/>
            <a:ext cx="4846320" cy="731520"/>
          </a:xfrm>
          <a:prstGeom prst="roundRect">
            <a:avLst>
              <a:gd fmla="val 12500"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3"/>
          <p:cNvSpPr/>
          <p:nvPr/>
        </p:nvSpPr>
        <p:spPr>
          <a:xfrm>
            <a:off x="6126480" y="5532120"/>
            <a:ext cx="100584" cy="73152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3"/>
          <p:cNvSpPr/>
          <p:nvPr/>
        </p:nvSpPr>
        <p:spPr>
          <a:xfrm>
            <a:off x="6327648" y="5641848"/>
            <a:ext cx="453542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Best practice</a:t>
            </a:r>
            <a:endParaRPr sz="1800">
              <a:solidFill>
                <a:schemeClr val="dk1"/>
              </a:solidFill>
              <a:latin typeface="Arial"/>
              <a:ea typeface="Arial"/>
              <a:cs typeface="Arial"/>
              <a:sym typeface="Arial"/>
            </a:endParaRPr>
          </a:p>
        </p:txBody>
      </p:sp>
      <p:sp>
        <p:nvSpPr>
          <p:cNvPr id="331" name="Google Shape;331;p13"/>
          <p:cNvSpPr/>
          <p:nvPr/>
        </p:nvSpPr>
        <p:spPr>
          <a:xfrm>
            <a:off x="6327648" y="5943600"/>
            <a:ext cx="4535424" cy="228600"/>
          </a:xfrm>
          <a:prstGeom prst="rect">
            <a:avLst/>
          </a:prstGeom>
          <a:no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rgbClr val="1E2A3A"/>
              </a:buClr>
              <a:buSzPts val="1085"/>
              <a:buFont typeface="Arial"/>
              <a:buNone/>
            </a:pPr>
            <a:r>
              <a:rPr lang="en-US" sz="1085">
                <a:solidFill>
                  <a:srgbClr val="1E2A3A"/>
                </a:solidFill>
                <a:latin typeface="Arial"/>
                <a:ea typeface="Arial"/>
                <a:cs typeface="Arial"/>
                <a:sym typeface="Arial"/>
              </a:rPr>
              <a:t>শিক্ষণ ও routine use-এ duplicate practice এবং strict timing discipline দেখান</a:t>
            </a:r>
            <a:endParaRPr sz="1085">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14"/>
          <p:cNvSpPr/>
          <p:nvPr/>
        </p:nvSpPr>
        <p:spPr>
          <a:xfrm>
            <a:off x="320040" y="91440"/>
            <a:ext cx="987552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Quality Control, Control বনাম Reference Range</a:t>
            </a:r>
            <a:endParaRPr sz="2400">
              <a:solidFill>
                <a:schemeClr val="dk1"/>
              </a:solidFill>
              <a:latin typeface="Arial"/>
              <a:ea typeface="Arial"/>
              <a:cs typeface="Arial"/>
              <a:sym typeface="Arial"/>
            </a:endParaRPr>
          </a:p>
        </p:txBody>
      </p:sp>
      <p:sp>
        <p:nvSpPr>
          <p:cNvPr id="338" name="Google Shape;338;p14"/>
          <p:cNvSpPr/>
          <p:nvPr/>
        </p:nvSpPr>
        <p:spPr>
          <a:xfrm>
            <a:off x="11384280" y="91440"/>
            <a:ext cx="41148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1400"/>
              <a:buFont typeface="Arial"/>
              <a:buNone/>
            </a:pPr>
            <a:r>
              <a:rPr b="1" lang="en-US" sz="1400">
                <a:solidFill>
                  <a:srgbClr val="FFFFFF"/>
                </a:solidFill>
                <a:latin typeface="Arial"/>
                <a:ea typeface="Arial"/>
                <a:cs typeface="Arial"/>
                <a:sym typeface="Arial"/>
              </a:rPr>
              <a:t>9</a:t>
            </a:r>
            <a:endParaRPr sz="1400">
              <a:solidFill>
                <a:schemeClr val="dk1"/>
              </a:solidFill>
              <a:latin typeface="Arial"/>
              <a:ea typeface="Arial"/>
              <a:cs typeface="Arial"/>
              <a:sym typeface="Arial"/>
            </a:endParaRPr>
          </a:p>
        </p:txBody>
      </p:sp>
      <p:sp>
        <p:nvSpPr>
          <p:cNvPr id="339" name="Google Shape;339;p14"/>
          <p:cNvSpPr/>
          <p:nvPr/>
        </p:nvSpPr>
        <p:spPr>
          <a:xfrm>
            <a:off x="320040" y="6556248"/>
            <a:ext cx="4114800" cy="12801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900"/>
              <a:buFont typeface="Arial"/>
              <a:buNone/>
            </a:pPr>
            <a:r>
              <a:rPr lang="en-US" sz="900">
                <a:solidFill>
                  <a:srgbClr val="5B677A"/>
                </a:solidFill>
                <a:latin typeface="Arial"/>
                <a:ea typeface="Arial"/>
                <a:cs typeface="Arial"/>
                <a:sym typeface="Arial"/>
              </a:rPr>
              <a:t>APTT Training Deck</a:t>
            </a:r>
            <a:endParaRPr sz="900">
              <a:solidFill>
                <a:schemeClr val="dk1"/>
              </a:solidFill>
              <a:latin typeface="Arial"/>
              <a:ea typeface="Arial"/>
              <a:cs typeface="Arial"/>
              <a:sym typeface="Arial"/>
            </a:endParaRPr>
          </a:p>
        </p:txBody>
      </p:sp>
      <p:sp>
        <p:nvSpPr>
          <p:cNvPr id="340" name="Google Shape;340;p14"/>
          <p:cNvSpPr/>
          <p:nvPr/>
        </p:nvSpPr>
        <p:spPr>
          <a:xfrm>
            <a:off x="548640" y="914400"/>
            <a:ext cx="3566160" cy="2011680"/>
          </a:xfrm>
          <a:prstGeom prst="roundRect">
            <a:avLst>
              <a:gd fmla="val 4545"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4"/>
          <p:cNvSpPr/>
          <p:nvPr/>
        </p:nvSpPr>
        <p:spPr>
          <a:xfrm>
            <a:off x="548640" y="914400"/>
            <a:ext cx="100584" cy="201168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4"/>
          <p:cNvSpPr/>
          <p:nvPr/>
        </p:nvSpPr>
        <p:spPr>
          <a:xfrm>
            <a:off x="749808" y="1024128"/>
            <a:ext cx="325526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Daily QC কী?</a:t>
            </a:r>
            <a:endParaRPr sz="1800">
              <a:solidFill>
                <a:schemeClr val="dk1"/>
              </a:solidFill>
              <a:latin typeface="Arial"/>
              <a:ea typeface="Arial"/>
              <a:cs typeface="Arial"/>
              <a:sym typeface="Arial"/>
            </a:endParaRPr>
          </a:p>
        </p:txBody>
      </p:sp>
      <p:sp>
        <p:nvSpPr>
          <p:cNvPr id="343" name="Google Shape;343;p14"/>
          <p:cNvSpPr/>
          <p:nvPr/>
        </p:nvSpPr>
        <p:spPr>
          <a:xfrm>
            <a:off x="749808" y="1325880"/>
            <a:ext cx="3255264" cy="1508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অন্তত normal control</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abnormal control</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QC acceptable না হলে patient report release করা যাবে না</a:t>
            </a:r>
            <a:endParaRPr sz="1400">
              <a:solidFill>
                <a:schemeClr val="dk1"/>
              </a:solidFill>
              <a:latin typeface="Arial"/>
              <a:ea typeface="Arial"/>
              <a:cs typeface="Arial"/>
              <a:sym typeface="Arial"/>
            </a:endParaRPr>
          </a:p>
        </p:txBody>
      </p:sp>
      <p:sp>
        <p:nvSpPr>
          <p:cNvPr id="344" name="Google Shape;344;p14"/>
          <p:cNvSpPr/>
          <p:nvPr/>
        </p:nvSpPr>
        <p:spPr>
          <a:xfrm>
            <a:off x="4343400" y="914400"/>
            <a:ext cx="3566160" cy="2011680"/>
          </a:xfrm>
          <a:prstGeom prst="roundRect">
            <a:avLst>
              <a:gd fmla="val 4545"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14"/>
          <p:cNvSpPr/>
          <p:nvPr/>
        </p:nvSpPr>
        <p:spPr>
          <a:xfrm>
            <a:off x="4343400" y="914400"/>
            <a:ext cx="100584" cy="2011680"/>
          </a:xfrm>
          <a:prstGeom prst="rect">
            <a:avLst/>
          </a:prstGeom>
          <a:solidFill>
            <a:srgbClr val="C92A2A"/>
          </a:solidFill>
          <a:ln cap="flat" cmpd="sng" w="12700">
            <a:solidFill>
              <a:srgbClr val="C92A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4"/>
          <p:cNvSpPr/>
          <p:nvPr/>
        </p:nvSpPr>
        <p:spPr>
          <a:xfrm>
            <a:off x="4544568" y="1024128"/>
            <a:ext cx="325526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Control কী নয়?</a:t>
            </a:r>
            <a:endParaRPr sz="1800">
              <a:solidFill>
                <a:schemeClr val="dk1"/>
              </a:solidFill>
              <a:latin typeface="Arial"/>
              <a:ea typeface="Arial"/>
              <a:cs typeface="Arial"/>
              <a:sym typeface="Arial"/>
            </a:endParaRPr>
          </a:p>
        </p:txBody>
      </p:sp>
      <p:sp>
        <p:nvSpPr>
          <p:cNvPr id="347" name="Google Shape;347;p14"/>
          <p:cNvSpPr/>
          <p:nvPr/>
        </p:nvSpPr>
        <p:spPr>
          <a:xfrm>
            <a:off x="4544568" y="1325880"/>
            <a:ext cx="3255264" cy="1508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২০ জন normal মানুষের average result = control নয়। Control হলো stabilized commercial QC material।</a:t>
            </a:r>
            <a:endParaRPr sz="1400">
              <a:solidFill>
                <a:schemeClr val="dk1"/>
              </a:solidFill>
              <a:latin typeface="Arial"/>
              <a:ea typeface="Arial"/>
              <a:cs typeface="Arial"/>
              <a:sym typeface="Arial"/>
            </a:endParaRPr>
          </a:p>
        </p:txBody>
      </p:sp>
      <p:sp>
        <p:nvSpPr>
          <p:cNvPr id="348" name="Google Shape;348;p14"/>
          <p:cNvSpPr/>
          <p:nvPr/>
        </p:nvSpPr>
        <p:spPr>
          <a:xfrm>
            <a:off x="8138160" y="914400"/>
            <a:ext cx="3566160" cy="2011680"/>
          </a:xfrm>
          <a:prstGeom prst="roundRect">
            <a:avLst>
              <a:gd fmla="val 4545"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14"/>
          <p:cNvSpPr/>
          <p:nvPr/>
        </p:nvSpPr>
        <p:spPr>
          <a:xfrm>
            <a:off x="8138160" y="914400"/>
            <a:ext cx="100584" cy="201168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4"/>
          <p:cNvSpPr/>
          <p:nvPr/>
        </p:nvSpPr>
        <p:spPr>
          <a:xfrm>
            <a:off x="8339328" y="1024128"/>
            <a:ext cx="325526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Reference range কী?</a:t>
            </a:r>
            <a:endParaRPr sz="1800">
              <a:solidFill>
                <a:schemeClr val="dk1"/>
              </a:solidFill>
              <a:latin typeface="Arial"/>
              <a:ea typeface="Arial"/>
              <a:cs typeface="Arial"/>
              <a:sym typeface="Arial"/>
            </a:endParaRPr>
          </a:p>
        </p:txBody>
      </p:sp>
      <p:sp>
        <p:nvSpPr>
          <p:cNvPr id="351" name="Google Shape;351;p14"/>
          <p:cNvSpPr/>
          <p:nvPr/>
        </p:nvSpPr>
        <p:spPr>
          <a:xfrm>
            <a:off x="8339328" y="1325880"/>
            <a:ext cx="3255264" cy="1508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স্বাভাবিক population-এর expected interval। এটি analyzer, reagent ও method-specific।</a:t>
            </a:r>
            <a:endParaRPr sz="1400">
              <a:solidFill>
                <a:schemeClr val="dk1"/>
              </a:solidFill>
              <a:latin typeface="Arial"/>
              <a:ea typeface="Arial"/>
              <a:cs typeface="Arial"/>
              <a:sym typeface="Arial"/>
            </a:endParaRPr>
          </a:p>
        </p:txBody>
      </p:sp>
      <p:sp>
        <p:nvSpPr>
          <p:cNvPr id="352" name="Google Shape;352;p14"/>
          <p:cNvSpPr/>
          <p:nvPr/>
        </p:nvSpPr>
        <p:spPr>
          <a:xfrm>
            <a:off x="640080" y="3429000"/>
            <a:ext cx="10972800" cy="2331720"/>
          </a:xfrm>
          <a:prstGeom prst="roundRect">
            <a:avLst>
              <a:gd fmla="val 4706" name="adj"/>
            </a:avLst>
          </a:prstGeom>
          <a:solidFill>
            <a:srgbClr val="FFFFFF"/>
          </a:solidFill>
          <a:ln cap="flat" cmpd="sng" w="12700">
            <a:solidFill>
              <a:srgbClr val="D7E2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14"/>
          <p:cNvSpPr/>
          <p:nvPr/>
        </p:nvSpPr>
        <p:spPr>
          <a:xfrm>
            <a:off x="914400" y="3657600"/>
            <a:ext cx="201168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2100"/>
              <a:buFont typeface="Arial"/>
              <a:buNone/>
            </a:pPr>
            <a:r>
              <a:rPr b="1" lang="en-US" sz="2100">
                <a:solidFill>
                  <a:srgbClr val="0B2E6D"/>
                </a:solidFill>
                <a:latin typeface="Arial"/>
                <a:ea typeface="Arial"/>
                <a:cs typeface="Arial"/>
                <a:sym typeface="Arial"/>
              </a:rPr>
              <a:t>সহজ পার্থক্য</a:t>
            </a:r>
            <a:endParaRPr sz="2100">
              <a:solidFill>
                <a:schemeClr val="dk1"/>
              </a:solidFill>
              <a:latin typeface="Arial"/>
              <a:ea typeface="Arial"/>
              <a:cs typeface="Arial"/>
              <a:sym typeface="Arial"/>
            </a:endParaRPr>
          </a:p>
        </p:txBody>
      </p:sp>
      <p:sp>
        <p:nvSpPr>
          <p:cNvPr id="354" name="Google Shape;354;p14"/>
          <p:cNvSpPr/>
          <p:nvPr/>
        </p:nvSpPr>
        <p:spPr>
          <a:xfrm>
            <a:off x="914400" y="4023360"/>
            <a:ext cx="1371600" cy="1828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700"/>
              <a:buFont typeface="Arial"/>
              <a:buNone/>
            </a:pPr>
            <a:r>
              <a:rPr b="1" lang="en-US" sz="1700">
                <a:solidFill>
                  <a:srgbClr val="0B2E6D"/>
                </a:solidFill>
                <a:latin typeface="Arial"/>
                <a:ea typeface="Arial"/>
                <a:cs typeface="Arial"/>
                <a:sym typeface="Arial"/>
              </a:rPr>
              <a:t>বিষয়</a:t>
            </a:r>
            <a:endParaRPr sz="1700">
              <a:solidFill>
                <a:schemeClr val="dk1"/>
              </a:solidFill>
              <a:latin typeface="Arial"/>
              <a:ea typeface="Arial"/>
              <a:cs typeface="Arial"/>
              <a:sym typeface="Arial"/>
            </a:endParaRPr>
          </a:p>
        </p:txBody>
      </p:sp>
      <p:sp>
        <p:nvSpPr>
          <p:cNvPr id="355" name="Google Shape;355;p14"/>
          <p:cNvSpPr/>
          <p:nvPr/>
        </p:nvSpPr>
        <p:spPr>
          <a:xfrm>
            <a:off x="2926080" y="4023360"/>
            <a:ext cx="3840480" cy="1828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700"/>
              <a:buFont typeface="Arial"/>
              <a:buNone/>
            </a:pPr>
            <a:r>
              <a:rPr b="1" lang="en-US" sz="1700">
                <a:solidFill>
                  <a:srgbClr val="0B2E6D"/>
                </a:solidFill>
                <a:latin typeface="Arial"/>
                <a:ea typeface="Arial"/>
                <a:cs typeface="Arial"/>
                <a:sym typeface="Arial"/>
              </a:rPr>
              <a:t>অর্থ</a:t>
            </a:r>
            <a:endParaRPr sz="1700">
              <a:solidFill>
                <a:schemeClr val="dk1"/>
              </a:solidFill>
              <a:latin typeface="Arial"/>
              <a:ea typeface="Arial"/>
              <a:cs typeface="Arial"/>
              <a:sym typeface="Arial"/>
            </a:endParaRPr>
          </a:p>
        </p:txBody>
      </p:sp>
      <p:sp>
        <p:nvSpPr>
          <p:cNvPr id="356" name="Google Shape;356;p14"/>
          <p:cNvSpPr/>
          <p:nvPr/>
        </p:nvSpPr>
        <p:spPr>
          <a:xfrm>
            <a:off x="7315200" y="4023360"/>
            <a:ext cx="3291840" cy="1828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700"/>
              <a:buFont typeface="Arial"/>
              <a:buNone/>
            </a:pPr>
            <a:r>
              <a:rPr b="1" lang="en-US" sz="1700">
                <a:solidFill>
                  <a:srgbClr val="0B2E6D"/>
                </a:solidFill>
                <a:latin typeface="Arial"/>
                <a:ea typeface="Arial"/>
                <a:cs typeface="Arial"/>
                <a:sym typeface="Arial"/>
              </a:rPr>
              <a:t>ব্যবহার</a:t>
            </a:r>
            <a:endParaRPr sz="1700">
              <a:solidFill>
                <a:schemeClr val="dk1"/>
              </a:solidFill>
              <a:latin typeface="Arial"/>
              <a:ea typeface="Arial"/>
              <a:cs typeface="Arial"/>
              <a:sym typeface="Arial"/>
            </a:endParaRPr>
          </a:p>
        </p:txBody>
      </p:sp>
      <p:sp>
        <p:nvSpPr>
          <p:cNvPr id="357" name="Google Shape;357;p14"/>
          <p:cNvSpPr/>
          <p:nvPr/>
        </p:nvSpPr>
        <p:spPr>
          <a:xfrm>
            <a:off x="914400" y="4389120"/>
            <a:ext cx="164592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550"/>
              <a:buFont typeface="Arial"/>
              <a:buNone/>
            </a:pPr>
            <a:r>
              <a:rPr b="1" lang="en-US" sz="1550">
                <a:solidFill>
                  <a:srgbClr val="1E2A3A"/>
                </a:solidFill>
                <a:latin typeface="Arial"/>
                <a:ea typeface="Arial"/>
                <a:cs typeface="Arial"/>
                <a:sym typeface="Arial"/>
              </a:rPr>
              <a:t>Control</a:t>
            </a:r>
            <a:endParaRPr sz="1550">
              <a:solidFill>
                <a:schemeClr val="dk1"/>
              </a:solidFill>
              <a:latin typeface="Arial"/>
              <a:ea typeface="Arial"/>
              <a:cs typeface="Arial"/>
              <a:sym typeface="Arial"/>
            </a:endParaRPr>
          </a:p>
        </p:txBody>
      </p:sp>
      <p:sp>
        <p:nvSpPr>
          <p:cNvPr id="358" name="Google Shape;358;p14"/>
          <p:cNvSpPr/>
          <p:nvPr/>
        </p:nvSpPr>
        <p:spPr>
          <a:xfrm>
            <a:off x="2926080" y="4389120"/>
            <a:ext cx="393192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550"/>
              <a:buFont typeface="Arial"/>
              <a:buNone/>
            </a:pPr>
            <a:r>
              <a:rPr lang="en-US" sz="1550">
                <a:solidFill>
                  <a:srgbClr val="1E2A3A"/>
                </a:solidFill>
                <a:latin typeface="Arial"/>
                <a:ea typeface="Arial"/>
                <a:cs typeface="Arial"/>
                <a:sym typeface="Arial"/>
              </a:rPr>
              <a:t>Commercial QC material</a:t>
            </a:r>
            <a:endParaRPr sz="1550">
              <a:solidFill>
                <a:schemeClr val="dk1"/>
              </a:solidFill>
              <a:latin typeface="Arial"/>
              <a:ea typeface="Arial"/>
              <a:cs typeface="Arial"/>
              <a:sym typeface="Arial"/>
            </a:endParaRPr>
          </a:p>
        </p:txBody>
      </p:sp>
      <p:sp>
        <p:nvSpPr>
          <p:cNvPr id="359" name="Google Shape;359;p14"/>
          <p:cNvSpPr/>
          <p:nvPr/>
        </p:nvSpPr>
        <p:spPr>
          <a:xfrm>
            <a:off x="7315200" y="4389120"/>
            <a:ext cx="361188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550"/>
              <a:buFont typeface="Arial"/>
              <a:buNone/>
            </a:pPr>
            <a:r>
              <a:rPr lang="en-US" sz="1550">
                <a:solidFill>
                  <a:srgbClr val="1E2A3A"/>
                </a:solidFill>
                <a:latin typeface="Arial"/>
                <a:ea typeface="Arial"/>
                <a:cs typeface="Arial"/>
                <a:sym typeface="Arial"/>
              </a:rPr>
              <a:t>System/reagent/instrument ঠিক আছে কি না দেখা</a:t>
            </a:r>
            <a:endParaRPr sz="1550">
              <a:solidFill>
                <a:schemeClr val="dk1"/>
              </a:solidFill>
              <a:latin typeface="Arial"/>
              <a:ea typeface="Arial"/>
              <a:cs typeface="Arial"/>
              <a:sym typeface="Arial"/>
            </a:endParaRPr>
          </a:p>
        </p:txBody>
      </p:sp>
      <p:sp>
        <p:nvSpPr>
          <p:cNvPr id="360" name="Google Shape;360;p14"/>
          <p:cNvSpPr/>
          <p:nvPr/>
        </p:nvSpPr>
        <p:spPr>
          <a:xfrm>
            <a:off x="914400" y="4828032"/>
            <a:ext cx="164592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550"/>
              <a:buFont typeface="Arial"/>
              <a:buNone/>
            </a:pPr>
            <a:r>
              <a:rPr b="1" lang="en-US" sz="1550">
                <a:solidFill>
                  <a:srgbClr val="1E2A3A"/>
                </a:solidFill>
                <a:latin typeface="Arial"/>
                <a:ea typeface="Arial"/>
                <a:cs typeface="Arial"/>
                <a:sym typeface="Arial"/>
              </a:rPr>
              <a:t>Reference range</a:t>
            </a:r>
            <a:endParaRPr sz="1550">
              <a:solidFill>
                <a:schemeClr val="dk1"/>
              </a:solidFill>
              <a:latin typeface="Arial"/>
              <a:ea typeface="Arial"/>
              <a:cs typeface="Arial"/>
              <a:sym typeface="Arial"/>
            </a:endParaRPr>
          </a:p>
        </p:txBody>
      </p:sp>
      <p:sp>
        <p:nvSpPr>
          <p:cNvPr id="361" name="Google Shape;361;p14"/>
          <p:cNvSpPr/>
          <p:nvPr/>
        </p:nvSpPr>
        <p:spPr>
          <a:xfrm>
            <a:off x="2926080" y="4828032"/>
            <a:ext cx="393192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550"/>
              <a:buFont typeface="Arial"/>
              <a:buNone/>
            </a:pPr>
            <a:r>
              <a:rPr lang="en-US" sz="1550">
                <a:solidFill>
                  <a:srgbClr val="1E2A3A"/>
                </a:solidFill>
                <a:latin typeface="Arial"/>
                <a:ea typeface="Arial"/>
                <a:cs typeface="Arial"/>
                <a:sym typeface="Arial"/>
              </a:rPr>
              <a:t>Normal interval</a:t>
            </a:r>
            <a:endParaRPr sz="1550">
              <a:solidFill>
                <a:schemeClr val="dk1"/>
              </a:solidFill>
              <a:latin typeface="Arial"/>
              <a:ea typeface="Arial"/>
              <a:cs typeface="Arial"/>
              <a:sym typeface="Arial"/>
            </a:endParaRPr>
          </a:p>
        </p:txBody>
      </p:sp>
      <p:sp>
        <p:nvSpPr>
          <p:cNvPr id="362" name="Google Shape;362;p14"/>
          <p:cNvSpPr/>
          <p:nvPr/>
        </p:nvSpPr>
        <p:spPr>
          <a:xfrm>
            <a:off x="7315200" y="4828032"/>
            <a:ext cx="361188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550"/>
              <a:buFont typeface="Arial"/>
              <a:buNone/>
            </a:pPr>
            <a:r>
              <a:rPr lang="en-US" sz="1550">
                <a:solidFill>
                  <a:srgbClr val="1E2A3A"/>
                </a:solidFill>
                <a:latin typeface="Arial"/>
                <a:ea typeface="Arial"/>
                <a:cs typeface="Arial"/>
                <a:sym typeface="Arial"/>
              </a:rPr>
              <a:t>Patient result normal না abnormal বোঝা</a:t>
            </a:r>
            <a:endParaRPr sz="1550">
              <a:solidFill>
                <a:schemeClr val="dk1"/>
              </a:solidFill>
              <a:latin typeface="Arial"/>
              <a:ea typeface="Arial"/>
              <a:cs typeface="Arial"/>
              <a:sym typeface="Arial"/>
            </a:endParaRPr>
          </a:p>
        </p:txBody>
      </p:sp>
      <p:sp>
        <p:nvSpPr>
          <p:cNvPr id="363" name="Google Shape;363;p14"/>
          <p:cNvSpPr/>
          <p:nvPr/>
        </p:nvSpPr>
        <p:spPr>
          <a:xfrm>
            <a:off x="914400" y="5266944"/>
            <a:ext cx="164592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550"/>
              <a:buFont typeface="Arial"/>
              <a:buNone/>
            </a:pPr>
            <a:r>
              <a:rPr b="1" lang="en-US" sz="1550">
                <a:solidFill>
                  <a:srgbClr val="1E2A3A"/>
                </a:solidFill>
                <a:latin typeface="Arial"/>
                <a:ea typeface="Arial"/>
                <a:cs typeface="Arial"/>
                <a:sym typeface="Arial"/>
              </a:rPr>
              <a:t>20 normal sample mean</a:t>
            </a:r>
            <a:endParaRPr sz="1550">
              <a:solidFill>
                <a:schemeClr val="dk1"/>
              </a:solidFill>
              <a:latin typeface="Arial"/>
              <a:ea typeface="Arial"/>
              <a:cs typeface="Arial"/>
              <a:sym typeface="Arial"/>
            </a:endParaRPr>
          </a:p>
        </p:txBody>
      </p:sp>
      <p:sp>
        <p:nvSpPr>
          <p:cNvPr id="364" name="Google Shape;364;p14"/>
          <p:cNvSpPr/>
          <p:nvPr/>
        </p:nvSpPr>
        <p:spPr>
          <a:xfrm>
            <a:off x="2926080" y="5266944"/>
            <a:ext cx="393192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550"/>
              <a:buFont typeface="Arial"/>
              <a:buNone/>
            </a:pPr>
            <a:r>
              <a:rPr lang="en-US" sz="1550">
                <a:solidFill>
                  <a:srgbClr val="1E2A3A"/>
                </a:solidFill>
                <a:latin typeface="Arial"/>
                <a:ea typeface="Arial"/>
                <a:cs typeface="Arial"/>
                <a:sym typeface="Arial"/>
              </a:rPr>
              <a:t>শুধু গড় মান</a:t>
            </a:r>
            <a:endParaRPr sz="1550">
              <a:solidFill>
                <a:schemeClr val="dk1"/>
              </a:solidFill>
              <a:latin typeface="Arial"/>
              <a:ea typeface="Arial"/>
              <a:cs typeface="Arial"/>
              <a:sym typeface="Arial"/>
            </a:endParaRPr>
          </a:p>
        </p:txBody>
      </p:sp>
      <p:sp>
        <p:nvSpPr>
          <p:cNvPr id="365" name="Google Shape;365;p14"/>
          <p:cNvSpPr/>
          <p:nvPr/>
        </p:nvSpPr>
        <p:spPr>
          <a:xfrm>
            <a:off x="7315200" y="5266944"/>
            <a:ext cx="3611880" cy="16459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550"/>
              <a:buFont typeface="Arial"/>
              <a:buNone/>
            </a:pPr>
            <a:r>
              <a:rPr lang="en-US" sz="1550">
                <a:solidFill>
                  <a:srgbClr val="1E2A3A"/>
                </a:solidFill>
                <a:latin typeface="Arial"/>
                <a:ea typeface="Arial"/>
                <a:cs typeface="Arial"/>
                <a:sym typeface="Arial"/>
              </a:rPr>
              <a:t>reference verify-তে সহায়ক হতে পারে, QC নয়</a:t>
            </a:r>
            <a:endParaRPr sz="1550">
              <a:solidFill>
                <a:schemeClr val="dk1"/>
              </a:solidFill>
              <a:latin typeface="Arial"/>
              <a:ea typeface="Arial"/>
              <a:cs typeface="Arial"/>
              <a:sym typeface="Arial"/>
            </a:endParaRPr>
          </a:p>
        </p:txBody>
      </p:sp>
      <p:sp>
        <p:nvSpPr>
          <p:cNvPr id="366" name="Google Shape;366;p14"/>
          <p:cNvSpPr/>
          <p:nvPr/>
        </p:nvSpPr>
        <p:spPr>
          <a:xfrm>
            <a:off x="731520" y="5989320"/>
            <a:ext cx="10789920" cy="18288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159B5"/>
              </a:buClr>
              <a:buSzPts val="1600"/>
              <a:buFont typeface="Arial"/>
              <a:buNone/>
            </a:pPr>
            <a:r>
              <a:rPr b="1" lang="en-US" sz="1600">
                <a:solidFill>
                  <a:srgbClr val="2159B5"/>
                </a:solidFill>
                <a:latin typeface="Arial"/>
                <a:ea typeface="Arial"/>
                <a:cs typeface="Arial"/>
                <a:sym typeface="Arial"/>
              </a:rPr>
              <a:t>Teaching emphasis: “Mean ≠ Reference range, আর average normal sample ≠ QC control”.</a:t>
            </a:r>
            <a:endParaRPr sz="16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15"/>
          <p:cNvSpPr/>
          <p:nvPr/>
        </p:nvSpPr>
        <p:spPr>
          <a:xfrm>
            <a:off x="320040" y="91440"/>
            <a:ext cx="987552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Result reporting, interpretation ও follow-up</a:t>
            </a:r>
            <a:endParaRPr sz="2400">
              <a:solidFill>
                <a:schemeClr val="dk1"/>
              </a:solidFill>
              <a:latin typeface="Arial"/>
              <a:ea typeface="Arial"/>
              <a:cs typeface="Arial"/>
              <a:sym typeface="Arial"/>
            </a:endParaRPr>
          </a:p>
        </p:txBody>
      </p:sp>
      <p:sp>
        <p:nvSpPr>
          <p:cNvPr id="373" name="Google Shape;373;p15"/>
          <p:cNvSpPr/>
          <p:nvPr/>
        </p:nvSpPr>
        <p:spPr>
          <a:xfrm>
            <a:off x="11384280" y="91440"/>
            <a:ext cx="41148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1400"/>
              <a:buFont typeface="Arial"/>
              <a:buNone/>
            </a:pPr>
            <a:r>
              <a:rPr b="1" lang="en-US" sz="1400">
                <a:solidFill>
                  <a:srgbClr val="FFFFFF"/>
                </a:solidFill>
                <a:latin typeface="Arial"/>
                <a:ea typeface="Arial"/>
                <a:cs typeface="Arial"/>
                <a:sym typeface="Arial"/>
              </a:rPr>
              <a:t>10</a:t>
            </a:r>
            <a:endParaRPr sz="1400">
              <a:solidFill>
                <a:schemeClr val="dk1"/>
              </a:solidFill>
              <a:latin typeface="Arial"/>
              <a:ea typeface="Arial"/>
              <a:cs typeface="Arial"/>
              <a:sym typeface="Arial"/>
            </a:endParaRPr>
          </a:p>
        </p:txBody>
      </p:sp>
      <p:sp>
        <p:nvSpPr>
          <p:cNvPr id="374" name="Google Shape;374;p15"/>
          <p:cNvSpPr/>
          <p:nvPr/>
        </p:nvSpPr>
        <p:spPr>
          <a:xfrm>
            <a:off x="320040" y="6556248"/>
            <a:ext cx="4114800" cy="12801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900"/>
              <a:buFont typeface="Arial"/>
              <a:buNone/>
            </a:pPr>
            <a:r>
              <a:rPr lang="en-US" sz="900">
                <a:solidFill>
                  <a:srgbClr val="5B677A"/>
                </a:solidFill>
                <a:latin typeface="Arial"/>
                <a:ea typeface="Arial"/>
                <a:cs typeface="Arial"/>
                <a:sym typeface="Arial"/>
              </a:rPr>
              <a:t>APTT Training Deck</a:t>
            </a:r>
            <a:endParaRPr sz="900">
              <a:solidFill>
                <a:schemeClr val="dk1"/>
              </a:solidFill>
              <a:latin typeface="Arial"/>
              <a:ea typeface="Arial"/>
              <a:cs typeface="Arial"/>
              <a:sym typeface="Arial"/>
            </a:endParaRPr>
          </a:p>
        </p:txBody>
      </p:sp>
      <p:sp>
        <p:nvSpPr>
          <p:cNvPr id="375" name="Google Shape;375;p15"/>
          <p:cNvSpPr/>
          <p:nvPr/>
        </p:nvSpPr>
        <p:spPr>
          <a:xfrm>
            <a:off x="640080" y="914400"/>
            <a:ext cx="3840480" cy="4937760"/>
          </a:xfrm>
          <a:prstGeom prst="roundRect">
            <a:avLst>
              <a:gd fmla="val 2857" name="adj"/>
            </a:avLst>
          </a:prstGeom>
          <a:solidFill>
            <a:srgbClr val="FFFFFF"/>
          </a:solidFill>
          <a:ln cap="flat" cmpd="sng" w="12700">
            <a:solidFill>
              <a:srgbClr val="D7E2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5"/>
          <p:cNvSpPr/>
          <p:nvPr/>
        </p:nvSpPr>
        <p:spPr>
          <a:xfrm>
            <a:off x="914400" y="1091304"/>
            <a:ext cx="297180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2100"/>
              <a:buFont typeface="Arial"/>
              <a:buNone/>
            </a:pPr>
            <a:r>
              <a:rPr b="1" lang="en-US" sz="2100">
                <a:solidFill>
                  <a:srgbClr val="0B2E6D"/>
                </a:solidFill>
                <a:latin typeface="Arial"/>
                <a:ea typeface="Arial"/>
                <a:cs typeface="Arial"/>
                <a:sym typeface="Arial"/>
              </a:rPr>
              <a:t>Report format</a:t>
            </a:r>
            <a:endParaRPr sz="2100">
              <a:solidFill>
                <a:schemeClr val="dk1"/>
              </a:solidFill>
              <a:latin typeface="Arial"/>
              <a:ea typeface="Arial"/>
              <a:cs typeface="Arial"/>
              <a:sym typeface="Arial"/>
            </a:endParaRPr>
          </a:p>
        </p:txBody>
      </p:sp>
      <p:sp>
        <p:nvSpPr>
          <p:cNvPr id="377" name="Google Shape;377;p15"/>
          <p:cNvSpPr/>
          <p:nvPr/>
        </p:nvSpPr>
        <p:spPr>
          <a:xfrm>
            <a:off x="826477" y="1714499"/>
            <a:ext cx="3840480" cy="193430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2000"/>
              <a:buFont typeface="Arial"/>
              <a:buNone/>
            </a:pPr>
            <a:r>
              <a:rPr b="1" lang="en-US" sz="2000">
                <a:solidFill>
                  <a:srgbClr val="1E2A3A"/>
                </a:solidFill>
                <a:latin typeface="Arial"/>
                <a:ea typeface="Arial"/>
                <a:cs typeface="Arial"/>
                <a:sym typeface="Arial"/>
              </a:rPr>
              <a:t>APTT : ____ seconds</a:t>
            </a:r>
            <a:endParaRPr sz="20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2000"/>
              <a:buFont typeface="Arial"/>
              <a:buNone/>
            </a:pPr>
            <a:r>
              <a:rPr b="1" lang="en-US" sz="2000">
                <a:solidFill>
                  <a:srgbClr val="1E2A3A"/>
                </a:solidFill>
                <a:latin typeface="Arial"/>
                <a:ea typeface="Arial"/>
                <a:cs typeface="Arial"/>
                <a:sym typeface="Arial"/>
              </a:rPr>
              <a:t>Reference range : ____ seconds</a:t>
            </a:r>
            <a:endParaRPr sz="20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2000"/>
              <a:buFont typeface="Arial"/>
              <a:buNone/>
            </a:pPr>
            <a:r>
              <a:rPr b="1" lang="en-US" sz="2000">
                <a:solidFill>
                  <a:srgbClr val="1E2A3A"/>
                </a:solidFill>
                <a:latin typeface="Arial"/>
                <a:ea typeface="Arial"/>
                <a:cs typeface="Arial"/>
                <a:sym typeface="Arial"/>
              </a:rPr>
              <a:t>Method : clot-based</a:t>
            </a:r>
            <a:endParaRPr sz="20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2000"/>
              <a:buFont typeface="Arial"/>
              <a:buNone/>
            </a:pPr>
            <a:r>
              <a:rPr b="1" lang="en-US" sz="2000">
                <a:solidFill>
                  <a:srgbClr val="1E2A3A"/>
                </a:solidFill>
                <a:latin typeface="Arial"/>
                <a:ea typeface="Arial"/>
                <a:cs typeface="Arial"/>
                <a:sym typeface="Arial"/>
              </a:rPr>
              <a:t>Sample : citrated plasma</a:t>
            </a:r>
            <a:endParaRPr/>
          </a:p>
          <a:p>
            <a:pPr indent="0" lvl="0" marL="0" marR="0" rtl="0" algn="l">
              <a:spcBef>
                <a:spcPts val="0"/>
              </a:spcBef>
              <a:spcAft>
                <a:spcPts val="0"/>
              </a:spcAft>
              <a:buClr>
                <a:schemeClr val="dk1"/>
              </a:buClr>
              <a:buSzPts val="2000"/>
              <a:buFont typeface="Arial"/>
              <a:buNone/>
            </a:pPr>
            <a:r>
              <a:t/>
            </a:r>
            <a:endParaRPr sz="2000">
              <a:solidFill>
                <a:schemeClr val="dk1"/>
              </a:solidFill>
              <a:latin typeface="Arial"/>
              <a:ea typeface="Arial"/>
              <a:cs typeface="Arial"/>
              <a:sym typeface="Arial"/>
            </a:endParaRPr>
          </a:p>
        </p:txBody>
      </p:sp>
      <p:sp>
        <p:nvSpPr>
          <p:cNvPr id="378" name="Google Shape;378;p15"/>
          <p:cNvSpPr/>
          <p:nvPr/>
        </p:nvSpPr>
        <p:spPr>
          <a:xfrm>
            <a:off x="914399" y="3648801"/>
            <a:ext cx="3332285" cy="338328"/>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2000"/>
              <a:buFont typeface="Arial"/>
              <a:buNone/>
            </a:pPr>
            <a:r>
              <a:rPr b="1" lang="en-US" sz="2000">
                <a:solidFill>
                  <a:srgbClr val="0B2E6D"/>
                </a:solidFill>
                <a:latin typeface="Arial"/>
                <a:ea typeface="Arial"/>
                <a:cs typeface="Arial"/>
                <a:sym typeface="Arial"/>
              </a:rPr>
              <a:t>Possible comments</a:t>
            </a:r>
            <a:endParaRPr sz="2000">
              <a:solidFill>
                <a:schemeClr val="dk1"/>
              </a:solidFill>
              <a:latin typeface="Arial"/>
              <a:ea typeface="Arial"/>
              <a:cs typeface="Arial"/>
              <a:sym typeface="Arial"/>
            </a:endParaRPr>
          </a:p>
        </p:txBody>
      </p:sp>
      <p:sp>
        <p:nvSpPr>
          <p:cNvPr id="379" name="Google Shape;379;p15"/>
          <p:cNvSpPr/>
          <p:nvPr/>
        </p:nvSpPr>
        <p:spPr>
          <a:xfrm>
            <a:off x="914400" y="3979392"/>
            <a:ext cx="3108960" cy="1554480"/>
          </a:xfrm>
          <a:prstGeom prst="rect">
            <a:avLst/>
          </a:prstGeom>
          <a:noFill/>
          <a:ln>
            <a:noFill/>
          </a:ln>
        </p:spPr>
        <p:txBody>
          <a:bodyPr anchorCtr="0" anchor="t" bIns="50800" lIns="50800" spcFirstLastPara="1" rIns="50800" wrap="square" tIns="50800">
            <a:noAutofit/>
          </a:bodyPr>
          <a:lstStyle/>
          <a:p>
            <a:pPr indent="-177800" lvl="0" marL="177800" marR="0" rtl="0" algn="l">
              <a:spcBef>
                <a:spcPts val="0"/>
              </a:spcBef>
              <a:spcAft>
                <a:spcPts val="0"/>
              </a:spcAft>
              <a:buClr>
                <a:srgbClr val="1E2A3A"/>
              </a:buClr>
              <a:buSzPts val="1650"/>
              <a:buFont typeface="Arial"/>
              <a:buChar char="•"/>
            </a:pPr>
            <a:r>
              <a:rPr lang="en-US" sz="1650">
                <a:solidFill>
                  <a:srgbClr val="1E2A3A"/>
                </a:solidFill>
                <a:latin typeface="Arial"/>
                <a:ea typeface="Arial"/>
                <a:cs typeface="Arial"/>
                <a:sym typeface="Arial"/>
              </a:rPr>
              <a:t>Heparin effect suspected</a:t>
            </a:r>
            <a:endParaRPr sz="165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1650"/>
              <a:buFont typeface="Arial"/>
              <a:buChar char="•"/>
            </a:pPr>
            <a:r>
              <a:rPr lang="en-US" sz="1650">
                <a:solidFill>
                  <a:srgbClr val="1E2A3A"/>
                </a:solidFill>
                <a:latin typeface="Arial"/>
                <a:ea typeface="Arial"/>
                <a:cs typeface="Arial"/>
                <a:sym typeface="Arial"/>
              </a:rPr>
              <a:t>Sample quality issue - repeat advised</a:t>
            </a:r>
            <a:endParaRPr sz="165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1650"/>
              <a:buFont typeface="Arial"/>
              <a:buChar char="•"/>
            </a:pPr>
            <a:r>
              <a:rPr lang="en-US" sz="1650">
                <a:solidFill>
                  <a:srgbClr val="1E2A3A"/>
                </a:solidFill>
                <a:latin typeface="Arial"/>
                <a:ea typeface="Arial"/>
                <a:cs typeface="Arial"/>
                <a:sym typeface="Arial"/>
              </a:rPr>
              <a:t>Mixing study may be considered if clinically indicated</a:t>
            </a:r>
            <a:endParaRPr sz="1650">
              <a:solidFill>
                <a:schemeClr val="dk1"/>
              </a:solidFill>
              <a:latin typeface="Arial"/>
              <a:ea typeface="Arial"/>
              <a:cs typeface="Arial"/>
              <a:sym typeface="Arial"/>
            </a:endParaRPr>
          </a:p>
        </p:txBody>
      </p:sp>
      <p:sp>
        <p:nvSpPr>
          <p:cNvPr id="380" name="Google Shape;380;p15"/>
          <p:cNvSpPr/>
          <p:nvPr/>
        </p:nvSpPr>
        <p:spPr>
          <a:xfrm>
            <a:off x="4754880" y="914400"/>
            <a:ext cx="6766560" cy="4937760"/>
          </a:xfrm>
          <a:prstGeom prst="roundRect">
            <a:avLst>
              <a:gd fmla="val 2222" name="adj"/>
            </a:avLst>
          </a:prstGeom>
          <a:solidFill>
            <a:srgbClr val="FFFFFF"/>
          </a:solidFill>
          <a:ln cap="flat" cmpd="sng" w="12700">
            <a:solidFill>
              <a:srgbClr val="D7E2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5"/>
          <p:cNvSpPr/>
          <p:nvPr/>
        </p:nvSpPr>
        <p:spPr>
          <a:xfrm>
            <a:off x="5029200" y="1170432"/>
            <a:ext cx="516636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2100"/>
              <a:buFont typeface="Arial"/>
              <a:buNone/>
            </a:pPr>
            <a:r>
              <a:rPr b="1" lang="en-US" sz="2100">
                <a:solidFill>
                  <a:srgbClr val="0B2E6D"/>
                </a:solidFill>
                <a:latin typeface="Arial"/>
                <a:ea typeface="Arial"/>
                <a:cs typeface="Arial"/>
                <a:sym typeface="Arial"/>
              </a:rPr>
              <a:t>Prolonged APTT-এর সাধারণ কারণ</a:t>
            </a:r>
            <a:endParaRPr sz="2100">
              <a:solidFill>
                <a:schemeClr val="dk1"/>
              </a:solidFill>
              <a:latin typeface="Arial"/>
              <a:ea typeface="Arial"/>
              <a:cs typeface="Arial"/>
              <a:sym typeface="Arial"/>
            </a:endParaRPr>
          </a:p>
        </p:txBody>
      </p:sp>
      <p:sp>
        <p:nvSpPr>
          <p:cNvPr id="382" name="Google Shape;382;p15"/>
          <p:cNvSpPr/>
          <p:nvPr/>
        </p:nvSpPr>
        <p:spPr>
          <a:xfrm>
            <a:off x="5074920" y="1645920"/>
            <a:ext cx="5760720" cy="2743200"/>
          </a:xfrm>
          <a:prstGeom prst="rect">
            <a:avLst/>
          </a:prstGeom>
          <a:noFill/>
          <a:ln>
            <a:noFill/>
          </a:ln>
        </p:spPr>
        <p:txBody>
          <a:bodyPr anchorCtr="0" anchor="t" bIns="50800" lIns="50800" spcFirstLastPara="1" rIns="50800" wrap="square" tIns="50800">
            <a:noAutofit/>
          </a:bodyPr>
          <a:lstStyle/>
          <a:p>
            <a:pPr indent="-177800" lvl="0" marL="177800" marR="0" rtl="0" algn="l">
              <a:spcBef>
                <a:spcPts val="0"/>
              </a:spcBef>
              <a:spcAft>
                <a:spcPts val="0"/>
              </a:spcAft>
              <a:buClr>
                <a:srgbClr val="1E2A3A"/>
              </a:buClr>
              <a:buSzPts val="1800"/>
              <a:buFont typeface="Arial"/>
              <a:buChar char="•"/>
            </a:pPr>
            <a:r>
              <a:rPr lang="en-US" sz="1800">
                <a:solidFill>
                  <a:srgbClr val="1E2A3A"/>
                </a:solidFill>
                <a:latin typeface="Arial"/>
                <a:ea typeface="Arial"/>
                <a:cs typeface="Arial"/>
                <a:sym typeface="Arial"/>
              </a:rPr>
              <a:t>Factor deficiency - VIII, IX, XI, XII, X, V, II, fibrinogen</a:t>
            </a:r>
            <a:endParaRPr sz="18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1800"/>
              <a:buFont typeface="Arial"/>
              <a:buChar char="•"/>
            </a:pPr>
            <a:r>
              <a:rPr lang="en-US" sz="1800">
                <a:solidFill>
                  <a:srgbClr val="1E2A3A"/>
                </a:solidFill>
                <a:latin typeface="Arial"/>
                <a:ea typeface="Arial"/>
                <a:cs typeface="Arial"/>
                <a:sym typeface="Arial"/>
              </a:rPr>
              <a:t>Heparin effect</a:t>
            </a:r>
            <a:endParaRPr sz="18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1800"/>
              <a:buFont typeface="Arial"/>
              <a:buChar char="•"/>
            </a:pPr>
            <a:r>
              <a:rPr lang="en-US" sz="1800">
                <a:solidFill>
                  <a:srgbClr val="1E2A3A"/>
                </a:solidFill>
                <a:latin typeface="Arial"/>
                <a:ea typeface="Arial"/>
                <a:cs typeface="Arial"/>
                <a:sym typeface="Arial"/>
              </a:rPr>
              <a:t>Lupus anticoagulant / nonspecific inhibitor</a:t>
            </a:r>
            <a:endParaRPr sz="18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1800"/>
              <a:buFont typeface="Arial"/>
              <a:buChar char="•"/>
            </a:pPr>
            <a:r>
              <a:rPr lang="en-US" sz="1800">
                <a:solidFill>
                  <a:srgbClr val="1E2A3A"/>
                </a:solidFill>
                <a:latin typeface="Arial"/>
                <a:ea typeface="Arial"/>
                <a:cs typeface="Arial"/>
                <a:sym typeface="Arial"/>
              </a:rPr>
              <a:t>Specific factor inhibitor</a:t>
            </a:r>
            <a:endParaRPr sz="18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1800"/>
              <a:buFont typeface="Arial"/>
              <a:buChar char="•"/>
            </a:pPr>
            <a:r>
              <a:rPr lang="en-US" sz="1800">
                <a:solidFill>
                  <a:srgbClr val="1E2A3A"/>
                </a:solidFill>
                <a:latin typeface="Arial"/>
                <a:ea typeface="Arial"/>
                <a:cs typeface="Arial"/>
                <a:sym typeface="Arial"/>
              </a:rPr>
              <a:t>DIC, liver disease, hypofibrinogenemia</a:t>
            </a:r>
            <a:endParaRPr sz="1800">
              <a:solidFill>
                <a:schemeClr val="dk1"/>
              </a:solidFill>
              <a:latin typeface="Arial"/>
              <a:ea typeface="Arial"/>
              <a:cs typeface="Arial"/>
              <a:sym typeface="Arial"/>
            </a:endParaRPr>
          </a:p>
          <a:p>
            <a:pPr indent="-177800" lvl="0" marL="177800" marR="0" rtl="0" algn="l">
              <a:spcBef>
                <a:spcPts val="0"/>
              </a:spcBef>
              <a:spcAft>
                <a:spcPts val="0"/>
              </a:spcAft>
              <a:buClr>
                <a:srgbClr val="1E2A3A"/>
              </a:buClr>
              <a:buSzPts val="1800"/>
              <a:buFont typeface="Arial"/>
              <a:buChar char="•"/>
            </a:pPr>
            <a:r>
              <a:rPr lang="en-US" sz="1800">
                <a:solidFill>
                  <a:srgbClr val="1E2A3A"/>
                </a:solidFill>
                <a:latin typeface="Arial"/>
                <a:ea typeface="Arial"/>
                <a:cs typeface="Arial"/>
                <a:sym typeface="Arial"/>
              </a:rPr>
              <a:t>Pre-analytical error - underfilled tube, clot, delayed processing, heparin contamination</a:t>
            </a:r>
            <a:endParaRPr sz="1800">
              <a:solidFill>
                <a:schemeClr val="dk1"/>
              </a:solidFill>
              <a:latin typeface="Arial"/>
              <a:ea typeface="Arial"/>
              <a:cs typeface="Arial"/>
              <a:sym typeface="Arial"/>
            </a:endParaRPr>
          </a:p>
        </p:txBody>
      </p:sp>
      <p:sp>
        <p:nvSpPr>
          <p:cNvPr id="383" name="Google Shape;383;p15"/>
          <p:cNvSpPr/>
          <p:nvPr/>
        </p:nvSpPr>
        <p:spPr>
          <a:xfrm>
            <a:off x="5074920" y="4937760"/>
            <a:ext cx="5486400" cy="34747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2159B5"/>
              </a:buClr>
              <a:buSzPts val="1650"/>
              <a:buFont typeface="Arial"/>
              <a:buNone/>
            </a:pPr>
            <a:r>
              <a:rPr b="1" lang="en-US" sz="1650">
                <a:solidFill>
                  <a:srgbClr val="2159B5"/>
                </a:solidFill>
                <a:latin typeface="Arial"/>
                <a:ea typeface="Arial"/>
                <a:cs typeface="Arial"/>
                <a:sym typeface="Arial"/>
              </a:rPr>
              <a:t>Follow-up tests (clinical context অনুযায়ী): PT/INR, thrombin time, fibrinogen, mixing study, lupus anticoagulant profile, factor assay, anti-Xa.</a:t>
            </a:r>
            <a:endParaRPr sz="165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16"/>
          <p:cNvSpPr/>
          <p:nvPr/>
        </p:nvSpPr>
        <p:spPr>
          <a:xfrm>
            <a:off x="320040" y="91440"/>
            <a:ext cx="987552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Rejection criteria, troubleshooting ও safety</a:t>
            </a:r>
            <a:endParaRPr sz="2400">
              <a:solidFill>
                <a:schemeClr val="dk1"/>
              </a:solidFill>
              <a:latin typeface="Arial"/>
              <a:ea typeface="Arial"/>
              <a:cs typeface="Arial"/>
              <a:sym typeface="Arial"/>
            </a:endParaRPr>
          </a:p>
        </p:txBody>
      </p:sp>
      <p:sp>
        <p:nvSpPr>
          <p:cNvPr id="390" name="Google Shape;390;p16"/>
          <p:cNvSpPr/>
          <p:nvPr/>
        </p:nvSpPr>
        <p:spPr>
          <a:xfrm>
            <a:off x="11384280" y="91440"/>
            <a:ext cx="41148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1400"/>
              <a:buFont typeface="Arial"/>
              <a:buNone/>
            </a:pPr>
            <a:r>
              <a:rPr b="1" lang="en-US" sz="1400">
                <a:solidFill>
                  <a:srgbClr val="FFFFFF"/>
                </a:solidFill>
                <a:latin typeface="Arial"/>
                <a:ea typeface="Arial"/>
                <a:cs typeface="Arial"/>
                <a:sym typeface="Arial"/>
              </a:rPr>
              <a:t>11</a:t>
            </a:r>
            <a:endParaRPr sz="1400">
              <a:solidFill>
                <a:schemeClr val="dk1"/>
              </a:solidFill>
              <a:latin typeface="Arial"/>
              <a:ea typeface="Arial"/>
              <a:cs typeface="Arial"/>
              <a:sym typeface="Arial"/>
            </a:endParaRPr>
          </a:p>
        </p:txBody>
      </p:sp>
      <p:sp>
        <p:nvSpPr>
          <p:cNvPr id="391" name="Google Shape;391;p16"/>
          <p:cNvSpPr/>
          <p:nvPr/>
        </p:nvSpPr>
        <p:spPr>
          <a:xfrm>
            <a:off x="320040" y="6556248"/>
            <a:ext cx="4114800" cy="12801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900"/>
              <a:buFont typeface="Arial"/>
              <a:buNone/>
            </a:pPr>
            <a:r>
              <a:rPr lang="en-US" sz="900">
                <a:solidFill>
                  <a:srgbClr val="5B677A"/>
                </a:solidFill>
                <a:latin typeface="Arial"/>
                <a:ea typeface="Arial"/>
                <a:cs typeface="Arial"/>
                <a:sym typeface="Arial"/>
              </a:rPr>
              <a:t>APTT Training Deck</a:t>
            </a:r>
            <a:endParaRPr sz="900">
              <a:solidFill>
                <a:schemeClr val="dk1"/>
              </a:solidFill>
              <a:latin typeface="Arial"/>
              <a:ea typeface="Arial"/>
              <a:cs typeface="Arial"/>
              <a:sym typeface="Arial"/>
            </a:endParaRPr>
          </a:p>
        </p:txBody>
      </p:sp>
      <p:sp>
        <p:nvSpPr>
          <p:cNvPr id="392" name="Google Shape;392;p16"/>
          <p:cNvSpPr/>
          <p:nvPr/>
        </p:nvSpPr>
        <p:spPr>
          <a:xfrm>
            <a:off x="548640" y="914400"/>
            <a:ext cx="3520440" cy="2011680"/>
          </a:xfrm>
          <a:prstGeom prst="roundRect">
            <a:avLst>
              <a:gd fmla="val 4545"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6"/>
          <p:cNvSpPr/>
          <p:nvPr/>
        </p:nvSpPr>
        <p:spPr>
          <a:xfrm>
            <a:off x="548640" y="914400"/>
            <a:ext cx="100584" cy="201168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6"/>
          <p:cNvSpPr/>
          <p:nvPr/>
        </p:nvSpPr>
        <p:spPr>
          <a:xfrm>
            <a:off x="749808" y="1024128"/>
            <a:ext cx="320954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Specimen reject করবেন যদি</a:t>
            </a:r>
            <a:endParaRPr sz="1800">
              <a:solidFill>
                <a:schemeClr val="dk1"/>
              </a:solidFill>
              <a:latin typeface="Arial"/>
              <a:ea typeface="Arial"/>
              <a:cs typeface="Arial"/>
              <a:sym typeface="Arial"/>
            </a:endParaRPr>
          </a:p>
        </p:txBody>
      </p:sp>
      <p:sp>
        <p:nvSpPr>
          <p:cNvPr id="395" name="Google Shape;395;p16"/>
          <p:cNvSpPr/>
          <p:nvPr/>
        </p:nvSpPr>
        <p:spPr>
          <a:xfrm>
            <a:off x="749808" y="1325880"/>
            <a:ext cx="3209544" cy="1508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Wrong tube</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Underfilled / overfilled citrate tube</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Clotted sample</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Unlabelled / mislabelled sample</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Gross hemolysis / gross lipemia / gross icterus (method-specific)</a:t>
            </a:r>
            <a:endParaRPr sz="1400">
              <a:solidFill>
                <a:schemeClr val="dk1"/>
              </a:solidFill>
              <a:latin typeface="Arial"/>
              <a:ea typeface="Arial"/>
              <a:cs typeface="Arial"/>
              <a:sym typeface="Arial"/>
            </a:endParaRPr>
          </a:p>
        </p:txBody>
      </p:sp>
      <p:sp>
        <p:nvSpPr>
          <p:cNvPr id="396" name="Google Shape;396;p16"/>
          <p:cNvSpPr/>
          <p:nvPr/>
        </p:nvSpPr>
        <p:spPr>
          <a:xfrm>
            <a:off x="4315968" y="914400"/>
            <a:ext cx="3520440" cy="2011680"/>
          </a:xfrm>
          <a:prstGeom prst="roundRect">
            <a:avLst>
              <a:gd fmla="val 4545"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6"/>
          <p:cNvSpPr/>
          <p:nvPr/>
        </p:nvSpPr>
        <p:spPr>
          <a:xfrm>
            <a:off x="4315968" y="914400"/>
            <a:ext cx="100584" cy="201168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6"/>
          <p:cNvSpPr/>
          <p:nvPr/>
        </p:nvSpPr>
        <p:spPr>
          <a:xfrm>
            <a:off x="4517136" y="1024128"/>
            <a:ext cx="320954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Unexpected prolonged হলে দেখুন</a:t>
            </a:r>
            <a:endParaRPr sz="1800">
              <a:solidFill>
                <a:schemeClr val="dk1"/>
              </a:solidFill>
              <a:latin typeface="Arial"/>
              <a:ea typeface="Arial"/>
              <a:cs typeface="Arial"/>
              <a:sym typeface="Arial"/>
            </a:endParaRPr>
          </a:p>
        </p:txBody>
      </p:sp>
      <p:sp>
        <p:nvSpPr>
          <p:cNvPr id="399" name="Google Shape;399;p16"/>
          <p:cNvSpPr/>
          <p:nvPr/>
        </p:nvSpPr>
        <p:spPr>
          <a:xfrm>
            <a:off x="4517136" y="1325880"/>
            <a:ext cx="3209544" cy="1508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Heparin contamination?</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High hematocrit?</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Delay in processing?</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Reagent expiry / onboard stability?</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QC out of range?</a:t>
            </a:r>
            <a:endParaRPr sz="1400">
              <a:solidFill>
                <a:schemeClr val="dk1"/>
              </a:solidFill>
              <a:latin typeface="Arial"/>
              <a:ea typeface="Arial"/>
              <a:cs typeface="Arial"/>
              <a:sym typeface="Arial"/>
            </a:endParaRPr>
          </a:p>
        </p:txBody>
      </p:sp>
      <p:sp>
        <p:nvSpPr>
          <p:cNvPr id="400" name="Google Shape;400;p16"/>
          <p:cNvSpPr/>
          <p:nvPr/>
        </p:nvSpPr>
        <p:spPr>
          <a:xfrm>
            <a:off x="8092440" y="914400"/>
            <a:ext cx="3520440" cy="2011680"/>
          </a:xfrm>
          <a:prstGeom prst="roundRect">
            <a:avLst>
              <a:gd fmla="val 4545"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16"/>
          <p:cNvSpPr/>
          <p:nvPr/>
        </p:nvSpPr>
        <p:spPr>
          <a:xfrm>
            <a:off x="8092440" y="914400"/>
            <a:ext cx="100584" cy="201168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16"/>
          <p:cNvSpPr/>
          <p:nvPr/>
        </p:nvSpPr>
        <p:spPr>
          <a:xfrm>
            <a:off x="8293608" y="1024128"/>
            <a:ext cx="320954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Analyzer flag দিলে</a:t>
            </a:r>
            <a:endParaRPr sz="1800">
              <a:solidFill>
                <a:schemeClr val="dk1"/>
              </a:solidFill>
              <a:latin typeface="Arial"/>
              <a:ea typeface="Arial"/>
              <a:cs typeface="Arial"/>
              <a:sym typeface="Arial"/>
            </a:endParaRPr>
          </a:p>
        </p:txBody>
      </p:sp>
      <p:sp>
        <p:nvSpPr>
          <p:cNvPr id="403" name="Google Shape;403;p16"/>
          <p:cNvSpPr/>
          <p:nvPr/>
        </p:nvSpPr>
        <p:spPr>
          <a:xfrm>
            <a:off x="8293608" y="1325880"/>
            <a:ext cx="3209544" cy="1508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Fresh aliquot repeat</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Fibrin strand আছে কি না দেখুন</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QC verify করুন</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Backup/manual method consider করুন</a:t>
            </a:r>
            <a:endParaRPr sz="14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 Supervisor-কে জানান</a:t>
            </a:r>
            <a:endParaRPr sz="1400">
              <a:solidFill>
                <a:schemeClr val="dk1"/>
              </a:solidFill>
              <a:latin typeface="Arial"/>
              <a:ea typeface="Arial"/>
              <a:cs typeface="Arial"/>
              <a:sym typeface="Arial"/>
            </a:endParaRPr>
          </a:p>
        </p:txBody>
      </p:sp>
      <p:sp>
        <p:nvSpPr>
          <p:cNvPr id="404" name="Google Shape;404;p16"/>
          <p:cNvSpPr/>
          <p:nvPr/>
        </p:nvSpPr>
        <p:spPr>
          <a:xfrm>
            <a:off x="548640" y="3383280"/>
            <a:ext cx="5394960" cy="1783080"/>
          </a:xfrm>
          <a:prstGeom prst="roundRect">
            <a:avLst>
              <a:gd fmla="val 5128"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16"/>
          <p:cNvSpPr/>
          <p:nvPr/>
        </p:nvSpPr>
        <p:spPr>
          <a:xfrm>
            <a:off x="548640" y="3383280"/>
            <a:ext cx="100584" cy="178308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6"/>
          <p:cNvSpPr/>
          <p:nvPr/>
        </p:nvSpPr>
        <p:spPr>
          <a:xfrm>
            <a:off x="749808" y="3493008"/>
            <a:ext cx="508406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Safety</a:t>
            </a:r>
            <a:endParaRPr sz="1800">
              <a:solidFill>
                <a:schemeClr val="dk1"/>
              </a:solidFill>
              <a:latin typeface="Arial"/>
              <a:ea typeface="Arial"/>
              <a:cs typeface="Arial"/>
              <a:sym typeface="Arial"/>
            </a:endParaRPr>
          </a:p>
        </p:txBody>
      </p:sp>
      <p:sp>
        <p:nvSpPr>
          <p:cNvPr id="407" name="Google Shape;407;p16"/>
          <p:cNvSpPr/>
          <p:nvPr/>
        </p:nvSpPr>
        <p:spPr>
          <a:xfrm>
            <a:off x="749808" y="3794760"/>
            <a:ext cx="5084064"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সব specimen-কে potentially infectious হিসেবে বিবেচনা করুন। Gloves, lab coat, eye protection policy মেনে চলুন। Spill হলে local biosafety SOP অনুসরণ করুন।</a:t>
            </a:r>
            <a:endParaRPr sz="1400">
              <a:solidFill>
                <a:schemeClr val="dk1"/>
              </a:solidFill>
              <a:latin typeface="Arial"/>
              <a:ea typeface="Arial"/>
              <a:cs typeface="Arial"/>
              <a:sym typeface="Arial"/>
            </a:endParaRPr>
          </a:p>
        </p:txBody>
      </p:sp>
      <p:sp>
        <p:nvSpPr>
          <p:cNvPr id="408" name="Google Shape;408;p16"/>
          <p:cNvSpPr/>
          <p:nvPr/>
        </p:nvSpPr>
        <p:spPr>
          <a:xfrm>
            <a:off x="6217920" y="3383280"/>
            <a:ext cx="5394960" cy="1783080"/>
          </a:xfrm>
          <a:prstGeom prst="roundRect">
            <a:avLst>
              <a:gd fmla="val 5128" name="adj"/>
            </a:avLst>
          </a:prstGeom>
          <a:solidFill>
            <a:srgbClr val="FFFFFF"/>
          </a:solidFill>
          <a:ln cap="flat" cmpd="sng" w="12700">
            <a:solidFill>
              <a:srgbClr val="D7E2F1"/>
            </a:solidFill>
            <a:prstDash val="solid"/>
            <a:round/>
            <a:headEnd len="sm" w="sm" type="none"/>
            <a:tailEnd len="sm" w="sm" type="none"/>
          </a:ln>
          <a:effectLst>
            <a:outerShdw blurRad="12700" rotWithShape="0" algn="bl" dir="2700000" dist="6350">
              <a:srgbClr val="000000">
                <a:alpha val="12157"/>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16"/>
          <p:cNvSpPr/>
          <p:nvPr/>
        </p:nvSpPr>
        <p:spPr>
          <a:xfrm>
            <a:off x="6217920" y="3383280"/>
            <a:ext cx="100584" cy="1783080"/>
          </a:xfrm>
          <a:prstGeom prst="rect">
            <a:avLst/>
          </a:prstGeom>
          <a:solidFill>
            <a:srgbClr val="2159B5"/>
          </a:solidFill>
          <a:ln cap="flat" cmpd="sng" w="12700">
            <a:solidFill>
              <a:srgbClr val="2159B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16"/>
          <p:cNvSpPr/>
          <p:nvPr/>
        </p:nvSpPr>
        <p:spPr>
          <a:xfrm>
            <a:off x="6419088" y="3493008"/>
            <a:ext cx="5084064"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Documentation</a:t>
            </a:r>
            <a:endParaRPr sz="1800">
              <a:solidFill>
                <a:schemeClr val="dk1"/>
              </a:solidFill>
              <a:latin typeface="Arial"/>
              <a:ea typeface="Arial"/>
              <a:cs typeface="Arial"/>
              <a:sym typeface="Arial"/>
            </a:endParaRPr>
          </a:p>
        </p:txBody>
      </p:sp>
      <p:sp>
        <p:nvSpPr>
          <p:cNvPr id="411" name="Google Shape;411;p16"/>
          <p:cNvSpPr/>
          <p:nvPr/>
        </p:nvSpPr>
        <p:spPr>
          <a:xfrm>
            <a:off x="6419088" y="3794760"/>
            <a:ext cx="5084064"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3A"/>
              </a:buClr>
              <a:buSzPts val="1400"/>
              <a:buFont typeface="Arial"/>
              <a:buNone/>
            </a:pPr>
            <a:r>
              <a:rPr lang="en-US" sz="1400">
                <a:solidFill>
                  <a:srgbClr val="1E2A3A"/>
                </a:solidFill>
                <a:latin typeface="Arial"/>
                <a:ea typeface="Arial"/>
                <a:cs typeface="Arial"/>
                <a:sym typeface="Arial"/>
              </a:rPr>
              <a:t>sample receipt, reject log, QC chart, reagent lot, expiry, maintenance, calibration/verification, patient report record সংরক্ষণ করুন।</a:t>
            </a:r>
            <a:endParaRPr sz="1400">
              <a:solidFill>
                <a:schemeClr val="dk1"/>
              </a:solidFill>
              <a:latin typeface="Arial"/>
              <a:ea typeface="Arial"/>
              <a:cs typeface="Arial"/>
              <a:sym typeface="Arial"/>
            </a:endParaRPr>
          </a:p>
        </p:txBody>
      </p:sp>
      <p:sp>
        <p:nvSpPr>
          <p:cNvPr id="412" name="Google Shape;412;p16"/>
          <p:cNvSpPr/>
          <p:nvPr/>
        </p:nvSpPr>
        <p:spPr>
          <a:xfrm>
            <a:off x="914400" y="5623560"/>
            <a:ext cx="10241280" cy="228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C92A2A"/>
              </a:buClr>
              <a:buSzPts val="2000"/>
              <a:buFont typeface="Arial"/>
              <a:buNone/>
            </a:pPr>
            <a:r>
              <a:rPr b="1" lang="en-US" sz="2000">
                <a:solidFill>
                  <a:srgbClr val="C92A2A"/>
                </a:solidFill>
                <a:latin typeface="Arial"/>
                <a:ea typeface="Arial"/>
                <a:cs typeface="Arial"/>
                <a:sym typeface="Arial"/>
              </a:rPr>
              <a:t>একটি ভালো APTT result = ভালো sample + ভালো QC + method discipline</a:t>
            </a:r>
            <a:endParaRPr sz="20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17"/>
          <p:cNvSpPr/>
          <p:nvPr/>
        </p:nvSpPr>
        <p:spPr>
          <a:xfrm>
            <a:off x="320040" y="91440"/>
            <a:ext cx="9875520" cy="25603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সারাংশ</a:t>
            </a:r>
            <a:endParaRPr sz="2400">
              <a:solidFill>
                <a:schemeClr val="dk1"/>
              </a:solidFill>
              <a:latin typeface="Arial"/>
              <a:ea typeface="Arial"/>
              <a:cs typeface="Arial"/>
              <a:sym typeface="Arial"/>
            </a:endParaRPr>
          </a:p>
        </p:txBody>
      </p:sp>
      <p:sp>
        <p:nvSpPr>
          <p:cNvPr id="419" name="Google Shape;419;p17"/>
          <p:cNvSpPr/>
          <p:nvPr/>
        </p:nvSpPr>
        <p:spPr>
          <a:xfrm>
            <a:off x="11384280" y="91440"/>
            <a:ext cx="411480" cy="256032"/>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rgbClr val="FFFFFF"/>
              </a:buClr>
              <a:buSzPts val="1400"/>
              <a:buFont typeface="Arial"/>
              <a:buNone/>
            </a:pPr>
            <a:r>
              <a:rPr b="1" lang="en-US" sz="1400">
                <a:solidFill>
                  <a:srgbClr val="FFFFFF"/>
                </a:solidFill>
                <a:latin typeface="Arial"/>
                <a:ea typeface="Arial"/>
                <a:cs typeface="Arial"/>
                <a:sym typeface="Arial"/>
              </a:rPr>
              <a:t>12</a:t>
            </a:r>
            <a:endParaRPr sz="1400">
              <a:solidFill>
                <a:schemeClr val="dk1"/>
              </a:solidFill>
              <a:latin typeface="Arial"/>
              <a:ea typeface="Arial"/>
              <a:cs typeface="Arial"/>
              <a:sym typeface="Arial"/>
            </a:endParaRPr>
          </a:p>
        </p:txBody>
      </p:sp>
      <p:sp>
        <p:nvSpPr>
          <p:cNvPr id="420" name="Google Shape;420;p17"/>
          <p:cNvSpPr/>
          <p:nvPr/>
        </p:nvSpPr>
        <p:spPr>
          <a:xfrm>
            <a:off x="320040" y="6556248"/>
            <a:ext cx="4114800" cy="12801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5B677A"/>
              </a:buClr>
              <a:buSzPts val="900"/>
              <a:buFont typeface="Arial"/>
              <a:buNone/>
            </a:pPr>
            <a:r>
              <a:rPr lang="en-US" sz="900">
                <a:solidFill>
                  <a:srgbClr val="5B677A"/>
                </a:solidFill>
                <a:latin typeface="Arial"/>
                <a:ea typeface="Arial"/>
                <a:cs typeface="Arial"/>
                <a:sym typeface="Arial"/>
              </a:rPr>
              <a:t>ধন্যবাদ</a:t>
            </a:r>
            <a:endParaRPr sz="900">
              <a:solidFill>
                <a:schemeClr val="dk1"/>
              </a:solidFill>
              <a:latin typeface="Arial"/>
              <a:ea typeface="Arial"/>
              <a:cs typeface="Arial"/>
              <a:sym typeface="Arial"/>
            </a:endParaRPr>
          </a:p>
        </p:txBody>
      </p:sp>
      <p:sp>
        <p:nvSpPr>
          <p:cNvPr id="421" name="Google Shape;421;p17"/>
          <p:cNvSpPr/>
          <p:nvPr/>
        </p:nvSpPr>
        <p:spPr>
          <a:xfrm>
            <a:off x="731520" y="1097280"/>
            <a:ext cx="10698480" cy="4343400"/>
          </a:xfrm>
          <a:prstGeom prst="roundRect">
            <a:avLst>
              <a:gd fmla="val 2947" name="adj"/>
            </a:avLst>
          </a:prstGeom>
          <a:solidFill>
            <a:srgbClr val="FFFFFF"/>
          </a:solidFill>
          <a:ln cap="flat" cmpd="sng" w="12700">
            <a:solidFill>
              <a:srgbClr val="D7E2F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17"/>
          <p:cNvSpPr/>
          <p:nvPr/>
        </p:nvSpPr>
        <p:spPr>
          <a:xfrm>
            <a:off x="1097280" y="1463040"/>
            <a:ext cx="4663440" cy="3200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B2E6D"/>
              </a:buClr>
              <a:buSzPts val="2800"/>
              <a:buFont typeface="Arial"/>
              <a:buNone/>
            </a:pPr>
            <a:r>
              <a:rPr b="1" lang="en-US" sz="2800">
                <a:solidFill>
                  <a:srgbClr val="0B2E6D"/>
                </a:solidFill>
                <a:latin typeface="Arial"/>
                <a:ea typeface="Arial"/>
                <a:cs typeface="Arial"/>
                <a:sym typeface="Arial"/>
              </a:rPr>
              <a:t>APTT practical message</a:t>
            </a:r>
            <a:endParaRPr sz="2800">
              <a:solidFill>
                <a:schemeClr val="dk1"/>
              </a:solidFill>
              <a:latin typeface="Arial"/>
              <a:ea typeface="Arial"/>
              <a:cs typeface="Arial"/>
              <a:sym typeface="Arial"/>
            </a:endParaRPr>
          </a:p>
        </p:txBody>
      </p:sp>
      <p:sp>
        <p:nvSpPr>
          <p:cNvPr id="423" name="Google Shape;423;p17"/>
          <p:cNvSpPr/>
          <p:nvPr/>
        </p:nvSpPr>
        <p:spPr>
          <a:xfrm>
            <a:off x="1097280" y="2057400"/>
            <a:ext cx="5120640" cy="237744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2600"/>
              <a:buFont typeface="Arial"/>
              <a:buNone/>
            </a:pPr>
            <a:r>
              <a:rPr b="1" lang="en-US" sz="2600">
                <a:solidFill>
                  <a:srgbClr val="1E2A3A"/>
                </a:solidFill>
                <a:latin typeface="Arial"/>
                <a:ea typeface="Arial"/>
                <a:cs typeface="Arial"/>
                <a:sym typeface="Arial"/>
              </a:rPr>
              <a:t>সঠিক tube + সঠিক fill + সঠিক centrifugation</a:t>
            </a:r>
            <a:endParaRPr sz="26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2600"/>
              <a:buFont typeface="Arial"/>
              <a:buNone/>
            </a:pPr>
            <a:r>
              <a:rPr b="1" lang="en-US" sz="2600">
                <a:solidFill>
                  <a:srgbClr val="1E2A3A"/>
                </a:solidFill>
                <a:latin typeface="Arial"/>
                <a:ea typeface="Arial"/>
                <a:cs typeface="Arial"/>
                <a:sym typeface="Arial"/>
              </a:rPr>
              <a:t>+ সঠিক reagent/QC + সঠিক timing</a:t>
            </a:r>
            <a:endParaRPr sz="26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2600"/>
              <a:buFont typeface="Arial"/>
              <a:buNone/>
            </a:pPr>
            <a:r>
              <a:rPr b="1" lang="en-US" sz="2600">
                <a:solidFill>
                  <a:srgbClr val="1E2A3A"/>
                </a:solidFill>
                <a:latin typeface="Arial"/>
                <a:ea typeface="Arial"/>
                <a:cs typeface="Arial"/>
                <a:sym typeface="Arial"/>
              </a:rPr>
              <a:t>= নির্ভরযোগ্য APTT ফলাফল</a:t>
            </a:r>
            <a:endParaRPr sz="2600">
              <a:solidFill>
                <a:schemeClr val="dk1"/>
              </a:solidFill>
              <a:latin typeface="Arial"/>
              <a:ea typeface="Arial"/>
              <a:cs typeface="Arial"/>
              <a:sym typeface="Arial"/>
            </a:endParaRPr>
          </a:p>
        </p:txBody>
      </p:sp>
      <p:sp>
        <p:nvSpPr>
          <p:cNvPr id="424" name="Google Shape;424;p17"/>
          <p:cNvSpPr/>
          <p:nvPr/>
        </p:nvSpPr>
        <p:spPr>
          <a:xfrm>
            <a:off x="6858000" y="1783080"/>
            <a:ext cx="3566160" cy="3079066"/>
          </a:xfrm>
          <a:prstGeom prst="roundRect">
            <a:avLst>
              <a:gd fmla="val 5385" name="adj"/>
            </a:avLst>
          </a:prstGeom>
          <a:solidFill>
            <a:srgbClr val="F4F8FF"/>
          </a:solidFill>
          <a:ln cap="flat" cmpd="sng" w="12700">
            <a:solidFill>
              <a:srgbClr val="C7D5E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7"/>
          <p:cNvSpPr/>
          <p:nvPr/>
        </p:nvSpPr>
        <p:spPr>
          <a:xfrm>
            <a:off x="7086600" y="1979676"/>
            <a:ext cx="3017520" cy="228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B2E6D"/>
              </a:buClr>
              <a:buSzPts val="1800"/>
              <a:buFont typeface="Arial"/>
              <a:buNone/>
            </a:pPr>
            <a:r>
              <a:rPr b="1" lang="en-US" sz="1800">
                <a:solidFill>
                  <a:srgbClr val="0B2E6D"/>
                </a:solidFill>
                <a:latin typeface="Arial"/>
                <a:ea typeface="Arial"/>
                <a:cs typeface="Arial"/>
                <a:sym typeface="Arial"/>
              </a:rPr>
              <a:t>Key Lesson</a:t>
            </a:r>
            <a:endParaRPr sz="1800">
              <a:solidFill>
                <a:schemeClr val="dk1"/>
              </a:solidFill>
              <a:latin typeface="Arial"/>
              <a:ea typeface="Arial"/>
              <a:cs typeface="Arial"/>
              <a:sym typeface="Arial"/>
            </a:endParaRPr>
          </a:p>
        </p:txBody>
      </p:sp>
      <p:sp>
        <p:nvSpPr>
          <p:cNvPr id="426" name="Google Shape;426;p17"/>
          <p:cNvSpPr/>
          <p:nvPr/>
        </p:nvSpPr>
        <p:spPr>
          <a:xfrm>
            <a:off x="7360920" y="2468880"/>
            <a:ext cx="2560320" cy="1804182"/>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1E2A3A"/>
              </a:buClr>
              <a:buSzPts val="1800"/>
              <a:buFont typeface="Arial"/>
              <a:buNone/>
            </a:pPr>
            <a:r>
              <a:rPr lang="en-US" sz="1800">
                <a:solidFill>
                  <a:srgbClr val="1E2A3A"/>
                </a:solidFill>
                <a:latin typeface="Arial"/>
                <a:ea typeface="Arial"/>
                <a:cs typeface="Arial"/>
                <a:sym typeface="Arial"/>
              </a:rPr>
              <a:t>• কোন tube লাগবে</a:t>
            </a:r>
            <a:endParaRPr sz="18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800"/>
              <a:buFont typeface="Arial"/>
              <a:buNone/>
            </a:pPr>
            <a:r>
              <a:rPr lang="en-US" sz="1800">
                <a:solidFill>
                  <a:srgbClr val="1E2A3A"/>
                </a:solidFill>
                <a:latin typeface="Arial"/>
                <a:ea typeface="Arial"/>
                <a:cs typeface="Arial"/>
                <a:sym typeface="Arial"/>
              </a:rPr>
              <a:t>• centrifuge কীভাবে করবেন</a:t>
            </a:r>
            <a:endParaRPr sz="18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800"/>
              <a:buFont typeface="Arial"/>
              <a:buNone/>
            </a:pPr>
            <a:r>
              <a:rPr lang="en-US" sz="1800">
                <a:solidFill>
                  <a:srgbClr val="1E2A3A"/>
                </a:solidFill>
                <a:latin typeface="Arial"/>
                <a:ea typeface="Arial"/>
                <a:cs typeface="Arial"/>
                <a:sym typeface="Arial"/>
              </a:rPr>
              <a:t>• PPP কী</a:t>
            </a:r>
            <a:endParaRPr sz="18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800"/>
              <a:buFont typeface="Arial"/>
              <a:buNone/>
            </a:pPr>
            <a:r>
              <a:rPr lang="en-US" sz="1800">
                <a:solidFill>
                  <a:srgbClr val="1E2A3A"/>
                </a:solidFill>
                <a:latin typeface="Arial"/>
                <a:ea typeface="Arial"/>
                <a:cs typeface="Arial"/>
                <a:sym typeface="Arial"/>
              </a:rPr>
              <a:t>• QC কী</a:t>
            </a:r>
            <a:endParaRPr sz="1800">
              <a:solidFill>
                <a:schemeClr val="dk1"/>
              </a:solidFill>
              <a:latin typeface="Arial"/>
              <a:ea typeface="Arial"/>
              <a:cs typeface="Arial"/>
              <a:sym typeface="Arial"/>
            </a:endParaRPr>
          </a:p>
          <a:p>
            <a:pPr indent="0" lvl="0" marL="0" marR="0" rtl="0" algn="l">
              <a:spcBef>
                <a:spcPts val="0"/>
              </a:spcBef>
              <a:spcAft>
                <a:spcPts val="0"/>
              </a:spcAft>
              <a:buClr>
                <a:srgbClr val="1E2A3A"/>
              </a:buClr>
              <a:buSzPts val="1800"/>
              <a:buFont typeface="Arial"/>
              <a:buNone/>
            </a:pPr>
            <a:r>
              <a:rPr lang="en-US" sz="1800">
                <a:solidFill>
                  <a:srgbClr val="1E2A3A"/>
                </a:solidFill>
                <a:latin typeface="Arial"/>
                <a:ea typeface="Arial"/>
                <a:cs typeface="Arial"/>
                <a:sym typeface="Arial"/>
              </a:rPr>
              <a:t>• result কীভাবে report করবেন</a:t>
            </a:r>
            <a:endParaRPr sz="1800">
              <a:solidFill>
                <a:schemeClr val="dk1"/>
              </a:solidFill>
              <a:latin typeface="Arial"/>
              <a:ea typeface="Arial"/>
              <a:cs typeface="Arial"/>
              <a:sym typeface="Arial"/>
            </a:endParaRPr>
          </a:p>
        </p:txBody>
      </p:sp>
      <p:sp>
        <p:nvSpPr>
          <p:cNvPr id="427" name="Google Shape;427;p17"/>
          <p:cNvSpPr/>
          <p:nvPr/>
        </p:nvSpPr>
        <p:spPr>
          <a:xfrm>
            <a:off x="4389120" y="5669280"/>
            <a:ext cx="3291840" cy="50292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2159B5"/>
              </a:buClr>
              <a:buSzPts val="3000"/>
              <a:buFont typeface="Arial"/>
              <a:buNone/>
            </a:pPr>
            <a:r>
              <a:rPr b="1" lang="en-US" sz="3000">
                <a:solidFill>
                  <a:srgbClr val="2159B5"/>
                </a:solidFill>
                <a:latin typeface="Arial"/>
                <a:ea typeface="Arial"/>
                <a:cs typeface="Arial"/>
                <a:sym typeface="Arial"/>
              </a:rPr>
              <a:t>ধন্যবাদ</a:t>
            </a:r>
            <a:endParaRPr sz="3000">
              <a:solidFill>
                <a:schemeClr val="dk1"/>
              </a:solidFill>
              <a:latin typeface="Arial"/>
              <a:ea typeface="Arial"/>
              <a:cs typeface="Arial"/>
              <a:sym typeface="Arial"/>
            </a:endParaRPr>
          </a:p>
          <a:p>
            <a:pPr indent="0" lvl="0" marL="0" marR="0" rtl="0" algn="ctr">
              <a:spcBef>
                <a:spcPts val="0"/>
              </a:spcBef>
              <a:spcAft>
                <a:spcPts val="0"/>
              </a:spcAft>
              <a:buClr>
                <a:srgbClr val="2159B5"/>
              </a:buClr>
              <a:buSzPts val="3000"/>
              <a:buFont typeface="Arial"/>
              <a:buNone/>
            </a:pPr>
            <a:r>
              <a:rPr b="1" lang="en-US" sz="3000">
                <a:solidFill>
                  <a:srgbClr val="2159B5"/>
                </a:solidFill>
                <a:latin typeface="Arial"/>
                <a:ea typeface="Arial"/>
                <a:cs typeface="Arial"/>
                <a:sym typeface="Arial"/>
              </a:rPr>
              <a:t>প্রশ্নোত্তর পর্ব</a:t>
            </a:r>
            <a:endParaRPr sz="30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