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schemas.openxmlformats.org/officeDocument/2006/relationships/slide" Target="slides/slide17.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24" Type="http://schemas.openxmlformats.org/officeDocument/2006/relationships/slide" Target="slides/slide19.xml"/><Relationship Id="rId12" Type="http://schemas.openxmlformats.org/officeDocument/2006/relationships/slide" Target="slides/slide7.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4" name="Google Shape;14;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txBox="1"/>
          <p:nvPr>
            <p:ph idx="1" type="subTitle"/>
          </p:nvPr>
        </p:nvSpPr>
        <p:spPr>
          <a:xfrm>
            <a:off x="1524000" y="419100"/>
            <a:ext cx="9144000" cy="619125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888888"/>
              </a:buClr>
              <a:buSzPts val="3200"/>
              <a:buNone/>
            </a:pPr>
            <a:r>
              <a:rPr lang="en-US"/>
              <a:t> </a:t>
            </a:r>
            <a:endParaRPr/>
          </a:p>
        </p:txBody>
      </p:sp>
      <p:sp>
        <p:nvSpPr>
          <p:cNvPr id="85" name="Google Shape;85;p13"/>
          <p:cNvSpPr/>
          <p:nvPr/>
        </p:nvSpPr>
        <p:spPr>
          <a:xfrm>
            <a:off x="2275840" y="3733800"/>
            <a:ext cx="8229600" cy="3048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33333"/>
              </a:buClr>
              <a:buSzPts val="1800"/>
              <a:buFont typeface="Times New Roman"/>
              <a:buNone/>
            </a:pPr>
            <a:r>
              <a:rPr b="0" i="0" lang="en-US" sz="1800" u="none" cap="none" strike="noStrike">
                <a:solidFill>
                  <a:srgbClr val="333333"/>
                </a:solidFill>
                <a:latin typeface="Times New Roman"/>
                <a:ea typeface="Times New Roman"/>
                <a:cs typeface="Times New Roman"/>
                <a:sym typeface="Times New Roman"/>
              </a:rPr>
              <a:t>Dr. Morsed Zaman Miah is associate professor and the head of the department of Haematology, Rajshahi Medical College, Rajshahi, Bangladesh. He has been graduated (MBBS) from Rajshahi Medical College, Rajshahi. He obtained his FCPS (Haematology) and MCPS (Clinical Pathology) degree from Bangladesh College of Physicians and Surgeons, Bangladesh. Dr. Morsed Zaman Miah served as Registrar in the department of Haematology, Rongpur Medical College Hospital and Rajshahi Medical College, Bangladesh. He is a registered member of Bangladesh Medical and Dental Council, Bangladesh College of Physicians and Surgeons (BCPS), Haematology Society of Bangladesh, Bangladesh Medical Association, World Federation of Hemophilia (WFH), Bangladesh Red Crescent Society, National Heart Foundation,Rajshahi.</a:t>
            </a:r>
            <a:endParaRPr b="0" i="0" sz="1800" u="none" cap="none" strike="noStrike">
              <a:solidFill>
                <a:schemeClr val="dk1"/>
              </a:solidFill>
              <a:latin typeface="Times New Roman"/>
              <a:ea typeface="Times New Roman"/>
              <a:cs typeface="Times New Roman"/>
              <a:sym typeface="Times New Roman"/>
            </a:endParaRPr>
          </a:p>
        </p:txBody>
      </p:sp>
      <p:sp>
        <p:nvSpPr>
          <p:cNvPr id="86" name="Google Shape;86;p13"/>
          <p:cNvSpPr/>
          <p:nvPr/>
        </p:nvSpPr>
        <p:spPr>
          <a:xfrm>
            <a:off x="7508240" y="504825"/>
            <a:ext cx="3962400" cy="304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2800" u="none" cap="none" strike="noStrike">
                <a:solidFill>
                  <a:srgbClr val="C00000"/>
                </a:solidFill>
                <a:latin typeface="Calibri"/>
                <a:ea typeface="Calibri"/>
                <a:cs typeface="Calibri"/>
                <a:sym typeface="Calibri"/>
              </a:rPr>
              <a:t>Dr.Morsed Zaman Miah</a:t>
            </a:r>
            <a:br>
              <a:rPr b="0" i="0" lang="en-US" sz="2800" u="none" cap="none" strike="noStrike">
                <a:solidFill>
                  <a:srgbClr val="00B050"/>
                </a:solidFill>
                <a:latin typeface="Calibri"/>
                <a:ea typeface="Calibri"/>
                <a:cs typeface="Calibri"/>
                <a:sym typeface="Calibri"/>
              </a:rPr>
            </a:br>
            <a:r>
              <a:rPr b="0" i="0" lang="en-US" sz="2400" u="none" cap="none" strike="noStrike">
                <a:solidFill>
                  <a:srgbClr val="00B050"/>
                </a:solidFill>
                <a:latin typeface="Calibri"/>
                <a:ea typeface="Calibri"/>
                <a:cs typeface="Calibri"/>
                <a:sym typeface="Calibri"/>
              </a:rPr>
              <a:t>MBBS, MCPS</a:t>
            </a:r>
            <a:br>
              <a:rPr b="0" i="0" lang="en-US" sz="2400" u="none" cap="none" strike="noStrike">
                <a:solidFill>
                  <a:srgbClr val="00B050"/>
                </a:solidFill>
                <a:latin typeface="Calibri"/>
                <a:ea typeface="Calibri"/>
                <a:cs typeface="Calibri"/>
                <a:sym typeface="Calibri"/>
              </a:rPr>
            </a:br>
            <a:r>
              <a:rPr b="0" i="0" lang="en-US" sz="2400" u="none" cap="none" strike="noStrike">
                <a:solidFill>
                  <a:srgbClr val="00B050"/>
                </a:solidFill>
                <a:latin typeface="Calibri"/>
                <a:ea typeface="Calibri"/>
                <a:cs typeface="Calibri"/>
                <a:sym typeface="Calibri"/>
              </a:rPr>
              <a:t>FCPS(Haematology)</a:t>
            </a:r>
            <a:br>
              <a:rPr b="0" i="0" lang="en-US" sz="2400" u="none" cap="none" strike="noStrike">
                <a:solidFill>
                  <a:srgbClr val="00B050"/>
                </a:solidFill>
                <a:latin typeface="Calibri"/>
                <a:ea typeface="Calibri"/>
                <a:cs typeface="Calibri"/>
                <a:sym typeface="Calibri"/>
              </a:rPr>
            </a:br>
            <a:r>
              <a:rPr b="0" i="0" lang="en-US" sz="2400" u="none" cap="none" strike="noStrike">
                <a:solidFill>
                  <a:srgbClr val="00B050"/>
                </a:solidFill>
                <a:latin typeface="Calibri"/>
                <a:ea typeface="Calibri"/>
                <a:cs typeface="Calibri"/>
                <a:sym typeface="Calibri"/>
              </a:rPr>
              <a:t>Associate Professor &amp; Head</a:t>
            </a:r>
            <a:br>
              <a:rPr b="0" i="0" lang="en-US" sz="2400" u="none" cap="none" strike="noStrike">
                <a:solidFill>
                  <a:srgbClr val="00B050"/>
                </a:solidFill>
                <a:latin typeface="Calibri"/>
                <a:ea typeface="Calibri"/>
                <a:cs typeface="Calibri"/>
                <a:sym typeface="Calibri"/>
              </a:rPr>
            </a:br>
            <a:r>
              <a:rPr b="0" i="0" lang="en-US" sz="2400" u="none" cap="none" strike="noStrike">
                <a:solidFill>
                  <a:srgbClr val="00B050"/>
                </a:solidFill>
                <a:latin typeface="Calibri"/>
                <a:ea typeface="Calibri"/>
                <a:cs typeface="Calibri"/>
                <a:sym typeface="Calibri"/>
              </a:rPr>
              <a:t>Rajshahi Medical College.</a:t>
            </a:r>
            <a:br>
              <a:rPr b="0" i="0" lang="en-US" sz="2400" u="none" cap="none" strike="noStrike">
                <a:solidFill>
                  <a:srgbClr val="00B050"/>
                </a:solidFill>
                <a:latin typeface="Calibri"/>
                <a:ea typeface="Calibri"/>
                <a:cs typeface="Calibri"/>
                <a:sym typeface="Calibri"/>
              </a:rPr>
            </a:br>
            <a:r>
              <a:rPr b="0" i="0" lang="en-US" sz="2400" u="none" cap="none" strike="noStrike">
                <a:solidFill>
                  <a:srgbClr val="00B0F0"/>
                </a:solidFill>
                <a:latin typeface="Calibri"/>
                <a:ea typeface="Calibri"/>
                <a:cs typeface="Calibri"/>
                <a:sym typeface="Calibri"/>
              </a:rPr>
              <a:t>www.drmzaman.com</a:t>
            </a:r>
            <a:br>
              <a:rPr b="0" i="0" lang="en-US" sz="2800" u="none" cap="none" strike="noStrike">
                <a:solidFill>
                  <a:srgbClr val="00B050"/>
                </a:solidFill>
                <a:latin typeface="Calibri"/>
                <a:ea typeface="Calibri"/>
                <a:cs typeface="Calibri"/>
                <a:sym typeface="Calibri"/>
              </a:rPr>
            </a:br>
            <a:br>
              <a:rPr b="0" i="0" lang="en-US" sz="2800" u="none" cap="none" strike="noStrike">
                <a:solidFill>
                  <a:srgbClr val="00B050"/>
                </a:solidFill>
                <a:latin typeface="Calibri"/>
                <a:ea typeface="Calibri"/>
                <a:cs typeface="Calibri"/>
                <a:sym typeface="Calibri"/>
              </a:rPr>
            </a:br>
            <a:endParaRPr b="0" i="0" sz="2800" u="none" cap="none" strike="noStrike">
              <a:solidFill>
                <a:srgbClr val="00B050"/>
              </a:solidFill>
              <a:latin typeface="Calibri"/>
              <a:ea typeface="Calibri"/>
              <a:cs typeface="Calibri"/>
              <a:sym typeface="Calibri"/>
            </a:endParaRPr>
          </a:p>
        </p:txBody>
      </p:sp>
      <p:pic>
        <p:nvPicPr>
          <p:cNvPr id="87" name="Google Shape;87;p13"/>
          <p:cNvPicPr preferRelativeResize="0"/>
          <p:nvPr/>
        </p:nvPicPr>
        <p:blipFill rotWithShape="1">
          <a:blip r:embed="rId3">
            <a:alphaModFix/>
          </a:blip>
          <a:srcRect b="0" l="0" r="0" t="0"/>
          <a:stretch/>
        </p:blipFill>
        <p:spPr>
          <a:xfrm>
            <a:off x="2369105" y="335280"/>
            <a:ext cx="3635025" cy="293624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91" name="Shape 91"/>
        <p:cNvGrpSpPr/>
        <p:nvPr/>
      </p:nvGrpSpPr>
      <p:grpSpPr>
        <a:xfrm>
          <a:off x="0" y="0"/>
          <a:ext cx="0" cy="0"/>
          <a:chOff x="0" y="0"/>
          <a:chExt cx="0" cy="0"/>
        </a:xfrm>
      </p:grpSpPr>
      <p:sp>
        <p:nvSpPr>
          <p:cNvPr id="92" name="Google Shape;92;p14"/>
          <p:cNvSpPr/>
          <p:nvPr/>
        </p:nvSpPr>
        <p:spPr>
          <a:xfrm>
            <a:off x="0" y="0"/>
            <a:ext cx="12191695" cy="411480"/>
          </a:xfrm>
          <a:prstGeom prst="rect">
            <a:avLst/>
          </a:prstGeom>
          <a:solidFill>
            <a:srgbClr val="18365D"/>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3" name="Google Shape;93;p14"/>
          <p:cNvSpPr/>
          <p:nvPr/>
        </p:nvSpPr>
        <p:spPr>
          <a:xfrm>
            <a:off x="0" y="6473952"/>
            <a:ext cx="12191695" cy="384048"/>
          </a:xfrm>
          <a:prstGeom prst="rect">
            <a:avLst/>
          </a:prstGeom>
          <a:solidFill>
            <a:srgbClr val="007EA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4" name="Google Shape;94;p14"/>
          <p:cNvSpPr txBox="1"/>
          <p:nvPr/>
        </p:nvSpPr>
        <p:spPr>
          <a:xfrm>
            <a:off x="864016" y="849083"/>
            <a:ext cx="10699276" cy="18158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4000" u="none" cap="none" strike="noStrike">
                <a:solidFill>
                  <a:srgbClr val="18365D"/>
                </a:solidFill>
                <a:latin typeface="Calibri"/>
                <a:ea typeface="Calibri"/>
                <a:cs typeface="Calibri"/>
                <a:sym typeface="Calibri"/>
              </a:rPr>
              <a:t>Factor VIII Measurement Procedure in Laboratory</a:t>
            </a:r>
            <a:endParaRPr b="1" sz="4000">
              <a:solidFill>
                <a:srgbClr val="18365D"/>
              </a:solidFill>
              <a:latin typeface="Calibri"/>
              <a:ea typeface="Calibri"/>
              <a:cs typeface="Calibri"/>
              <a:sym typeface="Calibri"/>
            </a:endParaRPr>
          </a:p>
          <a:p>
            <a:pPr indent="0" lvl="0" marL="0" marR="0" rtl="0" algn="l">
              <a:spcBef>
                <a:spcPts val="0"/>
              </a:spcBef>
              <a:spcAft>
                <a:spcPts val="0"/>
              </a:spcAft>
              <a:buNone/>
            </a:pPr>
            <a:r>
              <a:t/>
            </a:r>
            <a:endParaRPr b="1" sz="3600">
              <a:solidFill>
                <a:srgbClr val="18365D"/>
              </a:solidFill>
              <a:latin typeface="Calibri"/>
              <a:ea typeface="Calibri"/>
              <a:cs typeface="Calibri"/>
              <a:sym typeface="Calibri"/>
            </a:endParaRPr>
          </a:p>
          <a:p>
            <a:pPr indent="0" lvl="0" marL="0" marR="0" rtl="0" algn="l">
              <a:spcBef>
                <a:spcPts val="0"/>
              </a:spcBef>
              <a:spcAft>
                <a:spcPts val="0"/>
              </a:spcAft>
              <a:buNone/>
            </a:pPr>
            <a:r>
              <a:rPr b="1" lang="en-US" sz="2000">
                <a:solidFill>
                  <a:srgbClr val="007EA7"/>
                </a:solidFill>
                <a:latin typeface="Calibri"/>
                <a:ea typeface="Calibri"/>
                <a:cs typeface="Calibri"/>
                <a:sym typeface="Calibri"/>
              </a:rPr>
              <a:t>                                   ফ্যাক্টর VIII (Factor VIII Activity Assay) পরীক্ষার ধাপসমূহ</a:t>
            </a:r>
            <a:endParaRPr b="1" sz="2000">
              <a:solidFill>
                <a:srgbClr val="007EA7"/>
              </a:solidFill>
              <a:latin typeface="Calibri"/>
              <a:ea typeface="Calibri"/>
              <a:cs typeface="Calibri"/>
              <a:sym typeface="Calibri"/>
            </a:endParaRPr>
          </a:p>
          <a:p>
            <a:pPr indent="0" lvl="0" marL="0" marR="0" rtl="0" algn="l">
              <a:spcBef>
                <a:spcPts val="0"/>
              </a:spcBef>
              <a:spcAft>
                <a:spcPts val="0"/>
              </a:spcAft>
              <a:buNone/>
            </a:pPr>
            <a:r>
              <a:rPr lang="en-US" sz="1600">
                <a:solidFill>
                  <a:srgbClr val="5A5A5A"/>
                </a:solidFill>
                <a:latin typeface="Calibri"/>
                <a:ea typeface="Calibri"/>
                <a:cs typeface="Calibri"/>
                <a:sym typeface="Calibri"/>
              </a:rPr>
              <a:t>                                                                                       One-stage clotting assay </a:t>
            </a:r>
            <a:endParaRPr/>
          </a:p>
        </p:txBody>
      </p:sp>
      <p:sp>
        <p:nvSpPr>
          <p:cNvPr id="95" name="Google Shape;95;p14"/>
          <p:cNvSpPr/>
          <p:nvPr/>
        </p:nvSpPr>
        <p:spPr>
          <a:xfrm>
            <a:off x="822960" y="3886200"/>
            <a:ext cx="1737360" cy="594360"/>
          </a:xfrm>
          <a:prstGeom prst="roundRect">
            <a:avLst>
              <a:gd fmla="val 16667" name="adj"/>
            </a:avLst>
          </a:prstGeom>
          <a:solidFill>
            <a:srgbClr val="FFFFFF"/>
          </a:solidFill>
          <a:ln cap="flat" cmpd="sng" w="9525">
            <a:solidFill>
              <a:srgbClr val="007EA7"/>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 name="Google Shape;96;p14"/>
          <p:cNvSpPr txBox="1"/>
          <p:nvPr/>
        </p:nvSpPr>
        <p:spPr>
          <a:xfrm>
            <a:off x="896112" y="4041648"/>
            <a:ext cx="1600200" cy="228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500">
                <a:solidFill>
                  <a:srgbClr val="18365D"/>
                </a:solidFill>
                <a:latin typeface="Calibri"/>
                <a:ea typeface="Calibri"/>
                <a:cs typeface="Calibri"/>
                <a:sym typeface="Calibri"/>
              </a:rPr>
              <a:t>নমুনা সংগ্রহ</a:t>
            </a:r>
            <a:endParaRPr/>
          </a:p>
        </p:txBody>
      </p:sp>
      <p:sp>
        <p:nvSpPr>
          <p:cNvPr id="97" name="Google Shape;97;p14"/>
          <p:cNvSpPr/>
          <p:nvPr/>
        </p:nvSpPr>
        <p:spPr>
          <a:xfrm>
            <a:off x="3017520" y="3886200"/>
            <a:ext cx="1737360" cy="594360"/>
          </a:xfrm>
          <a:prstGeom prst="roundRect">
            <a:avLst>
              <a:gd fmla="val 16667" name="adj"/>
            </a:avLst>
          </a:prstGeom>
          <a:solidFill>
            <a:srgbClr val="FFFFFF"/>
          </a:solidFill>
          <a:ln cap="flat" cmpd="sng" w="9525">
            <a:solidFill>
              <a:srgbClr val="007EA7"/>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 name="Google Shape;98;p14"/>
          <p:cNvSpPr txBox="1"/>
          <p:nvPr/>
        </p:nvSpPr>
        <p:spPr>
          <a:xfrm>
            <a:off x="3090672" y="4041648"/>
            <a:ext cx="1600200" cy="228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500">
                <a:solidFill>
                  <a:srgbClr val="18365D"/>
                </a:solidFill>
                <a:latin typeface="Calibri"/>
                <a:ea typeface="Calibri"/>
                <a:cs typeface="Calibri"/>
                <a:sym typeface="Calibri"/>
              </a:rPr>
              <a:t>PPP প্রস্তুতি</a:t>
            </a:r>
            <a:endParaRPr/>
          </a:p>
        </p:txBody>
      </p:sp>
      <p:sp>
        <p:nvSpPr>
          <p:cNvPr id="99" name="Google Shape;99;p14"/>
          <p:cNvSpPr/>
          <p:nvPr/>
        </p:nvSpPr>
        <p:spPr>
          <a:xfrm>
            <a:off x="5212080" y="3886200"/>
            <a:ext cx="1737360" cy="594360"/>
          </a:xfrm>
          <a:prstGeom prst="roundRect">
            <a:avLst>
              <a:gd fmla="val 16667" name="adj"/>
            </a:avLst>
          </a:prstGeom>
          <a:solidFill>
            <a:srgbClr val="FFFFFF"/>
          </a:solidFill>
          <a:ln cap="flat" cmpd="sng" w="9525">
            <a:solidFill>
              <a:srgbClr val="007EA7"/>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 name="Google Shape;100;p14"/>
          <p:cNvSpPr txBox="1"/>
          <p:nvPr/>
        </p:nvSpPr>
        <p:spPr>
          <a:xfrm>
            <a:off x="5285232" y="4041648"/>
            <a:ext cx="1600200" cy="228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500">
                <a:solidFill>
                  <a:srgbClr val="18365D"/>
                </a:solidFill>
                <a:latin typeface="Calibri"/>
                <a:ea typeface="Calibri"/>
                <a:cs typeface="Calibri"/>
                <a:sym typeface="Calibri"/>
              </a:rPr>
              <a:t>ক্যালিব্রেশন</a:t>
            </a:r>
            <a:endParaRPr/>
          </a:p>
        </p:txBody>
      </p:sp>
      <p:sp>
        <p:nvSpPr>
          <p:cNvPr id="101" name="Google Shape;101;p14"/>
          <p:cNvSpPr/>
          <p:nvPr/>
        </p:nvSpPr>
        <p:spPr>
          <a:xfrm>
            <a:off x="7406640" y="3886200"/>
            <a:ext cx="1737360" cy="594360"/>
          </a:xfrm>
          <a:prstGeom prst="roundRect">
            <a:avLst>
              <a:gd fmla="val 16667" name="adj"/>
            </a:avLst>
          </a:prstGeom>
          <a:solidFill>
            <a:srgbClr val="FFFFFF"/>
          </a:solidFill>
          <a:ln cap="flat" cmpd="sng" w="9525">
            <a:solidFill>
              <a:srgbClr val="007EA7"/>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 name="Google Shape;102;p14"/>
          <p:cNvSpPr txBox="1"/>
          <p:nvPr/>
        </p:nvSpPr>
        <p:spPr>
          <a:xfrm>
            <a:off x="7479792" y="4041648"/>
            <a:ext cx="1600200" cy="228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500">
                <a:solidFill>
                  <a:srgbClr val="18365D"/>
                </a:solidFill>
                <a:latin typeface="Calibri"/>
                <a:ea typeface="Calibri"/>
                <a:cs typeface="Calibri"/>
                <a:sym typeface="Calibri"/>
              </a:rPr>
              <a:t>QC</a:t>
            </a:r>
            <a:endParaRPr/>
          </a:p>
        </p:txBody>
      </p:sp>
      <p:sp>
        <p:nvSpPr>
          <p:cNvPr id="103" name="Google Shape;103;p14"/>
          <p:cNvSpPr/>
          <p:nvPr/>
        </p:nvSpPr>
        <p:spPr>
          <a:xfrm>
            <a:off x="9601200" y="3886200"/>
            <a:ext cx="1737360" cy="594360"/>
          </a:xfrm>
          <a:prstGeom prst="roundRect">
            <a:avLst>
              <a:gd fmla="val 16667" name="adj"/>
            </a:avLst>
          </a:prstGeom>
          <a:solidFill>
            <a:srgbClr val="FFFFFF"/>
          </a:solidFill>
          <a:ln cap="flat" cmpd="sng" w="9525">
            <a:solidFill>
              <a:srgbClr val="007EA7"/>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 name="Google Shape;104;p14"/>
          <p:cNvSpPr txBox="1"/>
          <p:nvPr/>
        </p:nvSpPr>
        <p:spPr>
          <a:xfrm>
            <a:off x="9674352" y="4041648"/>
            <a:ext cx="1600200" cy="2286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500">
                <a:solidFill>
                  <a:srgbClr val="18365D"/>
                </a:solidFill>
                <a:latin typeface="Calibri"/>
                <a:ea typeface="Calibri"/>
                <a:cs typeface="Calibri"/>
                <a:sym typeface="Calibri"/>
              </a:rPr>
              <a:t>রিপোর্টিং</a:t>
            </a:r>
            <a:endParaRPr/>
          </a:p>
        </p:txBody>
      </p:sp>
      <p:sp>
        <p:nvSpPr>
          <p:cNvPr id="105" name="Google Shape;105;p14"/>
          <p:cNvSpPr txBox="1"/>
          <p:nvPr/>
        </p:nvSpPr>
        <p:spPr>
          <a:xfrm>
            <a:off x="502920" y="6199632"/>
            <a:ext cx="11064240" cy="20116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a:solidFill>
                  <a:srgbClr val="FFFFFF"/>
                </a:solidFill>
                <a:latin typeface="Calibri"/>
                <a:ea typeface="Calibri"/>
                <a:cs typeface="Calibri"/>
                <a:sym typeface="Calibri"/>
              </a:rPr>
              <a:t>প্রস্তুতকৃত স্লাইড: শিক্ষা ও ল্যাব প্রশিক্ষণের জন্য</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109" name="Shape 109"/>
        <p:cNvGrpSpPr/>
        <p:nvPr/>
      </p:nvGrpSpPr>
      <p:grpSpPr>
        <a:xfrm>
          <a:off x="0" y="0"/>
          <a:ext cx="0" cy="0"/>
          <a:chOff x="0" y="0"/>
          <a:chExt cx="0" cy="0"/>
        </a:xfrm>
      </p:grpSpPr>
      <p:sp>
        <p:nvSpPr>
          <p:cNvPr id="110" name="Google Shape;110;p15"/>
          <p:cNvSpPr/>
          <p:nvPr/>
        </p:nvSpPr>
        <p:spPr>
          <a:xfrm>
            <a:off x="0" y="0"/>
            <a:ext cx="12191695" cy="411480"/>
          </a:xfrm>
          <a:prstGeom prst="rect">
            <a:avLst/>
          </a:prstGeom>
          <a:solidFill>
            <a:srgbClr val="18365D"/>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 name="Google Shape;111;p15"/>
          <p:cNvSpPr/>
          <p:nvPr/>
        </p:nvSpPr>
        <p:spPr>
          <a:xfrm>
            <a:off x="0" y="6473952"/>
            <a:ext cx="12191695" cy="384048"/>
          </a:xfrm>
          <a:prstGeom prst="rect">
            <a:avLst/>
          </a:prstGeom>
          <a:solidFill>
            <a:srgbClr val="007EA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 name="Google Shape;112;p15"/>
          <p:cNvSpPr txBox="1"/>
          <p:nvPr/>
        </p:nvSpPr>
        <p:spPr>
          <a:xfrm>
            <a:off x="4380214" y="594360"/>
            <a:ext cx="364555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rgbClr val="18365D"/>
                </a:solidFill>
                <a:latin typeface="Calibri"/>
                <a:ea typeface="Calibri"/>
                <a:cs typeface="Calibri"/>
                <a:sym typeface="Calibri"/>
              </a:rPr>
              <a:t>শিক্ষণ-উদ্দেশ্য</a:t>
            </a:r>
            <a:endParaRPr b="1" sz="4000">
              <a:solidFill>
                <a:srgbClr val="18365D"/>
              </a:solidFill>
              <a:latin typeface="Calibri"/>
              <a:ea typeface="Calibri"/>
              <a:cs typeface="Calibri"/>
              <a:sym typeface="Calibri"/>
            </a:endParaRPr>
          </a:p>
        </p:txBody>
      </p:sp>
      <p:sp>
        <p:nvSpPr>
          <p:cNvPr id="113" name="Google Shape;113;p15"/>
          <p:cNvSpPr txBox="1"/>
          <p:nvPr/>
        </p:nvSpPr>
        <p:spPr>
          <a:xfrm>
            <a:off x="594360" y="1325880"/>
            <a:ext cx="10972800" cy="475488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200">
                <a:solidFill>
                  <a:srgbClr val="282828"/>
                </a:solidFill>
                <a:latin typeface="Calibri"/>
                <a:ea typeface="Calibri"/>
                <a:cs typeface="Calibri"/>
                <a:sym typeface="Calibri"/>
              </a:rPr>
              <a:t>1.Factor VIII assay কেন করা হয়, তার ক্লিনিক্যাল ব্যবহার ও মূলনীতি বোঝা</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200">
                <a:solidFill>
                  <a:srgbClr val="282828"/>
                </a:solidFill>
                <a:latin typeface="Calibri"/>
                <a:ea typeface="Calibri"/>
                <a:cs typeface="Calibri"/>
                <a:sym typeface="Calibri"/>
              </a:rPr>
              <a:t>2.নমুনা সংগ্রহ, platelet-poor plasma (PPP) প্রস্তুতি এবং pre-analytical সতর্কতা জানা</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200">
                <a:solidFill>
                  <a:srgbClr val="282828"/>
                </a:solidFill>
                <a:latin typeface="Calibri"/>
                <a:ea typeface="Calibri"/>
                <a:cs typeface="Calibri"/>
                <a:sym typeface="Calibri"/>
              </a:rPr>
              <a:t>3.One-stage APTT-based Factor VIII assay-এর ধাপসমূহ শেখা</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200">
                <a:solidFill>
                  <a:srgbClr val="282828"/>
                </a:solidFill>
                <a:latin typeface="Calibri"/>
                <a:ea typeface="Calibri"/>
                <a:cs typeface="Calibri"/>
                <a:sym typeface="Calibri"/>
              </a:rPr>
              <a:t>3.Calibration, quality control (QC), result calculation ও reporting বোঝা</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200">
                <a:solidFill>
                  <a:srgbClr val="282828"/>
                </a:solidFill>
                <a:latin typeface="Calibri"/>
                <a:ea typeface="Calibri"/>
                <a:cs typeface="Calibri"/>
                <a:sym typeface="Calibri"/>
              </a:rPr>
              <a:t>4.ভুল ফলাফলের কারণ, troubleshooting এবং inhibitor সন্দেহের অবস্থা চিহ্নিত করা</a:t>
            </a:r>
            <a:endParaRPr sz="2200">
              <a:solidFill>
                <a:srgbClr val="282828"/>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117" name="Shape 117"/>
        <p:cNvGrpSpPr/>
        <p:nvPr/>
      </p:nvGrpSpPr>
      <p:grpSpPr>
        <a:xfrm>
          <a:off x="0" y="0"/>
          <a:ext cx="0" cy="0"/>
          <a:chOff x="0" y="0"/>
          <a:chExt cx="0" cy="0"/>
        </a:xfrm>
      </p:grpSpPr>
      <p:sp>
        <p:nvSpPr>
          <p:cNvPr id="118" name="Google Shape;118;p16"/>
          <p:cNvSpPr/>
          <p:nvPr/>
        </p:nvSpPr>
        <p:spPr>
          <a:xfrm>
            <a:off x="0" y="0"/>
            <a:ext cx="12191695" cy="411480"/>
          </a:xfrm>
          <a:prstGeom prst="rect">
            <a:avLst/>
          </a:prstGeom>
          <a:solidFill>
            <a:srgbClr val="18365D"/>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9" name="Google Shape;119;p16"/>
          <p:cNvSpPr/>
          <p:nvPr/>
        </p:nvSpPr>
        <p:spPr>
          <a:xfrm>
            <a:off x="0" y="6473952"/>
            <a:ext cx="12191695" cy="384048"/>
          </a:xfrm>
          <a:prstGeom prst="rect">
            <a:avLst/>
          </a:prstGeom>
          <a:solidFill>
            <a:srgbClr val="007EA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0" name="Google Shape;120;p16"/>
          <p:cNvSpPr txBox="1"/>
          <p:nvPr/>
        </p:nvSpPr>
        <p:spPr>
          <a:xfrm>
            <a:off x="2866449" y="502920"/>
            <a:ext cx="6337184"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rgbClr val="18365D"/>
                </a:solidFill>
                <a:latin typeface="Calibri"/>
                <a:ea typeface="Calibri"/>
                <a:cs typeface="Calibri"/>
                <a:sym typeface="Calibri"/>
              </a:rPr>
              <a:t>কেন Factor VIII assay করা হয়?</a:t>
            </a:r>
            <a:endParaRPr/>
          </a:p>
        </p:txBody>
      </p:sp>
      <p:sp>
        <p:nvSpPr>
          <p:cNvPr id="121" name="Google Shape;121;p16"/>
          <p:cNvSpPr txBox="1"/>
          <p:nvPr/>
        </p:nvSpPr>
        <p:spPr>
          <a:xfrm>
            <a:off x="594360" y="1325880"/>
            <a:ext cx="10972800" cy="475488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2200">
                <a:solidFill>
                  <a:srgbClr val="282828"/>
                </a:solidFill>
                <a:latin typeface="Calibri"/>
                <a:ea typeface="Calibri"/>
                <a:cs typeface="Calibri"/>
                <a:sym typeface="Calibri"/>
              </a:rPr>
              <a:t>1.Hemophilia A নির্ণয় ও severity assessment.</a:t>
            </a:r>
            <a:endParaRPr/>
          </a:p>
          <a:p>
            <a:pPr indent="0" lvl="0" marL="0" marR="0" rtl="0" algn="l">
              <a:spcBef>
                <a:spcPts val="700"/>
              </a:spcBef>
              <a:spcAft>
                <a:spcPts val="0"/>
              </a:spcAft>
              <a:buNone/>
            </a:pPr>
            <a:r>
              <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200">
                <a:solidFill>
                  <a:srgbClr val="282828"/>
                </a:solidFill>
                <a:latin typeface="Calibri"/>
                <a:ea typeface="Calibri"/>
                <a:cs typeface="Calibri"/>
                <a:sym typeface="Calibri"/>
              </a:rPr>
              <a:t>2.Isolated prolonged APTT-এর কারণ অনুসন্ধান</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200">
                <a:solidFill>
                  <a:srgbClr val="282828"/>
                </a:solidFill>
                <a:latin typeface="Calibri"/>
                <a:ea typeface="Calibri"/>
                <a:cs typeface="Calibri"/>
                <a:sym typeface="Calibri"/>
              </a:rPr>
              <a:t>3.Factor VIII replacement therapy মনিটরিং</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200">
                <a:solidFill>
                  <a:srgbClr val="282828"/>
                </a:solidFill>
                <a:latin typeface="Calibri"/>
                <a:ea typeface="Calibri"/>
                <a:cs typeface="Calibri"/>
                <a:sym typeface="Calibri"/>
              </a:rPr>
              <a:t>4.von Willebrand disease-এ low FVIII suspicion.</a:t>
            </a:r>
            <a:endParaRPr/>
          </a:p>
          <a:p>
            <a:pPr indent="0" lvl="0" marL="0" marR="0" rtl="0" algn="l">
              <a:spcBef>
                <a:spcPts val="700"/>
              </a:spcBef>
              <a:spcAft>
                <a:spcPts val="0"/>
              </a:spcAft>
              <a:buNone/>
            </a:pPr>
            <a:r>
              <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200">
                <a:solidFill>
                  <a:srgbClr val="282828"/>
                </a:solidFill>
                <a:latin typeface="Calibri"/>
                <a:ea typeface="Calibri"/>
                <a:cs typeface="Calibri"/>
                <a:sym typeface="Calibri"/>
              </a:rPr>
              <a:t>5.Acquired factor VIII deficiency বা inhibitor suspicion.</a:t>
            </a:r>
            <a:endParaRPr/>
          </a:p>
          <a:p>
            <a:pPr indent="0" lvl="0" marL="0" marR="0" rtl="0" algn="l">
              <a:spcBef>
                <a:spcPts val="700"/>
              </a:spcBef>
              <a:spcAft>
                <a:spcPts val="0"/>
              </a:spcAft>
              <a:buNone/>
            </a:pPr>
            <a:r>
              <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200">
                <a:solidFill>
                  <a:srgbClr val="282828"/>
                </a:solidFill>
                <a:latin typeface="Calibri"/>
                <a:ea typeface="Calibri"/>
                <a:cs typeface="Calibri"/>
                <a:sym typeface="Calibri"/>
              </a:rPr>
              <a:t>5.বিশেষ ক্ষেত্রে one-stage assay-এর সাথে chromogenic assay তুলনা করা দরকার হতে পারে.</a:t>
            </a:r>
            <a:endParaRPr sz="2200">
              <a:solidFill>
                <a:srgbClr val="282828"/>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125" name="Shape 125"/>
        <p:cNvGrpSpPr/>
        <p:nvPr/>
      </p:nvGrpSpPr>
      <p:grpSpPr>
        <a:xfrm>
          <a:off x="0" y="0"/>
          <a:ext cx="0" cy="0"/>
          <a:chOff x="0" y="0"/>
          <a:chExt cx="0" cy="0"/>
        </a:xfrm>
      </p:grpSpPr>
      <p:sp>
        <p:nvSpPr>
          <p:cNvPr id="126" name="Google Shape;126;p17"/>
          <p:cNvSpPr/>
          <p:nvPr/>
        </p:nvSpPr>
        <p:spPr>
          <a:xfrm>
            <a:off x="0" y="0"/>
            <a:ext cx="12191695" cy="411480"/>
          </a:xfrm>
          <a:prstGeom prst="rect">
            <a:avLst/>
          </a:prstGeom>
          <a:solidFill>
            <a:srgbClr val="18365D"/>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7" name="Google Shape;127;p17"/>
          <p:cNvSpPr/>
          <p:nvPr/>
        </p:nvSpPr>
        <p:spPr>
          <a:xfrm>
            <a:off x="0" y="6473952"/>
            <a:ext cx="12191695" cy="384048"/>
          </a:xfrm>
          <a:prstGeom prst="rect">
            <a:avLst/>
          </a:prstGeom>
          <a:solidFill>
            <a:srgbClr val="007EA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8" name="Google Shape;128;p17"/>
          <p:cNvSpPr txBox="1"/>
          <p:nvPr/>
        </p:nvSpPr>
        <p:spPr>
          <a:xfrm>
            <a:off x="2088125" y="502920"/>
            <a:ext cx="7893829"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200">
                <a:solidFill>
                  <a:srgbClr val="18365D"/>
                </a:solidFill>
                <a:latin typeface="Calibri"/>
                <a:ea typeface="Calibri"/>
                <a:cs typeface="Calibri"/>
                <a:sym typeface="Calibri"/>
              </a:rPr>
              <a:t>পরীক্ষার মূলনীতি (One-stage clotting assay)</a:t>
            </a:r>
            <a:endParaRPr/>
          </a:p>
        </p:txBody>
      </p:sp>
      <p:sp>
        <p:nvSpPr>
          <p:cNvPr id="129" name="Google Shape;129;p17"/>
          <p:cNvSpPr txBox="1"/>
          <p:nvPr/>
        </p:nvSpPr>
        <p:spPr>
          <a:xfrm>
            <a:off x="594360" y="1615141"/>
            <a:ext cx="10972800" cy="475488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2100">
                <a:solidFill>
                  <a:srgbClr val="282828"/>
                </a:solidFill>
                <a:latin typeface="Calibri"/>
                <a:ea typeface="Calibri"/>
                <a:cs typeface="Calibri"/>
                <a:sym typeface="Calibri"/>
              </a:rPr>
              <a:t>1.Patient plasma-কে Factor VIII-deficient plasma-এর সাথে মেশানো হয়</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2.তারপর APTT reagent ও calcium chloride যোগ করে clotting time মাপা হয়</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3.যেহেতু substrate plasma-তে অন্য factor থাকে কিন্তু Factor VIII থাকে না, তাই correction নির্ভর করে patient sample-এর Factor VIII activity-এর ওপর</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4.Clotting time standard/calibrator curve-এর সাথে তুলনা করে ফলাফল % বা IU/dL হিসেবে প্রকাশ করা হয়</a:t>
            </a:r>
            <a:endParaRPr sz="2100">
              <a:solidFill>
                <a:srgbClr val="282828"/>
              </a:solidFill>
              <a:latin typeface="Calibri"/>
              <a:ea typeface="Calibri"/>
              <a:cs typeface="Calibri"/>
              <a:sym typeface="Calibri"/>
            </a:endParaRPr>
          </a:p>
        </p:txBody>
      </p:sp>
      <p:sp>
        <p:nvSpPr>
          <p:cNvPr id="130" name="Google Shape;130;p17"/>
          <p:cNvSpPr/>
          <p:nvPr/>
        </p:nvSpPr>
        <p:spPr>
          <a:xfrm>
            <a:off x="822960" y="4754880"/>
            <a:ext cx="1645920" cy="640080"/>
          </a:xfrm>
          <a:prstGeom prst="roundRect">
            <a:avLst>
              <a:gd fmla="val 16667" name="adj"/>
            </a:avLst>
          </a:prstGeom>
          <a:solidFill>
            <a:srgbClr val="FFFFFF"/>
          </a:solidFill>
          <a:ln cap="flat" cmpd="sng" w="9525">
            <a:solidFill>
              <a:srgbClr val="007EA7"/>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1" name="Google Shape;131;p17"/>
          <p:cNvSpPr txBox="1"/>
          <p:nvPr/>
        </p:nvSpPr>
        <p:spPr>
          <a:xfrm>
            <a:off x="868680" y="4956048"/>
            <a:ext cx="1554480" cy="18288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300">
                <a:solidFill>
                  <a:srgbClr val="18365D"/>
                </a:solidFill>
                <a:latin typeface="Calibri"/>
                <a:ea typeface="Calibri"/>
                <a:cs typeface="Calibri"/>
                <a:sym typeface="Calibri"/>
              </a:rPr>
              <a:t>Patient plasma</a:t>
            </a:r>
            <a:endParaRPr/>
          </a:p>
        </p:txBody>
      </p:sp>
      <p:sp>
        <p:nvSpPr>
          <p:cNvPr id="132" name="Google Shape;132;p17"/>
          <p:cNvSpPr/>
          <p:nvPr/>
        </p:nvSpPr>
        <p:spPr>
          <a:xfrm>
            <a:off x="2926080" y="4754880"/>
            <a:ext cx="1645920" cy="640080"/>
          </a:xfrm>
          <a:prstGeom prst="roundRect">
            <a:avLst>
              <a:gd fmla="val 16667" name="adj"/>
            </a:avLst>
          </a:prstGeom>
          <a:solidFill>
            <a:srgbClr val="FFFFFF"/>
          </a:solidFill>
          <a:ln cap="flat" cmpd="sng" w="9525">
            <a:solidFill>
              <a:srgbClr val="007EA7"/>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3" name="Google Shape;133;p17"/>
          <p:cNvSpPr txBox="1"/>
          <p:nvPr/>
        </p:nvSpPr>
        <p:spPr>
          <a:xfrm>
            <a:off x="2971800" y="4956048"/>
            <a:ext cx="1554480" cy="18288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300">
                <a:solidFill>
                  <a:srgbClr val="18365D"/>
                </a:solidFill>
                <a:latin typeface="Calibri"/>
                <a:ea typeface="Calibri"/>
                <a:cs typeface="Calibri"/>
                <a:sym typeface="Calibri"/>
              </a:rPr>
              <a:t>FVIII-deficient plasma</a:t>
            </a:r>
            <a:endParaRPr/>
          </a:p>
        </p:txBody>
      </p:sp>
      <p:sp>
        <p:nvSpPr>
          <p:cNvPr id="134" name="Google Shape;134;p17"/>
          <p:cNvSpPr/>
          <p:nvPr/>
        </p:nvSpPr>
        <p:spPr>
          <a:xfrm>
            <a:off x="5486400" y="4754880"/>
            <a:ext cx="1645920" cy="640080"/>
          </a:xfrm>
          <a:prstGeom prst="roundRect">
            <a:avLst>
              <a:gd fmla="val 16667" name="adj"/>
            </a:avLst>
          </a:prstGeom>
          <a:solidFill>
            <a:srgbClr val="FFFFFF"/>
          </a:solidFill>
          <a:ln cap="flat" cmpd="sng" w="9525">
            <a:solidFill>
              <a:srgbClr val="007EA7"/>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5" name="Google Shape;135;p17"/>
          <p:cNvSpPr txBox="1"/>
          <p:nvPr/>
        </p:nvSpPr>
        <p:spPr>
          <a:xfrm>
            <a:off x="5532120" y="4956048"/>
            <a:ext cx="1554480" cy="18288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300">
                <a:solidFill>
                  <a:srgbClr val="18365D"/>
                </a:solidFill>
                <a:latin typeface="Calibri"/>
                <a:ea typeface="Calibri"/>
                <a:cs typeface="Calibri"/>
                <a:sym typeface="Calibri"/>
              </a:rPr>
              <a:t>APTT reagent</a:t>
            </a:r>
            <a:endParaRPr/>
          </a:p>
        </p:txBody>
      </p:sp>
      <p:sp>
        <p:nvSpPr>
          <p:cNvPr id="136" name="Google Shape;136;p17"/>
          <p:cNvSpPr/>
          <p:nvPr/>
        </p:nvSpPr>
        <p:spPr>
          <a:xfrm>
            <a:off x="7772400" y="4754880"/>
            <a:ext cx="1645920" cy="640080"/>
          </a:xfrm>
          <a:prstGeom prst="roundRect">
            <a:avLst>
              <a:gd fmla="val 16667" name="adj"/>
            </a:avLst>
          </a:prstGeom>
          <a:solidFill>
            <a:srgbClr val="FFFFFF"/>
          </a:solidFill>
          <a:ln cap="flat" cmpd="sng" w="9525">
            <a:solidFill>
              <a:srgbClr val="007EA7"/>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7" name="Google Shape;137;p17"/>
          <p:cNvSpPr txBox="1"/>
          <p:nvPr/>
        </p:nvSpPr>
        <p:spPr>
          <a:xfrm>
            <a:off x="7818120" y="4956048"/>
            <a:ext cx="1554480" cy="18288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300">
                <a:solidFill>
                  <a:srgbClr val="18365D"/>
                </a:solidFill>
                <a:latin typeface="Calibri"/>
                <a:ea typeface="Calibri"/>
                <a:cs typeface="Calibri"/>
                <a:sym typeface="Calibri"/>
              </a:rPr>
              <a:t>CaCl₂</a:t>
            </a:r>
            <a:endParaRPr/>
          </a:p>
        </p:txBody>
      </p:sp>
      <p:sp>
        <p:nvSpPr>
          <p:cNvPr id="138" name="Google Shape;138;p17"/>
          <p:cNvSpPr/>
          <p:nvPr/>
        </p:nvSpPr>
        <p:spPr>
          <a:xfrm>
            <a:off x="9418320" y="4754880"/>
            <a:ext cx="1828800" cy="640080"/>
          </a:xfrm>
          <a:prstGeom prst="roundRect">
            <a:avLst>
              <a:gd fmla="val 16667" name="adj"/>
            </a:avLst>
          </a:prstGeom>
          <a:solidFill>
            <a:srgbClr val="FFFFFF"/>
          </a:solidFill>
          <a:ln cap="flat" cmpd="sng" w="9525">
            <a:solidFill>
              <a:srgbClr val="007EA7"/>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9" name="Google Shape;139;p17"/>
          <p:cNvSpPr txBox="1"/>
          <p:nvPr/>
        </p:nvSpPr>
        <p:spPr>
          <a:xfrm>
            <a:off x="9464040" y="4956048"/>
            <a:ext cx="1737360" cy="18288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300">
                <a:solidFill>
                  <a:srgbClr val="18365D"/>
                </a:solidFill>
                <a:latin typeface="Calibri"/>
                <a:ea typeface="Calibri"/>
                <a:cs typeface="Calibri"/>
                <a:sym typeface="Calibri"/>
              </a:rPr>
              <a:t>Clot time → FVIII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143" name="Shape 143"/>
        <p:cNvGrpSpPr/>
        <p:nvPr/>
      </p:nvGrpSpPr>
      <p:grpSpPr>
        <a:xfrm>
          <a:off x="0" y="0"/>
          <a:ext cx="0" cy="0"/>
          <a:chOff x="0" y="0"/>
          <a:chExt cx="0" cy="0"/>
        </a:xfrm>
      </p:grpSpPr>
      <p:sp>
        <p:nvSpPr>
          <p:cNvPr id="144" name="Google Shape;144;p18"/>
          <p:cNvSpPr/>
          <p:nvPr/>
        </p:nvSpPr>
        <p:spPr>
          <a:xfrm>
            <a:off x="0" y="0"/>
            <a:ext cx="12191695" cy="411480"/>
          </a:xfrm>
          <a:prstGeom prst="rect">
            <a:avLst/>
          </a:prstGeom>
          <a:solidFill>
            <a:srgbClr val="18365D"/>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18"/>
          <p:cNvSpPr/>
          <p:nvPr/>
        </p:nvSpPr>
        <p:spPr>
          <a:xfrm>
            <a:off x="0" y="6473952"/>
            <a:ext cx="12191695" cy="384048"/>
          </a:xfrm>
          <a:prstGeom prst="rect">
            <a:avLst/>
          </a:prstGeom>
          <a:solidFill>
            <a:srgbClr val="007EA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6" name="Google Shape;146;p18"/>
          <p:cNvSpPr txBox="1"/>
          <p:nvPr/>
        </p:nvSpPr>
        <p:spPr>
          <a:xfrm>
            <a:off x="4285202" y="502920"/>
            <a:ext cx="3499677"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rgbClr val="18365D"/>
                </a:solidFill>
                <a:latin typeface="Calibri"/>
                <a:ea typeface="Calibri"/>
                <a:cs typeface="Calibri"/>
                <a:sym typeface="Calibri"/>
              </a:rPr>
              <a:t>কি কি লাগবে?</a:t>
            </a:r>
            <a:endParaRPr/>
          </a:p>
        </p:txBody>
      </p:sp>
      <p:sp>
        <p:nvSpPr>
          <p:cNvPr id="147" name="Google Shape;147;p18"/>
          <p:cNvSpPr/>
          <p:nvPr/>
        </p:nvSpPr>
        <p:spPr>
          <a:xfrm>
            <a:off x="411480" y="1234440"/>
            <a:ext cx="5440680" cy="4846320"/>
          </a:xfrm>
          <a:prstGeom prst="roundRect">
            <a:avLst>
              <a:gd fmla="val 16667" name="adj"/>
            </a:avLst>
          </a:prstGeom>
          <a:solidFill>
            <a:srgbClr val="FFFFFF"/>
          </a:solidFill>
          <a:ln cap="flat" cmpd="sng" w="9525">
            <a:solidFill>
              <a:srgbClr val="D2DCE6"/>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8" name="Google Shape;148;p18"/>
          <p:cNvSpPr/>
          <p:nvPr/>
        </p:nvSpPr>
        <p:spPr>
          <a:xfrm>
            <a:off x="411480" y="1234440"/>
            <a:ext cx="5440680" cy="411480"/>
          </a:xfrm>
          <a:prstGeom prst="rect">
            <a:avLst/>
          </a:prstGeom>
          <a:solidFill>
            <a:srgbClr val="EBF5FA"/>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9" name="Google Shape;149;p18"/>
          <p:cNvSpPr txBox="1"/>
          <p:nvPr/>
        </p:nvSpPr>
        <p:spPr>
          <a:xfrm>
            <a:off x="548640" y="1280160"/>
            <a:ext cx="5120640" cy="274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8365D"/>
                </a:solidFill>
                <a:latin typeface="Calibri"/>
                <a:ea typeface="Calibri"/>
                <a:cs typeface="Calibri"/>
                <a:sym typeface="Calibri"/>
              </a:rPr>
              <a:t>নমুনা ও ভোগ্যপণ্য</a:t>
            </a:r>
            <a:endParaRPr/>
          </a:p>
        </p:txBody>
      </p:sp>
      <p:sp>
        <p:nvSpPr>
          <p:cNvPr id="150" name="Google Shape;150;p18"/>
          <p:cNvSpPr/>
          <p:nvPr/>
        </p:nvSpPr>
        <p:spPr>
          <a:xfrm>
            <a:off x="6263640" y="1234440"/>
            <a:ext cx="5440680" cy="4846320"/>
          </a:xfrm>
          <a:prstGeom prst="roundRect">
            <a:avLst>
              <a:gd fmla="val 16667" name="adj"/>
            </a:avLst>
          </a:prstGeom>
          <a:solidFill>
            <a:srgbClr val="FFFFFF"/>
          </a:solidFill>
          <a:ln cap="flat" cmpd="sng" w="9525">
            <a:solidFill>
              <a:srgbClr val="D2DCE6"/>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1" name="Google Shape;151;p18"/>
          <p:cNvSpPr/>
          <p:nvPr/>
        </p:nvSpPr>
        <p:spPr>
          <a:xfrm>
            <a:off x="6263640" y="1234440"/>
            <a:ext cx="5440680" cy="411480"/>
          </a:xfrm>
          <a:prstGeom prst="rect">
            <a:avLst/>
          </a:prstGeom>
          <a:solidFill>
            <a:srgbClr val="EBF5FA"/>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2" name="Google Shape;152;p18"/>
          <p:cNvSpPr txBox="1"/>
          <p:nvPr/>
        </p:nvSpPr>
        <p:spPr>
          <a:xfrm>
            <a:off x="6400800" y="1280160"/>
            <a:ext cx="5120640" cy="274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8365D"/>
                </a:solidFill>
                <a:latin typeface="Calibri"/>
                <a:ea typeface="Calibri"/>
                <a:cs typeface="Calibri"/>
                <a:sym typeface="Calibri"/>
              </a:rPr>
              <a:t>যন্ত্র ও রিএজেন্ট</a:t>
            </a:r>
            <a:endParaRPr/>
          </a:p>
        </p:txBody>
      </p:sp>
      <p:sp>
        <p:nvSpPr>
          <p:cNvPr id="153" name="Google Shape;153;p18"/>
          <p:cNvSpPr txBox="1"/>
          <p:nvPr/>
        </p:nvSpPr>
        <p:spPr>
          <a:xfrm>
            <a:off x="643128" y="1783080"/>
            <a:ext cx="5074920" cy="411480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1800">
                <a:solidFill>
                  <a:srgbClr val="282828"/>
                </a:solidFill>
                <a:latin typeface="Calibri"/>
                <a:ea typeface="Calibri"/>
                <a:cs typeface="Calibri"/>
                <a:sym typeface="Calibri"/>
              </a:rPr>
              <a:t>3.2% sodium citrate light blue tube</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Plastic / polypropylene aliquot tube</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Micropipette ও tip</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Cuvette / reaction cup</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Timer (manual বা semi-auto হলে)</a:t>
            </a:r>
            <a:endParaRPr/>
          </a:p>
        </p:txBody>
      </p:sp>
      <p:sp>
        <p:nvSpPr>
          <p:cNvPr id="154" name="Google Shape;154;p18"/>
          <p:cNvSpPr txBox="1"/>
          <p:nvPr/>
        </p:nvSpPr>
        <p:spPr>
          <a:xfrm>
            <a:off x="6473952" y="1783080"/>
            <a:ext cx="5074920" cy="411480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1800">
                <a:solidFill>
                  <a:srgbClr val="282828"/>
                </a:solidFill>
                <a:latin typeface="Calibri"/>
                <a:ea typeface="Calibri"/>
                <a:cs typeface="Calibri"/>
                <a:sym typeface="Calibri"/>
              </a:rPr>
              <a:t>Coagulation analyzer / semi-automated coagulation analyzer</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APTT reagent</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Calcium chloride</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Factor VIII-deficient plasma</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Calibrator / reference plasma</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Normal control ও abnormal control plasma</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158" name="Shape 158"/>
        <p:cNvGrpSpPr/>
        <p:nvPr/>
      </p:nvGrpSpPr>
      <p:grpSpPr>
        <a:xfrm>
          <a:off x="0" y="0"/>
          <a:ext cx="0" cy="0"/>
          <a:chOff x="0" y="0"/>
          <a:chExt cx="0" cy="0"/>
        </a:xfrm>
      </p:grpSpPr>
      <p:sp>
        <p:nvSpPr>
          <p:cNvPr id="159" name="Google Shape;159;p19"/>
          <p:cNvSpPr/>
          <p:nvPr/>
        </p:nvSpPr>
        <p:spPr>
          <a:xfrm>
            <a:off x="0" y="0"/>
            <a:ext cx="12191695" cy="411480"/>
          </a:xfrm>
          <a:prstGeom prst="rect">
            <a:avLst/>
          </a:prstGeom>
          <a:solidFill>
            <a:srgbClr val="18365D"/>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0" name="Google Shape;160;p19"/>
          <p:cNvSpPr/>
          <p:nvPr/>
        </p:nvSpPr>
        <p:spPr>
          <a:xfrm>
            <a:off x="0" y="6473952"/>
            <a:ext cx="12191695" cy="384048"/>
          </a:xfrm>
          <a:prstGeom prst="rect">
            <a:avLst/>
          </a:prstGeom>
          <a:solidFill>
            <a:srgbClr val="007EA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1" name="Google Shape;161;p19"/>
          <p:cNvSpPr txBox="1"/>
          <p:nvPr/>
        </p:nvSpPr>
        <p:spPr>
          <a:xfrm>
            <a:off x="4544888" y="502920"/>
            <a:ext cx="2980304"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rgbClr val="18365D"/>
                </a:solidFill>
                <a:latin typeface="Calibri"/>
                <a:ea typeface="Calibri"/>
                <a:cs typeface="Calibri"/>
                <a:sym typeface="Calibri"/>
              </a:rPr>
              <a:t>নমুনা সংগ্রহ</a:t>
            </a:r>
            <a:endParaRPr b="1" sz="4000">
              <a:solidFill>
                <a:srgbClr val="18365D"/>
              </a:solidFill>
              <a:latin typeface="Calibri"/>
              <a:ea typeface="Calibri"/>
              <a:cs typeface="Calibri"/>
              <a:sym typeface="Calibri"/>
            </a:endParaRPr>
          </a:p>
        </p:txBody>
      </p:sp>
      <p:sp>
        <p:nvSpPr>
          <p:cNvPr id="162" name="Google Shape;162;p19"/>
          <p:cNvSpPr txBox="1"/>
          <p:nvPr/>
        </p:nvSpPr>
        <p:spPr>
          <a:xfrm>
            <a:off x="1523841" y="1428521"/>
            <a:ext cx="9682218" cy="4754880"/>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l">
              <a:spcBef>
                <a:spcPts val="0"/>
              </a:spcBef>
              <a:spcAft>
                <a:spcPts val="0"/>
              </a:spcAft>
              <a:buNone/>
            </a:pPr>
            <a:r>
              <a:rPr lang="en-US" sz="2100">
                <a:solidFill>
                  <a:srgbClr val="282828"/>
                </a:solidFill>
                <a:latin typeface="Calibri"/>
                <a:ea typeface="Calibri"/>
                <a:cs typeface="Calibri"/>
                <a:sym typeface="Calibri"/>
              </a:rPr>
              <a:t>1.Venous blood নিতে হবে.</a:t>
            </a:r>
            <a:endParaRPr/>
          </a:p>
          <a:p>
            <a:pPr indent="0" lvl="0" marL="0" marR="0" rtl="0" algn="l">
              <a:spcBef>
                <a:spcPts val="700"/>
              </a:spcBef>
              <a:spcAft>
                <a:spcPts val="0"/>
              </a:spcAft>
              <a:buNone/>
            </a:pPr>
            <a:r>
              <a:t/>
            </a:r>
            <a:endParaRPr sz="2100">
              <a:solidFill>
                <a:srgbClr val="282828"/>
              </a:solidFill>
              <a:latin typeface="Calibri"/>
              <a:ea typeface="Calibri"/>
              <a:cs typeface="Calibri"/>
              <a:sym typeface="Calibri"/>
            </a:endParaRPr>
          </a:p>
          <a:p>
            <a:pPr indent="-457232" lvl="0" marL="457200" marR="0" rtl="0" algn="l">
              <a:spcBef>
                <a:spcPts val="700"/>
              </a:spcBef>
              <a:spcAft>
                <a:spcPts val="0"/>
              </a:spcAft>
              <a:buClr>
                <a:srgbClr val="282828"/>
              </a:buClr>
              <a:buSzPct val="100000"/>
              <a:buFont typeface="Calibri"/>
              <a:buAutoNum type="arabicPeriod" startAt="2"/>
            </a:pPr>
            <a:r>
              <a:rPr lang="en-US" sz="2100">
                <a:solidFill>
                  <a:srgbClr val="282828"/>
                </a:solidFill>
                <a:latin typeface="Calibri"/>
                <a:ea typeface="Calibri"/>
                <a:cs typeface="Calibri"/>
                <a:sym typeface="Calibri"/>
              </a:rPr>
              <a:t>3.2% sodium citrate tube-এ.</a:t>
            </a:r>
            <a:endParaRPr/>
          </a:p>
          <a:p>
            <a:pPr indent="-333883" lvl="0" marL="457200" marR="0" rtl="0" algn="l">
              <a:spcBef>
                <a:spcPts val="700"/>
              </a:spcBef>
              <a:spcAft>
                <a:spcPts val="0"/>
              </a:spcAft>
              <a:buClr>
                <a:schemeClr val="dk1"/>
              </a:buClr>
              <a:buSzPct val="100000"/>
              <a:buFont typeface="Calibri"/>
              <a:buNone/>
            </a:pPr>
            <a:r>
              <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3.সঠিক অনুপাত: 9 অংশ blood : 1 অংশ anticoagulant.</a:t>
            </a:r>
            <a:endParaRPr/>
          </a:p>
          <a:p>
            <a:pPr indent="0" lvl="0" marL="0" marR="0" rtl="0" algn="l">
              <a:spcBef>
                <a:spcPts val="700"/>
              </a:spcBef>
              <a:spcAft>
                <a:spcPts val="0"/>
              </a:spcAft>
              <a:buNone/>
            </a:pPr>
            <a:r>
              <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4.Tube অবশ্যই mark পর্যন্ত পূর্ণ করতে হবে {underfilling হলে ফল falsely prolonged হতে পারে}.</a:t>
            </a:r>
            <a:endParaRPr/>
          </a:p>
          <a:p>
            <a:pPr indent="0" lvl="0" marL="0" marR="0" rtl="0" algn="l">
              <a:spcBef>
                <a:spcPts val="700"/>
              </a:spcBef>
              <a:spcAft>
                <a:spcPts val="0"/>
              </a:spcAft>
              <a:buNone/>
            </a:pPr>
            <a:r>
              <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5.সংগ্রহের পরে tube হালকাভাবে 5–6 বার invert করতে হবে.</a:t>
            </a:r>
            <a:endParaRPr/>
          </a:p>
          <a:p>
            <a:pPr indent="0" lvl="0" marL="0" marR="0" rtl="0" algn="l">
              <a:spcBef>
                <a:spcPts val="700"/>
              </a:spcBef>
              <a:spcAft>
                <a:spcPts val="0"/>
              </a:spcAft>
              <a:buNone/>
            </a:pPr>
            <a:r>
              <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6.Ideally sample factor replacement therapy দেওয়ার আগে সংগ্রহ করা উচিত.</a:t>
            </a:r>
            <a:endParaRPr/>
          </a:p>
          <a:p>
            <a:pPr indent="0" lvl="0" marL="0" marR="0" rtl="0" algn="l">
              <a:spcBef>
                <a:spcPts val="700"/>
              </a:spcBef>
              <a:spcAft>
                <a:spcPts val="0"/>
              </a:spcAft>
              <a:buNone/>
            </a:pPr>
            <a:r>
              <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7.Heparin, warfarin বা line contamination থাকলে result প্রভাবিত হতে পারে</a:t>
            </a:r>
            <a:endParaRPr sz="2100">
              <a:solidFill>
                <a:srgbClr val="282828"/>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166" name="Shape 166"/>
        <p:cNvGrpSpPr/>
        <p:nvPr/>
      </p:nvGrpSpPr>
      <p:grpSpPr>
        <a:xfrm>
          <a:off x="0" y="0"/>
          <a:ext cx="0" cy="0"/>
          <a:chOff x="0" y="0"/>
          <a:chExt cx="0" cy="0"/>
        </a:xfrm>
      </p:grpSpPr>
      <p:sp>
        <p:nvSpPr>
          <p:cNvPr id="167" name="Google Shape;167;p20"/>
          <p:cNvSpPr/>
          <p:nvPr/>
        </p:nvSpPr>
        <p:spPr>
          <a:xfrm>
            <a:off x="0" y="0"/>
            <a:ext cx="12191695" cy="411480"/>
          </a:xfrm>
          <a:prstGeom prst="rect">
            <a:avLst/>
          </a:prstGeom>
          <a:solidFill>
            <a:srgbClr val="18365D"/>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8" name="Google Shape;168;p20"/>
          <p:cNvSpPr/>
          <p:nvPr/>
        </p:nvSpPr>
        <p:spPr>
          <a:xfrm>
            <a:off x="0" y="6473952"/>
            <a:ext cx="12191695" cy="384048"/>
          </a:xfrm>
          <a:prstGeom prst="rect">
            <a:avLst/>
          </a:prstGeom>
          <a:solidFill>
            <a:srgbClr val="007EA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9" name="Google Shape;169;p20"/>
          <p:cNvSpPr txBox="1"/>
          <p:nvPr/>
        </p:nvSpPr>
        <p:spPr>
          <a:xfrm>
            <a:off x="2283917" y="502920"/>
            <a:ext cx="7502247"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rgbClr val="18365D"/>
                </a:solidFill>
                <a:latin typeface="Calibri"/>
                <a:ea typeface="Calibri"/>
                <a:cs typeface="Calibri"/>
                <a:sym typeface="Calibri"/>
              </a:rPr>
              <a:t>Platelet-poor plasma (PPP) প্রস্তুতি</a:t>
            </a:r>
            <a:endParaRPr b="1" sz="4000">
              <a:solidFill>
                <a:srgbClr val="18365D"/>
              </a:solidFill>
              <a:latin typeface="Calibri"/>
              <a:ea typeface="Calibri"/>
              <a:cs typeface="Calibri"/>
              <a:sym typeface="Calibri"/>
            </a:endParaRPr>
          </a:p>
        </p:txBody>
      </p:sp>
      <p:sp>
        <p:nvSpPr>
          <p:cNvPr id="170" name="Google Shape;170;p20"/>
          <p:cNvSpPr txBox="1"/>
          <p:nvPr/>
        </p:nvSpPr>
        <p:spPr>
          <a:xfrm>
            <a:off x="624841" y="1325880"/>
            <a:ext cx="10972800" cy="475488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2100">
                <a:solidFill>
                  <a:srgbClr val="282828"/>
                </a:solidFill>
                <a:latin typeface="Calibri"/>
                <a:ea typeface="Calibri"/>
                <a:cs typeface="Calibri"/>
                <a:sym typeface="Calibri"/>
              </a:rPr>
              <a:t>1.Citrated blood centrifuge করে platelet-poor plasma প্রস্তুত করতে হবে</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2.Factor assay-এর জন্য double centrifugation খুবই উপকারী; platelet contamination কমাতে সাহায্য করে</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3.প্রথম centrifugation-এর পর plasma plastic vial-এ transfer করে আবার centrifuge করা যায়</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4.Buffy coat disturb করা যাবে না</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5.Plasma দ্রুত আলাদা করে প্রয়োজন হলে plastic vial-এ aliquot করতে হবে</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6.Testing delay হলে plasma freeze করতে হবে</a:t>
            </a:r>
            <a:endParaRPr sz="2100">
              <a:solidFill>
                <a:srgbClr val="282828"/>
              </a:solidFill>
              <a:latin typeface="Calibri"/>
              <a:ea typeface="Calibri"/>
              <a:cs typeface="Calibri"/>
              <a:sym typeface="Calibri"/>
            </a:endParaRPr>
          </a:p>
        </p:txBody>
      </p:sp>
      <p:sp>
        <p:nvSpPr>
          <p:cNvPr id="171" name="Google Shape;171;p20"/>
          <p:cNvSpPr/>
          <p:nvPr/>
        </p:nvSpPr>
        <p:spPr>
          <a:xfrm>
            <a:off x="7726679" y="5220484"/>
            <a:ext cx="3840480" cy="914400"/>
          </a:xfrm>
          <a:prstGeom prst="roundRect">
            <a:avLst>
              <a:gd fmla="val 16667" name="adj"/>
            </a:avLst>
          </a:prstGeom>
          <a:solidFill>
            <a:srgbClr val="EBF5FA"/>
          </a:solidFill>
          <a:ln cap="flat" cmpd="sng" w="9525">
            <a:solidFill>
              <a:srgbClr val="007EA7"/>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2" name="Google Shape;172;p20"/>
          <p:cNvSpPr txBox="1"/>
          <p:nvPr/>
        </p:nvSpPr>
        <p:spPr>
          <a:xfrm>
            <a:off x="7882127" y="5431348"/>
            <a:ext cx="3566160" cy="5486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18365D"/>
                </a:solidFill>
                <a:latin typeface="Calibri"/>
                <a:ea typeface="Calibri"/>
                <a:cs typeface="Calibri"/>
                <a:sym typeface="Calibri"/>
              </a:rPr>
              <a:t>প্রচলিত উদাহরণ: 1500 × g, 15 মিনিট</a:t>
            </a:r>
            <a:br>
              <a:rPr b="1" lang="en-US" sz="1600">
                <a:solidFill>
                  <a:srgbClr val="18365D"/>
                </a:solidFill>
                <a:latin typeface="Calibri"/>
                <a:ea typeface="Calibri"/>
                <a:cs typeface="Calibri"/>
                <a:sym typeface="Calibri"/>
              </a:rPr>
            </a:br>
            <a:r>
              <a:rPr b="1" lang="en-US" sz="1600">
                <a:solidFill>
                  <a:srgbClr val="18365D"/>
                </a:solidFill>
                <a:latin typeface="Calibri"/>
                <a:ea typeface="Calibri"/>
                <a:cs typeface="Calibri"/>
                <a:sym typeface="Calibri"/>
              </a:rPr>
              <a:t>(local SOP অনুযায়ী ঠিক করুন)</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176" name="Shape 176"/>
        <p:cNvGrpSpPr/>
        <p:nvPr/>
      </p:nvGrpSpPr>
      <p:grpSpPr>
        <a:xfrm>
          <a:off x="0" y="0"/>
          <a:ext cx="0" cy="0"/>
          <a:chOff x="0" y="0"/>
          <a:chExt cx="0" cy="0"/>
        </a:xfrm>
      </p:grpSpPr>
      <p:sp>
        <p:nvSpPr>
          <p:cNvPr id="177" name="Google Shape;177;p21"/>
          <p:cNvSpPr/>
          <p:nvPr/>
        </p:nvSpPr>
        <p:spPr>
          <a:xfrm>
            <a:off x="0" y="0"/>
            <a:ext cx="12191695" cy="411480"/>
          </a:xfrm>
          <a:prstGeom prst="rect">
            <a:avLst/>
          </a:prstGeom>
          <a:solidFill>
            <a:srgbClr val="18365D"/>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8" name="Google Shape;178;p21"/>
          <p:cNvSpPr/>
          <p:nvPr/>
        </p:nvSpPr>
        <p:spPr>
          <a:xfrm>
            <a:off x="0" y="6473952"/>
            <a:ext cx="12191695" cy="384048"/>
          </a:xfrm>
          <a:prstGeom prst="rect">
            <a:avLst/>
          </a:prstGeom>
          <a:solidFill>
            <a:srgbClr val="007EA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9" name="Google Shape;179;p21"/>
          <p:cNvSpPr txBox="1"/>
          <p:nvPr/>
        </p:nvSpPr>
        <p:spPr>
          <a:xfrm>
            <a:off x="3462797" y="502920"/>
            <a:ext cx="5144486"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rgbClr val="18365D"/>
                </a:solidFill>
                <a:latin typeface="Calibri"/>
                <a:ea typeface="Calibri"/>
                <a:cs typeface="Calibri"/>
                <a:sym typeface="Calibri"/>
              </a:rPr>
              <a:t>Pre-analytical সতর্কতা</a:t>
            </a:r>
            <a:endParaRPr b="1" sz="4000">
              <a:solidFill>
                <a:srgbClr val="18365D"/>
              </a:solidFill>
              <a:latin typeface="Calibri"/>
              <a:ea typeface="Calibri"/>
              <a:cs typeface="Calibri"/>
              <a:sym typeface="Calibri"/>
            </a:endParaRPr>
          </a:p>
        </p:txBody>
      </p:sp>
      <p:sp>
        <p:nvSpPr>
          <p:cNvPr id="180" name="Google Shape;180;p21"/>
          <p:cNvSpPr txBox="1"/>
          <p:nvPr/>
        </p:nvSpPr>
        <p:spPr>
          <a:xfrm>
            <a:off x="594360" y="1325880"/>
            <a:ext cx="10972800" cy="475488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2000">
                <a:solidFill>
                  <a:srgbClr val="282828"/>
                </a:solidFill>
                <a:latin typeface="Calibri"/>
                <a:ea typeface="Calibri"/>
                <a:cs typeface="Calibri"/>
                <a:sym typeface="Calibri"/>
              </a:rPr>
              <a:t>1.High hematocrit (&gt;55%) হলে citrate adjustment লাগতে পারে</a:t>
            </a:r>
            <a:endParaRPr sz="20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0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000">
                <a:solidFill>
                  <a:srgbClr val="282828"/>
                </a:solidFill>
                <a:latin typeface="Calibri"/>
                <a:ea typeface="Calibri"/>
                <a:cs typeface="Calibri"/>
                <a:sym typeface="Calibri"/>
              </a:rPr>
              <a:t>2.Heparinized line থেকে sample নিলে contamination-এর ঝুঁকি থাকে</a:t>
            </a:r>
            <a:endParaRPr sz="20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0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000">
                <a:solidFill>
                  <a:srgbClr val="282828"/>
                </a:solidFill>
                <a:latin typeface="Calibri"/>
                <a:ea typeface="Calibri"/>
                <a:cs typeface="Calibri"/>
                <a:sym typeface="Calibri"/>
              </a:rPr>
              <a:t>3.EDTA tube-এ sample নিলে factor result কৃত্রিমভাবে কম হতে পারে</a:t>
            </a:r>
            <a:endParaRPr sz="20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0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000">
                <a:solidFill>
                  <a:srgbClr val="282828"/>
                </a:solidFill>
                <a:latin typeface="Calibri"/>
                <a:ea typeface="Calibri"/>
                <a:cs typeface="Calibri"/>
                <a:sym typeface="Calibri"/>
              </a:rPr>
              <a:t>4.Gross hemolysis, lipemia, icterus, clot বা fibrin strand থাকলে specimen reject বা repeat বিবেচনা করুন</a:t>
            </a:r>
            <a:endParaRPr sz="20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0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000">
                <a:solidFill>
                  <a:srgbClr val="282828"/>
                </a:solidFill>
                <a:latin typeface="Calibri"/>
                <a:ea typeface="Calibri"/>
                <a:cs typeface="Calibri"/>
                <a:sym typeface="Calibri"/>
              </a:rPr>
              <a:t>5.Sample collection থেকে processing পর্যন্ত অযথা delay এড়াতে হবে</a:t>
            </a:r>
            <a:endParaRPr sz="20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0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000">
                <a:solidFill>
                  <a:srgbClr val="282828"/>
                </a:solidFill>
                <a:latin typeface="Calibri"/>
                <a:ea typeface="Calibri"/>
                <a:cs typeface="Calibri"/>
                <a:sym typeface="Calibri"/>
              </a:rPr>
              <a:t>6.প্রতিটি factor assay-এর জন্য আলাদা aliquot vial রাখা উত্তম.</a:t>
            </a:r>
            <a:endParaRPr sz="2000">
              <a:solidFill>
                <a:srgbClr val="282828"/>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184" name="Shape 184"/>
        <p:cNvGrpSpPr/>
        <p:nvPr/>
      </p:nvGrpSpPr>
      <p:grpSpPr>
        <a:xfrm>
          <a:off x="0" y="0"/>
          <a:ext cx="0" cy="0"/>
          <a:chOff x="0" y="0"/>
          <a:chExt cx="0" cy="0"/>
        </a:xfrm>
      </p:grpSpPr>
      <p:sp>
        <p:nvSpPr>
          <p:cNvPr id="185" name="Google Shape;185;p22"/>
          <p:cNvSpPr/>
          <p:nvPr/>
        </p:nvSpPr>
        <p:spPr>
          <a:xfrm>
            <a:off x="0" y="0"/>
            <a:ext cx="12191695" cy="411480"/>
          </a:xfrm>
          <a:prstGeom prst="rect">
            <a:avLst/>
          </a:prstGeom>
          <a:solidFill>
            <a:srgbClr val="18365D"/>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6" name="Google Shape;186;p22"/>
          <p:cNvSpPr/>
          <p:nvPr/>
        </p:nvSpPr>
        <p:spPr>
          <a:xfrm>
            <a:off x="0" y="6473952"/>
            <a:ext cx="12191695" cy="384048"/>
          </a:xfrm>
          <a:prstGeom prst="rect">
            <a:avLst/>
          </a:prstGeom>
          <a:solidFill>
            <a:srgbClr val="007EA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7" name="Google Shape;187;p22"/>
          <p:cNvSpPr txBox="1"/>
          <p:nvPr/>
        </p:nvSpPr>
        <p:spPr>
          <a:xfrm>
            <a:off x="2646261" y="502920"/>
            <a:ext cx="6777561"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rgbClr val="18365D"/>
                </a:solidFill>
                <a:latin typeface="Calibri"/>
                <a:ea typeface="Calibri"/>
                <a:cs typeface="Calibri"/>
                <a:sym typeface="Calibri"/>
              </a:rPr>
              <a:t>পরীক্ষার ধাপসমূহ: Workflow</a:t>
            </a:r>
            <a:endParaRPr/>
          </a:p>
        </p:txBody>
      </p:sp>
      <p:sp>
        <p:nvSpPr>
          <p:cNvPr id="188" name="Google Shape;188;p22"/>
          <p:cNvSpPr txBox="1"/>
          <p:nvPr/>
        </p:nvSpPr>
        <p:spPr>
          <a:xfrm>
            <a:off x="2917680" y="1596469"/>
            <a:ext cx="8055118" cy="475488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2000">
                <a:solidFill>
                  <a:srgbClr val="282828"/>
                </a:solidFill>
                <a:latin typeface="Calibri"/>
                <a:ea typeface="Calibri"/>
                <a:cs typeface="Calibri"/>
                <a:sym typeface="Calibri"/>
              </a:rPr>
              <a:t>১. Analyzer startup ও temperature check</a:t>
            </a:r>
            <a:endParaRPr/>
          </a:p>
          <a:p>
            <a:pPr indent="0" lvl="0" marL="0" marR="0" rtl="0" algn="l">
              <a:spcBef>
                <a:spcPts val="700"/>
              </a:spcBef>
              <a:spcAft>
                <a:spcPts val="0"/>
              </a:spcAft>
              <a:buNone/>
            </a:pPr>
            <a:r>
              <a:rPr lang="en-US" sz="2000">
                <a:solidFill>
                  <a:srgbClr val="282828"/>
                </a:solidFill>
                <a:latin typeface="Calibri"/>
                <a:ea typeface="Calibri"/>
                <a:cs typeface="Calibri"/>
                <a:sym typeface="Calibri"/>
              </a:rPr>
              <a:t>২. Reagent, deficient plasma, calibrator ও controls প্রস্তুত</a:t>
            </a:r>
            <a:endParaRPr sz="20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000">
                <a:solidFill>
                  <a:srgbClr val="282828"/>
                </a:solidFill>
                <a:latin typeface="Calibri"/>
                <a:ea typeface="Calibri"/>
                <a:cs typeface="Calibri"/>
                <a:sym typeface="Calibri"/>
              </a:rPr>
              <a:t>৩. QC acceptable কিনা যাচাই</a:t>
            </a:r>
            <a:endParaRPr sz="20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000">
                <a:solidFill>
                  <a:srgbClr val="282828"/>
                </a:solidFill>
                <a:latin typeface="Calibri"/>
                <a:ea typeface="Calibri"/>
                <a:cs typeface="Calibri"/>
                <a:sym typeface="Calibri"/>
              </a:rPr>
              <a:t>৪. Patient plasma প্রয়োজনীয় dilution-এ প্রস্তুত</a:t>
            </a:r>
            <a:endParaRPr sz="20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000">
                <a:solidFill>
                  <a:srgbClr val="282828"/>
                </a:solidFill>
                <a:latin typeface="Calibri"/>
                <a:ea typeface="Calibri"/>
                <a:cs typeface="Calibri"/>
                <a:sym typeface="Calibri"/>
              </a:rPr>
              <a:t>৫. FVIII-deficient plasma-এর সাথে reaction set up</a:t>
            </a:r>
            <a:endParaRPr/>
          </a:p>
          <a:p>
            <a:pPr indent="0" lvl="0" marL="0" marR="0" rtl="0" algn="l">
              <a:spcBef>
                <a:spcPts val="700"/>
              </a:spcBef>
              <a:spcAft>
                <a:spcPts val="0"/>
              </a:spcAft>
              <a:buNone/>
            </a:pPr>
            <a:r>
              <a:rPr lang="en-US" sz="2000">
                <a:solidFill>
                  <a:srgbClr val="282828"/>
                </a:solidFill>
                <a:latin typeface="Calibri"/>
                <a:ea typeface="Calibri"/>
                <a:cs typeface="Calibri"/>
                <a:sym typeface="Calibri"/>
              </a:rPr>
              <a:t>৬. APTT reagent যোগ ও incubation</a:t>
            </a:r>
            <a:endParaRPr/>
          </a:p>
          <a:p>
            <a:pPr indent="0" lvl="0" marL="0" marR="0" rtl="0" algn="l">
              <a:spcBef>
                <a:spcPts val="700"/>
              </a:spcBef>
              <a:spcAft>
                <a:spcPts val="0"/>
              </a:spcAft>
              <a:buNone/>
            </a:pPr>
            <a:r>
              <a:rPr lang="en-US" sz="2000">
                <a:solidFill>
                  <a:srgbClr val="282828"/>
                </a:solidFill>
                <a:latin typeface="Calibri"/>
                <a:ea typeface="Calibri"/>
                <a:cs typeface="Calibri"/>
                <a:sym typeface="Calibri"/>
              </a:rPr>
              <a:t>৭. Calcium chloride যোগ করে clotting time measure</a:t>
            </a:r>
            <a:endParaRPr/>
          </a:p>
          <a:p>
            <a:pPr indent="0" lvl="0" marL="0" marR="0" rtl="0" algn="l">
              <a:spcBef>
                <a:spcPts val="700"/>
              </a:spcBef>
              <a:spcAft>
                <a:spcPts val="0"/>
              </a:spcAft>
              <a:buNone/>
            </a:pPr>
            <a:r>
              <a:rPr lang="en-US" sz="2000">
                <a:solidFill>
                  <a:srgbClr val="282828"/>
                </a:solidFill>
                <a:latin typeface="Calibri"/>
                <a:ea typeface="Calibri"/>
                <a:cs typeface="Calibri"/>
                <a:sym typeface="Calibri"/>
              </a:rPr>
              <a:t>৮. Calibration curve/assay software থেকে FVIII activity নির্ণয়</a:t>
            </a:r>
            <a:endParaRPr sz="20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000">
                <a:solidFill>
                  <a:srgbClr val="282828"/>
                </a:solidFill>
                <a:latin typeface="Calibri"/>
                <a:ea typeface="Calibri"/>
                <a:cs typeface="Calibri"/>
                <a:sym typeface="Calibri"/>
              </a:rPr>
              <a:t>৯. Result validity, flags ও parallelism review</a:t>
            </a:r>
            <a:endParaRPr/>
          </a:p>
          <a:p>
            <a:pPr indent="0" lvl="0" marL="0" marR="0" rtl="0" algn="l">
              <a:spcBef>
                <a:spcPts val="700"/>
              </a:spcBef>
              <a:spcAft>
                <a:spcPts val="0"/>
              </a:spcAft>
              <a:buNone/>
            </a:pPr>
            <a:r>
              <a:rPr lang="en-US" sz="2000">
                <a:solidFill>
                  <a:srgbClr val="282828"/>
                </a:solidFill>
                <a:latin typeface="Calibri"/>
                <a:ea typeface="Calibri"/>
                <a:cs typeface="Calibri"/>
                <a:sym typeface="Calibri"/>
              </a:rPr>
              <a:t>১০. Report release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192" name="Shape 192"/>
        <p:cNvGrpSpPr/>
        <p:nvPr/>
      </p:nvGrpSpPr>
      <p:grpSpPr>
        <a:xfrm>
          <a:off x="0" y="0"/>
          <a:ext cx="0" cy="0"/>
          <a:chOff x="0" y="0"/>
          <a:chExt cx="0" cy="0"/>
        </a:xfrm>
      </p:grpSpPr>
      <p:sp>
        <p:nvSpPr>
          <p:cNvPr id="193" name="Google Shape;193;p23"/>
          <p:cNvSpPr/>
          <p:nvPr/>
        </p:nvSpPr>
        <p:spPr>
          <a:xfrm>
            <a:off x="0" y="0"/>
            <a:ext cx="12191695" cy="411480"/>
          </a:xfrm>
          <a:prstGeom prst="rect">
            <a:avLst/>
          </a:prstGeom>
          <a:solidFill>
            <a:srgbClr val="18365D"/>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4" name="Google Shape;194;p23"/>
          <p:cNvSpPr/>
          <p:nvPr/>
        </p:nvSpPr>
        <p:spPr>
          <a:xfrm>
            <a:off x="0" y="6473952"/>
            <a:ext cx="12191695" cy="384048"/>
          </a:xfrm>
          <a:prstGeom prst="rect">
            <a:avLst/>
          </a:prstGeom>
          <a:solidFill>
            <a:srgbClr val="007EA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5" name="Google Shape;195;p23"/>
          <p:cNvSpPr txBox="1"/>
          <p:nvPr/>
        </p:nvSpPr>
        <p:spPr>
          <a:xfrm>
            <a:off x="3609536" y="502920"/>
            <a:ext cx="4851008"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rgbClr val="18365D"/>
                </a:solidFill>
                <a:latin typeface="Calibri"/>
                <a:ea typeface="Calibri"/>
                <a:cs typeface="Calibri"/>
                <a:sym typeface="Calibri"/>
              </a:rPr>
              <a:t>Dilution ও Calibration</a:t>
            </a:r>
            <a:endParaRPr/>
          </a:p>
        </p:txBody>
      </p:sp>
      <p:sp>
        <p:nvSpPr>
          <p:cNvPr id="196" name="Google Shape;196;p23"/>
          <p:cNvSpPr/>
          <p:nvPr/>
        </p:nvSpPr>
        <p:spPr>
          <a:xfrm>
            <a:off x="411480" y="1234440"/>
            <a:ext cx="5440680" cy="4846320"/>
          </a:xfrm>
          <a:prstGeom prst="roundRect">
            <a:avLst>
              <a:gd fmla="val 16667" name="adj"/>
            </a:avLst>
          </a:prstGeom>
          <a:solidFill>
            <a:srgbClr val="FFFFFF"/>
          </a:solidFill>
          <a:ln cap="flat" cmpd="sng" w="9525">
            <a:solidFill>
              <a:srgbClr val="D2DCE6"/>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7" name="Google Shape;197;p23"/>
          <p:cNvSpPr/>
          <p:nvPr/>
        </p:nvSpPr>
        <p:spPr>
          <a:xfrm>
            <a:off x="411480" y="1234440"/>
            <a:ext cx="5440680" cy="411480"/>
          </a:xfrm>
          <a:prstGeom prst="rect">
            <a:avLst/>
          </a:prstGeom>
          <a:solidFill>
            <a:srgbClr val="EBF5FA"/>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8" name="Google Shape;198;p23"/>
          <p:cNvSpPr txBox="1"/>
          <p:nvPr/>
        </p:nvSpPr>
        <p:spPr>
          <a:xfrm>
            <a:off x="548640" y="1280160"/>
            <a:ext cx="5120640" cy="274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8365D"/>
                </a:solidFill>
                <a:latin typeface="Calibri"/>
                <a:ea typeface="Calibri"/>
                <a:cs typeface="Calibri"/>
                <a:sym typeface="Calibri"/>
              </a:rPr>
              <a:t>ক্যালিব্রেশন</a:t>
            </a:r>
            <a:endParaRPr/>
          </a:p>
        </p:txBody>
      </p:sp>
      <p:sp>
        <p:nvSpPr>
          <p:cNvPr id="199" name="Google Shape;199;p23"/>
          <p:cNvSpPr/>
          <p:nvPr/>
        </p:nvSpPr>
        <p:spPr>
          <a:xfrm>
            <a:off x="6263640" y="1234440"/>
            <a:ext cx="5440680" cy="4846320"/>
          </a:xfrm>
          <a:prstGeom prst="roundRect">
            <a:avLst>
              <a:gd fmla="val 16667" name="adj"/>
            </a:avLst>
          </a:prstGeom>
          <a:solidFill>
            <a:srgbClr val="FFFFFF"/>
          </a:solidFill>
          <a:ln cap="flat" cmpd="sng" w="9525">
            <a:solidFill>
              <a:srgbClr val="D2DCE6"/>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0" name="Google Shape;200;p23"/>
          <p:cNvSpPr/>
          <p:nvPr/>
        </p:nvSpPr>
        <p:spPr>
          <a:xfrm>
            <a:off x="6263640" y="1234440"/>
            <a:ext cx="5440680" cy="411480"/>
          </a:xfrm>
          <a:prstGeom prst="rect">
            <a:avLst/>
          </a:prstGeom>
          <a:solidFill>
            <a:srgbClr val="EBF5FA"/>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1" name="Google Shape;201;p23"/>
          <p:cNvSpPr txBox="1"/>
          <p:nvPr/>
        </p:nvSpPr>
        <p:spPr>
          <a:xfrm>
            <a:off x="6400800" y="1280160"/>
            <a:ext cx="5120640" cy="274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8365D"/>
                </a:solidFill>
                <a:latin typeface="Calibri"/>
                <a:ea typeface="Calibri"/>
                <a:cs typeface="Calibri"/>
                <a:sym typeface="Calibri"/>
              </a:rPr>
              <a:t>Patient dilution</a:t>
            </a:r>
            <a:endParaRPr/>
          </a:p>
        </p:txBody>
      </p:sp>
      <p:sp>
        <p:nvSpPr>
          <p:cNvPr id="202" name="Google Shape;202;p23"/>
          <p:cNvSpPr txBox="1"/>
          <p:nvPr/>
        </p:nvSpPr>
        <p:spPr>
          <a:xfrm>
            <a:off x="621792" y="1783080"/>
            <a:ext cx="5074920" cy="411480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1800">
                <a:solidFill>
                  <a:srgbClr val="282828"/>
                </a:solidFill>
                <a:latin typeface="Calibri"/>
                <a:ea typeface="Calibri"/>
                <a:cs typeface="Calibri"/>
                <a:sym typeface="Calibri"/>
              </a:rPr>
              <a:t>Reference/calibrator plasma ব্যবহার করে calibration curve তৈরি করা হয়</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ফল সাধারণত % activity বা IU/dL এ প্রকাশ করা হয়</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প্রতিটি reagent lot change হলে calibration/verification করতে হবে</a:t>
            </a:r>
            <a:endParaRPr/>
          </a:p>
        </p:txBody>
      </p:sp>
      <p:sp>
        <p:nvSpPr>
          <p:cNvPr id="203" name="Google Shape;203;p23"/>
          <p:cNvSpPr txBox="1"/>
          <p:nvPr/>
        </p:nvSpPr>
        <p:spPr>
          <a:xfrm>
            <a:off x="6473952" y="1783080"/>
            <a:ext cx="5074920" cy="411480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1800">
                <a:solidFill>
                  <a:srgbClr val="282828"/>
                </a:solidFill>
                <a:latin typeface="Calibri"/>
                <a:ea typeface="Calibri"/>
                <a:cs typeface="Calibri"/>
                <a:sym typeface="Calibri"/>
              </a:rPr>
              <a:t>অনেক assay-তে patient plasma একাধিক dilution-এ চালানো হয়</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তিনটি dilution ব্যবহার করলে nonparallelism বা inhibitor সন্দেহ বোঝা সহজ হয়</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Analyzer/software assay range-এর বাইরে থাকলে additional dilution লাগতে পারে</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207" name="Shape 207"/>
        <p:cNvGrpSpPr/>
        <p:nvPr/>
      </p:nvGrpSpPr>
      <p:grpSpPr>
        <a:xfrm>
          <a:off x="0" y="0"/>
          <a:ext cx="0" cy="0"/>
          <a:chOff x="0" y="0"/>
          <a:chExt cx="0" cy="0"/>
        </a:xfrm>
      </p:grpSpPr>
      <p:sp>
        <p:nvSpPr>
          <p:cNvPr id="208" name="Google Shape;208;p24"/>
          <p:cNvSpPr/>
          <p:nvPr/>
        </p:nvSpPr>
        <p:spPr>
          <a:xfrm>
            <a:off x="0" y="0"/>
            <a:ext cx="12191695" cy="411480"/>
          </a:xfrm>
          <a:prstGeom prst="rect">
            <a:avLst/>
          </a:prstGeom>
          <a:solidFill>
            <a:srgbClr val="18365D"/>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9" name="Google Shape;209;p24"/>
          <p:cNvSpPr/>
          <p:nvPr/>
        </p:nvSpPr>
        <p:spPr>
          <a:xfrm>
            <a:off x="0" y="6473952"/>
            <a:ext cx="12191695" cy="384048"/>
          </a:xfrm>
          <a:prstGeom prst="rect">
            <a:avLst/>
          </a:prstGeom>
          <a:solidFill>
            <a:srgbClr val="007EA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0" name="Google Shape;210;p24"/>
          <p:cNvSpPr txBox="1"/>
          <p:nvPr/>
        </p:nvSpPr>
        <p:spPr>
          <a:xfrm>
            <a:off x="3789778" y="502920"/>
            <a:ext cx="4490525"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rgbClr val="18365D"/>
                </a:solidFill>
                <a:latin typeface="Calibri"/>
                <a:ea typeface="Calibri"/>
                <a:cs typeface="Calibri"/>
                <a:sym typeface="Calibri"/>
              </a:rPr>
              <a:t>Quality Control (QC)</a:t>
            </a:r>
            <a:endParaRPr/>
          </a:p>
        </p:txBody>
      </p:sp>
      <p:sp>
        <p:nvSpPr>
          <p:cNvPr id="211" name="Google Shape;211;p24"/>
          <p:cNvSpPr txBox="1"/>
          <p:nvPr/>
        </p:nvSpPr>
        <p:spPr>
          <a:xfrm>
            <a:off x="594360" y="1325880"/>
            <a:ext cx="10972800" cy="475488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2100">
                <a:solidFill>
                  <a:srgbClr val="282828"/>
                </a:solidFill>
                <a:latin typeface="Calibri"/>
                <a:ea typeface="Calibri"/>
                <a:cs typeface="Calibri"/>
                <a:sym typeface="Calibri"/>
              </a:rPr>
              <a:t>1.প্রতিদিন কাজ শুরুর আগে অন্তত দুই লেভেল control চালাতে হবে: normal ও abnormal.</a:t>
            </a:r>
            <a:endParaRPr/>
          </a:p>
          <a:p>
            <a:pPr indent="0" lvl="0" marL="0" marR="0" rtl="0" algn="l">
              <a:spcBef>
                <a:spcPts val="700"/>
              </a:spcBef>
              <a:spcAft>
                <a:spcPts val="0"/>
              </a:spcAft>
              <a:buNone/>
            </a:pPr>
            <a:r>
              <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2.নতুন reagent lot, calibration, major maintenance বা troubleshooting-এর পর পুনরায় QC চালান</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QC in-range না হলে patient result report করবেন না.</a:t>
            </a:r>
            <a:endParaRPr/>
          </a:p>
          <a:p>
            <a:pPr indent="0" lvl="0" marL="0" marR="0" rtl="0" algn="l">
              <a:spcBef>
                <a:spcPts val="700"/>
              </a:spcBef>
              <a:spcAft>
                <a:spcPts val="0"/>
              </a:spcAft>
              <a:buNone/>
            </a:pPr>
            <a:r>
              <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3.Levey–Jennings chart ও Westgard rule থাকলে follow করা ভালো.</a:t>
            </a:r>
            <a:endParaRPr/>
          </a:p>
          <a:p>
            <a:pPr indent="0" lvl="0" marL="0" marR="0" rtl="0" algn="l">
              <a:spcBef>
                <a:spcPts val="700"/>
              </a:spcBef>
              <a:spcAft>
                <a:spcPts val="0"/>
              </a:spcAft>
              <a:buNone/>
            </a:pPr>
            <a:r>
              <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4.QC failure হলে reagent expiry, storage, temperature, pipetting, clot detection ও calibration check করুন</a:t>
            </a:r>
            <a:endParaRPr sz="2100">
              <a:solidFill>
                <a:srgbClr val="282828"/>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215" name="Shape 215"/>
        <p:cNvGrpSpPr/>
        <p:nvPr/>
      </p:nvGrpSpPr>
      <p:grpSpPr>
        <a:xfrm>
          <a:off x="0" y="0"/>
          <a:ext cx="0" cy="0"/>
          <a:chOff x="0" y="0"/>
          <a:chExt cx="0" cy="0"/>
        </a:xfrm>
      </p:grpSpPr>
      <p:sp>
        <p:nvSpPr>
          <p:cNvPr id="216" name="Google Shape;216;p25"/>
          <p:cNvSpPr/>
          <p:nvPr/>
        </p:nvSpPr>
        <p:spPr>
          <a:xfrm>
            <a:off x="0" y="0"/>
            <a:ext cx="12191695" cy="411480"/>
          </a:xfrm>
          <a:prstGeom prst="rect">
            <a:avLst/>
          </a:prstGeom>
          <a:solidFill>
            <a:srgbClr val="18365D"/>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7" name="Google Shape;217;p25"/>
          <p:cNvSpPr/>
          <p:nvPr/>
        </p:nvSpPr>
        <p:spPr>
          <a:xfrm>
            <a:off x="0" y="6473952"/>
            <a:ext cx="12191695" cy="384048"/>
          </a:xfrm>
          <a:prstGeom prst="rect">
            <a:avLst/>
          </a:prstGeom>
          <a:solidFill>
            <a:srgbClr val="007EA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8" name="Google Shape;218;p25"/>
          <p:cNvSpPr txBox="1"/>
          <p:nvPr/>
        </p:nvSpPr>
        <p:spPr>
          <a:xfrm>
            <a:off x="4139329" y="502920"/>
            <a:ext cx="3791424"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rgbClr val="18365D"/>
                </a:solidFill>
                <a:latin typeface="Calibri"/>
                <a:ea typeface="Calibri"/>
                <a:cs typeface="Calibri"/>
                <a:sym typeface="Calibri"/>
              </a:rPr>
              <a:t>ফলাফল ব্যাখ্যা</a:t>
            </a:r>
            <a:endParaRPr b="1" sz="4000">
              <a:solidFill>
                <a:srgbClr val="18365D"/>
              </a:solidFill>
              <a:latin typeface="Calibri"/>
              <a:ea typeface="Calibri"/>
              <a:cs typeface="Calibri"/>
              <a:sym typeface="Calibri"/>
            </a:endParaRPr>
          </a:p>
        </p:txBody>
      </p:sp>
      <p:sp>
        <p:nvSpPr>
          <p:cNvPr id="219" name="Google Shape;219;p25"/>
          <p:cNvSpPr txBox="1"/>
          <p:nvPr/>
        </p:nvSpPr>
        <p:spPr>
          <a:xfrm>
            <a:off x="609600" y="1325880"/>
            <a:ext cx="10972800" cy="475488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2100">
                <a:solidFill>
                  <a:srgbClr val="282828"/>
                </a:solidFill>
                <a:latin typeface="Calibri"/>
                <a:ea typeface="Calibri"/>
                <a:cs typeface="Calibri"/>
                <a:sym typeface="Calibri"/>
              </a:rPr>
              <a:t>Adult reference interval lab-specific; অনেক laboratory source-এ ~55–200% activity দেওয়া থাকে</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খুব কম activity → Hemophilia A বা severe deficiency suspicion</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মৃদু থেকে মাঝারি কম activity → mild/moderate hemophilia A, VWD, acquired deficiency ইত্যাদি বিবেচনা করুন</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Unexpected low result হলে sample সমস্যা, anticoagulant effect, lupus anticoagulant, inhibitor বা assay interference ভাবতে হবে</a:t>
            </a:r>
            <a:endParaRPr sz="2100">
              <a:solidFill>
                <a:srgbClr val="282828"/>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223" name="Shape 223"/>
        <p:cNvGrpSpPr/>
        <p:nvPr/>
      </p:nvGrpSpPr>
      <p:grpSpPr>
        <a:xfrm>
          <a:off x="0" y="0"/>
          <a:ext cx="0" cy="0"/>
          <a:chOff x="0" y="0"/>
          <a:chExt cx="0" cy="0"/>
        </a:xfrm>
      </p:grpSpPr>
      <p:sp>
        <p:nvSpPr>
          <p:cNvPr id="224" name="Google Shape;224;p26"/>
          <p:cNvSpPr/>
          <p:nvPr/>
        </p:nvSpPr>
        <p:spPr>
          <a:xfrm>
            <a:off x="0" y="0"/>
            <a:ext cx="12191695" cy="411480"/>
          </a:xfrm>
          <a:prstGeom prst="rect">
            <a:avLst/>
          </a:prstGeom>
          <a:solidFill>
            <a:srgbClr val="18365D"/>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5" name="Google Shape;225;p26"/>
          <p:cNvSpPr/>
          <p:nvPr/>
        </p:nvSpPr>
        <p:spPr>
          <a:xfrm>
            <a:off x="0" y="6473952"/>
            <a:ext cx="12191695" cy="384048"/>
          </a:xfrm>
          <a:prstGeom prst="rect">
            <a:avLst/>
          </a:prstGeom>
          <a:solidFill>
            <a:srgbClr val="007EA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6" name="Google Shape;226;p26"/>
          <p:cNvSpPr txBox="1"/>
          <p:nvPr/>
        </p:nvSpPr>
        <p:spPr>
          <a:xfrm>
            <a:off x="413213" y="502920"/>
            <a:ext cx="11243655"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rgbClr val="18365D"/>
                </a:solidFill>
                <a:latin typeface="Calibri"/>
                <a:ea typeface="Calibri"/>
                <a:cs typeface="Calibri"/>
                <a:sym typeface="Calibri"/>
              </a:rPr>
              <a:t>Hemophilia A severity (সাধারণ ব্যবহারিক শ্রেণিবিভাগ)</a:t>
            </a:r>
            <a:endParaRPr/>
          </a:p>
        </p:txBody>
      </p:sp>
      <p:sp>
        <p:nvSpPr>
          <p:cNvPr id="227" name="Google Shape;227;p26"/>
          <p:cNvSpPr txBox="1"/>
          <p:nvPr/>
        </p:nvSpPr>
        <p:spPr>
          <a:xfrm>
            <a:off x="1446244" y="1960364"/>
            <a:ext cx="9741159" cy="2863565"/>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2200">
                <a:solidFill>
                  <a:srgbClr val="282828"/>
                </a:solidFill>
                <a:latin typeface="Calibri"/>
                <a:ea typeface="Calibri"/>
                <a:cs typeface="Calibri"/>
                <a:sym typeface="Calibri"/>
              </a:rPr>
              <a:t>Severe: &lt;1% Factor VIII activity</a:t>
            </a:r>
            <a:endParaRPr/>
          </a:p>
          <a:p>
            <a:pPr indent="0" lvl="0" marL="0" marR="0" rtl="0" algn="l">
              <a:spcBef>
                <a:spcPts val="700"/>
              </a:spcBef>
              <a:spcAft>
                <a:spcPts val="0"/>
              </a:spcAft>
              <a:buNone/>
            </a:pPr>
            <a:r>
              <a:rPr lang="en-US" sz="2200">
                <a:solidFill>
                  <a:srgbClr val="282828"/>
                </a:solidFill>
                <a:latin typeface="Calibri"/>
                <a:ea typeface="Calibri"/>
                <a:cs typeface="Calibri"/>
                <a:sym typeface="Calibri"/>
              </a:rPr>
              <a:t>Moderate: 1–5%</a:t>
            </a:r>
            <a:endParaRPr/>
          </a:p>
          <a:p>
            <a:pPr indent="0" lvl="0" marL="0" marR="0" rtl="0" algn="l">
              <a:spcBef>
                <a:spcPts val="700"/>
              </a:spcBef>
              <a:spcAft>
                <a:spcPts val="0"/>
              </a:spcAft>
              <a:buNone/>
            </a:pPr>
            <a:r>
              <a:rPr lang="en-US" sz="2200">
                <a:solidFill>
                  <a:srgbClr val="282828"/>
                </a:solidFill>
                <a:latin typeface="Calibri"/>
                <a:ea typeface="Calibri"/>
                <a:cs typeface="Calibri"/>
                <a:sym typeface="Calibri"/>
              </a:rPr>
              <a:t>Mild: &gt;5% থেকে &lt;40%</a:t>
            </a:r>
            <a:endParaRPr/>
          </a:p>
          <a:p>
            <a:pPr indent="0" lvl="0" marL="0" marR="0" rtl="0" algn="l">
              <a:spcBef>
                <a:spcPts val="700"/>
              </a:spcBef>
              <a:spcAft>
                <a:spcPts val="0"/>
              </a:spcAft>
              <a:buNone/>
            </a:pPr>
            <a:r>
              <a:rPr lang="en-US" sz="2200">
                <a:solidFill>
                  <a:srgbClr val="282828"/>
                </a:solidFill>
                <a:latin typeface="Calibri"/>
                <a:ea typeface="Calibri"/>
                <a:cs typeface="Calibri"/>
                <a:sym typeface="Calibri"/>
              </a:rPr>
              <a:t>Clinical history, bleeding phenotype এবং inhibitor status-এর সাথে মিলিয়ে interpretation করতে হবে</a:t>
            </a:r>
            <a:endParaRPr sz="2200">
              <a:solidFill>
                <a:srgbClr val="282828"/>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231" name="Shape 231"/>
        <p:cNvGrpSpPr/>
        <p:nvPr/>
      </p:nvGrpSpPr>
      <p:grpSpPr>
        <a:xfrm>
          <a:off x="0" y="0"/>
          <a:ext cx="0" cy="0"/>
          <a:chOff x="0" y="0"/>
          <a:chExt cx="0" cy="0"/>
        </a:xfrm>
      </p:grpSpPr>
      <p:sp>
        <p:nvSpPr>
          <p:cNvPr id="232" name="Google Shape;232;p27"/>
          <p:cNvSpPr/>
          <p:nvPr/>
        </p:nvSpPr>
        <p:spPr>
          <a:xfrm>
            <a:off x="0" y="0"/>
            <a:ext cx="12191695" cy="411480"/>
          </a:xfrm>
          <a:prstGeom prst="rect">
            <a:avLst/>
          </a:prstGeom>
          <a:solidFill>
            <a:srgbClr val="18365D"/>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3" name="Google Shape;233;p27"/>
          <p:cNvSpPr/>
          <p:nvPr/>
        </p:nvSpPr>
        <p:spPr>
          <a:xfrm>
            <a:off x="0" y="6473952"/>
            <a:ext cx="12191695" cy="384048"/>
          </a:xfrm>
          <a:prstGeom prst="rect">
            <a:avLst/>
          </a:prstGeom>
          <a:solidFill>
            <a:srgbClr val="007EA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4" name="Google Shape;234;p27"/>
          <p:cNvSpPr txBox="1"/>
          <p:nvPr/>
        </p:nvSpPr>
        <p:spPr>
          <a:xfrm>
            <a:off x="2466596" y="502920"/>
            <a:ext cx="7136890"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rgbClr val="18365D"/>
                </a:solidFill>
                <a:latin typeface="Calibri"/>
                <a:ea typeface="Calibri"/>
                <a:cs typeface="Calibri"/>
                <a:sym typeface="Calibri"/>
              </a:rPr>
              <a:t>ভুল ফলাফলের সাধারণ কারণ</a:t>
            </a:r>
            <a:endParaRPr b="1" sz="4000">
              <a:solidFill>
                <a:srgbClr val="18365D"/>
              </a:solidFill>
              <a:latin typeface="Calibri"/>
              <a:ea typeface="Calibri"/>
              <a:cs typeface="Calibri"/>
              <a:sym typeface="Calibri"/>
            </a:endParaRPr>
          </a:p>
        </p:txBody>
      </p:sp>
      <p:sp>
        <p:nvSpPr>
          <p:cNvPr id="235" name="Google Shape;235;p27"/>
          <p:cNvSpPr/>
          <p:nvPr/>
        </p:nvSpPr>
        <p:spPr>
          <a:xfrm>
            <a:off x="411480" y="1346412"/>
            <a:ext cx="5440680" cy="4846320"/>
          </a:xfrm>
          <a:prstGeom prst="roundRect">
            <a:avLst>
              <a:gd fmla="val 16667" name="adj"/>
            </a:avLst>
          </a:prstGeom>
          <a:solidFill>
            <a:srgbClr val="FFFFFF"/>
          </a:solidFill>
          <a:ln cap="flat" cmpd="sng" w="9525">
            <a:solidFill>
              <a:srgbClr val="D2DCE6"/>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6" name="Google Shape;236;p27"/>
          <p:cNvSpPr/>
          <p:nvPr/>
        </p:nvSpPr>
        <p:spPr>
          <a:xfrm>
            <a:off x="411480" y="1700966"/>
            <a:ext cx="5440680" cy="411480"/>
          </a:xfrm>
          <a:prstGeom prst="rect">
            <a:avLst/>
          </a:prstGeom>
          <a:solidFill>
            <a:srgbClr val="EBF5FA"/>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7" name="Google Shape;237;p27"/>
          <p:cNvSpPr txBox="1"/>
          <p:nvPr/>
        </p:nvSpPr>
        <p:spPr>
          <a:xfrm>
            <a:off x="548640" y="1737367"/>
            <a:ext cx="5120640" cy="274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8365D"/>
                </a:solidFill>
                <a:latin typeface="Calibri"/>
                <a:ea typeface="Calibri"/>
                <a:cs typeface="Calibri"/>
                <a:sym typeface="Calibri"/>
              </a:rPr>
              <a:t>Falsely low / prolonged effect</a:t>
            </a:r>
            <a:endParaRPr/>
          </a:p>
        </p:txBody>
      </p:sp>
      <p:sp>
        <p:nvSpPr>
          <p:cNvPr id="238" name="Google Shape;238;p27"/>
          <p:cNvSpPr/>
          <p:nvPr/>
        </p:nvSpPr>
        <p:spPr>
          <a:xfrm>
            <a:off x="6263640" y="1234440"/>
            <a:ext cx="5440680" cy="4846320"/>
          </a:xfrm>
          <a:prstGeom prst="roundRect">
            <a:avLst>
              <a:gd fmla="val 16667" name="adj"/>
            </a:avLst>
          </a:prstGeom>
          <a:solidFill>
            <a:srgbClr val="FFFFFF"/>
          </a:solidFill>
          <a:ln cap="flat" cmpd="sng" w="9525">
            <a:solidFill>
              <a:srgbClr val="D2DCE6"/>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9" name="Google Shape;239;p27"/>
          <p:cNvSpPr/>
          <p:nvPr/>
        </p:nvSpPr>
        <p:spPr>
          <a:xfrm>
            <a:off x="6263640" y="1663648"/>
            <a:ext cx="5440680" cy="411480"/>
          </a:xfrm>
          <a:prstGeom prst="rect">
            <a:avLst/>
          </a:prstGeom>
          <a:solidFill>
            <a:srgbClr val="EBF5FA"/>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0" name="Google Shape;240;p27"/>
          <p:cNvSpPr txBox="1"/>
          <p:nvPr/>
        </p:nvSpPr>
        <p:spPr>
          <a:xfrm>
            <a:off x="6400800" y="1728034"/>
            <a:ext cx="5120640" cy="274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18365D"/>
                </a:solidFill>
                <a:latin typeface="Calibri"/>
                <a:ea typeface="Calibri"/>
                <a:cs typeface="Calibri"/>
                <a:sym typeface="Calibri"/>
              </a:rPr>
              <a:t>বিশেষ assay issue</a:t>
            </a:r>
            <a:endParaRPr/>
          </a:p>
        </p:txBody>
      </p:sp>
      <p:sp>
        <p:nvSpPr>
          <p:cNvPr id="241" name="Google Shape;241;p27"/>
          <p:cNvSpPr txBox="1"/>
          <p:nvPr/>
        </p:nvSpPr>
        <p:spPr>
          <a:xfrm>
            <a:off x="621792" y="2333595"/>
            <a:ext cx="5074920" cy="411480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1800">
                <a:solidFill>
                  <a:srgbClr val="282828"/>
                </a:solidFill>
                <a:latin typeface="Calibri"/>
                <a:ea typeface="Calibri"/>
                <a:cs typeface="Calibri"/>
                <a:sym typeface="Calibri"/>
              </a:rPr>
              <a:t>Heparin contamination</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EDTA specimen</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Underfilled citrate tube</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Delay in processing</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Platelet contamination</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Sample clot / fibrin strands</a:t>
            </a:r>
            <a:endParaRPr/>
          </a:p>
        </p:txBody>
      </p:sp>
      <p:sp>
        <p:nvSpPr>
          <p:cNvPr id="242" name="Google Shape;242;p27"/>
          <p:cNvSpPr txBox="1"/>
          <p:nvPr/>
        </p:nvSpPr>
        <p:spPr>
          <a:xfrm>
            <a:off x="6473952" y="2305600"/>
            <a:ext cx="5074920" cy="411480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1800">
                <a:solidFill>
                  <a:srgbClr val="282828"/>
                </a:solidFill>
                <a:latin typeface="Calibri"/>
                <a:ea typeface="Calibri"/>
                <a:cs typeface="Calibri"/>
                <a:sym typeface="Calibri"/>
              </a:rPr>
              <a:t>Lupus anticoagulant</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Factor VIII inhibitor</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Nonparallel dilution curve</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Improper calibrator or control handling</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Wrong incubation time/temperature</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Analyzer optical/mechanical detection সমস্যা</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246" name="Shape 246"/>
        <p:cNvGrpSpPr/>
        <p:nvPr/>
      </p:nvGrpSpPr>
      <p:grpSpPr>
        <a:xfrm>
          <a:off x="0" y="0"/>
          <a:ext cx="0" cy="0"/>
          <a:chOff x="0" y="0"/>
          <a:chExt cx="0" cy="0"/>
        </a:xfrm>
      </p:grpSpPr>
      <p:sp>
        <p:nvSpPr>
          <p:cNvPr id="247" name="Google Shape;247;p28"/>
          <p:cNvSpPr/>
          <p:nvPr/>
        </p:nvSpPr>
        <p:spPr>
          <a:xfrm>
            <a:off x="0" y="0"/>
            <a:ext cx="12191695" cy="411480"/>
          </a:xfrm>
          <a:prstGeom prst="rect">
            <a:avLst/>
          </a:prstGeom>
          <a:solidFill>
            <a:srgbClr val="18365D"/>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8" name="Google Shape;248;p28"/>
          <p:cNvSpPr/>
          <p:nvPr/>
        </p:nvSpPr>
        <p:spPr>
          <a:xfrm>
            <a:off x="0" y="6473952"/>
            <a:ext cx="12191695" cy="384048"/>
          </a:xfrm>
          <a:prstGeom prst="rect">
            <a:avLst/>
          </a:prstGeom>
          <a:solidFill>
            <a:srgbClr val="007EA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9" name="Google Shape;249;p28"/>
          <p:cNvSpPr txBox="1"/>
          <p:nvPr/>
        </p:nvSpPr>
        <p:spPr>
          <a:xfrm>
            <a:off x="4206913" y="502920"/>
            <a:ext cx="3656257"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rgbClr val="18365D"/>
                </a:solidFill>
                <a:latin typeface="Calibri"/>
                <a:ea typeface="Calibri"/>
                <a:cs typeface="Calibri"/>
                <a:sym typeface="Calibri"/>
              </a:rPr>
              <a:t>Troubleshooting</a:t>
            </a:r>
            <a:endParaRPr/>
          </a:p>
        </p:txBody>
      </p:sp>
      <p:sp>
        <p:nvSpPr>
          <p:cNvPr id="250" name="Google Shape;250;p28"/>
          <p:cNvSpPr txBox="1"/>
          <p:nvPr/>
        </p:nvSpPr>
        <p:spPr>
          <a:xfrm>
            <a:off x="594360" y="1325880"/>
            <a:ext cx="10972800" cy="475488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2100">
                <a:solidFill>
                  <a:srgbClr val="282828"/>
                </a:solidFill>
                <a:latin typeface="Calibri"/>
                <a:ea typeface="Calibri"/>
                <a:cs typeface="Calibri"/>
                <a:sym typeface="Calibri"/>
              </a:rPr>
              <a:t>1.QC fail → reagent, control lot, analyzer status, temperature, pipette ও calibration check করুন</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2.Unexpected low FVIII → repeat test, repeat dilution, fresh aliquot বা new specimen বিবেচনা করুন</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3.Isolated low FVIII + bleeding history → Hemophilia A / VWD workup</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4.Nonparallelism → inhibitor suspicion; mixing study / inhibitor assay বিবেচনা করুন</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5.One-stage result clinical picture-এর সাথে না মিললে chromogenic FVIII assay useful হতে পারে2.</a:t>
            </a:r>
            <a:endParaRPr sz="2100">
              <a:solidFill>
                <a:srgbClr val="282828"/>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254" name="Shape 254"/>
        <p:cNvGrpSpPr/>
        <p:nvPr/>
      </p:nvGrpSpPr>
      <p:grpSpPr>
        <a:xfrm>
          <a:off x="0" y="0"/>
          <a:ext cx="0" cy="0"/>
          <a:chOff x="0" y="0"/>
          <a:chExt cx="0" cy="0"/>
        </a:xfrm>
      </p:grpSpPr>
      <p:sp>
        <p:nvSpPr>
          <p:cNvPr id="255" name="Google Shape;255;p29"/>
          <p:cNvSpPr/>
          <p:nvPr/>
        </p:nvSpPr>
        <p:spPr>
          <a:xfrm>
            <a:off x="0" y="0"/>
            <a:ext cx="12191695" cy="411480"/>
          </a:xfrm>
          <a:prstGeom prst="rect">
            <a:avLst/>
          </a:prstGeom>
          <a:solidFill>
            <a:srgbClr val="18365D"/>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6" name="Google Shape;256;p29"/>
          <p:cNvSpPr/>
          <p:nvPr/>
        </p:nvSpPr>
        <p:spPr>
          <a:xfrm>
            <a:off x="0" y="6473952"/>
            <a:ext cx="12191695" cy="384048"/>
          </a:xfrm>
          <a:prstGeom prst="rect">
            <a:avLst/>
          </a:prstGeom>
          <a:solidFill>
            <a:srgbClr val="007EA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7" name="Google Shape;257;p29"/>
          <p:cNvSpPr txBox="1"/>
          <p:nvPr/>
        </p:nvSpPr>
        <p:spPr>
          <a:xfrm>
            <a:off x="1808243" y="502920"/>
            <a:ext cx="8453597"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rgbClr val="18365D"/>
                </a:solidFill>
                <a:latin typeface="Calibri"/>
                <a:ea typeface="Calibri"/>
                <a:cs typeface="Calibri"/>
                <a:sym typeface="Calibri"/>
              </a:rPr>
              <a:t>Reporting, Documentation ও Biosafety</a:t>
            </a:r>
            <a:endParaRPr/>
          </a:p>
        </p:txBody>
      </p:sp>
      <p:sp>
        <p:nvSpPr>
          <p:cNvPr id="258" name="Google Shape;258;p29"/>
          <p:cNvSpPr txBox="1"/>
          <p:nvPr/>
        </p:nvSpPr>
        <p:spPr>
          <a:xfrm>
            <a:off x="594360" y="1325880"/>
            <a:ext cx="10972800" cy="475488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2100">
                <a:solidFill>
                  <a:srgbClr val="282828"/>
                </a:solidFill>
                <a:latin typeface="Calibri"/>
                <a:ea typeface="Calibri"/>
                <a:cs typeface="Calibri"/>
                <a:sym typeface="Calibri"/>
              </a:rPr>
              <a:t>Report format: Factor VIII activity = ____ % (বা IU/dL)</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2.প্রয়োজনে comment দিন: </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3.sample quality issue, assay interference suspicion, repeat sample advice QC log, maintenance record, reagent lot, calibration record সংরক্ষণ করতে হবে</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3.সব sample-কে potentially infectious ধরে biosafety follow করতে হবে</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1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100">
                <a:solidFill>
                  <a:srgbClr val="282828"/>
                </a:solidFill>
                <a:latin typeface="Calibri"/>
                <a:ea typeface="Calibri"/>
                <a:cs typeface="Calibri"/>
                <a:sym typeface="Calibri"/>
              </a:rPr>
              <a:t>4.Used cups, tips, tubes biohazard waste policy অনুযায়ী ফেলতে হবে</a:t>
            </a:r>
            <a:endParaRPr sz="2100">
              <a:solidFill>
                <a:srgbClr val="282828"/>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262" name="Shape 262"/>
        <p:cNvGrpSpPr/>
        <p:nvPr/>
      </p:nvGrpSpPr>
      <p:grpSpPr>
        <a:xfrm>
          <a:off x="0" y="0"/>
          <a:ext cx="0" cy="0"/>
          <a:chOff x="0" y="0"/>
          <a:chExt cx="0" cy="0"/>
        </a:xfrm>
      </p:grpSpPr>
      <p:sp>
        <p:nvSpPr>
          <p:cNvPr id="263" name="Google Shape;263;p30"/>
          <p:cNvSpPr/>
          <p:nvPr/>
        </p:nvSpPr>
        <p:spPr>
          <a:xfrm>
            <a:off x="0" y="0"/>
            <a:ext cx="12191695" cy="411480"/>
          </a:xfrm>
          <a:prstGeom prst="rect">
            <a:avLst/>
          </a:prstGeom>
          <a:solidFill>
            <a:srgbClr val="18365D"/>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4" name="Google Shape;264;p30"/>
          <p:cNvSpPr/>
          <p:nvPr/>
        </p:nvSpPr>
        <p:spPr>
          <a:xfrm>
            <a:off x="0" y="6473952"/>
            <a:ext cx="12191695" cy="384048"/>
          </a:xfrm>
          <a:prstGeom prst="rect">
            <a:avLst/>
          </a:prstGeom>
          <a:solidFill>
            <a:srgbClr val="007EA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5" name="Google Shape;265;p30"/>
          <p:cNvSpPr txBox="1"/>
          <p:nvPr/>
        </p:nvSpPr>
        <p:spPr>
          <a:xfrm>
            <a:off x="4937625" y="502920"/>
            <a:ext cx="2194833"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rgbClr val="18365D"/>
                </a:solidFill>
                <a:latin typeface="Calibri"/>
                <a:ea typeface="Calibri"/>
                <a:cs typeface="Calibri"/>
                <a:sym typeface="Calibri"/>
              </a:rPr>
              <a:t>মূল বার্তা</a:t>
            </a:r>
            <a:endParaRPr b="1" sz="4000">
              <a:solidFill>
                <a:srgbClr val="18365D"/>
              </a:solidFill>
              <a:latin typeface="Calibri"/>
              <a:ea typeface="Calibri"/>
              <a:cs typeface="Calibri"/>
              <a:sym typeface="Calibri"/>
            </a:endParaRPr>
          </a:p>
        </p:txBody>
      </p:sp>
      <p:sp>
        <p:nvSpPr>
          <p:cNvPr id="266" name="Google Shape;266;p30"/>
          <p:cNvSpPr txBox="1"/>
          <p:nvPr/>
        </p:nvSpPr>
        <p:spPr>
          <a:xfrm>
            <a:off x="594360" y="1325880"/>
            <a:ext cx="10972800" cy="475488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2200">
                <a:solidFill>
                  <a:srgbClr val="282828"/>
                </a:solidFill>
                <a:latin typeface="Calibri"/>
                <a:ea typeface="Calibri"/>
                <a:cs typeface="Calibri"/>
                <a:sym typeface="Calibri"/>
              </a:rPr>
              <a:t>1.সঠিক sample collection ও PPP preparation Factor VIII assay-এর সবচেয়ে গুরুত্বপূর্ণ অংশ</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200">
                <a:solidFill>
                  <a:srgbClr val="282828"/>
                </a:solidFill>
                <a:latin typeface="Calibri"/>
                <a:ea typeface="Calibri"/>
                <a:cs typeface="Calibri"/>
                <a:sym typeface="Calibri"/>
              </a:rPr>
              <a:t>2.One-stage clotting assay-এ Factor VIII-deficient plasma + APTT principle ব্যবহৃত হয়</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200">
                <a:solidFill>
                  <a:srgbClr val="282828"/>
                </a:solidFill>
                <a:latin typeface="Calibri"/>
                <a:ea typeface="Calibri"/>
                <a:cs typeface="Calibri"/>
                <a:sym typeface="Calibri"/>
              </a:rPr>
              <a:t>3.Calibration, multiple dilution ও QC result-এর মান নিশ্চিত করে</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200">
                <a:solidFill>
                  <a:srgbClr val="282828"/>
                </a:solidFill>
                <a:latin typeface="Calibri"/>
                <a:ea typeface="Calibri"/>
                <a:cs typeface="Calibri"/>
                <a:sym typeface="Calibri"/>
              </a:rPr>
              <a:t>4.Unexpected low result সবসময় clinical context-এর সাথে মিলিয়ে interpret করতে হবে</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t/>
            </a:r>
            <a:endParaRPr sz="2200">
              <a:solidFill>
                <a:srgbClr val="282828"/>
              </a:solidFill>
              <a:latin typeface="Calibri"/>
              <a:ea typeface="Calibri"/>
              <a:cs typeface="Calibri"/>
              <a:sym typeface="Calibri"/>
            </a:endParaRPr>
          </a:p>
          <a:p>
            <a:pPr indent="0" lvl="0" marL="0" marR="0" rtl="0" algn="l">
              <a:spcBef>
                <a:spcPts val="700"/>
              </a:spcBef>
              <a:spcAft>
                <a:spcPts val="0"/>
              </a:spcAft>
              <a:buNone/>
            </a:pPr>
            <a:r>
              <a:rPr lang="en-US" sz="2200">
                <a:solidFill>
                  <a:srgbClr val="282828"/>
                </a:solidFill>
                <a:latin typeface="Calibri"/>
                <a:ea typeface="Calibri"/>
                <a:cs typeface="Calibri"/>
                <a:sym typeface="Calibri"/>
              </a:rPr>
              <a:t>5.Inhibitor বা assay discrepancy সন্দেহে further testing লাগতে পারে</a:t>
            </a:r>
            <a:endParaRPr sz="2200">
              <a:solidFill>
                <a:srgbClr val="282828"/>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270" name="Shape 270"/>
        <p:cNvGrpSpPr/>
        <p:nvPr/>
      </p:nvGrpSpPr>
      <p:grpSpPr>
        <a:xfrm>
          <a:off x="0" y="0"/>
          <a:ext cx="0" cy="0"/>
          <a:chOff x="0" y="0"/>
          <a:chExt cx="0" cy="0"/>
        </a:xfrm>
      </p:grpSpPr>
      <p:sp>
        <p:nvSpPr>
          <p:cNvPr id="271" name="Google Shape;271;p31"/>
          <p:cNvSpPr/>
          <p:nvPr/>
        </p:nvSpPr>
        <p:spPr>
          <a:xfrm>
            <a:off x="0" y="0"/>
            <a:ext cx="12191695" cy="411480"/>
          </a:xfrm>
          <a:prstGeom prst="rect">
            <a:avLst/>
          </a:prstGeom>
          <a:solidFill>
            <a:srgbClr val="18365D"/>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2" name="Google Shape;272;p31"/>
          <p:cNvSpPr/>
          <p:nvPr/>
        </p:nvSpPr>
        <p:spPr>
          <a:xfrm>
            <a:off x="0" y="6473952"/>
            <a:ext cx="12191695" cy="384048"/>
          </a:xfrm>
          <a:prstGeom prst="rect">
            <a:avLst/>
          </a:prstGeom>
          <a:solidFill>
            <a:srgbClr val="007EA7"/>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3" name="Google Shape;273;p31"/>
          <p:cNvSpPr txBox="1"/>
          <p:nvPr/>
        </p:nvSpPr>
        <p:spPr>
          <a:xfrm>
            <a:off x="812696" y="557784"/>
            <a:ext cx="9973492"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rgbClr val="18365D"/>
                </a:solidFill>
                <a:latin typeface="Calibri"/>
                <a:ea typeface="Calibri"/>
                <a:cs typeface="Calibri"/>
                <a:sym typeface="Calibri"/>
              </a:rPr>
              <a:t>তথ্যসূত্র</a:t>
            </a:r>
            <a:r>
              <a:rPr b="1" lang="en-US" sz="2400">
                <a:solidFill>
                  <a:srgbClr val="18365D"/>
                </a:solidFill>
                <a:latin typeface="Calibri"/>
                <a:ea typeface="Calibri"/>
                <a:cs typeface="Calibri"/>
                <a:sym typeface="Calibri"/>
              </a:rPr>
              <a:t> </a:t>
            </a:r>
            <a:endParaRPr/>
          </a:p>
        </p:txBody>
      </p:sp>
      <p:sp>
        <p:nvSpPr>
          <p:cNvPr id="274" name="Google Shape;274;p31"/>
          <p:cNvSpPr txBox="1"/>
          <p:nvPr/>
        </p:nvSpPr>
        <p:spPr>
          <a:xfrm>
            <a:off x="594360" y="1829732"/>
            <a:ext cx="10972800" cy="2453018"/>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None/>
            </a:pPr>
            <a:r>
              <a:rPr lang="en-US" sz="1800">
                <a:solidFill>
                  <a:srgbClr val="282828"/>
                </a:solidFill>
                <a:latin typeface="Calibri"/>
                <a:ea typeface="Calibri"/>
                <a:cs typeface="Calibri"/>
                <a:sym typeface="Calibri"/>
              </a:rPr>
              <a:t>Mayo Clinic Laboratories: Coagulation Factor VIII Activity Assay, Plasma — specimen type, handling, freezing, reference interval</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Labcorp: Factor VIII Activity — one-stage assay methodology, multiple dilution, high hematocrit note</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Practical-Haemostasis.com: 1-Stage APTT-Based Factor Assays — assay principle, reagents, deficient plasma, reference standard</a:t>
            </a:r>
            <a:endParaRPr/>
          </a:p>
          <a:p>
            <a:pPr indent="0" lvl="0" marL="0" marR="0" rtl="0" algn="l">
              <a:spcBef>
                <a:spcPts val="700"/>
              </a:spcBef>
              <a:spcAft>
                <a:spcPts val="0"/>
              </a:spcAft>
              <a:buNone/>
            </a:pPr>
            <a:r>
              <a:rPr lang="en-US" sz="1800">
                <a:solidFill>
                  <a:srgbClr val="282828"/>
                </a:solidFill>
                <a:latin typeface="Calibri"/>
                <a:ea typeface="Calibri"/>
                <a:cs typeface="Calibri"/>
                <a:sym typeface="Calibri"/>
              </a:rPr>
              <a:t>Mayo Clinic Laboratories: Chromogenic Factor VIII Activity Assay — one-stage বনাম chromogenic assay-এর ভূমিকা</a:t>
            </a:r>
            <a:endParaRPr sz="1800">
              <a:solidFill>
                <a:srgbClr val="282828"/>
              </a:solidFill>
              <a:latin typeface="Calibri"/>
              <a:ea typeface="Calibri"/>
              <a:cs typeface="Calibri"/>
              <a:sym typeface="Calibri"/>
            </a:endParaRPr>
          </a:p>
        </p:txBody>
      </p:sp>
      <p:sp>
        <p:nvSpPr>
          <p:cNvPr id="275" name="Google Shape;275;p31"/>
          <p:cNvSpPr txBox="1"/>
          <p:nvPr/>
        </p:nvSpPr>
        <p:spPr>
          <a:xfrm>
            <a:off x="502920" y="6199632"/>
            <a:ext cx="11064240" cy="20116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a:solidFill>
                  <a:srgbClr val="FFFFFF"/>
                </a:solidFill>
                <a:latin typeface="Calibri"/>
                <a:ea typeface="Calibri"/>
                <a:cs typeface="Calibri"/>
                <a:sym typeface="Calibri"/>
              </a:rPr>
              <a:t>এই স্লাইডগুলোর ল্যাব-নির্দিষ্ট অংশ (analyzer, RPM/RCF, reference range, QC frequency) আপনার প্রতিষ্ঠানের SOP অনুযায়ী কাস্টমাইজ করুন।</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