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85" name="Google Shape;85;p13"/>
          <p:cNvPicPr preferRelativeResize="0"/>
          <p:nvPr>
            <p:ph idx="1" type="body"/>
          </p:nvPr>
        </p:nvPicPr>
        <p:blipFill rotWithShape="1">
          <a:blip r:embed="rId3">
            <a:alphaModFix/>
          </a:blip>
          <a:srcRect b="0" l="0" r="0" t="0"/>
          <a:stretch/>
        </p:blipFill>
        <p:spPr>
          <a:xfrm>
            <a:off x="0" y="365125"/>
            <a:ext cx="11953875" cy="6407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89" name="Shape 89"/>
        <p:cNvGrpSpPr/>
        <p:nvPr/>
      </p:nvGrpSpPr>
      <p:grpSpPr>
        <a:xfrm>
          <a:off x="0" y="0"/>
          <a:ext cx="0" cy="0"/>
          <a:chOff x="0" y="0"/>
          <a:chExt cx="0" cy="0"/>
        </a:xfrm>
      </p:grpSpPr>
      <p:sp>
        <p:nvSpPr>
          <p:cNvPr id="90" name="Google Shape;90;p14"/>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sp>
        <p:nvSpPr>
          <p:cNvPr id="91" name="Google Shape;91;p14"/>
          <p:cNvSpPr/>
          <p:nvPr/>
        </p:nvSpPr>
        <p:spPr>
          <a:xfrm>
            <a:off x="2275840" y="3733800"/>
            <a:ext cx="8229600" cy="304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800"/>
              <a:buFont typeface="Times New Roman"/>
              <a:buNone/>
            </a:pPr>
            <a:r>
              <a:rPr b="0" i="0" lang="en-US" sz="1800" u="none" cap="none" strike="noStrike">
                <a:solidFill>
                  <a:srgbClr val="333333"/>
                </a:solidFill>
                <a:latin typeface="Times New Roman"/>
                <a:ea typeface="Times New Roman"/>
                <a:cs typeface="Times New Roman"/>
                <a:sym typeface="Times New Roman"/>
              </a:rPr>
              <a:t>Dr. Morsed Zaman Miah is associate professor and the head of the department of Haematology, Rajshahi Medical College, Rajshahi, Bangladesh. He has been graduated (MBBS) from Rajshahi Medical College, Rajshahi. He obtained his FCPS (Haematology) and MCPS (Clinical Pathology) degree from Bangladesh College of Physicians and Surgeons, Bangladesh. Dr. Morsed Zaman Miah served as Registrar in the department of Haematology, Rongpur Medical College Hospital and Rajshahi Medical College, Bangladesh. He is a registered member of Bangladesh Medical and Dental Council, Bangladesh College of Physicians and Surgeons (BCPS), Haematology Society of Bangladesh, Bangladesh Medical Association, World Federation of Hemophilia (WFH), Bangladesh Red Crescent Society, National Heart Foundation,Rajshahi.</a:t>
            </a:r>
            <a:endParaRPr b="0" i="0" sz="1800" u="none" cap="none" strike="noStrike">
              <a:solidFill>
                <a:schemeClr val="dk1"/>
              </a:solidFill>
              <a:latin typeface="Times New Roman"/>
              <a:ea typeface="Times New Roman"/>
              <a:cs typeface="Times New Roman"/>
              <a:sym typeface="Times New Roman"/>
            </a:endParaRPr>
          </a:p>
        </p:txBody>
      </p:sp>
      <p:sp>
        <p:nvSpPr>
          <p:cNvPr id="92" name="Google Shape;92;p14"/>
          <p:cNvSpPr/>
          <p:nvPr/>
        </p:nvSpPr>
        <p:spPr>
          <a:xfrm>
            <a:off x="7508240" y="504825"/>
            <a:ext cx="3962400" cy="304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Calibri"/>
                <a:ea typeface="Calibri"/>
                <a:cs typeface="Calibri"/>
                <a:sym typeface="Calibri"/>
              </a:rPr>
              <a:t>Dr.Morsed Zaman Miah</a:t>
            </a:r>
            <a:br>
              <a:rPr b="0" i="0" lang="en-US" sz="28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MBBS, MCPS</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FCPS(Haematology)</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Associate Professor &amp; Head</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Rajshahi Medical College.</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F0"/>
                </a:solidFill>
                <a:latin typeface="Calibri"/>
                <a:ea typeface="Calibri"/>
                <a:cs typeface="Calibri"/>
                <a:sym typeface="Calibri"/>
              </a:rPr>
              <a:t>www.drmzaman.com</a:t>
            </a:r>
            <a:br>
              <a:rPr b="0" i="0" lang="en-US" sz="2800" u="none" cap="none" strike="noStrike">
                <a:solidFill>
                  <a:srgbClr val="00B050"/>
                </a:solidFill>
                <a:latin typeface="Calibri"/>
                <a:ea typeface="Calibri"/>
                <a:cs typeface="Calibri"/>
                <a:sym typeface="Calibri"/>
              </a:rPr>
            </a:br>
            <a:br>
              <a:rPr b="0" i="0" lang="en-US" sz="2800" u="none" cap="none" strike="noStrike">
                <a:solidFill>
                  <a:srgbClr val="00B050"/>
                </a:solidFill>
                <a:latin typeface="Calibri"/>
                <a:ea typeface="Calibri"/>
                <a:cs typeface="Calibri"/>
                <a:sym typeface="Calibri"/>
              </a:rPr>
            </a:br>
            <a:endParaRPr b="0" i="0" sz="2800" u="none" cap="none" strike="noStrike">
              <a:solidFill>
                <a:srgbClr val="00B050"/>
              </a:solidFill>
              <a:latin typeface="Calibri"/>
              <a:ea typeface="Calibri"/>
              <a:cs typeface="Calibri"/>
              <a:sym typeface="Calibri"/>
            </a:endParaRPr>
          </a:p>
        </p:txBody>
      </p:sp>
      <p:pic>
        <p:nvPicPr>
          <p:cNvPr id="93" name="Google Shape;93;p14"/>
          <p:cNvPicPr preferRelativeResize="0"/>
          <p:nvPr/>
        </p:nvPicPr>
        <p:blipFill rotWithShape="1">
          <a:blip r:embed="rId3">
            <a:alphaModFix/>
          </a:blip>
          <a:srcRect b="0" l="0" r="0" t="0"/>
          <a:stretch/>
        </p:blipFill>
        <p:spPr>
          <a:xfrm>
            <a:off x="2369105" y="335280"/>
            <a:ext cx="3635025" cy="29362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97" name="Shape 97"/>
        <p:cNvGrpSpPr/>
        <p:nvPr/>
      </p:nvGrpSpPr>
      <p:grpSpPr>
        <a:xfrm>
          <a:off x="0" y="0"/>
          <a:ext cx="0" cy="0"/>
          <a:chOff x="0" y="0"/>
          <a:chExt cx="0" cy="0"/>
        </a:xfrm>
      </p:grpSpPr>
      <p:sp>
        <p:nvSpPr>
          <p:cNvPr id="98" name="Google Shape;98;p15"/>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99" name="Google Shape;99;p15"/>
          <p:cNvPicPr preferRelativeResize="0"/>
          <p:nvPr/>
        </p:nvPicPr>
        <p:blipFill rotWithShape="1">
          <a:blip r:embed="rId3">
            <a:alphaModFix/>
          </a:blip>
          <a:srcRect b="0" l="0" r="0" t="0"/>
          <a:stretch/>
        </p:blipFill>
        <p:spPr>
          <a:xfrm>
            <a:off x="909319" y="419100"/>
            <a:ext cx="10373361" cy="5557520"/>
          </a:xfrm>
          <a:prstGeom prst="rect">
            <a:avLst/>
          </a:prstGeom>
          <a:noFill/>
          <a:ln>
            <a:noFill/>
          </a:ln>
        </p:spPr>
      </p:pic>
      <p:sp>
        <p:nvSpPr>
          <p:cNvPr id="100" name="Google Shape;100;p15"/>
          <p:cNvSpPr/>
          <p:nvPr/>
        </p:nvSpPr>
        <p:spPr>
          <a:xfrm>
            <a:off x="751840" y="6065520"/>
            <a:ext cx="10530840" cy="792480"/>
          </a:xfrm>
          <a:prstGeom prst="rect">
            <a:avLst/>
          </a:prstGeom>
          <a:solidFill>
            <a:srgbClr val="FFF2C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dk1"/>
                </a:solidFill>
                <a:latin typeface="Calibri"/>
                <a:ea typeface="Calibri"/>
                <a:cs typeface="Calibri"/>
                <a:sym typeface="Calibri"/>
              </a:rPr>
              <a:t>Nobel Winners </a:t>
            </a:r>
            <a:r>
              <a:rPr b="0" i="0" lang="en-US" sz="3600" u="none" cap="none" strike="noStrike">
                <a:solidFill>
                  <a:schemeClr val="dk1"/>
                </a:solidFill>
                <a:latin typeface="Arial"/>
                <a:ea typeface="Arial"/>
                <a:cs typeface="Arial"/>
                <a:sym typeface="Arial"/>
              </a:rPr>
              <a:t>Geoffrey Hinton &amp; John Hopfield</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06" name="Google Shape;106;p16"/>
          <p:cNvPicPr preferRelativeResize="0"/>
          <p:nvPr>
            <p:ph idx="1" type="body"/>
          </p:nvPr>
        </p:nvPicPr>
        <p:blipFill rotWithShape="1">
          <a:blip r:embed="rId3">
            <a:alphaModFix/>
          </a:blip>
          <a:srcRect b="0" l="0" r="0" t="0"/>
          <a:stretch/>
        </p:blipFill>
        <p:spPr>
          <a:xfrm>
            <a:off x="422031" y="365125"/>
            <a:ext cx="11456377" cy="612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5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10" name="Shape 110"/>
        <p:cNvGrpSpPr/>
        <p:nvPr/>
      </p:nvGrpSpPr>
      <p:grpSpPr>
        <a:xfrm>
          <a:off x="0" y="0"/>
          <a:ext cx="0" cy="0"/>
          <a:chOff x="0" y="0"/>
          <a:chExt cx="0" cy="0"/>
        </a:xfrm>
      </p:grpSpPr>
      <p:sp>
        <p:nvSpPr>
          <p:cNvPr id="111" name="Google Shape;111;p17"/>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12" name="Google Shape;112;p17"/>
          <p:cNvPicPr preferRelativeResize="0"/>
          <p:nvPr/>
        </p:nvPicPr>
        <p:blipFill rotWithShape="1">
          <a:blip r:embed="rId3">
            <a:alphaModFix/>
          </a:blip>
          <a:srcRect b="0" l="0" r="0" t="0"/>
          <a:stretch/>
        </p:blipFill>
        <p:spPr>
          <a:xfrm>
            <a:off x="345440" y="257810"/>
            <a:ext cx="11521440" cy="6191250"/>
          </a:xfrm>
          <a:prstGeom prst="rect">
            <a:avLst/>
          </a:prstGeom>
          <a:noFill/>
          <a:ln cap="flat" cmpd="sng" w="9525">
            <a:solidFill>
              <a:schemeClr val="accent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5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18" name="Google Shape;118;p18"/>
          <p:cNvPicPr preferRelativeResize="0"/>
          <p:nvPr>
            <p:ph idx="1" type="body"/>
          </p:nvPr>
        </p:nvPicPr>
        <p:blipFill rotWithShape="1">
          <a:blip r:embed="rId3">
            <a:alphaModFix/>
          </a:blip>
          <a:srcRect b="0" l="0" r="0" t="0"/>
          <a:stretch/>
        </p:blipFill>
        <p:spPr>
          <a:xfrm>
            <a:off x="752475" y="365125"/>
            <a:ext cx="10601325" cy="6127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22" name="Shape 122"/>
        <p:cNvGrpSpPr/>
        <p:nvPr/>
      </p:nvGrpSpPr>
      <p:grpSpPr>
        <a:xfrm>
          <a:off x="0" y="0"/>
          <a:ext cx="0" cy="0"/>
          <a:chOff x="0" y="0"/>
          <a:chExt cx="0" cy="0"/>
        </a:xfrm>
      </p:grpSpPr>
      <p:sp>
        <p:nvSpPr>
          <p:cNvPr id="123" name="Google Shape;123;p19"/>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24" name="Google Shape;124;p19"/>
          <p:cNvPicPr preferRelativeResize="0"/>
          <p:nvPr/>
        </p:nvPicPr>
        <p:blipFill rotWithShape="1">
          <a:blip r:embed="rId3">
            <a:alphaModFix/>
          </a:blip>
          <a:srcRect b="0" l="0" r="0" t="0"/>
          <a:stretch/>
        </p:blipFill>
        <p:spPr>
          <a:xfrm>
            <a:off x="487680" y="528320"/>
            <a:ext cx="11165840" cy="57810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CAAC"/>
        </a:solidFill>
      </p:bgPr>
    </p:bg>
    <p:spTree>
      <p:nvGrpSpPr>
        <p:cNvPr id="128" name="Shape 128"/>
        <p:cNvGrpSpPr/>
        <p:nvPr/>
      </p:nvGrpSpPr>
      <p:grpSpPr>
        <a:xfrm>
          <a:off x="0" y="0"/>
          <a:ext cx="0" cy="0"/>
          <a:chOff x="0" y="0"/>
          <a:chExt cx="0" cy="0"/>
        </a:xfrm>
      </p:grpSpPr>
      <p:sp>
        <p:nvSpPr>
          <p:cNvPr id="129" name="Google Shape;129;p20"/>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 </a:t>
            </a:r>
            <a:endParaRPr/>
          </a:p>
        </p:txBody>
      </p:sp>
      <p:pic>
        <p:nvPicPr>
          <p:cNvPr id="130" name="Google Shape;130;p20"/>
          <p:cNvPicPr preferRelativeResize="0"/>
          <p:nvPr/>
        </p:nvPicPr>
        <p:blipFill rotWithShape="1">
          <a:blip r:embed="rId3">
            <a:alphaModFix/>
          </a:blip>
          <a:srcRect b="0" l="0" r="0" t="0"/>
          <a:stretch/>
        </p:blipFill>
        <p:spPr>
          <a:xfrm>
            <a:off x="487680" y="172720"/>
            <a:ext cx="11216640" cy="62661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5000"/>
                                        <p:tgtEl>
                                          <p:spTgt spid="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Introduction &amp; Context</a:t>
            </a:r>
            <a:endParaRPr/>
          </a:p>
        </p:txBody>
      </p:sp>
      <p:sp>
        <p:nvSpPr>
          <p:cNvPr id="136" name="Google Shape;136;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lang="en-US"/>
              <a:t>The Rise of AI in Healthcare</a:t>
            </a:r>
            <a:r>
              <a:rPr lang="en-US"/>
              <a:t> – What’s changing and why it matters now.</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US"/>
              <a:t>Healthcare in Bangladesh: Challenges and Opportunities</a:t>
            </a:r>
            <a:r>
              <a:rPr lang="en-US"/>
              <a:t> – Workforce shortages, rural access, and digital transformation.</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US"/>
              <a:t>Why Doctors Should Care About AI</a:t>
            </a:r>
            <a:r>
              <a:rPr lang="en-US"/>
              <a:t> – How AI complements rather than replaces clinical expertise.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AI Fundamentals for Clinicians</a:t>
            </a:r>
            <a:endParaRPr/>
          </a:p>
        </p:txBody>
      </p:sp>
      <p:sp>
        <p:nvSpPr>
          <p:cNvPr id="142" name="Google Shape;142;p22"/>
          <p:cNvSpPr txBox="1"/>
          <p:nvPr>
            <p:ph idx="1" type="body"/>
          </p:nvPr>
        </p:nvSpPr>
        <p:spPr>
          <a:xfrm>
            <a:off x="1301578" y="1825625"/>
            <a:ext cx="10052222"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br>
              <a:rPr lang="en-US"/>
            </a:br>
            <a:r>
              <a:rPr b="1" lang="en-US"/>
              <a:t>Understanding AI and Machine Learning in Medicine</a:t>
            </a:r>
            <a:r>
              <a:rPr lang="en-US"/>
              <a:t> – Concepts simplified for clinical application.</a:t>
            </a:r>
            <a:endParaRPr/>
          </a:p>
          <a:p>
            <a:pPr indent="0" lvl="0" marL="0" rtl="0" algn="l">
              <a:lnSpc>
                <a:spcPct val="90000"/>
              </a:lnSpc>
              <a:spcBef>
                <a:spcPts val="1000"/>
              </a:spcBef>
              <a:spcAft>
                <a:spcPts val="0"/>
              </a:spcAft>
              <a:buClr>
                <a:schemeClr val="dk1"/>
              </a:buClr>
              <a:buSzPts val="2800"/>
              <a:buNone/>
            </a:pPr>
            <a:br>
              <a:rPr lang="en-US"/>
            </a:br>
            <a:r>
              <a:rPr b="1" lang="en-US"/>
              <a:t>Types of AI Used in Healthcare</a:t>
            </a:r>
            <a:r>
              <a:rPr lang="en-US"/>
              <a:t> – Diagnostic, predictive, and administrative systems.</a:t>
            </a:r>
            <a:endParaRPr/>
          </a:p>
          <a:p>
            <a:pPr indent="0" lvl="0" marL="0" rtl="0" algn="l">
              <a:lnSpc>
                <a:spcPct val="90000"/>
              </a:lnSpc>
              <a:spcBef>
                <a:spcPts val="1000"/>
              </a:spcBef>
              <a:spcAft>
                <a:spcPts val="0"/>
              </a:spcAft>
              <a:buClr>
                <a:schemeClr val="dk1"/>
              </a:buClr>
              <a:buSzPts val="2800"/>
              <a:buNone/>
            </a:pPr>
            <a:br>
              <a:rPr lang="en-US"/>
            </a:br>
            <a:r>
              <a:rPr b="1" lang="en-US"/>
              <a:t>How AI Learns: Data, Algorithms, and Validation</a:t>
            </a:r>
            <a:r>
              <a:rPr lang="en-US"/>
              <a:t> – Transparency and reliability in AI tools.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Clinical Applications</a:t>
            </a:r>
            <a:endParaRPr/>
          </a:p>
        </p:txBody>
      </p:sp>
      <p:sp>
        <p:nvSpPr>
          <p:cNvPr id="148" name="Google Shape;148;p23"/>
          <p:cNvSpPr txBox="1"/>
          <p:nvPr>
            <p:ph idx="1" type="body"/>
          </p:nvPr>
        </p:nvSpPr>
        <p:spPr>
          <a:xfrm>
            <a:off x="1210962" y="1527644"/>
            <a:ext cx="10142838" cy="5029676"/>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br>
              <a:rPr lang="en-US"/>
            </a:br>
            <a:r>
              <a:rPr b="1" lang="en-US"/>
              <a:t>AI in Diagnostics: Imaging and Pathology</a:t>
            </a:r>
            <a:r>
              <a:rPr lang="en-US"/>
              <a:t> – Radiology, dermatology, and pathology examples.</a:t>
            </a:r>
            <a:br>
              <a:rPr lang="en-US"/>
            </a:br>
            <a:r>
              <a:rPr b="1" lang="en-US"/>
              <a:t>AI in Predictive Medicine</a:t>
            </a:r>
            <a:r>
              <a:rPr lang="en-US"/>
              <a:t> – Early detection of disease and hospital readmission prevention.</a:t>
            </a:r>
            <a:br>
              <a:rPr lang="en-US"/>
            </a:br>
            <a:r>
              <a:rPr b="1" lang="en-US"/>
              <a:t>AI in Treatment Planning</a:t>
            </a:r>
            <a:r>
              <a:rPr lang="en-US"/>
              <a:t> – Personalized medicine and dosage optimization.</a:t>
            </a:r>
            <a:br>
              <a:rPr lang="en-US"/>
            </a:br>
            <a:r>
              <a:rPr b="1" lang="en-US"/>
              <a:t>AI in Primary Care and Telemedicine</a:t>
            </a:r>
            <a:r>
              <a:rPr lang="en-US"/>
              <a:t> – Chatbots, virtual assistants, and remote diagnostics.</a:t>
            </a:r>
            <a:br>
              <a:rPr lang="en-US"/>
            </a:br>
            <a:r>
              <a:rPr b="1" lang="en-US"/>
              <a:t>AI in Surgery and Robotics</a:t>
            </a:r>
            <a:r>
              <a:rPr lang="en-US"/>
              <a:t> – Precision and safety in modern operations.</a:t>
            </a:r>
            <a:br>
              <a:rPr lang="en-US"/>
            </a:br>
            <a:r>
              <a:rPr b="1" lang="en-US"/>
              <a:t>AI in Patient Monitoring and Wearables</a:t>
            </a:r>
            <a:r>
              <a:rPr lang="en-US"/>
              <a:t> – Real-time analytics improving chronic care.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54" name="Google Shape;154;p24"/>
          <p:cNvPicPr preferRelativeResize="0"/>
          <p:nvPr>
            <p:ph idx="1" type="body"/>
          </p:nvPr>
        </p:nvPicPr>
        <p:blipFill rotWithShape="1">
          <a:blip r:embed="rId3">
            <a:alphaModFix/>
          </a:blip>
          <a:srcRect b="0" l="0" r="0" t="0"/>
          <a:stretch/>
        </p:blipFill>
        <p:spPr>
          <a:xfrm>
            <a:off x="562707" y="365125"/>
            <a:ext cx="11175023" cy="6127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t>Implementation &amp; Practice</a:t>
            </a:r>
            <a:endParaRPr/>
          </a:p>
        </p:txBody>
      </p:sp>
      <p:sp>
        <p:nvSpPr>
          <p:cNvPr id="160" name="Google Shape;160;p25"/>
          <p:cNvSpPr txBox="1"/>
          <p:nvPr>
            <p:ph idx="1" type="body"/>
          </p:nvPr>
        </p:nvSpPr>
        <p:spPr>
          <a:xfrm>
            <a:off x="1499286" y="1852002"/>
            <a:ext cx="9854514"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b="1" lang="en-US"/>
              <a:t>Practical AI Tools Available for Doctors</a:t>
            </a:r>
            <a:r>
              <a:rPr lang="en-US"/>
              <a:t> – EHR systems, imaging tools, and open-source platforms.</a:t>
            </a:r>
            <a:endParaRPr/>
          </a:p>
          <a:p>
            <a:pPr indent="0" lvl="0" marL="0" rtl="0" algn="l">
              <a:lnSpc>
                <a:spcPct val="90000"/>
              </a:lnSpc>
              <a:spcBef>
                <a:spcPts val="1000"/>
              </a:spcBef>
              <a:spcAft>
                <a:spcPts val="0"/>
              </a:spcAft>
              <a:buClr>
                <a:schemeClr val="dk1"/>
              </a:buClr>
              <a:buSzPts val="2800"/>
              <a:buNone/>
            </a:pPr>
            <a:br>
              <a:rPr lang="en-US"/>
            </a:br>
            <a:r>
              <a:rPr b="1" lang="en-US"/>
              <a:t>Integrating AI into Daily Clinical Workflows</a:t>
            </a:r>
            <a:r>
              <a:rPr lang="en-US"/>
              <a:t> – Steps, training, and minimal disruption.</a:t>
            </a:r>
            <a:endParaRPr/>
          </a:p>
          <a:p>
            <a:pPr indent="0" lvl="0" marL="0" rtl="0" algn="l">
              <a:lnSpc>
                <a:spcPct val="90000"/>
              </a:lnSpc>
              <a:spcBef>
                <a:spcPts val="1000"/>
              </a:spcBef>
              <a:spcAft>
                <a:spcPts val="0"/>
              </a:spcAft>
              <a:buClr>
                <a:schemeClr val="dk1"/>
              </a:buClr>
              <a:buSzPts val="2800"/>
              <a:buNone/>
            </a:pPr>
            <a:br>
              <a:rPr lang="en-US"/>
            </a:br>
            <a:r>
              <a:rPr b="1" lang="en-US"/>
              <a:t>Cost and Accessibility in the Bangladeshi Context</a:t>
            </a:r>
            <a:r>
              <a:rPr lang="en-US"/>
              <a:t> – Local startups and low-cost AI solutions.</a:t>
            </a:r>
            <a:endParaRPr/>
          </a:p>
          <a:p>
            <a:pPr indent="0" lvl="0" marL="0" rtl="0" algn="l">
              <a:lnSpc>
                <a:spcPct val="90000"/>
              </a:lnSpc>
              <a:spcBef>
                <a:spcPts val="1000"/>
              </a:spcBef>
              <a:spcAft>
                <a:spcPts val="0"/>
              </a:spcAft>
              <a:buClr>
                <a:schemeClr val="dk1"/>
              </a:buClr>
              <a:buSzPts val="2800"/>
              <a:buNone/>
            </a:pPr>
            <a:br>
              <a:rPr lang="en-US"/>
            </a:br>
            <a:r>
              <a:rPr b="1" lang="en-US"/>
              <a:t>AI and Data Privacy in Healthcare</a:t>
            </a:r>
            <a:r>
              <a:rPr lang="en-US"/>
              <a:t> – Security, patient consent, and legal frameworks.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166" name="Google Shape;166;p26"/>
          <p:cNvPicPr preferRelativeResize="0"/>
          <p:nvPr>
            <p:ph idx="1" type="body"/>
          </p:nvPr>
        </p:nvPicPr>
        <p:blipFill rotWithShape="1">
          <a:blip r:embed="rId3">
            <a:alphaModFix/>
          </a:blip>
          <a:srcRect b="0" l="0" r="0" t="0"/>
          <a:stretch/>
        </p:blipFill>
        <p:spPr>
          <a:xfrm>
            <a:off x="3122142" y="340409"/>
            <a:ext cx="5379308" cy="621690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7"/>
          <p:cNvPicPr preferRelativeResize="0"/>
          <p:nvPr>
            <p:ph idx="1" type="body"/>
          </p:nvPr>
        </p:nvPicPr>
        <p:blipFill rotWithShape="1">
          <a:blip r:embed="rId3">
            <a:alphaModFix/>
          </a:blip>
          <a:srcRect b="0" l="0" r="0" t="0"/>
          <a:stretch/>
        </p:blipFill>
        <p:spPr>
          <a:xfrm>
            <a:off x="265670" y="32953"/>
            <a:ext cx="11088130" cy="6763261"/>
          </a:xfrm>
          <a:prstGeom prst="rect">
            <a:avLst/>
          </a:prstGeom>
          <a:noFill/>
          <a:ln>
            <a:noFill/>
          </a:ln>
        </p:spPr>
      </p:pic>
      <p:sp>
        <p:nvSpPr>
          <p:cNvPr id="172" name="Google Shape;172;p27"/>
          <p:cNvSpPr txBox="1"/>
          <p:nvPr>
            <p:ph type="title"/>
          </p:nvPr>
        </p:nvSpPr>
        <p:spPr>
          <a:xfrm>
            <a:off x="1727880" y="1411335"/>
            <a:ext cx="7959811" cy="135658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6600"/>
              <a:buFont typeface="Calibri"/>
              <a:buNone/>
            </a:pPr>
            <a:r>
              <a:rPr b="1" i="1" lang="en-US" sz="6600">
                <a:solidFill>
                  <a:srgbClr val="FF0000"/>
                </a:solidFill>
              </a:rPr>
              <a:t>Thanks</a:t>
            </a:r>
            <a:endParaRPr b="1" i="1">
              <a:solidFill>
                <a:srgbClr val="FF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