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6858000" cx="9144000"/>
  <p:notesSz cx="6858000" cy="9144000"/>
  <p:embeddedFontLst>
    <p:embeddedFont>
      <p:font typeface="Corbel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43DBDEE-7EE6-4CDE-B57B-AA35962DAE06}">
  <a:tblStyle styleId="{F43DBDEE-7EE6-4CDE-B57B-AA35962DAE06}" styleName="Table_0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F1FB"/>
          </a:solidFill>
        </a:fill>
      </a:tcStyle>
    </a:wholeTbl>
    <a:band1H>
      <a:tcTxStyle/>
      <a:tcStyle>
        <a:fill>
          <a:solidFill>
            <a:srgbClr val="CCE2F8"/>
          </a:solidFill>
        </a:fill>
      </a:tcStyle>
    </a:band1H>
    <a:band2H>
      <a:tcTxStyle/>
    </a:band2H>
    <a:band1V>
      <a:tcTxStyle/>
      <a:tcStyle>
        <a:fill>
          <a:solidFill>
            <a:srgbClr val="CCE2F8"/>
          </a:solidFill>
        </a:fill>
      </a:tcStyle>
    </a:band1V>
    <a:band2V>
      <a:tcTxStyle/>
    </a:band2V>
    <a:lastCol>
      <a:tcTxStyle b="on" i="off">
        <a:font>
          <a:latin typeface="Corbel"/>
          <a:ea typeface="Corbel"/>
          <a:cs typeface="Corbe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orbel"/>
          <a:ea typeface="Corbel"/>
          <a:cs typeface="Corbe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orbel-regular.fntdata"/><Relationship Id="rId20" Type="http://schemas.openxmlformats.org/officeDocument/2006/relationships/slide" Target="slides/slide14.xml"/><Relationship Id="rId42" Type="http://schemas.openxmlformats.org/officeDocument/2006/relationships/font" Target="fonts/Corbel-italic.fntdata"/><Relationship Id="rId41" Type="http://schemas.openxmlformats.org/officeDocument/2006/relationships/font" Target="fonts/Corbel-bold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schemas.openxmlformats.org/officeDocument/2006/relationships/font" Target="fonts/Corbel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3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94335" lvl="0" marL="457200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indent="-394335" lvl="1" marL="914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0" type="dt"/>
          </p:nvPr>
        </p:nvSpPr>
        <p:spPr>
          <a:xfrm>
            <a:off x="7344329" y="6108173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11" type="ftr"/>
          </p:nvPr>
        </p:nvSpPr>
        <p:spPr>
          <a:xfrm>
            <a:off x="1972647" y="6108173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"/>
          <p:cNvSpPr txBox="1"/>
          <p:nvPr>
            <p:ph idx="12" type="sldNum"/>
          </p:nvPr>
        </p:nvSpPr>
        <p:spPr>
          <a:xfrm>
            <a:off x="8258967" y="6108173"/>
            <a:ext cx="42783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35" name="Google Shape;35;p4"/>
            <p:cNvSpPr/>
            <p:nvPr/>
          </p:nvSpPr>
          <p:spPr>
            <a:xfrm>
              <a:off x="641350" y="0"/>
              <a:ext cx="1365250" cy="3971925"/>
            </a:xfrm>
            <a:custGeom>
              <a:rect b="b" l="l" r="r" t="t"/>
              <a:pathLst>
                <a:path extrusionOk="0" h="2502" w="860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6" name="Google Shape;36;p4"/>
            <p:cNvSpPr/>
            <p:nvPr/>
          </p:nvSpPr>
          <p:spPr>
            <a:xfrm>
              <a:off x="203200" y="0"/>
              <a:ext cx="1336675" cy="3862388"/>
            </a:xfrm>
            <a:custGeom>
              <a:rect b="b" l="l" r="r" t="t"/>
              <a:pathLst>
                <a:path extrusionOk="0" h="2433" w="842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37" name="Google Shape;37;p4"/>
            <p:cNvSpPr/>
            <p:nvPr/>
          </p:nvSpPr>
          <p:spPr>
            <a:xfrm>
              <a:off x="207963" y="3776663"/>
              <a:ext cx="1936750" cy="3081338"/>
            </a:xfrm>
            <a:custGeom>
              <a:rect b="b" l="l" r="r" t="t"/>
              <a:pathLst>
                <a:path extrusionOk="0" h="1941" w="1220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38" name="Google Shape;38;p4"/>
            <p:cNvSpPr/>
            <p:nvPr/>
          </p:nvSpPr>
          <p:spPr>
            <a:xfrm>
              <a:off x="646113" y="3886200"/>
              <a:ext cx="2373313" cy="2971800"/>
            </a:xfrm>
            <a:custGeom>
              <a:rect b="b" l="l" r="r" t="t"/>
              <a:pathLst>
                <a:path extrusionOk="0" h="1872" w="1495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rgbClr val="0B5982"/>
            </a:solidFill>
            <a:ln>
              <a:noFill/>
            </a:ln>
          </p:spPr>
        </p:sp>
        <p:sp>
          <p:nvSpPr>
            <p:cNvPr id="39" name="Google Shape;39;p4"/>
            <p:cNvSpPr/>
            <p:nvPr/>
          </p:nvSpPr>
          <p:spPr>
            <a:xfrm>
              <a:off x="641350" y="3881438"/>
              <a:ext cx="3340100" cy="2976563"/>
            </a:xfrm>
            <a:custGeom>
              <a:rect b="b" l="l" r="r" t="t"/>
              <a:pathLst>
                <a:path extrusionOk="0" h="1875" w="2104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86C3"/>
            </a:solidFill>
            <a:ln>
              <a:noFill/>
            </a:ln>
          </p:spPr>
        </p:sp>
        <p:sp>
          <p:nvSpPr>
            <p:cNvPr id="40" name="Google Shape;40;p4"/>
            <p:cNvSpPr/>
            <p:nvPr/>
          </p:nvSpPr>
          <p:spPr>
            <a:xfrm>
              <a:off x="203200" y="3771900"/>
              <a:ext cx="2660650" cy="3086100"/>
            </a:xfrm>
            <a:custGeom>
              <a:rect b="b" l="l" r="r" t="t"/>
              <a:pathLst>
                <a:path extrusionOk="0" h="1944" w="1676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</p:sp>
      </p:grpSp>
      <p:sp>
        <p:nvSpPr>
          <p:cNvPr id="41" name="Google Shape;41;p4"/>
          <p:cNvSpPr txBox="1"/>
          <p:nvPr>
            <p:ph type="ctrTitle"/>
          </p:nvPr>
        </p:nvSpPr>
        <p:spPr>
          <a:xfrm>
            <a:off x="1739673" y="914401"/>
            <a:ext cx="6947127" cy="34882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rbel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" type="subTitle"/>
          </p:nvPr>
        </p:nvSpPr>
        <p:spPr>
          <a:xfrm>
            <a:off x="2924238" y="4402666"/>
            <a:ext cx="5762563" cy="1364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9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61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23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203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203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4"/>
          <p:cNvSpPr txBox="1"/>
          <p:nvPr>
            <p:ph idx="10" type="dt"/>
          </p:nvPr>
        </p:nvSpPr>
        <p:spPr>
          <a:xfrm>
            <a:off x="7325773" y="6117336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"/>
          <p:cNvSpPr txBox="1"/>
          <p:nvPr>
            <p:ph idx="11" type="ftr"/>
          </p:nvPr>
        </p:nvSpPr>
        <p:spPr>
          <a:xfrm>
            <a:off x="3623733" y="6117336"/>
            <a:ext cx="36094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idx="12" type="sldNum"/>
          </p:nvPr>
        </p:nvSpPr>
        <p:spPr>
          <a:xfrm>
            <a:off x="8275320" y="6117336"/>
            <a:ext cx="4114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203200" y="3771900"/>
            <a:ext cx="361950" cy="90488"/>
          </a:xfrm>
          <a:custGeom>
            <a:rect b="b" l="l" r="r" t="t"/>
            <a:pathLst>
              <a:path extrusionOk="0" h="57" w="228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  <p:sp>
        <p:nvSpPr>
          <p:cNvPr id="47" name="Google Shape;47;p4"/>
          <p:cNvSpPr/>
          <p:nvPr/>
        </p:nvSpPr>
        <p:spPr>
          <a:xfrm>
            <a:off x="560388" y="3867150"/>
            <a:ext cx="61913" cy="80963"/>
          </a:xfrm>
          <a:custGeom>
            <a:rect b="b" l="l" r="r" t="t"/>
            <a:pathLst>
              <a:path extrusionOk="0" h="51" w="39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/>
          <p:nvPr>
            <p:ph type="title"/>
          </p:nvPr>
        </p:nvSpPr>
        <p:spPr>
          <a:xfrm>
            <a:off x="1986995" y="2666998"/>
            <a:ext cx="6699805" cy="23600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5"/>
          <p:cNvSpPr txBox="1"/>
          <p:nvPr>
            <p:ph idx="1" type="body"/>
          </p:nvPr>
        </p:nvSpPr>
        <p:spPr>
          <a:xfrm>
            <a:off x="1986998" y="5027070"/>
            <a:ext cx="6699802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1" name="Google Shape;51;p5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type="title"/>
          </p:nvPr>
        </p:nvSpPr>
        <p:spPr>
          <a:xfrm>
            <a:off x="982133" y="685801"/>
            <a:ext cx="7704667" cy="175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1" type="body"/>
          </p:nvPr>
        </p:nvSpPr>
        <p:spPr>
          <a:xfrm>
            <a:off x="982133" y="2667000"/>
            <a:ext cx="3739896" cy="3368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94335" lvl="0" marL="457200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20" lvl="1" marL="914400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90" lvl="3" marL="18288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90" lvl="4" marL="22860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90" lvl="5" marL="27432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90" lvl="6" marL="32004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57" name="Google Shape;57;p6"/>
          <p:cNvSpPr txBox="1"/>
          <p:nvPr>
            <p:ph idx="2" type="body"/>
          </p:nvPr>
        </p:nvSpPr>
        <p:spPr>
          <a:xfrm>
            <a:off x="4946904" y="2667000"/>
            <a:ext cx="3739896" cy="33468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94335" lvl="0" marL="457200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20" lvl="1" marL="914400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90" lvl="3" marL="18288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90" lvl="4" marL="22860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90" lvl="5" marL="27432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90" lvl="6" marL="32004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58" name="Google Shape;58;p6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1" type="body"/>
          </p:nvPr>
        </p:nvSpPr>
        <p:spPr>
          <a:xfrm>
            <a:off x="1329481" y="2658533"/>
            <a:ext cx="345629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4060"/>
              <a:buNone/>
              <a:defRPr b="0" sz="2800">
                <a:solidFill>
                  <a:srgbClr val="1186C3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9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61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2320"/>
              <a:buNone/>
              <a:defRPr b="1" sz="1600"/>
            </a:lvl9pPr>
          </a:lstStyle>
          <a:p/>
        </p:txBody>
      </p:sp>
      <p:sp>
        <p:nvSpPr>
          <p:cNvPr id="64" name="Google Shape;64;p7"/>
          <p:cNvSpPr txBox="1"/>
          <p:nvPr>
            <p:ph idx="2" type="body"/>
          </p:nvPr>
        </p:nvSpPr>
        <p:spPr>
          <a:xfrm>
            <a:off x="1113523" y="3335336"/>
            <a:ext cx="3672248" cy="26652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20" lvl="1" marL="914400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90" lvl="3" marL="18288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90" lvl="4" marL="22860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90" lvl="5" marL="27432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90" lvl="6" marL="32004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65" name="Google Shape;65;p7"/>
          <p:cNvSpPr txBox="1"/>
          <p:nvPr>
            <p:ph idx="3" type="body"/>
          </p:nvPr>
        </p:nvSpPr>
        <p:spPr>
          <a:xfrm>
            <a:off x="5161710" y="2667000"/>
            <a:ext cx="346780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4060"/>
              <a:buNone/>
              <a:defRPr b="0" sz="2800">
                <a:solidFill>
                  <a:srgbClr val="1186C3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9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61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232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2320"/>
              <a:buNone/>
              <a:defRPr b="1" sz="1600"/>
            </a:lvl9pPr>
          </a:lstStyle>
          <a:p/>
        </p:txBody>
      </p:sp>
      <p:sp>
        <p:nvSpPr>
          <p:cNvPr id="66" name="Google Shape;66;p7"/>
          <p:cNvSpPr txBox="1"/>
          <p:nvPr>
            <p:ph idx="4" type="body"/>
          </p:nvPr>
        </p:nvSpPr>
        <p:spPr>
          <a:xfrm>
            <a:off x="4957266" y="3335336"/>
            <a:ext cx="3672248" cy="26652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 sz="1800"/>
            </a:lvl1pPr>
            <a:lvl2pPr indent="-375920" lvl="1" marL="914400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2pPr>
            <a:lvl3pPr indent="-357505" lvl="2" marL="1371600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3pPr>
            <a:lvl4pPr indent="-339090" lvl="3" marL="18288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4pPr>
            <a:lvl5pPr indent="-339090" lvl="4" marL="22860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5pPr>
            <a:lvl6pPr indent="-339090" lvl="5" marL="27432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6pPr>
            <a:lvl7pPr indent="-339090" lvl="6" marL="32004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7pPr>
            <a:lvl8pPr indent="-339090" lvl="7" marL="3657600" algn="l">
              <a:spcBef>
                <a:spcPts val="600"/>
              </a:spcBef>
              <a:spcAft>
                <a:spcPts val="0"/>
              </a:spcAft>
              <a:buSzPts val="1740"/>
              <a:buChar char="•"/>
              <a:defRPr sz="1200"/>
            </a:lvl8pPr>
            <a:lvl9pPr indent="-339090" lvl="8" marL="4114800" algn="l">
              <a:spcBef>
                <a:spcPts val="600"/>
              </a:spcBef>
              <a:spcAft>
                <a:spcPts val="600"/>
              </a:spcAft>
              <a:buSzPts val="1740"/>
              <a:buChar char="•"/>
              <a:defRPr sz="1200"/>
            </a:lvl9pPr>
          </a:lstStyle>
          <a:p/>
        </p:txBody>
      </p:sp>
      <p:sp>
        <p:nvSpPr>
          <p:cNvPr id="67" name="Google Shape;67;p7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7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 txBox="1"/>
          <p:nvPr>
            <p:ph type="title"/>
          </p:nvPr>
        </p:nvSpPr>
        <p:spPr>
          <a:xfrm>
            <a:off x="1113524" y="1600200"/>
            <a:ext cx="2662534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" type="body"/>
          </p:nvPr>
        </p:nvSpPr>
        <p:spPr>
          <a:xfrm>
            <a:off x="3947553" y="685800"/>
            <a:ext cx="4681962" cy="5105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2750" lvl="0" marL="457200" algn="l">
              <a:spcBef>
                <a:spcPts val="400"/>
              </a:spcBef>
              <a:spcAft>
                <a:spcPts val="0"/>
              </a:spcAft>
              <a:buSzPts val="2900"/>
              <a:buChar char="•"/>
              <a:defRPr sz="2000"/>
            </a:lvl1pPr>
            <a:lvl2pPr indent="-394335" lvl="1" marL="914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 sz="1800"/>
            </a:lvl2pPr>
            <a:lvl3pPr indent="-375920" lvl="2" marL="1371600" algn="l">
              <a:spcBef>
                <a:spcPts val="600"/>
              </a:spcBef>
              <a:spcAft>
                <a:spcPts val="0"/>
              </a:spcAft>
              <a:buSzPts val="2320"/>
              <a:buChar char="•"/>
              <a:defRPr sz="1600"/>
            </a:lvl3pPr>
            <a:lvl4pPr indent="-357505" lvl="3" marL="1828800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4pPr>
            <a:lvl5pPr indent="-357505" lvl="4" marL="2286000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5pPr>
            <a:lvl6pPr indent="-357505" lvl="5" marL="2743200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6pPr>
            <a:lvl7pPr indent="-357505" lvl="6" marL="3200400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7pPr>
            <a:lvl8pPr indent="-357505" lvl="7" marL="3657600" algn="l">
              <a:spcBef>
                <a:spcPts val="600"/>
              </a:spcBef>
              <a:spcAft>
                <a:spcPts val="0"/>
              </a:spcAft>
              <a:buSzPts val="2030"/>
              <a:buChar char="•"/>
              <a:defRPr sz="1400"/>
            </a:lvl8pPr>
            <a:lvl9pPr indent="-357505" lvl="8" marL="4114800" algn="l">
              <a:spcBef>
                <a:spcPts val="600"/>
              </a:spcBef>
              <a:spcAft>
                <a:spcPts val="600"/>
              </a:spcAft>
              <a:buSzPts val="2030"/>
              <a:buChar char="•"/>
              <a:defRPr sz="1400"/>
            </a:lvl9pPr>
          </a:lstStyle>
          <a:p/>
        </p:txBody>
      </p:sp>
      <p:sp>
        <p:nvSpPr>
          <p:cNvPr id="77" name="Google Shape;77;p9"/>
          <p:cNvSpPr txBox="1"/>
          <p:nvPr>
            <p:ph idx="2" type="body"/>
          </p:nvPr>
        </p:nvSpPr>
        <p:spPr>
          <a:xfrm>
            <a:off x="1113524" y="2971800"/>
            <a:ext cx="266253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232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/>
        </p:txBody>
      </p:sp>
      <p:sp>
        <p:nvSpPr>
          <p:cNvPr id="78" name="Google Shape;78;p9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/>
          <p:nvPr>
            <p:ph type="title"/>
          </p:nvPr>
        </p:nvSpPr>
        <p:spPr>
          <a:xfrm>
            <a:off x="1112332" y="1752599"/>
            <a:ext cx="4070679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l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"/>
          <p:cNvSpPr/>
          <p:nvPr>
            <p:ph idx="2" type="pic"/>
          </p:nvPr>
        </p:nvSpPr>
        <p:spPr>
          <a:xfrm>
            <a:off x="5697495" y="914400"/>
            <a:ext cx="2461371" cy="4572000"/>
          </a:xfrm>
          <a:prstGeom prst="roundRect">
            <a:avLst>
              <a:gd fmla="val 4280" name="adj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10"/>
          <p:cNvSpPr txBox="1"/>
          <p:nvPr>
            <p:ph idx="1" type="body"/>
          </p:nvPr>
        </p:nvSpPr>
        <p:spPr>
          <a:xfrm>
            <a:off x="1112332" y="3124199"/>
            <a:ext cx="4070679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261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/>
        </p:txBody>
      </p:sp>
      <p:sp>
        <p:nvSpPr>
          <p:cNvPr id="85" name="Google Shape;85;p10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0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1"/>
          <p:cNvSpPr txBox="1"/>
          <p:nvPr>
            <p:ph type="title"/>
          </p:nvPr>
        </p:nvSpPr>
        <p:spPr>
          <a:xfrm>
            <a:off x="1113523" y="4732865"/>
            <a:ext cx="7515991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rbel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/>
          <p:nvPr>
            <p:ph idx="2" type="pic"/>
          </p:nvPr>
        </p:nvSpPr>
        <p:spPr>
          <a:xfrm>
            <a:off x="1789975" y="932112"/>
            <a:ext cx="6171065" cy="3164976"/>
          </a:xfrm>
          <a:prstGeom prst="roundRect">
            <a:avLst>
              <a:gd fmla="val 4380" name="adj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11"/>
          <p:cNvSpPr txBox="1"/>
          <p:nvPr>
            <p:ph idx="1" type="body"/>
          </p:nvPr>
        </p:nvSpPr>
        <p:spPr>
          <a:xfrm>
            <a:off x="1113523" y="5299603"/>
            <a:ext cx="7515991" cy="493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203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74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30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305"/>
              <a:buNone/>
              <a:defRPr sz="900"/>
            </a:lvl9pPr>
          </a:lstStyle>
          <a:p/>
        </p:txBody>
      </p:sp>
      <p:sp>
        <p:nvSpPr>
          <p:cNvPr id="92" name="Google Shape;92;p11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/>
          <p:nvPr>
            <p:ph type="title"/>
          </p:nvPr>
        </p:nvSpPr>
        <p:spPr>
          <a:xfrm>
            <a:off x="1113524" y="685800"/>
            <a:ext cx="7515991" cy="30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" type="body"/>
          </p:nvPr>
        </p:nvSpPr>
        <p:spPr>
          <a:xfrm>
            <a:off x="1113524" y="4343400"/>
            <a:ext cx="7515992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8" name="Google Shape;98;p12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</a:t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/>
          </a:p>
        </p:txBody>
      </p:sp>
      <p:sp>
        <p:nvSpPr>
          <p:cNvPr id="104" name="Google Shape;104;p13"/>
          <p:cNvSpPr txBox="1"/>
          <p:nvPr>
            <p:ph type="title"/>
          </p:nvPr>
        </p:nvSpPr>
        <p:spPr>
          <a:xfrm>
            <a:off x="1426741" y="685801"/>
            <a:ext cx="6974115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3"/>
          <p:cNvSpPr txBox="1"/>
          <p:nvPr>
            <p:ph idx="1" type="body"/>
          </p:nvPr>
        </p:nvSpPr>
        <p:spPr>
          <a:xfrm>
            <a:off x="1598235" y="3428999"/>
            <a:ext cx="6631128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610"/>
              <a:buFont typeface="Corbel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900"/>
              <a:buFont typeface="Corbel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610"/>
              <a:buFont typeface="Corbel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2320"/>
              <a:buFont typeface="Corbel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2030"/>
              <a:buFont typeface="Corbel"/>
              <a:buNone/>
              <a:defRPr/>
            </a:lvl5pPr>
            <a:lvl6pPr indent="-394335" lvl="5" marL="27432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06" name="Google Shape;106;p13"/>
          <p:cNvSpPr txBox="1"/>
          <p:nvPr>
            <p:ph idx="2" type="body"/>
          </p:nvPr>
        </p:nvSpPr>
        <p:spPr>
          <a:xfrm>
            <a:off x="1113523" y="4343400"/>
            <a:ext cx="7515991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13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3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4"/>
          <p:cNvSpPr txBox="1"/>
          <p:nvPr>
            <p:ph type="title"/>
          </p:nvPr>
        </p:nvSpPr>
        <p:spPr>
          <a:xfrm>
            <a:off x="1113525" y="3308581"/>
            <a:ext cx="751598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4"/>
          <p:cNvSpPr txBox="1"/>
          <p:nvPr>
            <p:ph idx="1" type="body"/>
          </p:nvPr>
        </p:nvSpPr>
        <p:spPr>
          <a:xfrm>
            <a:off x="1113524" y="4777381"/>
            <a:ext cx="751599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9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3" name="Google Shape;113;p14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4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“</a:t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rbe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”</a:t>
            </a:r>
            <a:endParaRPr/>
          </a:p>
        </p:txBody>
      </p:sp>
      <p:sp>
        <p:nvSpPr>
          <p:cNvPr id="119" name="Google Shape;119;p15"/>
          <p:cNvSpPr txBox="1"/>
          <p:nvPr>
            <p:ph type="title"/>
          </p:nvPr>
        </p:nvSpPr>
        <p:spPr>
          <a:xfrm>
            <a:off x="1426741" y="685801"/>
            <a:ext cx="6974115" cy="2743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rbel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idx="1" type="body"/>
          </p:nvPr>
        </p:nvSpPr>
        <p:spPr>
          <a:xfrm>
            <a:off x="1113525" y="3886200"/>
            <a:ext cx="7515990" cy="88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480"/>
              </a:spcBef>
              <a:spcAft>
                <a:spcPts val="0"/>
              </a:spcAft>
              <a:buSzPts val="3480"/>
              <a:buNone/>
              <a:defRPr b="0" sz="2400" cap="none">
                <a:solidFill>
                  <a:schemeClr val="dk1"/>
                </a:solidFill>
              </a:defRPr>
            </a:lvl1pPr>
            <a:lvl2pPr indent="-394335" lvl="1" marL="914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21" name="Google Shape;121;p15"/>
          <p:cNvSpPr txBox="1"/>
          <p:nvPr>
            <p:ph idx="2" type="body"/>
          </p:nvPr>
        </p:nvSpPr>
        <p:spPr>
          <a:xfrm>
            <a:off x="1113524" y="4775200"/>
            <a:ext cx="751599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2" name="Google Shape;122;p15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5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5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6"/>
          <p:cNvSpPr txBox="1"/>
          <p:nvPr>
            <p:ph type="title"/>
          </p:nvPr>
        </p:nvSpPr>
        <p:spPr>
          <a:xfrm>
            <a:off x="1113525" y="685801"/>
            <a:ext cx="7515991" cy="2727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6"/>
          <p:cNvSpPr txBox="1"/>
          <p:nvPr>
            <p:ph idx="1" type="body"/>
          </p:nvPr>
        </p:nvSpPr>
        <p:spPr>
          <a:xfrm>
            <a:off x="1113524" y="3505200"/>
            <a:ext cx="7515992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4060"/>
              <a:buNone/>
              <a:defRPr b="0" sz="2800" cap="none">
                <a:solidFill>
                  <a:schemeClr val="dk1"/>
                </a:solidFill>
              </a:defRPr>
            </a:lvl1pPr>
            <a:lvl2pPr indent="-394335" lvl="1" marL="914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28" name="Google Shape;128;p16"/>
          <p:cNvSpPr txBox="1"/>
          <p:nvPr>
            <p:ph idx="2" type="body"/>
          </p:nvPr>
        </p:nvSpPr>
        <p:spPr>
          <a:xfrm>
            <a:off x="1113524" y="4343400"/>
            <a:ext cx="7515992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61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61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32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203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16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7"/>
          <p:cNvSpPr txBox="1"/>
          <p:nvPr>
            <p:ph idx="1" type="body"/>
          </p:nvPr>
        </p:nvSpPr>
        <p:spPr>
          <a:xfrm rot="5400000">
            <a:off x="3155970" y="493164"/>
            <a:ext cx="3356995" cy="770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indent="-394335" lvl="1" marL="914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7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/>
          <p:nvPr>
            <p:ph type="title"/>
          </p:nvPr>
        </p:nvSpPr>
        <p:spPr>
          <a:xfrm rot="5400000">
            <a:off x="5412754" y="2574439"/>
            <a:ext cx="5105400" cy="1328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8"/>
          <p:cNvSpPr txBox="1"/>
          <p:nvPr>
            <p:ph idx="1" type="body"/>
          </p:nvPr>
        </p:nvSpPr>
        <p:spPr>
          <a:xfrm rot="5400000">
            <a:off x="1569011" y="230314"/>
            <a:ext cx="5105400" cy="6016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4335" lvl="0" marL="457200" algn="l">
              <a:spcBef>
                <a:spcPts val="360"/>
              </a:spcBef>
              <a:spcAft>
                <a:spcPts val="0"/>
              </a:spcAft>
              <a:buSzPts val="2610"/>
              <a:buChar char="•"/>
              <a:defRPr/>
            </a:lvl1pPr>
            <a:lvl2pPr indent="-394335" lvl="1" marL="914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2pPr>
            <a:lvl3pPr indent="-394335" lvl="2" marL="1371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3pPr>
            <a:lvl4pPr indent="-394335" lvl="3" marL="18288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4pPr>
            <a:lvl5pPr indent="-394335" lvl="4" marL="22860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5pPr>
            <a:lvl6pPr indent="-394335" lvl="5" marL="27432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6pPr>
            <a:lvl7pPr indent="-394335" lvl="6" marL="32004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7pPr>
            <a:lvl8pPr indent="-394335" lvl="7" marL="3657600" algn="l">
              <a:spcBef>
                <a:spcPts val="600"/>
              </a:spcBef>
              <a:spcAft>
                <a:spcPts val="0"/>
              </a:spcAft>
              <a:buSzPts val="2610"/>
              <a:buChar char="•"/>
              <a:defRPr/>
            </a:lvl8pPr>
            <a:lvl9pPr indent="-394335" lvl="8" marL="4114800" algn="l">
              <a:spcBef>
                <a:spcPts val="600"/>
              </a:spcBef>
              <a:spcAft>
                <a:spcPts val="600"/>
              </a:spcAft>
              <a:buSzPts val="2610"/>
              <a:buChar char="•"/>
              <a:defRPr/>
            </a:lvl9pPr>
          </a:lstStyle>
          <a:p/>
        </p:txBody>
      </p:sp>
      <p:sp>
        <p:nvSpPr>
          <p:cNvPr id="141" name="Google Shape;141;p18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8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8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1" name="Google Shape;11;p1"/>
            <p:cNvSpPr/>
            <p:nvPr/>
          </p:nvSpPr>
          <p:spPr>
            <a:xfrm>
              <a:off x="0" y="0"/>
              <a:ext cx="1073150" cy="5291138"/>
            </a:xfrm>
            <a:custGeom>
              <a:rect b="b" l="l" r="r" t="t"/>
              <a:pathLst>
                <a:path extrusionOk="0" h="3333" w="676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2" name="Google Shape;12;p1"/>
            <p:cNvSpPr/>
            <p:nvPr/>
          </p:nvSpPr>
          <p:spPr>
            <a:xfrm>
              <a:off x="0" y="0"/>
              <a:ext cx="758825" cy="4624388"/>
            </a:xfrm>
            <a:custGeom>
              <a:rect b="b" l="l" r="r" t="t"/>
              <a:pathLst>
                <a:path extrusionOk="0" h="2913" w="478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0" y="5662613"/>
              <a:ext cx="906463" cy="1195388"/>
            </a:xfrm>
            <a:custGeom>
              <a:rect b="b" l="l" r="r" t="t"/>
              <a:pathLst>
                <a:path extrusionOk="0" h="753" w="571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0" y="5295900"/>
              <a:ext cx="1487488" cy="1562100"/>
            </a:xfrm>
            <a:custGeom>
              <a:rect b="b" l="l" r="r" t="t"/>
              <a:pathLst>
                <a:path extrusionOk="0" h="984" w="937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82"/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0" y="5257800"/>
              <a:ext cx="2132013" cy="1600200"/>
            </a:xfrm>
            <a:custGeom>
              <a:rect b="b" l="l" r="r" t="t"/>
              <a:pathLst>
                <a:path extrusionOk="0" h="1008" w="1343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1186C3"/>
            </a:solidFill>
            <a:ln>
              <a:noFill/>
            </a:ln>
          </p:spPr>
        </p:sp>
        <p:sp>
          <p:nvSpPr>
            <p:cNvPr id="16" name="Google Shape;16;p1"/>
            <p:cNvSpPr/>
            <p:nvPr/>
          </p:nvSpPr>
          <p:spPr>
            <a:xfrm>
              <a:off x="0" y="5357813"/>
              <a:ext cx="1377950" cy="1500188"/>
            </a:xfrm>
            <a:custGeom>
              <a:rect b="b" l="l" r="r" t="t"/>
              <a:pathLst>
                <a:path extrusionOk="0" h="945" w="868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  <a:defRPr b="0" i="0" sz="4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4958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1186C3"/>
              </a:buClr>
              <a:buSzPts val="348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41275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9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94335" lvl="2" marL="1371600" marR="0" rtl="0" algn="l"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61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75920" lvl="3" marL="1828800" marR="0" rtl="0" algn="l"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32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57505" lvl="4" marL="2286000" marR="0" rtl="0" algn="l"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57505" lvl="5" marL="2743200" marR="0" rtl="0" algn="l"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57505" lvl="6" marL="3200400" marR="0" rtl="0" algn="l"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57505" lvl="7" marL="3657600" marR="0" rtl="0" algn="l">
              <a:spcBef>
                <a:spcPts val="600"/>
              </a:spcBef>
              <a:spcAft>
                <a:spcPts val="0"/>
              </a:spcAft>
              <a:buClr>
                <a:srgbClr val="1186C3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57505" lvl="8" marL="4114800" marR="0" rtl="0" algn="l">
              <a:spcBef>
                <a:spcPts val="600"/>
              </a:spcBef>
              <a:spcAft>
                <a:spcPts val="600"/>
              </a:spcAft>
              <a:buClr>
                <a:srgbClr val="1186C3"/>
              </a:buClr>
              <a:buSzPts val="203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0" type="dt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 Nutritional Anaemia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50" name="Google Shape;150;p19"/>
          <p:cNvSpPr txBox="1"/>
          <p:nvPr>
            <p:ph idx="1" type="body"/>
          </p:nvPr>
        </p:nvSpPr>
        <p:spPr>
          <a:xfrm>
            <a:off x="2537717" y="3006044"/>
            <a:ext cx="5969285" cy="27474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5220"/>
              <a:buNone/>
            </a:pPr>
            <a:r>
              <a:rPr b="1" lang="en-US" sz="3600">
                <a:solidFill>
                  <a:srgbClr val="00B050"/>
                </a:solidFill>
              </a:rPr>
              <a:t>Dr. M.Morsed Zaman Miah</a:t>
            </a:r>
            <a:endParaRPr/>
          </a:p>
          <a:p>
            <a:pPr indent="0" lvl="0" marL="0" rtl="0" algn="r">
              <a:spcBef>
                <a:spcPts val="1080"/>
              </a:spcBef>
              <a:spcAft>
                <a:spcPts val="0"/>
              </a:spcAft>
              <a:buSzPts val="3480"/>
              <a:buNone/>
            </a:pPr>
            <a:r>
              <a:rPr b="1" lang="en-US"/>
              <a:t>Assistan Prof.&amp; Head of Haematology</a:t>
            </a:r>
            <a:endParaRPr b="1"/>
          </a:p>
          <a:p>
            <a:pPr indent="0" lvl="0" marL="0" rtl="0" algn="r">
              <a:spcBef>
                <a:spcPts val="1080"/>
              </a:spcBef>
              <a:spcAft>
                <a:spcPts val="0"/>
              </a:spcAft>
              <a:buSzPts val="3480"/>
              <a:buNone/>
            </a:pPr>
            <a:r>
              <a:rPr b="1" lang="en-US"/>
              <a:t>Rajshahi Medical College, Bangladesh.</a:t>
            </a:r>
            <a:endParaRPr/>
          </a:p>
          <a:p>
            <a:pPr indent="0" lvl="0" marL="0" rtl="0" algn="r">
              <a:spcBef>
                <a:spcPts val="1080"/>
              </a:spcBef>
              <a:spcAft>
                <a:spcPts val="0"/>
              </a:spcAft>
              <a:buSzPts val="3480"/>
              <a:buNone/>
            </a:pPr>
            <a:r>
              <a:rPr b="1" lang="en-US">
                <a:solidFill>
                  <a:srgbClr val="00B0F0"/>
                </a:solidFill>
              </a:rPr>
              <a:t>www.drmzaman.com</a:t>
            </a:r>
            <a:endParaRPr b="1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Objectives</a:t>
            </a:r>
            <a:endParaRPr/>
          </a:p>
        </p:txBody>
      </p:sp>
      <p:sp>
        <p:nvSpPr>
          <p:cNvPr id="156" name="Google Shape;156;p20"/>
          <p:cNvSpPr txBox="1"/>
          <p:nvPr>
            <p:ph idx="1" type="body"/>
          </p:nvPr>
        </p:nvSpPr>
        <p:spPr>
          <a:xfrm>
            <a:off x="982133" y="1958082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Define microcytic hypochromic anemia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List causes and clinical signs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Explain diagnostic workflow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Outline treatment protocols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Definition &amp; Classification</a:t>
            </a:r>
            <a:endParaRPr/>
          </a:p>
        </p:txBody>
      </p:sp>
      <p:sp>
        <p:nvSpPr>
          <p:cNvPr id="162" name="Google Shape;162;p21"/>
          <p:cNvSpPr txBox="1"/>
          <p:nvPr>
            <p:ph idx="1" type="body"/>
          </p:nvPr>
        </p:nvSpPr>
        <p:spPr>
          <a:xfrm>
            <a:off x="982133" y="2348506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Microcytic: MCV &lt; 80 fL</a:t>
            </a:r>
            <a:endParaRPr sz="3200"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Hypochromic: Low hemoglobin content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Seen in disorders with impaired hemoglobin synthesis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Epidemiology in Bangladesh</a:t>
            </a:r>
            <a:endParaRPr/>
          </a:p>
        </p:txBody>
      </p:sp>
      <p:sp>
        <p:nvSpPr>
          <p:cNvPr id="168" name="Google Shape;168;p22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High prevalence in children and women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Nutritional deficiencies and parasitic infections common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Clinical Features: General</a:t>
            </a:r>
            <a:endParaRPr/>
          </a:p>
        </p:txBody>
      </p:sp>
      <p:sp>
        <p:nvSpPr>
          <p:cNvPr id="174" name="Google Shape;174;p23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Fatigue, pallor, dizziness, weakness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Cold intolerance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Palpitations and tachycardia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Clinical Features: Special Signs</a:t>
            </a:r>
            <a:endParaRPr/>
          </a:p>
        </p:txBody>
      </p:sp>
      <p:sp>
        <p:nvSpPr>
          <p:cNvPr id="180" name="Google Shape;180;p24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Koilonychia (spoon nails)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Angular stomatitis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Glossitis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Pica and restless leg syndrome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Systemic Examination Findings</a:t>
            </a:r>
            <a:endParaRPr/>
          </a:p>
        </p:txBody>
      </p:sp>
      <p:sp>
        <p:nvSpPr>
          <p:cNvPr id="186" name="Google Shape;186;p25"/>
          <p:cNvSpPr txBox="1"/>
          <p:nvPr>
            <p:ph idx="1" type="body"/>
          </p:nvPr>
        </p:nvSpPr>
        <p:spPr>
          <a:xfrm>
            <a:off x="982133" y="1958083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Cardiovascular: systolic flow murmur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Respiratory: exertional dyspnea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GI: splenomegaly, stomatitis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rPr b="1" lang="en-US"/>
              <a:t>Neurological and Growth Effects</a:t>
            </a:r>
            <a:endParaRPr/>
          </a:p>
        </p:txBody>
      </p:sp>
      <p:sp>
        <p:nvSpPr>
          <p:cNvPr id="192" name="Google Shape;192;p26"/>
          <p:cNvSpPr txBox="1"/>
          <p:nvPr>
            <p:ph idx="1" type="body"/>
          </p:nvPr>
        </p:nvSpPr>
        <p:spPr>
          <a:xfrm>
            <a:off x="982133" y="1629312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Cognitive delay, poor concentration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Growth retardation in children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Red Flags</a:t>
            </a:r>
            <a:endParaRPr/>
          </a:p>
        </p:txBody>
      </p:sp>
      <p:sp>
        <p:nvSpPr>
          <p:cNvPr id="198" name="Google Shape;198;p27"/>
          <p:cNvSpPr txBox="1"/>
          <p:nvPr>
            <p:ph idx="1" type="body"/>
          </p:nvPr>
        </p:nvSpPr>
        <p:spPr>
          <a:xfrm>
            <a:off x="982133" y="20711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Bone pain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Massive splenomegaly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Unexplained weight loss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Failure to respond to iron therapy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CBC and Initial Workup</a:t>
            </a:r>
            <a:endParaRPr/>
          </a:p>
        </p:txBody>
      </p:sp>
      <p:sp>
        <p:nvSpPr>
          <p:cNvPr id="204" name="Google Shape;204;p28"/>
          <p:cNvSpPr txBox="1"/>
          <p:nvPr>
            <p:ph idx="1" type="body"/>
          </p:nvPr>
        </p:nvSpPr>
        <p:spPr>
          <a:xfrm>
            <a:off x="982133" y="1968355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Low Hb, MCV, MCH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Elevated RDW in iron deficiency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Blood smear: microcytic hypochromic RBCs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9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Diagnostic Flowchart</a:t>
            </a:r>
            <a:endParaRPr/>
          </a:p>
        </p:txBody>
      </p:sp>
      <p:sp>
        <p:nvSpPr>
          <p:cNvPr id="210" name="Google Shape;210;p29"/>
          <p:cNvSpPr txBox="1"/>
          <p:nvPr>
            <p:ph idx="1" type="body"/>
          </p:nvPr>
        </p:nvSpPr>
        <p:spPr>
          <a:xfrm>
            <a:off x="982133" y="2317683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1. Anemia confirmed (CBC)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2. MCV &lt; 80 fL = Microcytic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3. Blood smear = Hypochromic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4. Order iron studies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Diagnostic Flowchart</a:t>
            </a:r>
            <a:endParaRPr/>
          </a:p>
        </p:txBody>
      </p:sp>
      <p:sp>
        <p:nvSpPr>
          <p:cNvPr id="216" name="Google Shape;216;p30"/>
          <p:cNvSpPr txBox="1"/>
          <p:nvPr>
            <p:ph idx="1" type="body"/>
          </p:nvPr>
        </p:nvSpPr>
        <p:spPr>
          <a:xfrm>
            <a:off x="982133" y="1927262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Low ferritin: Iron deficiency anemia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Normal/High ferritin: Thalassemia or ACD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Ring sideroblasts: Sideroblastic anemia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Iron Deficiency Anemia: Causes</a:t>
            </a:r>
            <a:endParaRPr/>
          </a:p>
        </p:txBody>
      </p:sp>
      <p:sp>
        <p:nvSpPr>
          <p:cNvPr id="222" name="Google Shape;222;p31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Dietary deficiency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Chronic blood loss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Increased demand (pregnancy)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Malabsorption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2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IDA: Lab Features</a:t>
            </a:r>
            <a:endParaRPr/>
          </a:p>
        </p:txBody>
      </p:sp>
      <p:sp>
        <p:nvSpPr>
          <p:cNvPr id="228" name="Google Shape;228;p32"/>
          <p:cNvSpPr txBox="1"/>
          <p:nvPr>
            <p:ph idx="1" type="body"/>
          </p:nvPr>
        </p:nvSpPr>
        <p:spPr>
          <a:xfrm>
            <a:off x="982133" y="1937536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Low Hb, MCV, MCH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Serum ferritin ↓, TIBC ↑, Serum iron ↓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Reticulocyte count low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IDA: Treatment</a:t>
            </a:r>
            <a:endParaRPr/>
          </a:p>
        </p:txBody>
      </p:sp>
      <p:sp>
        <p:nvSpPr>
          <p:cNvPr id="234" name="Google Shape;234;p33"/>
          <p:cNvSpPr txBox="1"/>
          <p:nvPr>
            <p:ph idx="1" type="body"/>
          </p:nvPr>
        </p:nvSpPr>
        <p:spPr>
          <a:xfrm>
            <a:off x="982133" y="2317684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Oral iron: ferrous sulfate 200 mg TID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Vitamin C enhances absorption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IV iron if oral not tolerated, Severe form.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4640"/>
              <a:buNone/>
            </a:pPr>
            <a:r>
              <a:rPr lang="en-US" sz="3200"/>
              <a:t>          -FCM, Iron sucrose</a:t>
            </a:r>
            <a:endParaRPr sz="3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IDA: Follow-Up</a:t>
            </a:r>
            <a:endParaRPr/>
          </a:p>
        </p:txBody>
      </p:sp>
      <p:sp>
        <p:nvSpPr>
          <p:cNvPr id="240" name="Google Shape;240;p34"/>
          <p:cNvSpPr txBox="1"/>
          <p:nvPr>
            <p:ph idx="1" type="body"/>
          </p:nvPr>
        </p:nvSpPr>
        <p:spPr>
          <a:xfrm>
            <a:off x="982133" y="1916987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Reticulocyte response in 7–10 days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Hb rise in 2–3 weeks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Continue iron for 3 months after normalization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Thalassemia: Overview</a:t>
            </a:r>
            <a:endParaRPr/>
          </a:p>
        </p:txBody>
      </p:sp>
      <p:sp>
        <p:nvSpPr>
          <p:cNvPr id="246" name="Google Shape;246;p35"/>
          <p:cNvSpPr txBox="1"/>
          <p:nvPr>
            <p:ph idx="1" type="body"/>
          </p:nvPr>
        </p:nvSpPr>
        <p:spPr>
          <a:xfrm>
            <a:off x="982133" y="2030004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Genetic defect in globin chain production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Alpha and Beta types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Common in consanguineous populations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6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Thalassemia: Diagnosis</a:t>
            </a:r>
            <a:endParaRPr/>
          </a:p>
        </p:txBody>
      </p:sp>
      <p:sp>
        <p:nvSpPr>
          <p:cNvPr id="252" name="Google Shape;252;p36"/>
          <p:cNvSpPr txBox="1"/>
          <p:nvPr>
            <p:ph idx="1" type="body"/>
          </p:nvPr>
        </p:nvSpPr>
        <p:spPr>
          <a:xfrm>
            <a:off x="982133" y="2286861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Low MCV, high RBC count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Target cells, basophilic stippling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Confirm with Hb electrophoresis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Thalassemia: Management</a:t>
            </a:r>
            <a:endParaRPr/>
          </a:p>
        </p:txBody>
      </p:sp>
      <p:sp>
        <p:nvSpPr>
          <p:cNvPr id="258" name="Google Shape;258;p37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Minor: No treatment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Major: Regular transfusions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Iron chelation, folate, bone marrow transplant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Sideroblastic Anemia</a:t>
            </a:r>
            <a:endParaRPr/>
          </a:p>
        </p:txBody>
      </p:sp>
      <p:sp>
        <p:nvSpPr>
          <p:cNvPr id="264" name="Google Shape;264;p38"/>
          <p:cNvSpPr txBox="1"/>
          <p:nvPr>
            <p:ph idx="1" type="body"/>
          </p:nvPr>
        </p:nvSpPr>
        <p:spPr>
          <a:xfrm>
            <a:off x="982133" y="1865617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Ineffective erythropoiesis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Causes: congenital, alcohol, B6 deficiency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Ring sideroblasts in marrow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Lead Poisoning</a:t>
            </a:r>
            <a:endParaRPr/>
          </a:p>
        </p:txBody>
      </p:sp>
      <p:sp>
        <p:nvSpPr>
          <p:cNvPr id="270" name="Google Shape;270;p39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Inhibits enzymes in heme synthesis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Basophilic stippling on smear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Chelation therapy: EDTA, DMSA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0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Anemia of Chronic Disease</a:t>
            </a:r>
            <a:endParaRPr/>
          </a:p>
        </p:txBody>
      </p:sp>
      <p:sp>
        <p:nvSpPr>
          <p:cNvPr id="276" name="Google Shape;276;p40"/>
          <p:cNvSpPr txBox="1"/>
          <p:nvPr>
            <p:ph idx="1" type="body"/>
          </p:nvPr>
        </p:nvSpPr>
        <p:spPr>
          <a:xfrm>
            <a:off x="982133" y="1927261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Inflammatory blockade of iron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Ferritin normal/high, low serum iron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Treat underlying disease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1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Comparative Table</a:t>
            </a:r>
            <a:endParaRPr/>
          </a:p>
        </p:txBody>
      </p:sp>
      <p:sp>
        <p:nvSpPr>
          <p:cNvPr id="282" name="Google Shape;282;p41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IDA: Low ferritin, high TIBC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Thalassemia: Normal iron, very low MCV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ACD: Normal ferritin, low TIBC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Sideroblastic: High ferritin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2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Management Flowchart</a:t>
            </a:r>
            <a:endParaRPr/>
          </a:p>
        </p:txBody>
      </p:sp>
      <p:sp>
        <p:nvSpPr>
          <p:cNvPr id="288" name="Google Shape;288;p42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1. Identify etiology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2. Iron for IDA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3. Transfusion for thalassemia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4. Chelation for lead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5. Vitamin B6 for sideroblastic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3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Monitoring &amp; Follow-up</a:t>
            </a:r>
            <a:endParaRPr/>
          </a:p>
        </p:txBody>
      </p:sp>
      <p:sp>
        <p:nvSpPr>
          <p:cNvPr id="294" name="Google Shape;294;p43"/>
          <p:cNvSpPr txBox="1"/>
          <p:nvPr>
            <p:ph idx="1" type="body"/>
          </p:nvPr>
        </p:nvSpPr>
        <p:spPr>
          <a:xfrm>
            <a:off x="982133" y="1834793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Repeat CBC at 4 weeks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Assess reticulocyte response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Monitor ferritin for iron overload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4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Comparative Table of Microcytic Anemias</a:t>
            </a:r>
            <a:endParaRPr/>
          </a:p>
        </p:txBody>
      </p:sp>
      <p:graphicFrame>
        <p:nvGraphicFramePr>
          <p:cNvPr id="300" name="Google Shape;300;p44"/>
          <p:cNvGraphicFramePr/>
          <p:nvPr/>
        </p:nvGraphicFramePr>
        <p:xfrm>
          <a:off x="724325" y="248120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{F43DBDEE-7EE6-4CDE-B57B-AA35962DAE06}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274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Feature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Iron Deficiency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Thalassemia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Sideroblastic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ACD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Lead Poisoning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MCV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Low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Very Low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Low/Normal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Low/Normal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Low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Ferritin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Low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Normal/High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High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Normal/High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Normal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Serum Iron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Low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Normal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High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Low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Low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TIBC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High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Normal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Normal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orbel"/>
                          <a:ea typeface="Corbel"/>
                          <a:cs typeface="Corbel"/>
                          <a:sym typeface="Corbel"/>
                        </a:rPr>
                        <a:t>Low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Normal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5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Megaloblastic Anemia: Overview</a:t>
            </a:r>
            <a:endParaRPr/>
          </a:p>
        </p:txBody>
      </p:sp>
      <p:sp>
        <p:nvSpPr>
          <p:cNvPr id="306" name="Google Shape;306;p45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Macrocytic anemia caused by impaired DNA synthesis.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Characterized by large, immature, nucleated red blood cells in the bone marrow.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Causes of Megaloblastic Anemia</a:t>
            </a:r>
            <a:endParaRPr/>
          </a:p>
        </p:txBody>
      </p:sp>
      <p:sp>
        <p:nvSpPr>
          <p:cNvPr id="312" name="Google Shape;312;p46"/>
          <p:cNvSpPr txBox="1"/>
          <p:nvPr>
            <p:ph idx="1" type="body"/>
          </p:nvPr>
        </p:nvSpPr>
        <p:spPr>
          <a:xfrm>
            <a:off x="982133" y="2276584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Vitamin B12 deficiency (pernicious anemia, malabsorption)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Folate deficiency (poor diet, alcohol, pregnancy)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Drug-induced (methotrexate, phenytoin)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7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Clinical Features</a:t>
            </a:r>
            <a:endParaRPr/>
          </a:p>
        </p:txBody>
      </p:sp>
      <p:sp>
        <p:nvSpPr>
          <p:cNvPr id="318" name="Google Shape;318;p47"/>
          <p:cNvSpPr txBox="1"/>
          <p:nvPr>
            <p:ph idx="1" type="body"/>
          </p:nvPr>
        </p:nvSpPr>
        <p:spPr>
          <a:xfrm>
            <a:off x="982133" y="1916986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General: fatigue, pallor, glossitis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Neurological: paresthesia, ataxia, cognitive decline (B12-specific)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GI: diarrhea, weight loss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8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Diagnostic Evaluation</a:t>
            </a:r>
            <a:endParaRPr/>
          </a:p>
        </p:txBody>
      </p:sp>
      <p:sp>
        <p:nvSpPr>
          <p:cNvPr id="324" name="Google Shape;324;p48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CBC: Macrocytic anemia, MCV &gt; 100 fL</a:t>
            </a:r>
            <a:endParaRPr sz="3200"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Peripheral smear: Hypersegmented                     </a:t>
            </a:r>
            <a:endParaRPr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4640"/>
              <a:buNone/>
            </a:pPr>
            <a:r>
              <a:rPr lang="en-US" sz="3200"/>
              <a:t>                                           neutrophils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Serum B12 and folate levels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Schilling test (historical)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9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orbel"/>
              <a:buNone/>
            </a:pPr>
            <a:r>
              <a:rPr b="1" lang="en-US">
                <a:solidFill>
                  <a:srgbClr val="FF0000"/>
                </a:solidFill>
              </a:rPr>
              <a:t>Treatment &amp; Follow-Up</a:t>
            </a:r>
            <a:endParaRPr/>
          </a:p>
        </p:txBody>
      </p:sp>
      <p:sp>
        <p:nvSpPr>
          <p:cNvPr id="330" name="Google Shape;330;p49"/>
          <p:cNvSpPr txBox="1"/>
          <p:nvPr>
            <p:ph idx="1" type="body"/>
          </p:nvPr>
        </p:nvSpPr>
        <p:spPr>
          <a:xfrm>
            <a:off x="982133" y="2667000"/>
            <a:ext cx="7704667" cy="33328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Vitamin B12: IM cyanocobalamin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Folate: Oral folic acid</a:t>
            </a:r>
            <a:endParaRPr/>
          </a:p>
          <a:p>
            <a:pPr indent="-294640" lvl="0" marL="285750" rtl="0" algn="l">
              <a:spcBef>
                <a:spcPts val="1240"/>
              </a:spcBef>
              <a:spcAft>
                <a:spcPts val="0"/>
              </a:spcAft>
              <a:buSzPts val="4640"/>
              <a:buChar char="•"/>
            </a:pPr>
            <a:r>
              <a:rPr lang="en-US" sz="3200"/>
              <a:t>- Monitor reticulocyte count, neurological recovery, and hematologic normalization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0"/>
          <p:cNvSpPr txBox="1"/>
          <p:nvPr>
            <p:ph type="title"/>
          </p:nvPr>
        </p:nvSpPr>
        <p:spPr>
          <a:xfrm>
            <a:off x="982133" y="457201"/>
            <a:ext cx="7704667" cy="1181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rbel"/>
              <a:buNone/>
            </a:pPr>
            <a:r>
              <a:t/>
            </a:r>
            <a:endParaRPr/>
          </a:p>
        </p:txBody>
      </p:sp>
      <p:sp>
        <p:nvSpPr>
          <p:cNvPr id="336" name="Google Shape;336;p50"/>
          <p:cNvSpPr txBox="1"/>
          <p:nvPr>
            <p:ph idx="1" type="body"/>
          </p:nvPr>
        </p:nvSpPr>
        <p:spPr>
          <a:xfrm>
            <a:off x="982133" y="1756882"/>
            <a:ext cx="7704667" cy="46901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94640" lvl="0" marL="285750" rtl="0" algn="l">
              <a:spcBef>
                <a:spcPts val="0"/>
              </a:spcBef>
              <a:spcAft>
                <a:spcPts val="0"/>
              </a:spcAft>
              <a:buSzPts val="4640"/>
              <a:buChar char="•"/>
            </a:pPr>
            <a:r>
              <a:rPr b="1" lang="en-US" sz="3200"/>
              <a:t>"وَأَنزَلْنَا ٱلْحَدِيدَ فِيهِ بَأْسٌۭ شَدِيدٌۭ وَمَنَـٰفِعُ لِلنَّاسِ“</a:t>
            </a:r>
            <a:endParaRPr b="1" sz="3200"/>
          </a:p>
          <a:p>
            <a:pPr indent="0" lvl="0" marL="285750" rtl="0" algn="l">
              <a:spcBef>
                <a:spcPts val="1240"/>
              </a:spcBef>
              <a:spcAft>
                <a:spcPts val="0"/>
              </a:spcAft>
              <a:buSzPts val="4640"/>
              <a:buNone/>
            </a:pPr>
            <a:r>
              <a:t/>
            </a:r>
            <a:endParaRPr b="1" sz="3200"/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4640"/>
              <a:buNone/>
            </a:pPr>
            <a:r>
              <a:rPr lang="en-US" sz="3200">
                <a:solidFill>
                  <a:srgbClr val="00B050"/>
                </a:solidFill>
              </a:rPr>
              <a:t>“আর আমি লৌহ অবতীর্ণ করেছি, যাতে আছে প্রচণ্ড শক্তি এবং মানুষের জন্য উপকারিতা।</a:t>
            </a:r>
            <a:endParaRPr sz="32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1240"/>
              </a:spcBef>
              <a:spcAft>
                <a:spcPts val="0"/>
              </a:spcAft>
              <a:buSzPts val="4640"/>
              <a:buNone/>
            </a:pPr>
            <a:br>
              <a:rPr lang="en-US" sz="3200"/>
            </a:br>
            <a:r>
              <a:rPr lang="en-US" sz="3200"/>
              <a:t>                                              </a:t>
            </a:r>
            <a:r>
              <a:rPr lang="en-US"/>
              <a:t> সূরা আল-হাদীদ, আয়াত ২৫</a:t>
            </a:r>
            <a:endParaRPr sz="3200"/>
          </a:p>
          <a:p>
            <a:pPr indent="0" lvl="0" marL="285750" rtl="0" algn="l">
              <a:spcBef>
                <a:spcPts val="1240"/>
              </a:spcBef>
              <a:spcAft>
                <a:spcPts val="0"/>
              </a:spcAft>
              <a:buSzPts val="4640"/>
              <a:buNone/>
            </a:pPr>
            <a:r>
              <a:t/>
            </a:r>
            <a:endParaRPr sz="3200"/>
          </a:p>
          <a:p>
            <a:pPr indent="0" lvl="0" marL="285750" rtl="0" algn="l">
              <a:spcBef>
                <a:spcPts val="1240"/>
              </a:spcBef>
              <a:spcAft>
                <a:spcPts val="0"/>
              </a:spcAft>
              <a:buSzPts val="4640"/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1"/>
          <p:cNvSpPr txBox="1"/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bel"/>
              <a:buNone/>
            </a:pPr>
            <a:r>
              <a:t/>
            </a:r>
            <a:endParaRPr/>
          </a:p>
        </p:txBody>
      </p:sp>
      <p:sp>
        <p:nvSpPr>
          <p:cNvPr id="342" name="Google Shape;342;p51"/>
          <p:cNvSpPr txBox="1"/>
          <p:nvPr>
            <p:ph idx="1" type="body"/>
          </p:nvPr>
        </p:nvSpPr>
        <p:spPr>
          <a:xfrm>
            <a:off x="982133" y="2667000"/>
            <a:ext cx="7093355" cy="18433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960"/>
              <a:buNone/>
            </a:pPr>
            <a:r>
              <a:rPr b="1" lang="en-US" sz="4800">
                <a:solidFill>
                  <a:srgbClr val="FF0000"/>
                </a:solidFill>
              </a:rPr>
              <a:t>     Sukria</a:t>
            </a:r>
            <a:endParaRPr b="1" sz="4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llax">
  <a:themeElements>
    <a:clrScheme name="Parallax">
      <a:dk1>
        <a:srgbClr val="000000"/>
      </a:dk1>
      <a:lt1>
        <a:srgbClr val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