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8" roundtripDataSignature="AMtx7mgi+0ZRv26TM8tPwaUuYVS4z76L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803581"/>
            <a:ext cx="9144000" cy="11408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 sz="8000">
                <a:solidFill>
                  <a:srgbClr val="FF0000"/>
                </a:solidFill>
              </a:rPr>
              <a:t>Leukaemia</a:t>
            </a:r>
            <a:endParaRPr b="1" sz="8000">
              <a:solidFill>
                <a:srgbClr val="FF0000"/>
              </a:solidFill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2743193"/>
            <a:ext cx="9144000" cy="3013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None/>
            </a:pPr>
            <a:r>
              <a:rPr lang="en-US" sz="4000">
                <a:solidFill>
                  <a:srgbClr val="00B050"/>
                </a:solidFill>
              </a:rPr>
              <a:t>Dr. M.Morsed Zaman Miah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MBBS,MCPS,FCPS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Assistant Professor &amp; Head of Haematology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Rajshahi Medical College, Rajshahi.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2400"/>
              <a:buNone/>
            </a:pPr>
            <a:r>
              <a:rPr lang="en-US">
                <a:solidFill>
                  <a:srgbClr val="00B0F0"/>
                </a:solidFill>
              </a:rPr>
              <a:t>www.drmzaman.com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rgbClr val="FF0000"/>
                </a:solidFill>
              </a:rPr>
              <a:t>Leukaemia</a:t>
            </a:r>
            <a:endParaRPr sz="6600"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Leukemias are an uncommon and heterogeneous group of diseases characterized by infiltration of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the bone marrow,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blood, and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visceral organs by neoplastic cells of the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hemato­-poietic system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None/>
            </a:pPr>
            <a:r>
              <a:rPr lang="en-US" sz="4400">
                <a:solidFill>
                  <a:srgbClr val="FF0000"/>
                </a:solidFill>
              </a:rPr>
              <a:t>           Q 1. Is leukaemia Curable 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/>
              <a:t>                   A. Yes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/>
              <a:t>                   B. No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/>
              <a:t>                   C. Some </a:t>
            </a:r>
            <a:r>
              <a:rPr lang="en-US" sz="4400"/>
              <a:t>varieties</a:t>
            </a:r>
            <a:r>
              <a:rPr lang="en-US" sz="4400"/>
              <a:t> are curable.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None/>
            </a:pPr>
            <a:r>
              <a:rPr lang="en-US" sz="4400">
                <a:solidFill>
                  <a:srgbClr val="FF0000"/>
                </a:solidFill>
              </a:rPr>
              <a:t>Q2. Which Type of Leukaemia is Curable?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None/>
            </a:pPr>
            <a:r>
              <a:rPr lang="en-US" sz="3600">
                <a:solidFill>
                  <a:srgbClr val="FF0000"/>
                </a:solidFill>
              </a:rPr>
              <a:t>Q3. Highest curable Treatment option of Leukaemia is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3600"/>
              <a:buNone/>
            </a:pPr>
            <a:r>
              <a:rPr lang="en-US" sz="3600">
                <a:solidFill>
                  <a:srgbClr val="FF0000"/>
                </a:solidFill>
              </a:rPr>
              <a:t>       Bonemarrow Transplantation.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3600"/>
              <a:buNone/>
            </a:pPr>
            <a:r>
              <a:rPr lang="en-US" sz="3600">
                <a:solidFill>
                  <a:srgbClr val="FF0000"/>
                </a:solidFill>
              </a:rPr>
              <a:t>       Is it available in Bangladesh?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                   A. Yes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                    B. No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None/>
            </a:pPr>
            <a:r>
              <a:rPr lang="en-US" sz="4400">
                <a:solidFill>
                  <a:srgbClr val="FF0000"/>
                </a:solidFill>
              </a:rPr>
              <a:t>Q4. Leukaemia Treatment available in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400"/>
              <a:buNone/>
            </a:pPr>
            <a:r>
              <a:rPr lang="en-US" sz="4400">
                <a:solidFill>
                  <a:srgbClr val="FF0000"/>
                </a:solidFill>
              </a:rPr>
              <a:t>       Rajshahi Medical College Hospital?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/>
              <a:t>                                 A. Yes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 sz="4400"/>
              <a:t>                                 B. No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1" name="Google Shape;121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1709" y="207818"/>
            <a:ext cx="9462655" cy="6285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838200" y="3789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US">
                <a:solidFill>
                  <a:srgbClr val="FF0000"/>
                </a:solidFill>
              </a:rPr>
              <a:t>Clinical Features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838200" y="2947847"/>
            <a:ext cx="10515600" cy="34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Symptoms that reflect underlying </a:t>
            </a:r>
            <a:r>
              <a:rPr lang="en-US" sz="3600">
                <a:solidFill>
                  <a:srgbClr val="00B050"/>
                </a:solidFill>
              </a:rPr>
              <a:t>bone marrow failure.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US">
                <a:solidFill>
                  <a:srgbClr val="FF0000"/>
                </a:solidFill>
              </a:rPr>
              <a:t>Clinical Features</a:t>
            </a:r>
            <a:endParaRPr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Symp­toms reflecting </a:t>
            </a:r>
            <a:r>
              <a:rPr lang="en-US" sz="3600">
                <a:solidFill>
                  <a:srgbClr val="00B050"/>
                </a:solidFill>
              </a:rPr>
              <a:t>anemia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Pallor, fatigue, weakness, palpitations,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   or dyspnea on exertion.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US">
                <a:solidFill>
                  <a:srgbClr val="FF0000"/>
                </a:solidFill>
              </a:rPr>
              <a:t>Clinical Features</a:t>
            </a:r>
            <a:endParaRPr/>
          </a:p>
        </p:txBody>
      </p: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Symptoms of </a:t>
            </a:r>
            <a:r>
              <a:rPr lang="en-US" sz="3600">
                <a:solidFill>
                  <a:srgbClr val="00B050"/>
                </a:solidFill>
              </a:rPr>
              <a:t>thrombo­cytopenia</a:t>
            </a:r>
            <a:r>
              <a:rPr lang="en-US" sz="3600"/>
              <a:t>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Ecchymosis, petechiae, epistaxis, and prolonged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      bleeding  after minor injury  may  also  be seen.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US">
                <a:solidFill>
                  <a:srgbClr val="FF0000"/>
                </a:solidFill>
              </a:rPr>
              <a:t>Clinical Features</a:t>
            </a:r>
            <a:endParaRPr/>
          </a:p>
        </p:txBody>
      </p:sp>
      <p:sp>
        <p:nvSpPr>
          <p:cNvPr id="145" name="Google Shape;145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200"/>
              <a:buNone/>
            </a:pPr>
            <a:r>
              <a:rPr lang="en-US" sz="3200">
                <a:solidFill>
                  <a:srgbClr val="00B050"/>
                </a:solidFill>
              </a:rPr>
              <a:t>Neutropenia</a:t>
            </a:r>
            <a:r>
              <a:rPr lang="en-US" sz="3200"/>
              <a:t>  cause  infec­tions.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3200"/>
              <a:buNone/>
            </a:pPr>
            <a:r>
              <a:rPr lang="en-US" sz="3200">
                <a:solidFill>
                  <a:srgbClr val="00B050"/>
                </a:solidFill>
              </a:rPr>
              <a:t>Hyperleukocytosis</a:t>
            </a:r>
            <a:r>
              <a:rPr lang="en-US" sz="3200"/>
              <a:t> can lead to </a:t>
            </a:r>
            <a:r>
              <a:rPr lang="en-US" sz="3200">
                <a:solidFill>
                  <a:srgbClr val="FF0000"/>
                </a:solidFill>
              </a:rPr>
              <a:t>leukostasis,</a:t>
            </a:r>
            <a:r>
              <a:rPr lang="en-US" sz="3200"/>
              <a:t> a symptomatic rise in the blast count which leads to decreased </a:t>
            </a:r>
            <a:r>
              <a:rPr lang="en-US" sz="3200">
                <a:solidFill>
                  <a:srgbClr val="FF0000"/>
                </a:solidFill>
              </a:rPr>
              <a:t>tissue perfusion</a:t>
            </a:r>
            <a:r>
              <a:rPr lang="en-US" sz="3200"/>
              <a:t>, due to increases in blood </a:t>
            </a:r>
            <a:r>
              <a:rPr lang="en-US" sz="3200">
                <a:solidFill>
                  <a:srgbClr val="FF0000"/>
                </a:solidFill>
              </a:rPr>
              <a:t>viscos­ity </a:t>
            </a:r>
            <a:r>
              <a:rPr lang="en-US" sz="3200"/>
              <a:t>and </a:t>
            </a:r>
            <a:r>
              <a:rPr lang="en-US" sz="3200">
                <a:solidFill>
                  <a:srgbClr val="FF0000"/>
                </a:solidFill>
              </a:rPr>
              <a:t>cytokine release </a:t>
            </a:r>
            <a:r>
              <a:rPr lang="en-US" sz="3200"/>
              <a:t>from high cellular metabolic activity.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Clinical Features</a:t>
            </a:r>
            <a:endParaRPr b="1"/>
          </a:p>
        </p:txBody>
      </p:sp>
      <p:sp>
        <p:nvSpPr>
          <p:cNvPr id="151" name="Google Shape;15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Systemic symptoms,  including  anorexia,  weight loss,  and low-grade fevers.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 sz="4400">
                <a:solidFill>
                  <a:srgbClr val="FF0000"/>
                </a:solidFill>
              </a:rPr>
              <a:t>Classification</a:t>
            </a:r>
            <a:endParaRPr/>
          </a:p>
        </p:txBody>
      </p:sp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Acute  Leukaemia</a:t>
            </a:r>
            <a:endParaRPr sz="3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Chronic Leukaemia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Acute leukemia</a:t>
            </a:r>
            <a:endParaRPr/>
          </a:p>
        </p:txBody>
      </p:sp>
      <p:sp>
        <p:nvSpPr>
          <p:cNvPr id="163" name="Google Shape;16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Acute leukemia is diagnosed by the discovery of </a:t>
            </a:r>
            <a:r>
              <a:rPr lang="en-US" sz="3200">
                <a:solidFill>
                  <a:srgbClr val="00B050"/>
                </a:solidFill>
              </a:rPr>
              <a:t>&gt;20% blasts </a:t>
            </a:r>
            <a:r>
              <a:rPr lang="en-US" sz="3200"/>
              <a:t>in the peripheral blood or bone marrow, although such stringent cutoffs may not accu­rately define the biology of the disease.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9" name="Google Shape;169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93964"/>
            <a:ext cx="9538855" cy="6298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/>
          <p:nvPr>
            <p:ph type="title"/>
          </p:nvPr>
        </p:nvSpPr>
        <p:spPr>
          <a:xfrm>
            <a:off x="838200" y="240431"/>
            <a:ext cx="10515600" cy="6324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Approach to Diagnosis </a:t>
            </a:r>
            <a:endParaRPr/>
          </a:p>
        </p:txBody>
      </p:sp>
      <p:sp>
        <p:nvSpPr>
          <p:cNvPr id="175" name="Google Shape;175;p16"/>
          <p:cNvSpPr txBox="1"/>
          <p:nvPr>
            <p:ph idx="1" type="body"/>
          </p:nvPr>
        </p:nvSpPr>
        <p:spPr>
          <a:xfrm>
            <a:off x="838200" y="1122219"/>
            <a:ext cx="10515600" cy="5581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Thorough   history   and   physical   exam,   including evaluation of performance status 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 CBC with platelets and differential . peripheral smear evaluation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 Serum chemistries and liver function tests 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Disseminated intravascular coagulation (DIC) panel (D-dimer, fibrinogen, PT/aPTT, platelets)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Tumor lysis syndrome (TLS) labs [serum lactate dehydrogenase (LDH),  uric acid,  potassium,  phos­phate, calcium]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Bone marrow analysis with  aspirate and  morphol­ogy  review,  cytogenetics/FISH,  flow cytometry,  and gene fusion panel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 Urinalysis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 Hepatitis B/C, HIV, and CMV antibody testing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 Pregnancy testing in females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Evaluation of testicular involvement in male patients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Fertility counseling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•  Evaluation  of  cardiac  function  (e.g.,  transthoracic echocardiogram) CNS imaging as appropriate Lumbar puncture as per treatment protocol (diag­ nostic LP commonly  performed  at time of first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rgbClr val="FF0000"/>
                </a:solidFill>
              </a:rPr>
              <a:t>Classification Based on</a:t>
            </a:r>
            <a:endParaRPr/>
          </a:p>
        </p:txBody>
      </p:sp>
      <p:sp>
        <p:nvSpPr>
          <p:cNvPr id="181" name="Google Shape;18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Integrated results of morphol­ogy,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Immunohistochemistry,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Immunophenotyping by flow cytometry,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Cytogenetics (karyotyping),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FISH, and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Molecular studies of mutations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/>
          <p:nvPr>
            <p:ph type="title"/>
          </p:nvPr>
        </p:nvSpPr>
        <p:spPr>
          <a:xfrm>
            <a:off x="838200" y="365125"/>
            <a:ext cx="10515600" cy="493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Calibri"/>
              <a:buNone/>
            </a:pPr>
            <a:r>
              <a:rPr lang="en-US" sz="3200">
                <a:solidFill>
                  <a:srgbClr val="00B0F0"/>
                </a:solidFill>
              </a:rPr>
              <a:t>www.drmzaman.com</a:t>
            </a:r>
            <a:endParaRPr/>
          </a:p>
        </p:txBody>
      </p:sp>
      <p:pic>
        <p:nvPicPr>
          <p:cNvPr id="187" name="Google Shape;187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2869" y="947034"/>
            <a:ext cx="7938655" cy="5855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Immunophenotyping</a:t>
            </a:r>
            <a:endParaRPr/>
          </a:p>
        </p:txBody>
      </p:sp>
      <p:pic>
        <p:nvPicPr>
          <p:cNvPr id="193" name="Google Shape;193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1629" y="1825624"/>
            <a:ext cx="6829086" cy="4782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99" name="Google Shape;199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6117" y="221673"/>
            <a:ext cx="7426036" cy="6271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05" name="Google Shape;205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2368" y="110836"/>
            <a:ext cx="6801918" cy="6747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2021-06-20T06:03:21Z</dcterms:created>
  <dc:creator>Ahmed Zami</dc:creator>
</cp:coreProperties>
</file>