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300" r:id="rId10"/>
    <p:sldId id="264" r:id="rId11"/>
    <p:sldId id="301" r:id="rId12"/>
    <p:sldId id="302" r:id="rId13"/>
    <p:sldId id="265" r:id="rId14"/>
    <p:sldId id="305" r:id="rId15"/>
    <p:sldId id="306" r:id="rId16"/>
    <p:sldId id="307" r:id="rId17"/>
    <p:sldId id="308" r:id="rId18"/>
    <p:sldId id="266" r:id="rId19"/>
    <p:sldId id="267" r:id="rId20"/>
    <p:sldId id="268" r:id="rId21"/>
    <p:sldId id="309" r:id="rId22"/>
    <p:sldId id="269" r:id="rId23"/>
    <p:sldId id="313" r:id="rId24"/>
    <p:sldId id="270" r:id="rId25"/>
    <p:sldId id="297" r:id="rId26"/>
    <p:sldId id="310" r:id="rId27"/>
    <p:sldId id="271" r:id="rId28"/>
    <p:sldId id="272" r:id="rId29"/>
    <p:sldId id="311" r:id="rId30"/>
    <p:sldId id="273" r:id="rId31"/>
    <p:sldId id="312" r:id="rId32"/>
    <p:sldId id="274" r:id="rId33"/>
    <p:sldId id="275" r:id="rId34"/>
    <p:sldId id="276" r:id="rId35"/>
    <p:sldId id="277" r:id="rId36"/>
    <p:sldId id="298" r:id="rId37"/>
    <p:sldId id="278" r:id="rId38"/>
    <p:sldId id="299" r:id="rId39"/>
    <p:sldId id="279" r:id="rId40"/>
    <p:sldId id="280"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303" r:id="rId54"/>
    <p:sldId id="293" r:id="rId55"/>
    <p:sldId id="294" r:id="rId56"/>
    <p:sldId id="295" r:id="rId57"/>
    <p:sldId id="296" r:id="rId58"/>
    <p:sldId id="30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9" d="100"/>
          <a:sy n="69" d="100"/>
        </p:scale>
        <p:origin x="696" y="66"/>
      </p:cViewPr>
      <p:guideLst>
        <p:guide orient="horz" pos="2160"/>
        <p:guide pos="381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CBB6-FBE4-4CCB-B905-A266A7855F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969F1B-7C66-429E-995D-AF59CCD490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FAA8BA-8A3A-4ECD-9B94-3433412AD01A}"/>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DAC8DD64-0B4E-4DBA-BCE1-FC3A61C5B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C18C0-5DFE-47C8-86AB-1506A9CF9CE7}"/>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1875880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8A9B-D303-422A-8BC3-F0BE26111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24307E-8CBB-448B-AC85-71B556CDC2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C0A27B-A174-4FBC-B640-ACD1AEEE743F}"/>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BF9AA268-A8E8-4844-A38F-F044FA257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12EC9-0684-4EE4-A52C-6323977E1228}"/>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2699577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A1F8-4B19-40A6-91D9-A78A0ED162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5C7BB-4BD4-4D5A-A42B-C597E6F2EB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1F09A1-86B0-4EDD-A8E4-D766608A20EE}"/>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6CC0AA7C-22BE-4433-8130-6A94F7EF6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C58F01-86A0-4218-AAE4-BE727BEF2C1F}"/>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1331900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12A43-3F46-4A3F-BE0F-F2E09CEEB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99CA9B-B561-4A31-A9B8-1B00459AB2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7C8BD4-DF8D-4D29-9EE7-16937DFE7B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E810A5-81C7-4409-849D-4F2518694076}"/>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6" name="Footer Placeholder 5">
            <a:extLst>
              <a:ext uri="{FF2B5EF4-FFF2-40B4-BE49-F238E27FC236}">
                <a16:creationId xmlns:a16="http://schemas.microsoft.com/office/drawing/2014/main" id="{7B417152-2B3E-4203-B53A-49E78741EA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D5E09-E90D-4407-BFA5-4B34397333C8}"/>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2522147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15E22-5D65-4885-AF5F-0905D27BCB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2E1F2E-A121-4548-815B-01E75EE03C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20B10D-0229-4982-99DB-AACD07C225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A435A1-6C68-41AE-82D6-EAE0D94EEC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06E033-C3B4-4A00-A39C-CDCB5CDE65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18419D-8E16-4202-9A75-20CE123E04F4}"/>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8" name="Footer Placeholder 7">
            <a:extLst>
              <a:ext uri="{FF2B5EF4-FFF2-40B4-BE49-F238E27FC236}">
                <a16:creationId xmlns:a16="http://schemas.microsoft.com/office/drawing/2014/main" id="{9ADC0DC5-4C44-4112-8F7E-0A84ABE2FB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57E3A7-54FB-4BFE-A266-D2E6DDA6A346}"/>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611999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B222-E545-4832-BC12-0809BEFF4D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A23E64-A2A4-46C1-A339-1E33FD384CCD}"/>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4" name="Footer Placeholder 3">
            <a:extLst>
              <a:ext uri="{FF2B5EF4-FFF2-40B4-BE49-F238E27FC236}">
                <a16:creationId xmlns:a16="http://schemas.microsoft.com/office/drawing/2014/main" id="{9E86970C-68B2-4C59-BD3D-5AE0089079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6E5B91-B65D-4B59-9DD7-C49E1BF35E7D}"/>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4008370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F24950-176D-4444-ABFA-B4D705A0BF0F}"/>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3" name="Footer Placeholder 2">
            <a:extLst>
              <a:ext uri="{FF2B5EF4-FFF2-40B4-BE49-F238E27FC236}">
                <a16:creationId xmlns:a16="http://schemas.microsoft.com/office/drawing/2014/main" id="{E3F9D6F8-596E-424D-8E91-072E4347E4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2FDFC3-BA8F-47CF-BA14-4A5D4224594A}"/>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256848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0CA01-70D4-4444-B87D-53DEB9B6DB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2EF37E-82F9-4CC2-8358-E41BE82AC9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F1EF95-32DB-48AF-9FAD-70EE5006B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DFB469-A198-40C2-8396-7E1808830519}"/>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6" name="Footer Placeholder 5">
            <a:extLst>
              <a:ext uri="{FF2B5EF4-FFF2-40B4-BE49-F238E27FC236}">
                <a16:creationId xmlns:a16="http://schemas.microsoft.com/office/drawing/2014/main" id="{5083044B-4FF7-464D-B404-F83D627861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CEE5ED-6F60-493D-9F9B-D14C3FEDC370}"/>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74616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7F321-81A2-4C3F-952E-CB7BFF7F3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E286F0-A06E-4CF1-89D5-94579260D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9BD50E-BDF9-429A-B5EC-73C5AD5A9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228E1F-2186-4F50-A7EC-55BF2C4185F1}"/>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6" name="Footer Placeholder 5">
            <a:extLst>
              <a:ext uri="{FF2B5EF4-FFF2-40B4-BE49-F238E27FC236}">
                <a16:creationId xmlns:a16="http://schemas.microsoft.com/office/drawing/2014/main" id="{A61E4136-5B3C-4B31-8326-E340549127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398712-6FA9-4A1C-BADC-E90A17BF8525}"/>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8712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80CF-CF7A-4D74-A266-304C79F4DA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64E649-B083-4B99-8245-156247876D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157C97-B710-49F9-84DC-BC0BC332B861}"/>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0EFF8302-3664-4FC8-BDF9-F3E5BC7EF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7DC47-A31C-4274-A43A-C3B73B8E8843}"/>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3725585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21A88-0FFA-4188-9227-14ABC585C2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B6B947-43FA-4E2E-84F3-A009C45C0C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0CFFE6-2EFE-49EF-9372-F4606DD377C9}"/>
              </a:ext>
            </a:extLst>
          </p:cNvPr>
          <p:cNvSpPr>
            <a:spLocks noGrp="1"/>
          </p:cNvSpPr>
          <p:nvPr>
            <p:ph type="dt" sz="half" idx="10"/>
          </p:nvPr>
        </p:nvSpPr>
        <p:spPr/>
        <p:txBody>
          <a:body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83BFB232-E8D7-4BC7-9E27-D0C3B292D6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0B935-97F0-4A99-A8EF-EC1519CDF92A}"/>
              </a:ext>
            </a:extLst>
          </p:cNvPr>
          <p:cNvSpPr>
            <a:spLocks noGrp="1"/>
          </p:cNvSpPr>
          <p:nvPr>
            <p:ph type="sldNum" sz="quarter" idx="12"/>
          </p:nvPr>
        </p:nvSpPr>
        <p:spPr/>
        <p:txBody>
          <a:bodyPr/>
          <a:lstStyle/>
          <a:p>
            <a:fld id="{1207A47D-C55C-460C-B2C9-AD9DC29BE49E}" type="slidenum">
              <a:rPr lang="en-US" smtClean="0"/>
              <a:pPr/>
              <a:t>‹#›</a:t>
            </a:fld>
            <a:endParaRPr lang="en-US"/>
          </a:p>
        </p:txBody>
      </p:sp>
    </p:spTree>
    <p:extLst>
      <p:ext uri="{BB962C8B-B14F-4D97-AF65-F5344CB8AC3E}">
        <p14:creationId xmlns:p14="http://schemas.microsoft.com/office/powerpoint/2010/main" val="373622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B271BB-1C59-44B6-83A8-E05B96D7C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DA67E4-FA6E-4F92-8149-6FC8F1C5F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BF52A-7C69-4F7B-99CF-6918B12466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A96E7-EC59-4BC2-A44A-1E498B2D2FF6}" type="datetimeFigureOut">
              <a:rPr lang="en-US" smtClean="0"/>
              <a:pPr/>
              <a:t>6/8/2021</a:t>
            </a:fld>
            <a:endParaRPr lang="en-US"/>
          </a:p>
        </p:txBody>
      </p:sp>
      <p:sp>
        <p:nvSpPr>
          <p:cNvPr id="5" name="Footer Placeholder 4">
            <a:extLst>
              <a:ext uri="{FF2B5EF4-FFF2-40B4-BE49-F238E27FC236}">
                <a16:creationId xmlns:a16="http://schemas.microsoft.com/office/drawing/2014/main" id="{F4F900A1-9B09-42A6-9257-8BE5B1AC39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8EEFC9-31FE-440F-8887-EBC56CB58F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7A47D-C55C-460C-B2C9-AD9DC29BE49E}" type="slidenum">
              <a:rPr lang="en-US" smtClean="0"/>
              <a:pPr/>
              <a:t>‹#›</a:t>
            </a:fld>
            <a:endParaRPr lang="en-US"/>
          </a:p>
        </p:txBody>
      </p:sp>
    </p:spTree>
    <p:extLst>
      <p:ext uri="{BB962C8B-B14F-4D97-AF65-F5344CB8AC3E}">
        <p14:creationId xmlns:p14="http://schemas.microsoft.com/office/powerpoint/2010/main" val="3390182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A872-3425-494F-A856-EC3548EAA58A}"/>
              </a:ext>
            </a:extLst>
          </p:cNvPr>
          <p:cNvSpPr>
            <a:spLocks noGrp="1"/>
          </p:cNvSpPr>
          <p:nvPr>
            <p:ph type="title"/>
          </p:nvPr>
        </p:nvSpPr>
        <p:spPr/>
        <p:txBody>
          <a:bodyPr>
            <a:normAutofit/>
          </a:bodyPr>
          <a:lstStyle/>
          <a:p>
            <a:pPr algn="ctr"/>
            <a:r>
              <a:rPr lang="en-US" sz="6000" b="1" dirty="0">
                <a:effectLst/>
                <a:latin typeface="Calibri" panose="020F0502020204030204" pitchFamily="34" charset="0"/>
                <a:ea typeface="Calibri" panose="020F0502020204030204" pitchFamily="34" charset="0"/>
              </a:rPr>
              <a:t>Clinical Transfusion Practice</a:t>
            </a:r>
            <a:endParaRPr lang="en-US" sz="7200" dirty="0"/>
          </a:p>
        </p:txBody>
      </p:sp>
      <p:sp>
        <p:nvSpPr>
          <p:cNvPr id="6" name="Content Placeholder 5">
            <a:extLst>
              <a:ext uri="{FF2B5EF4-FFF2-40B4-BE49-F238E27FC236}">
                <a16:creationId xmlns:a16="http://schemas.microsoft.com/office/drawing/2014/main" id="{B812E042-0A63-4E88-87BF-025D7F3C7BAF}"/>
              </a:ext>
            </a:extLst>
          </p:cNvPr>
          <p:cNvSpPr>
            <a:spLocks noGrp="1"/>
          </p:cNvSpPr>
          <p:nvPr>
            <p:ph idx="1"/>
          </p:nvPr>
        </p:nvSpPr>
        <p:spPr>
          <a:xfrm>
            <a:off x="838200" y="2326911"/>
            <a:ext cx="10515600" cy="2536034"/>
          </a:xfrm>
        </p:spPr>
        <p:txBody>
          <a:bodyPr>
            <a:normAutofit/>
          </a:bodyPr>
          <a:lstStyle/>
          <a:p>
            <a:pPr marL="0" indent="0" algn="ctr">
              <a:buNone/>
            </a:pPr>
            <a:r>
              <a:rPr lang="en-US" sz="3600" b="1" dirty="0">
                <a:solidFill>
                  <a:srgbClr val="FF0000"/>
                </a:solidFill>
              </a:rPr>
              <a:t>Dr. </a:t>
            </a:r>
            <a:r>
              <a:rPr lang="en-US" sz="3600" b="1" dirty="0" err="1">
                <a:solidFill>
                  <a:srgbClr val="FF0000"/>
                </a:solidFill>
              </a:rPr>
              <a:t>M.Morsed</a:t>
            </a:r>
            <a:r>
              <a:rPr lang="en-US" sz="3600" b="1" dirty="0">
                <a:solidFill>
                  <a:srgbClr val="FF0000"/>
                </a:solidFill>
              </a:rPr>
              <a:t> Zaman Miah</a:t>
            </a:r>
          </a:p>
          <a:p>
            <a:pPr marL="0" indent="0" algn="ctr">
              <a:buNone/>
            </a:pPr>
            <a:r>
              <a:rPr lang="en-US" dirty="0">
                <a:solidFill>
                  <a:srgbClr val="00B050"/>
                </a:solidFill>
              </a:rPr>
              <a:t>Assistant Prof. &amp; Head</a:t>
            </a:r>
          </a:p>
          <a:p>
            <a:pPr marL="0" indent="0" algn="ctr">
              <a:buNone/>
            </a:pPr>
            <a:r>
              <a:rPr lang="en-US" dirty="0">
                <a:solidFill>
                  <a:srgbClr val="00B050"/>
                </a:solidFill>
              </a:rPr>
              <a:t>Department of </a:t>
            </a:r>
            <a:r>
              <a:rPr lang="en-US" dirty="0" err="1">
                <a:solidFill>
                  <a:srgbClr val="00B050"/>
                </a:solidFill>
              </a:rPr>
              <a:t>Haematology</a:t>
            </a:r>
            <a:endParaRPr lang="en-US" dirty="0">
              <a:solidFill>
                <a:srgbClr val="00B050"/>
              </a:solidFill>
            </a:endParaRPr>
          </a:p>
          <a:p>
            <a:pPr marL="0" indent="0" algn="ctr">
              <a:buNone/>
            </a:pPr>
            <a:r>
              <a:rPr lang="en-US" dirty="0">
                <a:solidFill>
                  <a:srgbClr val="00B050"/>
                </a:solidFill>
              </a:rPr>
              <a:t>Rajshahi Medical College, Rajshahi, Bangladesh.</a:t>
            </a:r>
          </a:p>
        </p:txBody>
      </p:sp>
      <p:pic>
        <p:nvPicPr>
          <p:cNvPr id="4" name="image1.jpeg">
            <a:extLst>
              <a:ext uri="{FF2B5EF4-FFF2-40B4-BE49-F238E27FC236}">
                <a16:creationId xmlns:a16="http://schemas.microsoft.com/office/drawing/2014/main" id="{AF3CE59E-F404-44AC-921C-EA1017E8AE3B}"/>
              </a:ext>
            </a:extLst>
          </p:cNvPr>
          <p:cNvPicPr/>
          <p:nvPr/>
        </p:nvPicPr>
        <p:blipFill>
          <a:blip r:embed="rId2" cstate="print"/>
          <a:stretch>
            <a:fillRect/>
          </a:stretch>
        </p:blipFill>
        <p:spPr>
          <a:xfrm>
            <a:off x="1368339" y="5959137"/>
            <a:ext cx="865505" cy="814070"/>
          </a:xfrm>
          <a:prstGeom prst="rect">
            <a:avLst/>
          </a:prstGeom>
        </p:spPr>
      </p:pic>
      <p:pic>
        <p:nvPicPr>
          <p:cNvPr id="5" name="image2.jpeg">
            <a:extLst>
              <a:ext uri="{FF2B5EF4-FFF2-40B4-BE49-F238E27FC236}">
                <a16:creationId xmlns:a16="http://schemas.microsoft.com/office/drawing/2014/main" id="{FECDB9AF-6BF8-4671-B4E8-3117680ACB8F}"/>
              </a:ext>
            </a:extLst>
          </p:cNvPr>
          <p:cNvPicPr/>
          <p:nvPr/>
        </p:nvPicPr>
        <p:blipFill>
          <a:blip r:embed="rId3" cstate="print"/>
          <a:stretch>
            <a:fillRect/>
          </a:stretch>
        </p:blipFill>
        <p:spPr>
          <a:xfrm>
            <a:off x="4999074" y="6165928"/>
            <a:ext cx="2110740" cy="636656"/>
          </a:xfrm>
          <a:prstGeom prst="rect">
            <a:avLst/>
          </a:prstGeom>
        </p:spPr>
      </p:pic>
      <p:pic>
        <p:nvPicPr>
          <p:cNvPr id="1026" name="Picture 2" descr="Rajshahi Medical College - Wikipedia">
            <a:extLst>
              <a:ext uri="{FF2B5EF4-FFF2-40B4-BE49-F238E27FC236}">
                <a16:creationId xmlns:a16="http://schemas.microsoft.com/office/drawing/2014/main" id="{3F7CA944-0AEE-4504-9322-348404B1A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7640" y="5304570"/>
            <a:ext cx="1795898" cy="1537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636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BBDD2-667F-4410-AB71-DB4C06C35553}"/>
              </a:ext>
            </a:extLst>
          </p:cNvPr>
          <p:cNvSpPr>
            <a:spLocks noGrp="1"/>
          </p:cNvSpPr>
          <p:nvPr>
            <p:ph type="title"/>
          </p:nvPr>
        </p:nvSpPr>
        <p:spPr>
          <a:xfrm>
            <a:off x="838200" y="365126"/>
            <a:ext cx="10515600" cy="1011730"/>
          </a:xfrm>
        </p:spPr>
        <p:txBody>
          <a:bodyPr>
            <a:normAutofit/>
          </a:bodyPr>
          <a:lstStyle/>
          <a:p>
            <a:pPr algn="ctr"/>
            <a:r>
              <a:rPr lang="en-US" sz="4000" b="1" dirty="0">
                <a:effectLst/>
                <a:latin typeface="Calibri" panose="020F0502020204030204" pitchFamily="34" charset="0"/>
                <a:ea typeface="Calibri" panose="020F0502020204030204" pitchFamily="34" charset="0"/>
              </a:rPr>
              <a:t>Introduction</a:t>
            </a:r>
            <a:endParaRPr lang="en-US" dirty="0"/>
          </a:p>
        </p:txBody>
      </p:sp>
      <p:sp>
        <p:nvSpPr>
          <p:cNvPr id="3" name="Content Placeholder 2">
            <a:extLst>
              <a:ext uri="{FF2B5EF4-FFF2-40B4-BE49-F238E27FC236}">
                <a16:creationId xmlns:a16="http://schemas.microsoft.com/office/drawing/2014/main" id="{34A6141D-11E9-455A-AFBE-F58D6A082373}"/>
              </a:ext>
            </a:extLst>
          </p:cNvPr>
          <p:cNvSpPr>
            <a:spLocks noGrp="1"/>
          </p:cNvSpPr>
          <p:nvPr>
            <p:ph idx="1"/>
          </p:nvPr>
        </p:nvSpPr>
        <p:spPr/>
        <p:txBody>
          <a:bodyPr>
            <a:normAutofit/>
          </a:bodyPr>
          <a:lstStyle/>
          <a:p>
            <a:r>
              <a:rPr lang="en-US" dirty="0">
                <a:effectLst/>
                <a:latin typeface="Calibri" panose="020F0502020204030204" pitchFamily="34" charset="0"/>
                <a:ea typeface="Calibri" panose="020F0502020204030204" pitchFamily="34" charset="0"/>
              </a:rPr>
              <a:t>It is well known that errors in blood transfusion practices can lead to serious consequences of</a:t>
            </a:r>
            <a:r>
              <a:rPr lang="en-US" spc="-25" dirty="0">
                <a:effectLst/>
                <a:latin typeface="Calibri" panose="020F0502020204030204" pitchFamily="34" charset="0"/>
                <a:ea typeface="Calibri" panose="020F0502020204030204" pitchFamily="34" charset="0"/>
              </a:rPr>
              <a:t> </a:t>
            </a:r>
            <a:r>
              <a:rPr lang="en-US" dirty="0">
                <a:solidFill>
                  <a:srgbClr val="00B050"/>
                </a:solidFill>
                <a:effectLst/>
                <a:latin typeface="Calibri" panose="020F0502020204030204" pitchFamily="34" charset="0"/>
                <a:ea typeface="Calibri" panose="020F0502020204030204" pitchFamily="34" charset="0"/>
              </a:rPr>
              <a:t>morbidity</a:t>
            </a:r>
            <a:r>
              <a:rPr lang="en-US" spc="-20" dirty="0">
                <a:solidFill>
                  <a:srgbClr val="00B050"/>
                </a:solidFill>
                <a:effectLst/>
                <a:latin typeface="Calibri" panose="020F0502020204030204" pitchFamily="34" charset="0"/>
                <a:ea typeface="Calibri" panose="020F0502020204030204" pitchFamily="34" charset="0"/>
              </a:rPr>
              <a:t> </a:t>
            </a:r>
            <a:r>
              <a:rPr lang="en-US" dirty="0">
                <a:solidFill>
                  <a:srgbClr val="00B050"/>
                </a:solidFill>
                <a:effectLst/>
                <a:latin typeface="Calibri" panose="020F0502020204030204" pitchFamily="34" charset="0"/>
                <a:ea typeface="Calibri" panose="020F0502020204030204" pitchFamily="34" charset="0"/>
              </a:rPr>
              <a:t>and</a:t>
            </a:r>
            <a:r>
              <a:rPr lang="en-US" spc="-20" dirty="0">
                <a:solidFill>
                  <a:srgbClr val="00B050"/>
                </a:solidFill>
                <a:effectLst/>
                <a:latin typeface="Calibri" panose="020F0502020204030204" pitchFamily="34" charset="0"/>
                <a:ea typeface="Calibri" panose="020F0502020204030204" pitchFamily="34" charset="0"/>
              </a:rPr>
              <a:t> </a:t>
            </a:r>
            <a:r>
              <a:rPr lang="en-US" dirty="0">
                <a:solidFill>
                  <a:srgbClr val="00B050"/>
                </a:solidFill>
                <a:effectLst/>
                <a:latin typeface="Calibri" panose="020F0502020204030204" pitchFamily="34" charset="0"/>
                <a:ea typeface="Calibri" panose="020F0502020204030204" pitchFamily="34" charset="0"/>
              </a:rPr>
              <a:t>mortality</a:t>
            </a:r>
            <a:r>
              <a:rPr lang="en-US" dirty="0">
                <a:effectLst/>
                <a:latin typeface="Calibri" panose="020F0502020204030204" pitchFamily="34" charset="0"/>
                <a:ea typeface="Calibri" panose="020F0502020204030204" pitchFamily="34" charset="0"/>
              </a:rPr>
              <a:t>.</a:t>
            </a:r>
          </a:p>
          <a:p>
            <a:endParaRPr lang="en-US" dirty="0">
              <a:effectLst/>
              <a:latin typeface="Calibri" panose="020F0502020204030204" pitchFamily="34" charset="0"/>
              <a:ea typeface="Calibri" panose="020F0502020204030204" pitchFamily="34" charset="0"/>
            </a:endParaRPr>
          </a:p>
          <a:p>
            <a:r>
              <a:rPr lang="en-US" dirty="0">
                <a:effectLst/>
                <a:latin typeface="Calibri" panose="020F0502020204030204" pitchFamily="34" charset="0"/>
                <a:ea typeface="Calibri" panose="020F0502020204030204" pitchFamily="34" charset="0"/>
              </a:rPr>
              <a:t>These clinical transfusion guidelines describe protocols for the collection of blood samples</a:t>
            </a:r>
            <a:r>
              <a:rPr lang="en-US" spc="-4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for</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blood</a:t>
            </a:r>
            <a:r>
              <a:rPr lang="en-US" spc="-5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grouping</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and</a:t>
            </a:r>
            <a:r>
              <a:rPr lang="en-US" spc="-5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cross</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matching,</a:t>
            </a:r>
            <a:r>
              <a:rPr lang="en-US" spc="-4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and</a:t>
            </a:r>
            <a:r>
              <a:rPr lang="en-US" spc="-4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for</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the</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collection,</a:t>
            </a:r>
            <a:r>
              <a:rPr lang="en-US" spc="-4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storage</a:t>
            </a:r>
            <a:r>
              <a:rPr lang="en-US" spc="-4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and</a:t>
            </a:r>
            <a:r>
              <a:rPr lang="en-US" spc="-4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administration</a:t>
            </a:r>
            <a:r>
              <a:rPr lang="en-US" spc="-45"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of blood</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and</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blood</a:t>
            </a:r>
            <a:r>
              <a:rPr lang="en-US" spc="-50" dirty="0">
                <a:effectLst/>
                <a:latin typeface="Calibri" panose="020F0502020204030204" pitchFamily="34" charset="0"/>
                <a:ea typeface="Calibri" panose="020F0502020204030204" pitchFamily="34" charset="0"/>
              </a:rPr>
              <a:t> </a:t>
            </a:r>
            <a:r>
              <a:rPr lang="en-US" dirty="0">
                <a:effectLst/>
                <a:latin typeface="Calibri" panose="020F0502020204030204" pitchFamily="34" charset="0"/>
                <a:ea typeface="Calibri" panose="020F0502020204030204" pitchFamily="34" charset="0"/>
              </a:rPr>
              <a:t>products.</a:t>
            </a:r>
            <a:r>
              <a:rPr lang="en-US" spc="-45" dirty="0">
                <a:effectLst/>
                <a:latin typeface="Calibri" panose="020F0502020204030204" pitchFamily="34" charset="0"/>
                <a:ea typeface="Calibri" panose="020F0502020204030204" pitchFamily="34" charset="0"/>
              </a:rPr>
              <a:t> </a:t>
            </a:r>
            <a:endParaRPr lang="en-US" dirty="0"/>
          </a:p>
        </p:txBody>
      </p:sp>
    </p:spTree>
    <p:extLst>
      <p:ext uri="{BB962C8B-B14F-4D97-AF65-F5344CB8AC3E}">
        <p14:creationId xmlns:p14="http://schemas.microsoft.com/office/powerpoint/2010/main" val="3203649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4407-9454-4EB9-848C-CFBB4DD559C7}"/>
              </a:ext>
            </a:extLst>
          </p:cNvPr>
          <p:cNvSpPr>
            <a:spLocks noGrp="1"/>
          </p:cNvSpPr>
          <p:nvPr>
            <p:ph type="title"/>
          </p:nvPr>
        </p:nvSpPr>
        <p:spPr>
          <a:xfrm>
            <a:off x="838200" y="221667"/>
            <a:ext cx="10515600" cy="1163782"/>
          </a:xfrm>
        </p:spPr>
        <p:txBody>
          <a:bodyPr>
            <a:normAutofit/>
          </a:bodyPr>
          <a:lstStyle/>
          <a:p>
            <a:pPr algn="ctr"/>
            <a:r>
              <a:rPr lang="en-US" sz="4000" b="1" spc="-5" dirty="0">
                <a:effectLst/>
                <a:latin typeface="Calibri" panose="020F0502020204030204" pitchFamily="34" charset="0"/>
                <a:ea typeface="Calibri" panose="020F0502020204030204" pitchFamily="34" charset="0"/>
              </a:rPr>
              <a:t>Principles of clinical transfusion</a:t>
            </a:r>
            <a:r>
              <a:rPr lang="en-US" sz="4000" b="1" spc="-30" dirty="0">
                <a:effectLst/>
                <a:latin typeface="Calibri" panose="020F0502020204030204" pitchFamily="34" charset="0"/>
                <a:ea typeface="Calibri" panose="020F0502020204030204" pitchFamily="34" charset="0"/>
              </a:rPr>
              <a:t> </a:t>
            </a:r>
            <a:r>
              <a:rPr lang="en-US" sz="4000" b="1" spc="-5" dirty="0">
                <a:effectLst/>
                <a:latin typeface="Calibri" panose="020F0502020204030204" pitchFamily="34" charset="0"/>
                <a:ea typeface="Calibri" panose="020F0502020204030204" pitchFamily="34" charset="0"/>
              </a:rPr>
              <a:t>practice</a:t>
            </a:r>
            <a:endParaRPr lang="en-US" sz="8000" dirty="0"/>
          </a:p>
        </p:txBody>
      </p:sp>
      <p:sp>
        <p:nvSpPr>
          <p:cNvPr id="3" name="Content Placeholder 2">
            <a:extLst>
              <a:ext uri="{FF2B5EF4-FFF2-40B4-BE49-F238E27FC236}">
                <a16:creationId xmlns:a16="http://schemas.microsoft.com/office/drawing/2014/main" id="{4FCD09CB-190C-40BD-811B-99EF81CA2E66}"/>
              </a:ext>
            </a:extLst>
          </p:cNvPr>
          <p:cNvSpPr>
            <a:spLocks noGrp="1"/>
          </p:cNvSpPr>
          <p:nvPr>
            <p:ph idx="1"/>
          </p:nvPr>
        </p:nvSpPr>
        <p:spPr>
          <a:xfrm>
            <a:off x="838200" y="1825625"/>
            <a:ext cx="10515600" cy="4658302"/>
          </a:xfrm>
        </p:spPr>
        <p:txBody>
          <a:bodyPr>
            <a:normAutofit/>
          </a:bodyPr>
          <a:lstStyle/>
          <a:p>
            <a:pPr marL="342900" marR="260985" lvl="0" indent="-342900" algn="just">
              <a:lnSpc>
                <a:spcPct val="103000"/>
              </a:lnSpc>
              <a:spcBef>
                <a:spcPts val="4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The patient with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acute blood loss </a:t>
            </a:r>
            <a:r>
              <a:rPr lang="en-US" sz="2000" dirty="0">
                <a:effectLst/>
                <a:latin typeface="Calibri" panose="020F0502020204030204" pitchFamily="34" charset="0"/>
                <a:ea typeface="Symbol" panose="05050102010706020507" pitchFamily="18" charset="2"/>
                <a:cs typeface="Symbol" panose="05050102010706020507" pitchFamily="18" charset="2"/>
              </a:rPr>
              <a:t>should receive effective resuscitation (intravenous replace‐ </a:t>
            </a:r>
            <a:r>
              <a:rPr lang="en-US" sz="2000" dirty="0" err="1">
                <a:effectLst/>
                <a:latin typeface="Calibri" panose="020F0502020204030204" pitchFamily="34" charset="0"/>
                <a:ea typeface="Symbol" panose="05050102010706020507" pitchFamily="18" charset="2"/>
                <a:cs typeface="Symbol" panose="05050102010706020507" pitchFamily="18" charset="2"/>
              </a:rPr>
              <a:t>ment</a:t>
            </a:r>
            <a:r>
              <a:rPr lang="en-US" sz="2000" dirty="0">
                <a:effectLst/>
                <a:latin typeface="Calibri" panose="020F0502020204030204" pitchFamily="34" charset="0"/>
                <a:ea typeface="Symbol" panose="05050102010706020507" pitchFamily="18" charset="2"/>
                <a:cs typeface="Symbol" panose="05050102010706020507" pitchFamily="18" charset="2"/>
              </a:rPr>
              <a:t> fluids, oxygen and other medication) immediately and the need for transfusion is estimated</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thereafter.</a:t>
            </a:r>
          </a:p>
          <a:p>
            <a:pPr marL="342900" marR="259080" lvl="0" indent="-342900" algn="just">
              <a:lnSpc>
                <a:spcPct val="102000"/>
              </a:lnSpc>
              <a:spcBef>
                <a:spcPts val="55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The patient’s </a:t>
            </a:r>
            <a:r>
              <a:rPr lang="en-US" sz="2000" dirty="0" err="1">
                <a:effectLst/>
                <a:latin typeface="Calibri" panose="020F0502020204030204" pitchFamily="34" charset="0"/>
                <a:ea typeface="Symbol" panose="05050102010706020507" pitchFamily="18" charset="2"/>
                <a:cs typeface="Symbol" panose="05050102010706020507" pitchFamily="18" charset="2"/>
              </a:rPr>
              <a:t>haemoglobin</a:t>
            </a:r>
            <a:r>
              <a:rPr lang="en-US" sz="2000" dirty="0">
                <a:effectLst/>
                <a:latin typeface="Calibri" panose="020F0502020204030204" pitchFamily="34" charset="0"/>
                <a:ea typeface="Symbol" panose="05050102010706020507" pitchFamily="18" charset="2"/>
                <a:cs typeface="Symbol" panose="05050102010706020507" pitchFamily="18" charset="2"/>
              </a:rPr>
              <a:t> (Hb) value, although important, should not be the sole deciding factor in the decision to transfuse blood. This decision should be supported by the need to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relieve</a:t>
            </a:r>
            <a:r>
              <a:rPr lang="en-US" sz="20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clinical</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signs</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and</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symptoms</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and</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to</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prevent</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significant</a:t>
            </a:r>
            <a:r>
              <a:rPr lang="en-US" sz="2000"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morbidity</a:t>
            </a:r>
            <a:r>
              <a:rPr lang="en-US" sz="20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or</a:t>
            </a:r>
            <a:r>
              <a:rPr lang="en-US" sz="20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mortality.</a:t>
            </a:r>
          </a:p>
          <a:p>
            <a:pPr marL="342900" marR="259715" lvl="0" indent="-342900" algn="just">
              <a:lnSpc>
                <a:spcPct val="102000"/>
              </a:lnSpc>
              <a:spcBef>
                <a:spcPts val="58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Clinicians should be aware of the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risk of transfusion transmissible infections </a:t>
            </a:r>
            <a:r>
              <a:rPr lang="en-US" sz="2000" dirty="0">
                <a:effectLst/>
                <a:latin typeface="Calibri" panose="020F0502020204030204" pitchFamily="34" charset="0"/>
                <a:ea typeface="Symbol" panose="05050102010706020507" pitchFamily="18" charset="2"/>
                <a:cs typeface="Symbol" panose="05050102010706020507" pitchFamily="18" charset="2"/>
              </a:rPr>
              <a:t>in blood products prescribed for</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patients.</a:t>
            </a:r>
          </a:p>
          <a:p>
            <a:pPr marL="342900" marR="260985" lvl="0" indent="-342900" algn="just">
              <a:lnSpc>
                <a:spcPct val="103000"/>
              </a:lnSpc>
              <a:spcBef>
                <a:spcPts val="57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Transfusion should be prescribed only when the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benefits</a:t>
            </a:r>
            <a:r>
              <a:rPr lang="en-US" sz="2000" dirty="0">
                <a:effectLst/>
                <a:latin typeface="Calibri" panose="020F0502020204030204" pitchFamily="34" charset="0"/>
                <a:ea typeface="Symbol" panose="05050102010706020507" pitchFamily="18" charset="2"/>
                <a:cs typeface="Symbol" panose="05050102010706020507" pitchFamily="18" charset="2"/>
              </a:rPr>
              <a:t> to the patient are likely to outweigh the</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risks.</a:t>
            </a:r>
          </a:p>
          <a:p>
            <a:pPr marL="342900" lvl="0" indent="-342900" algn="just">
              <a:spcBef>
                <a:spcPts val="55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Clinicians</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should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clearly</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record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reason</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for</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ordering</a:t>
            </a:r>
            <a:r>
              <a:rPr lang="en-US" sz="2000"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(clinical</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diagnosis).</a:t>
            </a:r>
          </a:p>
          <a:p>
            <a:pPr marL="342900" marR="261620" lvl="0" indent="-342900" algn="just">
              <a:lnSpc>
                <a:spcPct val="103000"/>
              </a:lnSpc>
              <a:spcBef>
                <a:spcPts val="610"/>
              </a:spcBef>
              <a:spcAft>
                <a:spcPts val="0"/>
              </a:spcAft>
              <a:buSzPts val="1000"/>
              <a:buFont typeface="Symbol" panose="05050102010706020507" pitchFamily="18" charset="2"/>
              <a:buChar char=""/>
              <a:tabLst>
                <a:tab pos="349885" algn="l"/>
              </a:tabLst>
            </a:pP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Trained staff should monitor </a:t>
            </a:r>
            <a:r>
              <a:rPr lang="en-US" sz="2000" dirty="0">
                <a:effectLst/>
                <a:latin typeface="Calibri" panose="020F0502020204030204" pitchFamily="34" charset="0"/>
                <a:ea typeface="Symbol" panose="05050102010706020507" pitchFamily="18" charset="2"/>
                <a:cs typeface="Symbol" panose="05050102010706020507" pitchFamily="18" charset="2"/>
              </a:rPr>
              <a:t>a patient undergoing transfusion and respond immediately there are signs of an adverse</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effect.</a:t>
            </a:r>
          </a:p>
          <a:p>
            <a:pPr marL="0" indent="0">
              <a:spcBef>
                <a:spcPts val="25"/>
              </a:spcBef>
              <a:buNone/>
            </a:pPr>
            <a:endParaRPr lang="en-US" sz="2000" dirty="0">
              <a:effectLst/>
              <a:latin typeface="Calibri" panose="020F0502020204030204" pitchFamily="34" charset="0"/>
              <a:ea typeface="Calibri" panose="020F0502020204030204" pitchFamily="34" charset="0"/>
            </a:endParaRPr>
          </a:p>
          <a:p>
            <a:endParaRPr lang="en-US" sz="3200" dirty="0"/>
          </a:p>
        </p:txBody>
      </p:sp>
    </p:spTree>
    <p:extLst>
      <p:ext uri="{BB962C8B-B14F-4D97-AF65-F5344CB8AC3E}">
        <p14:creationId xmlns:p14="http://schemas.microsoft.com/office/powerpoint/2010/main" val="452000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0E30-3BAC-40BC-8862-768740A35CAA}"/>
              </a:ext>
            </a:extLst>
          </p:cNvPr>
          <p:cNvSpPr>
            <a:spLocks noGrp="1"/>
          </p:cNvSpPr>
          <p:nvPr>
            <p:ph type="title"/>
          </p:nvPr>
        </p:nvSpPr>
        <p:spPr>
          <a:xfrm>
            <a:off x="838200" y="417793"/>
            <a:ext cx="10515600" cy="856818"/>
          </a:xfrm>
        </p:spPr>
        <p:txBody>
          <a:bodyPr/>
          <a:lstStyle/>
          <a:p>
            <a:pPr algn="ctr"/>
            <a:r>
              <a:rPr lang="en-US" sz="4400" b="1" spc="-5" dirty="0">
                <a:effectLst/>
                <a:latin typeface="Calibri" panose="020F0502020204030204" pitchFamily="34" charset="0"/>
                <a:ea typeface="Calibri" panose="020F0502020204030204" pitchFamily="34" charset="0"/>
              </a:rPr>
              <a:t>Safe</a:t>
            </a:r>
            <a:r>
              <a:rPr lang="en-US" sz="4400" b="1" spc="-1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blood</a:t>
            </a:r>
            <a:endParaRPr lang="en-US" dirty="0"/>
          </a:p>
        </p:txBody>
      </p:sp>
      <p:sp>
        <p:nvSpPr>
          <p:cNvPr id="3" name="Content Placeholder 2">
            <a:extLst>
              <a:ext uri="{FF2B5EF4-FFF2-40B4-BE49-F238E27FC236}">
                <a16:creationId xmlns:a16="http://schemas.microsoft.com/office/drawing/2014/main" id="{B5B4AA64-AB85-42F3-97E0-68B3ACAB835D}"/>
              </a:ext>
            </a:extLst>
          </p:cNvPr>
          <p:cNvSpPr>
            <a:spLocks noGrp="1"/>
          </p:cNvSpPr>
          <p:nvPr>
            <p:ph idx="1"/>
          </p:nvPr>
        </p:nvSpPr>
        <p:spPr>
          <a:xfrm>
            <a:off x="838200" y="1371600"/>
            <a:ext cx="10515600" cy="4805363"/>
          </a:xfrm>
        </p:spPr>
        <p:txBody>
          <a:bodyPr>
            <a:normAutofit/>
          </a:bodyPr>
          <a:lstStyle/>
          <a:p>
            <a:pPr>
              <a:spcBef>
                <a:spcPts val="20"/>
              </a:spcBef>
              <a:buNone/>
            </a:pPr>
            <a:r>
              <a:rPr lang="en-US" sz="2400" dirty="0">
                <a:effectLst/>
                <a:latin typeface="Calibri" panose="020F0502020204030204" pitchFamily="34" charset="0"/>
                <a:ea typeface="Calibri" panose="020F0502020204030204" pitchFamily="34" charset="0"/>
              </a:rPr>
              <a:t>Blood for transfusion is considered safe when it is:</a:t>
            </a:r>
          </a:p>
          <a:p>
            <a:pPr marL="134620" algn="just">
              <a:buNone/>
            </a:pPr>
            <a:endParaRPr lang="en-US" sz="2400"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Donated by a carefully selected, healthy</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donor</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Free from infections that could be harmful to the</a:t>
            </a:r>
            <a:r>
              <a:rPr lang="en-US" sz="2400" spc="-10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recipient</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Processed</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by</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reliable</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methods</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testing,</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component</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production,</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storage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p>
          <a:p>
            <a:pPr marL="342900" lvl="0" indent="-342900">
              <a:spcBef>
                <a:spcPts val="45"/>
              </a:spcBef>
              <a:buSzPts val="1000"/>
              <a:buNone/>
              <a:tabLst>
                <a:tab pos="349250" algn="l"/>
                <a:tab pos="349885" algn="l"/>
              </a:tabLst>
            </a:pPr>
            <a:r>
              <a:rPr lang="en-US" sz="2400" spc="-30" dirty="0">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transportation</a:t>
            </a:r>
          </a:p>
          <a:p>
            <a:pPr marL="0" lvl="0" indent="0">
              <a:spcBef>
                <a:spcPts val="45"/>
              </a:spcBef>
              <a:buSzPts val="1000"/>
              <a:buNone/>
              <a:tabLst>
                <a:tab pos="349250" algn="l"/>
                <a:tab pos="349885" algn="l"/>
              </a:tabLst>
            </a:pPr>
            <a:endParaRPr lang="en-US" sz="2400" dirty="0">
              <a:effectLst/>
              <a:latin typeface="Calibri" panose="020F0502020204030204" pitchFamily="34" charset="0"/>
              <a:ea typeface="Symbol" panose="05050102010706020507" pitchFamily="18" charset="2"/>
              <a:cs typeface="Symbol" panose="05050102010706020507" pitchFamily="18" charset="2"/>
            </a:endParaRPr>
          </a:p>
          <a:p>
            <a:r>
              <a:rPr lang="en-US" sz="2400" dirty="0">
                <a:effectLst/>
                <a:latin typeface="Calibri" panose="020F0502020204030204" pitchFamily="34" charset="0"/>
                <a:ea typeface="Calibri" panose="020F0502020204030204" pitchFamily="34" charset="0"/>
              </a:rPr>
              <a:t>Transfused only upon need and for the patient’s health and</a:t>
            </a:r>
            <a:r>
              <a:rPr lang="en-US" sz="2400" spc="-10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wellbeing</a:t>
            </a:r>
            <a:endParaRPr lang="en-US" sz="2400" dirty="0"/>
          </a:p>
        </p:txBody>
      </p:sp>
    </p:spTree>
    <p:extLst>
      <p:ext uri="{BB962C8B-B14F-4D97-AF65-F5344CB8AC3E}">
        <p14:creationId xmlns:p14="http://schemas.microsoft.com/office/powerpoint/2010/main" val="2569953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5E74-FA45-41C1-97DA-E6115C45944E}"/>
              </a:ext>
            </a:extLst>
          </p:cNvPr>
          <p:cNvSpPr>
            <a:spLocks noGrp="1"/>
          </p:cNvSpPr>
          <p:nvPr>
            <p:ph type="title"/>
          </p:nvPr>
        </p:nvSpPr>
        <p:spPr>
          <a:xfrm>
            <a:off x="838200" y="365126"/>
            <a:ext cx="10515600" cy="784802"/>
          </a:xfrm>
        </p:spPr>
        <p:txBody>
          <a:bodyPr>
            <a:normAutofit/>
          </a:bodyPr>
          <a:lstStyle/>
          <a:p>
            <a:pPr algn="ctr"/>
            <a:r>
              <a:rPr lang="en-US" sz="4000" dirty="0">
                <a:effectLst/>
                <a:latin typeface="Calibri" panose="020F0502020204030204" pitchFamily="34" charset="0"/>
                <a:ea typeface="Calibri" panose="020F0502020204030204" pitchFamily="34" charset="0"/>
              </a:rPr>
              <a:t>WHO Blood Safety</a:t>
            </a:r>
            <a:r>
              <a:rPr lang="en-US" sz="4000" spc="-35" dirty="0">
                <a:effectLst/>
                <a:latin typeface="Calibri" panose="020F0502020204030204" pitchFamily="34" charset="0"/>
                <a:ea typeface="Calibri" panose="020F0502020204030204" pitchFamily="34" charset="0"/>
              </a:rPr>
              <a:t> </a:t>
            </a:r>
            <a:r>
              <a:rPr lang="en-US" sz="4000" dirty="0">
                <a:effectLst/>
                <a:latin typeface="Calibri" panose="020F0502020204030204" pitchFamily="34" charset="0"/>
                <a:ea typeface="Calibri" panose="020F0502020204030204" pitchFamily="34" charset="0"/>
              </a:rPr>
              <a:t>Initiative</a:t>
            </a:r>
            <a:endParaRPr lang="en-US" sz="8000" dirty="0"/>
          </a:p>
        </p:txBody>
      </p:sp>
      <p:sp>
        <p:nvSpPr>
          <p:cNvPr id="3" name="Content Placeholder 2">
            <a:extLst>
              <a:ext uri="{FF2B5EF4-FFF2-40B4-BE49-F238E27FC236}">
                <a16:creationId xmlns:a16="http://schemas.microsoft.com/office/drawing/2014/main" id="{4408E896-7C8C-4EB8-B181-2467FFF6277A}"/>
              </a:ext>
            </a:extLst>
          </p:cNvPr>
          <p:cNvSpPr>
            <a:spLocks noGrp="1"/>
          </p:cNvSpPr>
          <p:nvPr>
            <p:ph idx="1"/>
          </p:nvPr>
        </p:nvSpPr>
        <p:spPr>
          <a:xfrm>
            <a:off x="838200" y="1316182"/>
            <a:ext cx="10515600" cy="4860781"/>
          </a:xfrm>
        </p:spPr>
        <p:txBody>
          <a:bodyPr>
            <a:normAutofit fontScale="85000" lnSpcReduction="20000"/>
          </a:bodyPr>
          <a:lstStyle/>
          <a:p>
            <a:pPr marL="342900" lvl="0" indent="-342900">
              <a:spcBef>
                <a:spcPts val="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Establishment</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of</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well‐organized</a:t>
            </a:r>
            <a:r>
              <a:rPr lang="en-US"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blood</a:t>
            </a:r>
            <a:r>
              <a:rPr lang="en-US"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transfusion</a:t>
            </a:r>
            <a:r>
              <a:rPr lang="en-US"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service</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with</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quality</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system</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in</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all</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areas.</a:t>
            </a:r>
          </a:p>
          <a:p>
            <a:pPr marL="342900" marR="261620" lvl="0" indent="-342900">
              <a:lnSpc>
                <a:spcPct val="102000"/>
              </a:lnSpc>
              <a:spcBef>
                <a:spcPts val="50"/>
              </a:spcBef>
              <a:spcAft>
                <a:spcPts val="0"/>
              </a:spcAft>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Collection of blood only from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voluntary</a:t>
            </a:r>
            <a:r>
              <a:rPr lang="en-US" dirty="0">
                <a:effectLst/>
                <a:latin typeface="Calibri" panose="020F0502020204030204" pitchFamily="34" charset="0"/>
                <a:ea typeface="Symbol" panose="05050102010706020507" pitchFamily="18" charset="2"/>
                <a:cs typeface="Symbol" panose="05050102010706020507" pitchFamily="18" charset="2"/>
              </a:rPr>
              <a:t> non‐remunerated donors from low‐risk populations, using rigorous procedures for donor</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selection</a:t>
            </a:r>
          </a:p>
          <a:p>
            <a:pPr marL="0" marR="261620" lvl="0" indent="0">
              <a:lnSpc>
                <a:spcPct val="102000"/>
              </a:lnSpc>
              <a:spcBef>
                <a:spcPts val="50"/>
              </a:spcBef>
              <a:spcAft>
                <a:spcPts val="0"/>
              </a:spcAft>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1620" lvl="0" indent="-342900">
              <a:lnSpc>
                <a:spcPct val="102000"/>
              </a:lnSpc>
              <a:spcBef>
                <a:spcPts val="10"/>
              </a:spcBef>
              <a:spcAft>
                <a:spcPts val="0"/>
              </a:spcAft>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Screening of all donated blood for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transfusion transmissible infections </a:t>
            </a:r>
            <a:r>
              <a:rPr lang="en-US" dirty="0">
                <a:effectLst/>
                <a:latin typeface="Calibri" panose="020F0502020204030204" pitchFamily="34" charset="0"/>
                <a:ea typeface="Symbol" panose="05050102010706020507" pitchFamily="18" charset="2"/>
                <a:cs typeface="Symbol" panose="05050102010706020507" pitchFamily="18" charset="2"/>
              </a:rPr>
              <a:t>i.e. HIV, HBV, HCV, syphilis and</a:t>
            </a:r>
            <a:r>
              <a:rPr lang="en-US" spc="-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malaria.</a:t>
            </a:r>
          </a:p>
          <a:p>
            <a:pPr marL="342900" marR="261620" lvl="0" indent="-342900">
              <a:lnSpc>
                <a:spcPct val="102000"/>
              </a:lnSpc>
              <a:spcBef>
                <a:spcPts val="10"/>
              </a:spcBef>
              <a:spcAft>
                <a:spcPts val="0"/>
              </a:spcAft>
              <a:buSzPts val="1000"/>
              <a:buFont typeface="Symbol" panose="05050102010706020507" pitchFamily="18" charset="2"/>
              <a:buChar char=""/>
              <a:tabLst>
                <a:tab pos="349250" algn="l"/>
                <a:tab pos="349885" algn="l"/>
              </a:tabLst>
            </a:pPr>
            <a:br>
              <a:rPr lang="en-US" dirty="0">
                <a:effectLst/>
                <a:latin typeface="Calibri" panose="020F0502020204030204" pitchFamily="34" charset="0"/>
                <a:ea typeface="Calibri" panose="020F0502020204030204" pitchFamily="34" charset="0"/>
              </a:rPr>
            </a:b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Good laboratory practice </a:t>
            </a:r>
            <a:r>
              <a:rPr lang="en-US" dirty="0">
                <a:effectLst/>
                <a:latin typeface="Calibri" panose="020F0502020204030204" pitchFamily="34" charset="0"/>
                <a:ea typeface="Symbol" panose="05050102010706020507" pitchFamily="18" charset="2"/>
                <a:cs typeface="Symbol" panose="05050102010706020507" pitchFamily="18" charset="2"/>
              </a:rPr>
              <a:t>in all aspects of blood grouping, compatibility testing, component preparation</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and</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the</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storage</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and</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transportation</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of</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blood</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and</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blood</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products.</a:t>
            </a:r>
          </a:p>
          <a:p>
            <a:pPr marL="342900" marR="261620" lvl="0" indent="-342900">
              <a:lnSpc>
                <a:spcPct val="102000"/>
              </a:lnSpc>
              <a:spcBef>
                <a:spcPts val="10"/>
              </a:spcBef>
              <a:spcAft>
                <a:spcPts val="0"/>
              </a:spcAft>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1620" lvl="0" indent="-342900">
              <a:lnSpc>
                <a:spcPct val="103000"/>
              </a:lnSpc>
              <a:spcBef>
                <a:spcPts val="45"/>
              </a:spcBef>
              <a:spcAft>
                <a:spcPts val="0"/>
              </a:spcAft>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Reduction of unnecessary transfusions </a:t>
            </a:r>
            <a:r>
              <a:rPr lang="en-US" dirty="0">
                <a:effectLst/>
                <a:latin typeface="Calibri" panose="020F0502020204030204" pitchFamily="34" charset="0"/>
                <a:ea typeface="Symbol" panose="05050102010706020507" pitchFamily="18" charset="2"/>
                <a:cs typeface="Symbol" panose="05050102010706020507" pitchFamily="18" charset="2"/>
              </a:rPr>
              <a:t>through the appropriate clinical use of blood and blood products and the use of simple alternatives to transfusion when</a:t>
            </a:r>
            <a:r>
              <a:rPr lang="en-US" spc="-17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possible.</a:t>
            </a:r>
          </a:p>
          <a:p>
            <a:pPr marL="0" indent="0">
              <a:spcBef>
                <a:spcPts val="15"/>
              </a:spcBef>
              <a:buNone/>
            </a:pPr>
            <a:r>
              <a:rPr lang="en-US" dirty="0">
                <a:effectLst/>
                <a:latin typeface="Calibri" panose="020F0502020204030204" pitchFamily="34" charset="0"/>
                <a:ea typeface="Calibri" panose="020F0502020204030204" pitchFamily="34" charset="0"/>
              </a:rPr>
              <a:t> </a:t>
            </a:r>
          </a:p>
          <a:p>
            <a:endParaRPr lang="en-US" sz="4000" dirty="0"/>
          </a:p>
        </p:txBody>
      </p:sp>
    </p:spTree>
    <p:extLst>
      <p:ext uri="{BB962C8B-B14F-4D97-AF65-F5344CB8AC3E}">
        <p14:creationId xmlns:p14="http://schemas.microsoft.com/office/powerpoint/2010/main" val="358438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B1FE-3BAA-4D8D-A0E8-3DBE306AB989}"/>
              </a:ext>
            </a:extLst>
          </p:cNvPr>
          <p:cNvSpPr>
            <a:spLocks noGrp="1"/>
          </p:cNvSpPr>
          <p:nvPr>
            <p:ph type="title"/>
          </p:nvPr>
        </p:nvSpPr>
        <p:spPr/>
        <p:txBody>
          <a:bodyPr>
            <a:normAutofit/>
          </a:bodyPr>
          <a:lstStyle/>
          <a:p>
            <a:pPr algn="ctr"/>
            <a:r>
              <a:rPr lang="en-US" sz="4000" b="1" dirty="0">
                <a:effectLst/>
                <a:latin typeface="Calibri" panose="020F0502020204030204" pitchFamily="34" charset="0"/>
                <a:ea typeface="Calibri" panose="020F0502020204030204" pitchFamily="34" charset="0"/>
              </a:rPr>
              <a:t>Screening of Blood Donations</a:t>
            </a:r>
            <a:endParaRPr lang="en-US" sz="8000" dirty="0"/>
          </a:p>
        </p:txBody>
      </p:sp>
      <p:sp>
        <p:nvSpPr>
          <p:cNvPr id="3" name="Content Placeholder 2">
            <a:extLst>
              <a:ext uri="{FF2B5EF4-FFF2-40B4-BE49-F238E27FC236}">
                <a16:creationId xmlns:a16="http://schemas.microsoft.com/office/drawing/2014/main" id="{4F7D65F1-11FD-4405-BA46-0679B4B012DD}"/>
              </a:ext>
            </a:extLst>
          </p:cNvPr>
          <p:cNvSpPr>
            <a:spLocks noGrp="1"/>
          </p:cNvSpPr>
          <p:nvPr>
            <p:ph idx="1"/>
          </p:nvPr>
        </p:nvSpPr>
        <p:spPr/>
        <p:txBody>
          <a:bodyPr>
            <a:normAutofit/>
          </a:bodyPr>
          <a:lstStyle/>
          <a:p>
            <a:pPr marL="457200" lvl="1" indent="0" algn="ctr">
              <a:buSzPts val="1100"/>
              <a:buNone/>
              <a:tabLst>
                <a:tab pos="473075" algn="l"/>
                <a:tab pos="473710" algn="l"/>
              </a:tabLst>
            </a:pPr>
            <a:r>
              <a:rPr lang="en-US" sz="3600" b="1" spc="-5" dirty="0">
                <a:effectLst/>
                <a:latin typeface="Calibri" panose="020F0502020204030204" pitchFamily="34" charset="0"/>
                <a:ea typeface="Calibri" panose="020F0502020204030204" pitchFamily="34" charset="0"/>
              </a:rPr>
              <a:t>Blood safety in the hospital</a:t>
            </a:r>
            <a:r>
              <a:rPr lang="en-US" sz="3600" b="1" spc="-60"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setting</a:t>
            </a:r>
          </a:p>
          <a:p>
            <a:pPr>
              <a:spcBef>
                <a:spcPts val="15"/>
              </a:spcBef>
            </a:pPr>
            <a:endParaRPr lang="en-US"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Low risk blood donor</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recruitment</a:t>
            </a:r>
            <a:endParaRPr lang="en-US" sz="36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Blood</a:t>
            </a:r>
            <a:r>
              <a:rPr lang="en-US" spc="-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screening</a:t>
            </a:r>
            <a:endParaRPr lang="en-US" sz="36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Rational use of</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blood</a:t>
            </a:r>
            <a:endParaRPr lang="en-US" sz="3600" dirty="0">
              <a:effectLst/>
              <a:latin typeface="Calibri" panose="020F0502020204030204" pitchFamily="34" charset="0"/>
              <a:ea typeface="Symbol" panose="05050102010706020507" pitchFamily="18" charset="2"/>
              <a:cs typeface="Symbol" panose="05050102010706020507" pitchFamily="18" charset="2"/>
            </a:endParaRPr>
          </a:p>
          <a:p>
            <a:pPr marL="0" indent="0">
              <a:buNone/>
            </a:pPr>
            <a:endParaRPr lang="en-US" sz="7200" dirty="0"/>
          </a:p>
        </p:txBody>
      </p:sp>
    </p:spTree>
    <p:extLst>
      <p:ext uri="{BB962C8B-B14F-4D97-AF65-F5344CB8AC3E}">
        <p14:creationId xmlns:p14="http://schemas.microsoft.com/office/powerpoint/2010/main" val="2802432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EF4E-F1B2-4908-A486-7E04340197A2}"/>
              </a:ext>
            </a:extLst>
          </p:cNvPr>
          <p:cNvSpPr>
            <a:spLocks noGrp="1"/>
          </p:cNvSpPr>
          <p:nvPr>
            <p:ph type="title"/>
          </p:nvPr>
        </p:nvSpPr>
        <p:spPr/>
        <p:txBody>
          <a:bodyPr>
            <a:normAutofit/>
          </a:bodyPr>
          <a:lstStyle/>
          <a:p>
            <a:pPr algn="ctr"/>
            <a:r>
              <a:rPr lang="en-US" sz="4000" b="1" spc="-5" dirty="0">
                <a:effectLst/>
                <a:latin typeface="Calibri" panose="020F0502020204030204" pitchFamily="34" charset="0"/>
                <a:ea typeface="Calibri" panose="020F0502020204030204" pitchFamily="34" charset="0"/>
              </a:rPr>
              <a:t>Blood donor</a:t>
            </a:r>
            <a:r>
              <a:rPr lang="en-US" sz="4000" b="1" spc="-25" dirty="0">
                <a:effectLst/>
                <a:latin typeface="Calibri" panose="020F0502020204030204" pitchFamily="34" charset="0"/>
                <a:ea typeface="Calibri" panose="020F0502020204030204" pitchFamily="34" charset="0"/>
              </a:rPr>
              <a:t> </a:t>
            </a:r>
            <a:r>
              <a:rPr lang="en-US" sz="4000" b="1" spc="-5" dirty="0">
                <a:effectLst/>
                <a:latin typeface="Calibri" panose="020F0502020204030204" pitchFamily="34" charset="0"/>
                <a:ea typeface="Calibri" panose="020F0502020204030204" pitchFamily="34" charset="0"/>
              </a:rPr>
              <a:t>recruitment</a:t>
            </a:r>
            <a:endParaRPr lang="en-US" sz="5400" dirty="0"/>
          </a:p>
        </p:txBody>
      </p:sp>
      <p:sp>
        <p:nvSpPr>
          <p:cNvPr id="3" name="Content Placeholder 2">
            <a:extLst>
              <a:ext uri="{FF2B5EF4-FFF2-40B4-BE49-F238E27FC236}">
                <a16:creationId xmlns:a16="http://schemas.microsoft.com/office/drawing/2014/main" id="{705F1A7E-20B8-4242-9173-D90DD725E034}"/>
              </a:ext>
            </a:extLst>
          </p:cNvPr>
          <p:cNvSpPr>
            <a:spLocks noGrp="1"/>
          </p:cNvSpPr>
          <p:nvPr>
            <p:ph idx="1"/>
          </p:nvPr>
        </p:nvSpPr>
        <p:spPr/>
        <p:txBody>
          <a:bodyPr>
            <a:normAutofit/>
          </a:bodyPr>
          <a:lstStyle/>
          <a:p>
            <a:pPr marL="0" indent="0">
              <a:buNone/>
            </a:pPr>
            <a:r>
              <a:rPr lang="en-US" dirty="0">
                <a:effectLst/>
                <a:latin typeface="Calibri" panose="020F0502020204030204" pitchFamily="34" charset="0"/>
                <a:ea typeface="Calibri" panose="020F0502020204030204" pitchFamily="34" charset="0"/>
              </a:rPr>
              <a:t>                </a:t>
            </a:r>
            <a:r>
              <a:rPr lang="en-US" dirty="0">
                <a:solidFill>
                  <a:srgbClr val="00B050"/>
                </a:solidFill>
                <a:effectLst/>
                <a:latin typeface="Calibri" panose="020F0502020204030204" pitchFamily="34" charset="0"/>
                <a:ea typeface="Calibri" panose="020F0502020204030204" pitchFamily="34" charset="0"/>
              </a:rPr>
              <a:t>Blood donors </a:t>
            </a:r>
            <a:r>
              <a:rPr lang="en-US" dirty="0">
                <a:solidFill>
                  <a:srgbClr val="00B050"/>
                </a:solidFill>
                <a:latin typeface="Calibri" panose="020F0502020204030204" pitchFamily="34" charset="0"/>
                <a:ea typeface="Calibri" panose="020F0502020204030204" pitchFamily="34" charset="0"/>
              </a:rPr>
              <a:t>selection has </a:t>
            </a:r>
            <a:r>
              <a:rPr lang="en-US" dirty="0">
                <a:solidFill>
                  <a:srgbClr val="00B050"/>
                </a:solidFill>
                <a:effectLst/>
                <a:latin typeface="Calibri" panose="020F0502020204030204" pitchFamily="34" charset="0"/>
                <a:ea typeface="Calibri" panose="020F0502020204030204" pitchFamily="34" charset="0"/>
              </a:rPr>
              <a:t>two purposes: </a:t>
            </a:r>
          </a:p>
          <a:p>
            <a:r>
              <a:rPr lang="en-US" dirty="0">
                <a:effectLst/>
                <a:latin typeface="Calibri" panose="020F0502020204030204" pitchFamily="34" charset="0"/>
                <a:ea typeface="Calibri" panose="020F0502020204030204" pitchFamily="34" charset="0"/>
              </a:rPr>
              <a:t>Firstly, to protect donors from potential harm which may occur as a direct result of the donation process</a:t>
            </a:r>
            <a:r>
              <a:rPr lang="en-US" dirty="0">
                <a:latin typeface="Calibri" panose="020F0502020204030204" pitchFamily="34" charset="0"/>
                <a:ea typeface="Calibri" panose="020F0502020204030204" pitchFamily="34" charset="0"/>
              </a:rPr>
              <a:t>.</a:t>
            </a:r>
          </a:p>
          <a:p>
            <a:endParaRPr lang="en-US" dirty="0">
              <a:effectLst/>
              <a:latin typeface="Calibri" panose="020F0502020204030204" pitchFamily="34" charset="0"/>
              <a:ea typeface="Calibri" panose="020F0502020204030204" pitchFamily="34" charset="0"/>
            </a:endParaRPr>
          </a:p>
          <a:p>
            <a:r>
              <a:rPr lang="en-US" dirty="0">
                <a:latin typeface="Calibri" panose="020F0502020204030204" pitchFamily="34" charset="0"/>
                <a:ea typeface="Calibri" panose="020F0502020204030204" pitchFamily="34" charset="0"/>
              </a:rPr>
              <a:t>Secondly</a:t>
            </a:r>
            <a:r>
              <a:rPr lang="en-US" dirty="0">
                <a:effectLst/>
                <a:latin typeface="Calibri" panose="020F0502020204030204" pitchFamily="34" charset="0"/>
                <a:ea typeface="Calibri" panose="020F0502020204030204" pitchFamily="34" charset="0"/>
              </a:rPr>
              <a:t>, to protect recipients of blood transfusion from adverse effects, such as transmission of infectious diseases or other medical conditions and unwanted effects caused by medication taken by the donor</a:t>
            </a:r>
            <a:endParaRPr lang="en-US" sz="4000" dirty="0"/>
          </a:p>
        </p:txBody>
      </p:sp>
    </p:spTree>
    <p:extLst>
      <p:ext uri="{BB962C8B-B14F-4D97-AF65-F5344CB8AC3E}">
        <p14:creationId xmlns:p14="http://schemas.microsoft.com/office/powerpoint/2010/main" val="268601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1781A-6B3E-4E73-BE94-D3D2853021C2}"/>
              </a:ext>
            </a:extLst>
          </p:cNvPr>
          <p:cNvSpPr>
            <a:spLocks noGrp="1"/>
          </p:cNvSpPr>
          <p:nvPr>
            <p:ph type="title"/>
          </p:nvPr>
        </p:nvSpPr>
        <p:spPr>
          <a:xfrm>
            <a:off x="838200" y="365126"/>
            <a:ext cx="10515600" cy="937202"/>
          </a:xfrm>
        </p:spPr>
        <p:txBody>
          <a:bodyPr>
            <a:normAutofit/>
          </a:bodyPr>
          <a:lstStyle/>
          <a:p>
            <a:pPr algn="ctr"/>
            <a:r>
              <a:rPr lang="en-US" sz="4000" dirty="0">
                <a:effectLst/>
                <a:latin typeface="Calibri" panose="020F0502020204030204" pitchFamily="34" charset="0"/>
                <a:ea typeface="Calibri" panose="020F0502020204030204" pitchFamily="34" charset="0"/>
              </a:rPr>
              <a:t>Blood </a:t>
            </a:r>
            <a:r>
              <a:rPr lang="en-US" sz="4000" dirty="0" err="1">
                <a:effectLst/>
                <a:latin typeface="Calibri" panose="020F0502020204030204" pitchFamily="34" charset="0"/>
                <a:ea typeface="Calibri" panose="020F0502020204030204" pitchFamily="34" charset="0"/>
              </a:rPr>
              <a:t>Donar</a:t>
            </a:r>
            <a:r>
              <a:rPr lang="en-US" sz="4000" dirty="0">
                <a:effectLst/>
                <a:latin typeface="Calibri" panose="020F0502020204030204" pitchFamily="34" charset="0"/>
                <a:ea typeface="Calibri" panose="020F0502020204030204" pitchFamily="34" charset="0"/>
              </a:rPr>
              <a:t> requirement eligibility criteria</a:t>
            </a:r>
            <a:endParaRPr lang="en-US" sz="8000" dirty="0"/>
          </a:p>
        </p:txBody>
      </p:sp>
      <p:sp>
        <p:nvSpPr>
          <p:cNvPr id="3" name="Content Placeholder 2">
            <a:extLst>
              <a:ext uri="{FF2B5EF4-FFF2-40B4-BE49-F238E27FC236}">
                <a16:creationId xmlns:a16="http://schemas.microsoft.com/office/drawing/2014/main" id="{3A4141F4-5962-448D-AAD7-365DEA521E91}"/>
              </a:ext>
            </a:extLst>
          </p:cNvPr>
          <p:cNvSpPr>
            <a:spLocks noGrp="1"/>
          </p:cNvSpPr>
          <p:nvPr>
            <p:ph idx="1"/>
          </p:nvPr>
        </p:nvSpPr>
        <p:spPr>
          <a:xfrm>
            <a:off x="838200" y="1302328"/>
            <a:ext cx="10515600" cy="5375563"/>
          </a:xfrm>
        </p:spPr>
        <p:txBody>
          <a:bodyPr>
            <a:normAutofit fontScale="85000" lnSpcReduction="20000"/>
          </a:bodyPr>
          <a:lstStyle/>
          <a:p>
            <a:pPr marL="342900" marR="261620" lvl="0" indent="-342900">
              <a:lnSpc>
                <a:spcPct val="103000"/>
              </a:lnSpc>
              <a:spcBef>
                <a:spcPts val="45"/>
              </a:spcBef>
              <a:spcAft>
                <a:spcPts val="0"/>
              </a:spcAft>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General appearance: </a:t>
            </a:r>
            <a:r>
              <a:rPr lang="en-US" dirty="0">
                <a:effectLst/>
                <a:latin typeface="Calibri" panose="020F0502020204030204" pitchFamily="34" charset="0"/>
                <a:ea typeface="Symbol" panose="05050102010706020507" pitchFamily="18" charset="2"/>
                <a:cs typeface="Symbol" panose="05050102010706020507" pitchFamily="18" charset="2"/>
              </a:rPr>
              <a:t>the prospective donor shall appear to be in good physical and mental health.</a:t>
            </a:r>
          </a:p>
          <a:p>
            <a:pPr marL="342900" marR="261620" lvl="0" indent="-342900">
              <a:lnSpc>
                <a:spcPct val="103000"/>
              </a:lnSpc>
              <a:spcBef>
                <a:spcPts val="45"/>
              </a:spcBef>
              <a:spcAft>
                <a:spcPts val="0"/>
              </a:spcAft>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lnSpc>
                <a:spcPts val="1260"/>
              </a:lnSpc>
              <a:spcBef>
                <a:spcPts val="45"/>
              </a:spcBef>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Age: </a:t>
            </a:r>
            <a:r>
              <a:rPr lang="en-US" dirty="0">
                <a:effectLst/>
                <a:latin typeface="Calibri" panose="020F0502020204030204" pitchFamily="34" charset="0"/>
                <a:ea typeface="Symbol" panose="05050102010706020507" pitchFamily="18" charset="2"/>
                <a:cs typeface="Symbol" panose="05050102010706020507" pitchFamily="18" charset="2"/>
              </a:rPr>
              <a:t>donors shall be between 18 and 60 years of</a:t>
            </a:r>
            <a:r>
              <a:rPr lang="en-US" spc="-10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age.</a:t>
            </a:r>
          </a:p>
          <a:p>
            <a:pPr marL="342900" lvl="0" indent="-342900">
              <a:lnSpc>
                <a:spcPts val="1260"/>
              </a:lnSpc>
              <a:spcBef>
                <a:spcPts val="4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dirty="0" err="1">
                <a:solidFill>
                  <a:srgbClr val="00B050"/>
                </a:solidFill>
                <a:effectLst/>
                <a:latin typeface="Calibri" panose="020F0502020204030204" pitchFamily="34" charset="0"/>
                <a:ea typeface="Symbol" panose="05050102010706020507" pitchFamily="18" charset="2"/>
                <a:cs typeface="Symbol" panose="05050102010706020507" pitchFamily="18" charset="2"/>
              </a:rPr>
              <a:t>Haemoglobin</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a:t>
            </a:r>
            <a:r>
              <a:rPr lang="en-US"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Hb</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shall</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be</a:t>
            </a:r>
            <a:r>
              <a:rPr lang="en-US" spc="-1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not</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less</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than</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12.5</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g/dL</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for</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males</a:t>
            </a:r>
            <a:r>
              <a:rPr lang="en-US" spc="-1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and</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11.5</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g/dL</a:t>
            </a:r>
            <a:r>
              <a:rPr lang="en-US" spc="-1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for</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females.</a:t>
            </a:r>
          </a:p>
          <a:p>
            <a:pPr marL="342900" lvl="0" indent="-342900">
              <a:spcBef>
                <a:spcPts val="4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5"/>
              </a:spcBef>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Weight: </a:t>
            </a:r>
            <a:r>
              <a:rPr lang="en-US" dirty="0">
                <a:effectLst/>
                <a:latin typeface="Calibri" panose="020F0502020204030204" pitchFamily="34" charset="0"/>
                <a:ea typeface="Symbol" panose="05050102010706020507" pitchFamily="18" charset="2"/>
                <a:cs typeface="Symbol" panose="05050102010706020507" pitchFamily="18" charset="2"/>
              </a:rPr>
              <a:t>minimum 45</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kg.</a:t>
            </a:r>
          </a:p>
          <a:p>
            <a:pPr marL="342900" lvl="0" indent="-342900">
              <a:spcBef>
                <a:spcPts val="5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0985" lvl="0" indent="-342900">
              <a:lnSpc>
                <a:spcPct val="103000"/>
              </a:lnSpc>
              <a:spcBef>
                <a:spcPts val="40"/>
              </a:spcBef>
              <a:spcAft>
                <a:spcPts val="0"/>
              </a:spcAft>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Blood pressure: </a:t>
            </a:r>
            <a:r>
              <a:rPr lang="en-US" dirty="0">
                <a:effectLst/>
                <a:latin typeface="Calibri" panose="020F0502020204030204" pitchFamily="34" charset="0"/>
                <a:ea typeface="Symbol" panose="05050102010706020507" pitchFamily="18" charset="2"/>
                <a:cs typeface="Symbol" panose="05050102010706020507" pitchFamily="18" charset="2"/>
              </a:rPr>
              <a:t>systolic and diastolic pressures shall be normal (systolic: 100‐140 mm Hg and diastolic:</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60‐90</a:t>
            </a:r>
            <a:r>
              <a:rPr lang="en-US" spc="-3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mm</a:t>
            </a:r>
            <a:r>
              <a:rPr lang="en-US" spc="-3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Hg</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is</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recommended),</a:t>
            </a:r>
            <a:r>
              <a:rPr lang="en-US" spc="-3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without</a:t>
            </a:r>
            <a:r>
              <a:rPr lang="en-US" spc="-3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the</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aid</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of</a:t>
            </a:r>
            <a:r>
              <a:rPr lang="en-US" spc="-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anti‐hypertensive</a:t>
            </a:r>
            <a:r>
              <a:rPr lang="en-US" spc="-3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medication.</a:t>
            </a:r>
          </a:p>
          <a:p>
            <a:pPr marL="0" marR="260985" lvl="0" indent="0">
              <a:lnSpc>
                <a:spcPct val="103000"/>
              </a:lnSpc>
              <a:spcBef>
                <a:spcPts val="40"/>
              </a:spcBef>
              <a:spcAft>
                <a:spcPts val="0"/>
              </a:spcAft>
              <a:buSzPts val="1000"/>
              <a:buNone/>
              <a:tabLst>
                <a:tab pos="349250" algn="l"/>
                <a:tab pos="349885" algn="l"/>
              </a:tabLst>
            </a:pPr>
            <a:endPar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endParaRPr>
          </a:p>
          <a:p>
            <a:pPr marL="342900" lvl="0" indent="-342900">
              <a:lnSpc>
                <a:spcPts val="1260"/>
              </a:lnSpc>
              <a:spcBef>
                <a:spcPts val="45"/>
              </a:spcBef>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Temperature: </a:t>
            </a:r>
            <a:r>
              <a:rPr lang="en-US" dirty="0">
                <a:effectLst/>
                <a:latin typeface="Calibri" panose="020F0502020204030204" pitchFamily="34" charset="0"/>
                <a:ea typeface="Symbol" panose="05050102010706020507" pitchFamily="18" charset="2"/>
                <a:cs typeface="Symbol" panose="05050102010706020507" pitchFamily="18" charset="2"/>
              </a:rPr>
              <a:t>oral temperature shall not exceed</a:t>
            </a:r>
            <a:r>
              <a:rPr lang="en-US" spc="-9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37.5</a:t>
            </a:r>
            <a:r>
              <a:rPr lang="en-US" baseline="30000" dirty="0">
                <a:effectLst/>
                <a:latin typeface="Calibri" panose="020F0502020204030204" pitchFamily="34" charset="0"/>
                <a:ea typeface="Symbol" panose="05050102010706020507" pitchFamily="18" charset="2"/>
                <a:cs typeface="Symbol" panose="05050102010706020507" pitchFamily="18" charset="2"/>
              </a:rPr>
              <a:t>o</a:t>
            </a:r>
            <a:r>
              <a:rPr lang="en-US" dirty="0">
                <a:effectLst/>
                <a:latin typeface="Calibri" panose="020F0502020204030204" pitchFamily="34" charset="0"/>
                <a:ea typeface="Symbol" panose="05050102010706020507" pitchFamily="18" charset="2"/>
                <a:cs typeface="Symbol" panose="05050102010706020507" pitchFamily="18" charset="2"/>
              </a:rPr>
              <a:t>C/99.5</a:t>
            </a:r>
            <a:r>
              <a:rPr lang="en-US" baseline="30000" dirty="0">
                <a:effectLst/>
                <a:latin typeface="Calibri" panose="020F0502020204030204" pitchFamily="34" charset="0"/>
                <a:ea typeface="Symbol" panose="05050102010706020507" pitchFamily="18" charset="2"/>
                <a:cs typeface="Symbol" panose="05050102010706020507" pitchFamily="18" charset="2"/>
              </a:rPr>
              <a:t>o</a:t>
            </a:r>
            <a:r>
              <a:rPr lang="en-US" dirty="0">
                <a:effectLst/>
                <a:latin typeface="Calibri" panose="020F0502020204030204" pitchFamily="34" charset="0"/>
                <a:ea typeface="Symbol" panose="05050102010706020507" pitchFamily="18" charset="2"/>
                <a:cs typeface="Symbol" panose="05050102010706020507" pitchFamily="18" charset="2"/>
              </a:rPr>
              <a:t>F</a:t>
            </a:r>
          </a:p>
          <a:p>
            <a:pPr marL="342900" lvl="0" indent="-342900">
              <a:lnSpc>
                <a:spcPts val="1260"/>
              </a:lnSpc>
              <a:spcBef>
                <a:spcPts val="4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Pulse: </a:t>
            </a:r>
            <a:r>
              <a:rPr lang="en-US" dirty="0">
                <a:effectLst/>
                <a:latin typeface="Calibri" panose="020F0502020204030204" pitchFamily="34" charset="0"/>
                <a:ea typeface="Symbol" panose="05050102010706020507" pitchFamily="18" charset="2"/>
                <a:cs typeface="Symbol" panose="05050102010706020507" pitchFamily="18" charset="2"/>
              </a:rPr>
              <a:t>pulse shall be between 60 and 100 beats per minute and</a:t>
            </a:r>
            <a:r>
              <a:rPr lang="en-US" spc="-13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regular.</a:t>
            </a:r>
          </a:p>
          <a:p>
            <a:pPr marL="342900" lvl="0" indent="-342900">
              <a:spcBef>
                <a:spcPts val="4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Donation</a:t>
            </a:r>
            <a:r>
              <a:rPr lang="en-US" spc="-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interval:</a:t>
            </a:r>
            <a:r>
              <a:rPr lang="en-US"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the</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interval</a:t>
            </a:r>
            <a:r>
              <a:rPr lang="en-US" spc="-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between</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blood</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donations</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shall</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be</a:t>
            </a:r>
            <a:r>
              <a:rPr lang="en-US" spc="-15" dirty="0">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3</a:t>
            </a:r>
            <a:r>
              <a:rPr lang="en-US"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to</a:t>
            </a:r>
            <a:r>
              <a:rPr lang="en-US"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4</a:t>
            </a:r>
            <a:r>
              <a:rPr lang="en-US"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00B050"/>
                </a:solidFill>
                <a:effectLst/>
                <a:latin typeface="Calibri" panose="020F0502020204030204" pitchFamily="34" charset="0"/>
                <a:ea typeface="Symbol" panose="05050102010706020507" pitchFamily="18" charset="2"/>
                <a:cs typeface="Symbol" panose="05050102010706020507" pitchFamily="18" charset="2"/>
              </a:rPr>
              <a:t>months</a:t>
            </a:r>
            <a:r>
              <a:rPr lang="en-US" dirty="0">
                <a:effectLst/>
                <a:latin typeface="Calibri" panose="020F0502020204030204" pitchFamily="34" charset="0"/>
                <a:ea typeface="Symbol" panose="05050102010706020507" pitchFamily="18" charset="2"/>
                <a:cs typeface="Symbol" panose="05050102010706020507" pitchFamily="18" charset="2"/>
              </a:rPr>
              <a:t>.</a:t>
            </a:r>
          </a:p>
          <a:p>
            <a:endParaRPr lang="en-US" sz="4000" dirty="0"/>
          </a:p>
        </p:txBody>
      </p:sp>
    </p:spTree>
    <p:extLst>
      <p:ext uri="{BB962C8B-B14F-4D97-AF65-F5344CB8AC3E}">
        <p14:creationId xmlns:p14="http://schemas.microsoft.com/office/powerpoint/2010/main" val="2888957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C:\Users\HP\Desktop\Donar form1.jpg"/>
          <p:cNvPicPr>
            <a:picLocks noGrp="1" noChangeAspect="1" noChangeArrowheads="1"/>
          </p:cNvPicPr>
          <p:nvPr>
            <p:ph idx="1"/>
          </p:nvPr>
        </p:nvPicPr>
        <p:blipFill>
          <a:blip r:embed="rId2" cstate="print"/>
          <a:srcRect/>
          <a:stretch>
            <a:fillRect/>
          </a:stretch>
        </p:blipFill>
        <p:spPr bwMode="auto">
          <a:xfrm rot="5400000">
            <a:off x="2687782" y="-124693"/>
            <a:ext cx="6816440" cy="714894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FF082-19EA-4FE7-AE2B-368172F5B49F}"/>
              </a:ext>
            </a:extLst>
          </p:cNvPr>
          <p:cNvSpPr>
            <a:spLocks noGrp="1"/>
          </p:cNvSpPr>
          <p:nvPr>
            <p:ph type="title"/>
          </p:nvPr>
        </p:nvSpPr>
        <p:spPr>
          <a:xfrm>
            <a:off x="838200" y="318648"/>
            <a:ext cx="10515600" cy="955964"/>
          </a:xfrm>
        </p:spPr>
        <p:txBody>
          <a:bodyPr/>
          <a:lstStyle/>
          <a:p>
            <a:pPr algn="ctr"/>
            <a:r>
              <a:rPr lang="en-US" sz="4400" b="1" spc="-5" dirty="0">
                <a:effectLst/>
                <a:latin typeface="Calibri" panose="020F0502020204030204" pitchFamily="34" charset="0"/>
                <a:ea typeface="Calibri" panose="020F0502020204030204" pitchFamily="34" charset="0"/>
              </a:rPr>
              <a:t>Blood</a:t>
            </a:r>
            <a:r>
              <a:rPr lang="en-US" sz="4400" b="1" spc="-10"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collection</a:t>
            </a:r>
            <a:endParaRPr lang="en-US" dirty="0"/>
          </a:p>
        </p:txBody>
      </p:sp>
      <p:sp>
        <p:nvSpPr>
          <p:cNvPr id="3" name="Content Placeholder 2">
            <a:extLst>
              <a:ext uri="{FF2B5EF4-FFF2-40B4-BE49-F238E27FC236}">
                <a16:creationId xmlns:a16="http://schemas.microsoft.com/office/drawing/2014/main" id="{9DC0E5F0-7603-4CCA-B5F9-FAD9D14028B6}"/>
              </a:ext>
            </a:extLst>
          </p:cNvPr>
          <p:cNvSpPr>
            <a:spLocks noGrp="1"/>
          </p:cNvSpPr>
          <p:nvPr>
            <p:ph idx="1"/>
          </p:nvPr>
        </p:nvSpPr>
        <p:spPr>
          <a:xfrm>
            <a:off x="838200" y="1274612"/>
            <a:ext cx="10515600" cy="5264740"/>
          </a:xfrm>
        </p:spPr>
        <p:txBody>
          <a:bodyPr>
            <a:normAutofit/>
          </a:bodyPr>
          <a:lstStyle/>
          <a:p>
            <a:pPr marL="0" indent="0">
              <a:spcBef>
                <a:spcPts val="20"/>
              </a:spcBef>
              <a:buNone/>
            </a:pPr>
            <a:endParaRPr lang="en-US" sz="2400" dirty="0">
              <a:effectLst/>
              <a:latin typeface="Calibri" panose="020F0502020204030204" pitchFamily="34" charset="0"/>
              <a:ea typeface="Calibri" panose="020F0502020204030204" pitchFamily="34" charset="0"/>
            </a:endParaRPr>
          </a:p>
          <a:p>
            <a:r>
              <a:rPr lang="en-US" sz="3200" dirty="0">
                <a:effectLst/>
                <a:latin typeface="Calibri" panose="020F0502020204030204" pitchFamily="34" charset="0"/>
                <a:ea typeface="Calibri" panose="020F0502020204030204" pitchFamily="34" charset="0"/>
              </a:rPr>
              <a:t>The donor should </a:t>
            </a:r>
            <a:r>
              <a:rPr lang="en-US" sz="3200" dirty="0">
                <a:solidFill>
                  <a:srgbClr val="00B050"/>
                </a:solidFill>
                <a:effectLst/>
                <a:latin typeface="Calibri" panose="020F0502020204030204" pitchFamily="34" charset="0"/>
                <a:ea typeface="Calibri" panose="020F0502020204030204" pitchFamily="34" charset="0"/>
              </a:rPr>
              <a:t>not be fasting </a:t>
            </a:r>
            <a:r>
              <a:rPr lang="en-US" sz="3200" dirty="0">
                <a:effectLst/>
                <a:latin typeface="Calibri" panose="020F0502020204030204" pitchFamily="34" charset="0"/>
                <a:ea typeface="Calibri" panose="020F0502020204030204" pitchFamily="34" charset="0"/>
              </a:rPr>
              <a:t>before donation. If the last meal was taken more than four hours previously, the donor should be given something to eat and drink before donation.</a:t>
            </a:r>
          </a:p>
          <a:p>
            <a:r>
              <a:rPr lang="en-US" sz="3200" dirty="0">
                <a:effectLst/>
                <a:latin typeface="Calibri" panose="020F0502020204030204" pitchFamily="34" charset="0"/>
                <a:ea typeface="Calibri" panose="020F0502020204030204" pitchFamily="34" charset="0"/>
              </a:rPr>
              <a:t> Blood flowing into the bag is mixed with anticoagulant in a ratio of 1:7 (anticoagulant : blood). Total collection volume is from </a:t>
            </a:r>
            <a:r>
              <a:rPr lang="en-US" sz="3200" dirty="0">
                <a:solidFill>
                  <a:srgbClr val="00B050"/>
                </a:solidFill>
                <a:effectLst/>
                <a:latin typeface="Calibri" panose="020F0502020204030204" pitchFamily="34" charset="0"/>
                <a:ea typeface="Calibri" panose="020F0502020204030204" pitchFamily="34" charset="0"/>
              </a:rPr>
              <a:t>405‐495 mL </a:t>
            </a:r>
            <a:r>
              <a:rPr lang="en-US" sz="3200" dirty="0">
                <a:effectLst/>
                <a:latin typeface="Calibri" panose="020F0502020204030204" pitchFamily="34" charset="0"/>
                <a:ea typeface="Calibri" panose="020F0502020204030204" pitchFamily="34" charset="0"/>
              </a:rPr>
              <a:t>and usually, a </a:t>
            </a:r>
            <a:r>
              <a:rPr lang="en-US" sz="3200" dirty="0">
                <a:solidFill>
                  <a:srgbClr val="00B050"/>
                </a:solidFill>
                <a:effectLst/>
                <a:latin typeface="Calibri" panose="020F0502020204030204" pitchFamily="34" charset="0"/>
                <a:ea typeface="Calibri" panose="020F0502020204030204" pitchFamily="34" charset="0"/>
              </a:rPr>
              <a:t>volume of 450 mL blood </a:t>
            </a:r>
            <a:r>
              <a:rPr lang="en-US" sz="3200" dirty="0">
                <a:effectLst/>
                <a:latin typeface="Calibri" panose="020F0502020204030204" pitchFamily="34" charset="0"/>
                <a:ea typeface="Calibri" panose="020F0502020204030204" pitchFamily="34" charset="0"/>
              </a:rPr>
              <a:t>is donated, this being approximately 12% of total blood volume or </a:t>
            </a:r>
            <a:r>
              <a:rPr lang="en-US" sz="3200" dirty="0">
                <a:solidFill>
                  <a:srgbClr val="00B050"/>
                </a:solidFill>
                <a:effectLst/>
                <a:latin typeface="Calibri" panose="020F0502020204030204" pitchFamily="34" charset="0"/>
                <a:ea typeface="Calibri" panose="020F0502020204030204" pitchFamily="34" charset="0"/>
              </a:rPr>
              <a:t>10.5 mL/kg body weight</a:t>
            </a:r>
            <a:r>
              <a:rPr lang="en-US" sz="3200" dirty="0">
                <a:effectLst/>
                <a:latin typeface="Calibri" panose="020F0502020204030204" pitchFamily="34" charset="0"/>
                <a:ea typeface="Calibri" panose="020F0502020204030204" pitchFamily="34" charset="0"/>
              </a:rPr>
              <a:t>.</a:t>
            </a:r>
            <a:endParaRPr lang="en-US" sz="6600" dirty="0"/>
          </a:p>
        </p:txBody>
      </p:sp>
    </p:spTree>
    <p:extLst>
      <p:ext uri="{BB962C8B-B14F-4D97-AF65-F5344CB8AC3E}">
        <p14:creationId xmlns:p14="http://schemas.microsoft.com/office/powerpoint/2010/main" val="162006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7326DD-0051-42BB-8D99-9F8FCDA18A5C}"/>
              </a:ext>
            </a:extLst>
          </p:cNvPr>
          <p:cNvSpPr>
            <a:spLocks noGrp="1"/>
          </p:cNvSpPr>
          <p:nvPr>
            <p:ph type="title"/>
          </p:nvPr>
        </p:nvSpPr>
        <p:spPr>
          <a:xfrm>
            <a:off x="216329" y="429477"/>
            <a:ext cx="3932237" cy="838200"/>
          </a:xfrm>
        </p:spPr>
        <p:txBody>
          <a:bodyPr>
            <a:normAutofit/>
          </a:bodyPr>
          <a:lstStyle/>
          <a:p>
            <a:pPr algn="ctr"/>
            <a:r>
              <a:rPr lang="en-US" sz="4000" b="1" spc="-5" dirty="0">
                <a:effectLst/>
                <a:latin typeface="Calibri" panose="020F0502020204030204" pitchFamily="34" charset="0"/>
                <a:ea typeface="Calibri" panose="020F0502020204030204" pitchFamily="34" charset="0"/>
              </a:rPr>
              <a:t>Blood</a:t>
            </a:r>
            <a:r>
              <a:rPr lang="en-US" sz="4000" b="1" spc="-10" dirty="0">
                <a:effectLst/>
                <a:latin typeface="Calibri" panose="020F0502020204030204" pitchFamily="34" charset="0"/>
                <a:ea typeface="Calibri" panose="020F0502020204030204" pitchFamily="34" charset="0"/>
              </a:rPr>
              <a:t> </a:t>
            </a:r>
            <a:r>
              <a:rPr lang="en-US" sz="4000" b="1" spc="-5" dirty="0">
                <a:effectLst/>
                <a:latin typeface="Calibri" panose="020F0502020204030204" pitchFamily="34" charset="0"/>
                <a:ea typeface="Calibri" panose="020F0502020204030204" pitchFamily="34" charset="0"/>
              </a:rPr>
              <a:t>collection</a:t>
            </a:r>
            <a:endParaRPr lang="en-US" sz="4000" dirty="0"/>
          </a:p>
        </p:txBody>
      </p:sp>
      <p:pic>
        <p:nvPicPr>
          <p:cNvPr id="5" name="Content Placeholder 4">
            <a:extLst>
              <a:ext uri="{FF2B5EF4-FFF2-40B4-BE49-F238E27FC236}">
                <a16:creationId xmlns:a16="http://schemas.microsoft.com/office/drawing/2014/main" id="{FEF64114-60E4-4580-8265-B931992CAD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43630" y="96983"/>
            <a:ext cx="5948085" cy="6664036"/>
          </a:xfrm>
        </p:spPr>
      </p:pic>
      <p:sp>
        <p:nvSpPr>
          <p:cNvPr id="7" name="Text Placeholder 6">
            <a:extLst>
              <a:ext uri="{FF2B5EF4-FFF2-40B4-BE49-F238E27FC236}">
                <a16:creationId xmlns:a16="http://schemas.microsoft.com/office/drawing/2014/main" id="{5061499B-CDA8-453A-9CA2-45DF2D0B25A0}"/>
              </a:ext>
            </a:extLst>
          </p:cNvPr>
          <p:cNvSpPr>
            <a:spLocks noGrp="1"/>
          </p:cNvSpPr>
          <p:nvPr>
            <p:ph type="body" sz="half" idx="2"/>
          </p:nvPr>
        </p:nvSpPr>
        <p:spPr/>
        <p:txBody>
          <a:bodyPr/>
          <a:lstStyle/>
          <a:p>
            <a:endParaRPr lang="en-US" dirty="0"/>
          </a:p>
        </p:txBody>
      </p:sp>
      <p:pic>
        <p:nvPicPr>
          <p:cNvPr id="13" name="Picture 12">
            <a:extLst>
              <a:ext uri="{FF2B5EF4-FFF2-40B4-BE49-F238E27FC236}">
                <a16:creationId xmlns:a16="http://schemas.microsoft.com/office/drawing/2014/main" id="{79D774CD-370A-42D1-991A-2AAE34EC7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245" y="1413157"/>
            <a:ext cx="5056910" cy="5237018"/>
          </a:xfrm>
          <a:prstGeom prst="rect">
            <a:avLst/>
          </a:prstGeom>
        </p:spPr>
      </p:pic>
    </p:spTree>
    <p:extLst>
      <p:ext uri="{BB962C8B-B14F-4D97-AF65-F5344CB8AC3E}">
        <p14:creationId xmlns:p14="http://schemas.microsoft.com/office/powerpoint/2010/main" val="224780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EE321-6A16-41B1-B16E-44D67282D8DA}"/>
              </a:ext>
            </a:extLst>
          </p:cNvPr>
          <p:cNvSpPr>
            <a:spLocks noGrp="1"/>
          </p:cNvSpPr>
          <p:nvPr>
            <p:ph type="title"/>
          </p:nvPr>
        </p:nvSpPr>
        <p:spPr>
          <a:xfrm>
            <a:off x="839788" y="706573"/>
            <a:ext cx="3932237" cy="824338"/>
          </a:xfrm>
        </p:spPr>
        <p:txBody>
          <a:bodyPr>
            <a:normAutofit/>
          </a:bodyPr>
          <a:lstStyle/>
          <a:p>
            <a:r>
              <a:rPr lang="en-US" sz="4400" b="1" dirty="0"/>
              <a:t>Blood Screening</a:t>
            </a:r>
          </a:p>
        </p:txBody>
      </p:sp>
      <p:pic>
        <p:nvPicPr>
          <p:cNvPr id="6" name="Content Placeholder 5">
            <a:extLst>
              <a:ext uri="{FF2B5EF4-FFF2-40B4-BE49-F238E27FC236}">
                <a16:creationId xmlns:a16="http://schemas.microsoft.com/office/drawing/2014/main" id="{B680CA59-58B8-496E-BDD1-DB02D80DB3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10836"/>
            <a:ext cx="6169024" cy="6747164"/>
          </a:xfrm>
        </p:spPr>
      </p:pic>
      <p:sp>
        <p:nvSpPr>
          <p:cNvPr id="4" name="Text Placeholder 3">
            <a:extLst>
              <a:ext uri="{FF2B5EF4-FFF2-40B4-BE49-F238E27FC236}">
                <a16:creationId xmlns:a16="http://schemas.microsoft.com/office/drawing/2014/main" id="{44C7001A-9007-416F-B5D0-61652E7BEC6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8991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8578-848C-4F39-88B6-D95EEF48F206}"/>
              </a:ext>
            </a:extLst>
          </p:cNvPr>
          <p:cNvSpPr>
            <a:spLocks noGrp="1"/>
          </p:cNvSpPr>
          <p:nvPr>
            <p:ph type="title"/>
          </p:nvPr>
        </p:nvSpPr>
        <p:spPr>
          <a:xfrm>
            <a:off x="838200" y="365125"/>
            <a:ext cx="10515600" cy="660111"/>
          </a:xfrm>
        </p:spPr>
        <p:txBody>
          <a:bodyPr>
            <a:normAutofit/>
          </a:bodyPr>
          <a:lstStyle/>
          <a:p>
            <a:pPr algn="ctr"/>
            <a:r>
              <a:rPr lang="en-US" sz="4000" b="1" dirty="0">
                <a:effectLst/>
                <a:latin typeface="Calibri" panose="020F0502020204030204" pitchFamily="34" charset="0"/>
                <a:ea typeface="Calibri" panose="020F0502020204030204" pitchFamily="34" charset="0"/>
              </a:rPr>
              <a:t>Blood</a:t>
            </a:r>
            <a:r>
              <a:rPr lang="en-US" sz="4000" b="1" spc="-5" dirty="0">
                <a:effectLst/>
                <a:latin typeface="Calibri" panose="020F0502020204030204" pitchFamily="34" charset="0"/>
                <a:ea typeface="Calibri" panose="020F0502020204030204" pitchFamily="34" charset="0"/>
              </a:rPr>
              <a:t> </a:t>
            </a:r>
            <a:r>
              <a:rPr lang="en-US" sz="4000" b="1" dirty="0">
                <a:effectLst/>
                <a:latin typeface="Calibri" panose="020F0502020204030204" pitchFamily="34" charset="0"/>
                <a:ea typeface="Calibri" panose="020F0502020204030204" pitchFamily="34" charset="0"/>
              </a:rPr>
              <a:t>Components</a:t>
            </a:r>
            <a:endParaRPr lang="en-US" sz="8000" dirty="0"/>
          </a:p>
        </p:txBody>
      </p:sp>
      <p:sp>
        <p:nvSpPr>
          <p:cNvPr id="3" name="Content Placeholder 2">
            <a:extLst>
              <a:ext uri="{FF2B5EF4-FFF2-40B4-BE49-F238E27FC236}">
                <a16:creationId xmlns:a16="http://schemas.microsoft.com/office/drawing/2014/main" id="{DE8B429A-DA98-4D75-8B4F-A6C340C26330}"/>
              </a:ext>
            </a:extLst>
          </p:cNvPr>
          <p:cNvSpPr>
            <a:spLocks noGrp="1"/>
          </p:cNvSpPr>
          <p:nvPr>
            <p:ph idx="1"/>
          </p:nvPr>
        </p:nvSpPr>
        <p:spPr>
          <a:xfrm>
            <a:off x="838200" y="1025236"/>
            <a:ext cx="10515600" cy="5467639"/>
          </a:xfrm>
        </p:spPr>
        <p:txBody>
          <a:bodyPr>
            <a:normAutofit fontScale="92500" lnSpcReduction="20000"/>
          </a:bodyPr>
          <a:lstStyle/>
          <a:p>
            <a:pPr marL="133985">
              <a:spcBef>
                <a:spcPts val="1025"/>
              </a:spcBef>
              <a:spcAft>
                <a:spcPts val="0"/>
              </a:spcAft>
            </a:pPr>
            <a:r>
              <a:rPr lang="en-US" sz="2400" dirty="0">
                <a:effectLst/>
                <a:latin typeface="Calibri" panose="020F0502020204030204" pitchFamily="34" charset="0"/>
                <a:ea typeface="Calibri" panose="020F0502020204030204" pitchFamily="34" charset="0"/>
              </a:rPr>
              <a:t>A </a:t>
            </a:r>
            <a:r>
              <a:rPr lang="en-US" sz="2400" i="1" dirty="0">
                <a:solidFill>
                  <a:srgbClr val="00B050"/>
                </a:solidFill>
                <a:effectLst/>
                <a:latin typeface="Calibri" panose="020F0502020204030204" pitchFamily="34" charset="0"/>
                <a:ea typeface="Calibri" panose="020F0502020204030204" pitchFamily="34" charset="0"/>
              </a:rPr>
              <a:t>blood component </a:t>
            </a:r>
            <a:r>
              <a:rPr lang="en-US" sz="2400" dirty="0">
                <a:effectLst/>
                <a:latin typeface="Calibri" panose="020F0502020204030204" pitchFamily="34" charset="0"/>
                <a:ea typeface="Calibri" panose="020F0502020204030204" pitchFamily="34" charset="0"/>
              </a:rPr>
              <a:t>is a constituent of blood, separated from whole blood, such as:</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Red cell</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concentrate/ Packed cell</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Plasma</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Platelet</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concentrate, Lymphocyte, Neutrophil, Stem Cells</a:t>
            </a:r>
          </a:p>
          <a:p>
            <a:pPr marL="342900" lvl="0" indent="-342900">
              <a:spcBef>
                <a:spcPts val="5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Cryoprecipitate,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prepared</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from</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fresh</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frozen</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plasma;</a:t>
            </a:r>
            <a:r>
              <a:rPr lang="en-US" sz="2400" spc="-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rich</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Factor</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VIII</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fibrinogen</a:t>
            </a:r>
          </a:p>
          <a:p>
            <a:pPr marL="0" indent="0">
              <a:spcBef>
                <a:spcPts val="15"/>
              </a:spcBef>
              <a:buNone/>
            </a:pPr>
            <a:r>
              <a:rPr lang="en-US" sz="2400" dirty="0">
                <a:effectLst/>
                <a:latin typeface="Calibri" panose="020F0502020204030204" pitchFamily="34" charset="0"/>
                <a:ea typeface="Calibri" panose="020F0502020204030204" pitchFamily="34" charset="0"/>
              </a:rPr>
              <a:t> </a:t>
            </a:r>
          </a:p>
          <a:p>
            <a:pPr marL="133985" marR="261620" algn="just">
              <a:lnSpc>
                <a:spcPct val="103000"/>
              </a:lnSpc>
              <a:spcAft>
                <a:spcPts val="0"/>
              </a:spcAft>
            </a:pPr>
            <a:r>
              <a:rPr lang="en-US" sz="2400" dirty="0">
                <a:effectLst/>
                <a:latin typeface="Calibri" panose="020F0502020204030204" pitchFamily="34" charset="0"/>
                <a:ea typeface="Calibri" panose="020F0502020204030204" pitchFamily="34" charset="0"/>
              </a:rPr>
              <a:t>A </a:t>
            </a:r>
            <a:r>
              <a:rPr lang="en-US" sz="2400" i="1" dirty="0">
                <a:solidFill>
                  <a:srgbClr val="00B050"/>
                </a:solidFill>
                <a:effectLst/>
                <a:latin typeface="Calibri" panose="020F0502020204030204" pitchFamily="34" charset="0"/>
                <a:ea typeface="Calibri" panose="020F0502020204030204" pitchFamily="34" charset="0"/>
              </a:rPr>
              <a:t>plasma derivative </a:t>
            </a:r>
            <a:r>
              <a:rPr lang="en-US" sz="2400" dirty="0">
                <a:effectLst/>
                <a:latin typeface="Calibri" panose="020F0502020204030204" pitchFamily="34" charset="0"/>
                <a:ea typeface="Calibri" panose="020F0502020204030204" pitchFamily="34" charset="0"/>
              </a:rPr>
              <a:t>is made from human plasma proteins prepared under pharmaceutical manufacturing conditions, such as:</a:t>
            </a:r>
          </a:p>
          <a:p>
            <a:pPr marL="342900" lvl="0" indent="-342900">
              <a:lnSpc>
                <a:spcPts val="1270"/>
              </a:lnSpc>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Albumin</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Coagulation factor</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concentrates</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Immunoglobulin</a:t>
            </a:r>
          </a:p>
          <a:p>
            <a:pPr marL="0" indent="0">
              <a:spcBef>
                <a:spcPts val="25"/>
              </a:spcBef>
              <a:buNone/>
            </a:pPr>
            <a:endParaRPr lang="en-US" sz="2400" dirty="0">
              <a:effectLst/>
              <a:latin typeface="Calibri" panose="020F0502020204030204" pitchFamily="34" charset="0"/>
              <a:ea typeface="Calibri" panose="020F0502020204030204" pitchFamily="34" charset="0"/>
            </a:endParaRPr>
          </a:p>
          <a:p>
            <a:pPr marL="134620" marR="262255" indent="-635" algn="just">
              <a:lnSpc>
                <a:spcPct val="103000"/>
              </a:lnSpc>
              <a:spcAft>
                <a:spcPts val="0"/>
              </a:spcAft>
            </a:pPr>
            <a:r>
              <a:rPr lang="en-US" sz="2400" dirty="0">
                <a:effectLst/>
                <a:latin typeface="Calibri" panose="020F0502020204030204" pitchFamily="34" charset="0"/>
                <a:ea typeface="Calibri" panose="020F0502020204030204" pitchFamily="34" charset="0"/>
              </a:rPr>
              <a:t>In Bangladesh, blood is </a:t>
            </a:r>
            <a:r>
              <a:rPr lang="en-US" sz="2400" spc="-15" dirty="0">
                <a:effectLst/>
                <a:latin typeface="Calibri" panose="020F0502020204030204" pitchFamily="34" charset="0"/>
                <a:ea typeface="Calibri" panose="020F0502020204030204" pitchFamily="34" charset="0"/>
              </a:rPr>
              <a:t>generally collected </a:t>
            </a:r>
            <a:r>
              <a:rPr lang="en-US" sz="2400" dirty="0">
                <a:effectLst/>
                <a:latin typeface="Calibri" panose="020F0502020204030204" pitchFamily="34" charset="0"/>
                <a:ea typeface="Calibri" panose="020F0502020204030204" pitchFamily="34" charset="0"/>
              </a:rPr>
              <a:t>in </a:t>
            </a:r>
            <a:r>
              <a:rPr lang="en-US" sz="2400" spc="-15" dirty="0">
                <a:solidFill>
                  <a:srgbClr val="00B050"/>
                </a:solidFill>
                <a:effectLst/>
                <a:latin typeface="Calibri" panose="020F0502020204030204" pitchFamily="34" charset="0"/>
                <a:ea typeface="Calibri" panose="020F0502020204030204" pitchFamily="34" charset="0"/>
              </a:rPr>
              <a:t>CPDA/CPDA1 </a:t>
            </a:r>
            <a:r>
              <a:rPr lang="en-US" sz="2400" dirty="0">
                <a:effectLst/>
                <a:latin typeface="Calibri" panose="020F0502020204030204" pitchFamily="34" charset="0"/>
                <a:ea typeface="Calibri" panose="020F0502020204030204" pitchFamily="34" charset="0"/>
              </a:rPr>
              <a:t>blood bags that contain </a:t>
            </a:r>
            <a:r>
              <a:rPr lang="en-US" sz="2400" dirty="0">
                <a:solidFill>
                  <a:srgbClr val="00B050"/>
                </a:solidFill>
                <a:effectLst/>
                <a:latin typeface="Calibri" panose="020F0502020204030204" pitchFamily="34" charset="0"/>
                <a:ea typeface="Calibri" panose="020F0502020204030204" pitchFamily="34" charset="0"/>
              </a:rPr>
              <a:t>63 </a:t>
            </a:r>
            <a:r>
              <a:rPr lang="en-US" sz="2400" spc="-15" dirty="0">
                <a:solidFill>
                  <a:srgbClr val="00B050"/>
                </a:solidFill>
                <a:effectLst/>
                <a:latin typeface="Calibri" panose="020F0502020204030204" pitchFamily="34" charset="0"/>
                <a:ea typeface="Calibri" panose="020F0502020204030204" pitchFamily="34" charset="0"/>
              </a:rPr>
              <a:t>mL </a:t>
            </a:r>
            <a:r>
              <a:rPr lang="en-US" sz="2400" spc="-15" dirty="0">
                <a:effectLst/>
                <a:latin typeface="Calibri" panose="020F0502020204030204" pitchFamily="34" charset="0"/>
                <a:ea typeface="Calibri" panose="020F0502020204030204" pitchFamily="34" charset="0"/>
              </a:rPr>
              <a:t>anticoagulant</a:t>
            </a:r>
            <a:r>
              <a:rPr lang="en-US" sz="2400" spc="-60" dirty="0">
                <a:effectLst/>
                <a:latin typeface="Calibri" panose="020F0502020204030204" pitchFamily="34" charset="0"/>
                <a:ea typeface="Calibri" panose="020F0502020204030204" pitchFamily="34" charset="0"/>
              </a:rPr>
              <a:t> </a:t>
            </a:r>
            <a:r>
              <a:rPr lang="en-US" sz="2400" spc="-15" dirty="0">
                <a:effectLst/>
                <a:latin typeface="Calibri" panose="020F0502020204030204" pitchFamily="34" charset="0"/>
                <a:ea typeface="Calibri" panose="020F0502020204030204" pitchFamily="34" charset="0"/>
              </a:rPr>
              <a:t>solution</a:t>
            </a:r>
            <a:r>
              <a:rPr lang="en-US" sz="2400" spc="-7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which</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provides</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a:t>
            </a:r>
            <a:r>
              <a:rPr lang="en-US" sz="2400" spc="-7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shelf</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life</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for</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red</a:t>
            </a:r>
            <a:r>
              <a:rPr lang="en-US" sz="2400" spc="-7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cells</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of</a:t>
            </a:r>
            <a:r>
              <a:rPr lang="en-US" sz="2400" spc="-65" dirty="0">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35</a:t>
            </a:r>
            <a:r>
              <a:rPr lang="en-US" sz="2400" spc="-6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days</a:t>
            </a:r>
            <a:r>
              <a:rPr lang="en-US" sz="2400" spc="-60" dirty="0">
                <a:solidFill>
                  <a:srgbClr val="00B050"/>
                </a:solidFill>
                <a:effectLst/>
                <a:latin typeface="Calibri" panose="020F0502020204030204" pitchFamily="34" charset="0"/>
                <a:ea typeface="Calibri" panose="020F0502020204030204" pitchFamily="34" charset="0"/>
              </a:rPr>
              <a:t> </a:t>
            </a:r>
            <a:r>
              <a:rPr lang="en-US" sz="2400" spc="-15" dirty="0">
                <a:effectLst/>
                <a:latin typeface="Calibri" panose="020F0502020204030204" pitchFamily="34" charset="0"/>
                <a:ea typeface="Calibri" panose="020F0502020204030204" pitchFamily="34" charset="0"/>
              </a:rPr>
              <a:t>when</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stored</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at</a:t>
            </a:r>
            <a:r>
              <a:rPr lang="en-US" sz="2400" spc="-65" dirty="0">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+2°C</a:t>
            </a:r>
            <a:r>
              <a:rPr lang="en-US" sz="2400" spc="-6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to</a:t>
            </a:r>
            <a:r>
              <a:rPr lang="en-US" sz="2400" spc="-65" dirty="0">
                <a:solidFill>
                  <a:srgbClr val="00B050"/>
                </a:solidFill>
                <a:effectLst/>
                <a:latin typeface="Calibri" panose="020F0502020204030204" pitchFamily="34" charset="0"/>
                <a:ea typeface="Calibri" panose="020F0502020204030204" pitchFamily="34" charset="0"/>
              </a:rPr>
              <a:t> </a:t>
            </a:r>
            <a:r>
              <a:rPr lang="en-US" sz="2400" spc="-15" dirty="0">
                <a:solidFill>
                  <a:srgbClr val="00B050"/>
                </a:solidFill>
                <a:effectLst/>
                <a:latin typeface="Calibri" panose="020F0502020204030204" pitchFamily="34" charset="0"/>
                <a:ea typeface="Calibri" panose="020F0502020204030204" pitchFamily="34" charset="0"/>
              </a:rPr>
              <a:t>+6°C.</a:t>
            </a:r>
            <a:endParaRPr lang="en-US" sz="2400" dirty="0">
              <a:solidFill>
                <a:srgbClr val="00B050"/>
              </a:solidFill>
              <a:effectLst/>
              <a:latin typeface="Calibri" panose="020F0502020204030204" pitchFamily="34" charset="0"/>
              <a:ea typeface="Calibri" panose="020F0502020204030204" pitchFamily="34" charset="0"/>
            </a:endParaRPr>
          </a:p>
          <a:p>
            <a:pPr marL="0" indent="0">
              <a:spcBef>
                <a:spcPts val="30"/>
              </a:spcBef>
              <a:buNone/>
            </a:pPr>
            <a:endParaRPr lang="en-US" sz="2400" dirty="0">
              <a:effectLst/>
              <a:latin typeface="Calibri" panose="020F0502020204030204" pitchFamily="34" charset="0"/>
              <a:ea typeface="Calibri" panose="020F0502020204030204" pitchFamily="34" charset="0"/>
            </a:endParaRPr>
          </a:p>
          <a:p>
            <a:r>
              <a:rPr lang="en-US" sz="2400" dirty="0">
                <a:effectLst/>
                <a:latin typeface="Calibri" panose="020F0502020204030204" pitchFamily="34" charset="0"/>
                <a:ea typeface="Calibri" panose="020F0502020204030204" pitchFamily="34" charset="0"/>
              </a:rPr>
              <a:t>For collection of blood components in Bangladesh, </a:t>
            </a:r>
            <a:r>
              <a:rPr lang="en-US" sz="2400" dirty="0">
                <a:solidFill>
                  <a:srgbClr val="00B050"/>
                </a:solidFill>
                <a:effectLst/>
                <a:latin typeface="Calibri" panose="020F0502020204030204" pitchFamily="34" charset="0"/>
                <a:ea typeface="Calibri" panose="020F0502020204030204" pitchFamily="34" charset="0"/>
              </a:rPr>
              <a:t>double or triple bags are used. </a:t>
            </a:r>
            <a:r>
              <a:rPr lang="en-US" sz="2400" dirty="0">
                <a:effectLst/>
                <a:latin typeface="Calibri" panose="020F0502020204030204" pitchFamily="34" charset="0"/>
                <a:ea typeface="Calibri" panose="020F0502020204030204" pitchFamily="34" charset="0"/>
              </a:rPr>
              <a:t>Components are prepared using a centrifuge, a piece of equipment that is available in most blood transfusion departments of medical colleges</a:t>
            </a:r>
            <a:endParaRPr lang="en-US" sz="3600" dirty="0"/>
          </a:p>
        </p:txBody>
      </p:sp>
    </p:spTree>
    <p:extLst>
      <p:ext uri="{BB962C8B-B14F-4D97-AF65-F5344CB8AC3E}">
        <p14:creationId xmlns:p14="http://schemas.microsoft.com/office/powerpoint/2010/main" val="1183171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5096-0E80-4B60-B223-9CB8473C008E}"/>
              </a:ext>
            </a:extLst>
          </p:cNvPr>
          <p:cNvSpPr>
            <a:spLocks noGrp="1"/>
          </p:cNvSpPr>
          <p:nvPr>
            <p:ph type="title"/>
          </p:nvPr>
        </p:nvSpPr>
        <p:spPr>
          <a:xfrm>
            <a:off x="838200" y="365125"/>
            <a:ext cx="10515600" cy="1061893"/>
          </a:xfrm>
        </p:spPr>
        <p:txBody>
          <a:bodyPr/>
          <a:lstStyle/>
          <a:p>
            <a:pPr algn="ctr"/>
            <a:r>
              <a:rPr lang="en-US" b="1" dirty="0"/>
              <a:t>Whole Blood</a:t>
            </a:r>
          </a:p>
        </p:txBody>
      </p:sp>
      <p:pic>
        <p:nvPicPr>
          <p:cNvPr id="5" name="Content Placeholder 4">
            <a:extLst>
              <a:ext uri="{FF2B5EF4-FFF2-40B4-BE49-F238E27FC236}">
                <a16:creationId xmlns:a16="http://schemas.microsoft.com/office/drawing/2014/main" id="{E7DA3D1A-8005-42E0-BDDE-C999BB37E6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5818" y="1427018"/>
            <a:ext cx="5403273" cy="5195455"/>
          </a:xfrm>
        </p:spPr>
      </p:pic>
    </p:spTree>
    <p:extLst>
      <p:ext uri="{BB962C8B-B14F-4D97-AF65-F5344CB8AC3E}">
        <p14:creationId xmlns:p14="http://schemas.microsoft.com/office/powerpoint/2010/main" val="306407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E565-C233-4BF0-8039-A431DAFBF5AF}"/>
              </a:ext>
            </a:extLst>
          </p:cNvPr>
          <p:cNvSpPr>
            <a:spLocks noGrp="1"/>
          </p:cNvSpPr>
          <p:nvPr>
            <p:ph type="title"/>
          </p:nvPr>
        </p:nvSpPr>
        <p:spPr>
          <a:xfrm>
            <a:off x="838200" y="180105"/>
            <a:ext cx="10515600" cy="970252"/>
          </a:xfrm>
        </p:spPr>
        <p:txBody>
          <a:bodyPr/>
          <a:lstStyle/>
          <a:p>
            <a:pPr algn="ctr"/>
            <a:r>
              <a:rPr lang="en-US" b="1" dirty="0" err="1"/>
              <a:t>Centrifuse</a:t>
            </a:r>
            <a:endParaRPr lang="en-US" b="1" dirty="0"/>
          </a:p>
        </p:txBody>
      </p:sp>
      <p:pic>
        <p:nvPicPr>
          <p:cNvPr id="5" name="Content Placeholder 4">
            <a:extLst>
              <a:ext uri="{FF2B5EF4-FFF2-40B4-BE49-F238E27FC236}">
                <a16:creationId xmlns:a16="http://schemas.microsoft.com/office/drawing/2014/main" id="{8241E6FF-99D8-41E6-BF24-7D81889A3A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7392" y="1150358"/>
            <a:ext cx="5430982" cy="5555242"/>
          </a:xfrm>
        </p:spPr>
      </p:pic>
    </p:spTree>
    <p:extLst>
      <p:ext uri="{BB962C8B-B14F-4D97-AF65-F5344CB8AC3E}">
        <p14:creationId xmlns:p14="http://schemas.microsoft.com/office/powerpoint/2010/main" val="494090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0D9DC8-5F5F-4C77-B1CE-34F7432EC71A}"/>
              </a:ext>
            </a:extLst>
          </p:cNvPr>
          <p:cNvSpPr>
            <a:spLocks noGrp="1"/>
          </p:cNvSpPr>
          <p:nvPr>
            <p:ph type="title"/>
          </p:nvPr>
        </p:nvSpPr>
        <p:spPr>
          <a:xfrm>
            <a:off x="838200" y="268141"/>
            <a:ext cx="10515600" cy="784802"/>
          </a:xfrm>
        </p:spPr>
        <p:txBody>
          <a:bodyPr/>
          <a:lstStyle/>
          <a:p>
            <a:pPr algn="ctr"/>
            <a:r>
              <a:rPr lang="en-US" b="1" dirty="0"/>
              <a:t>Blood Component Separation</a:t>
            </a:r>
          </a:p>
        </p:txBody>
      </p:sp>
      <p:pic>
        <p:nvPicPr>
          <p:cNvPr id="5" name="Content Placeholder 4">
            <a:extLst>
              <a:ext uri="{FF2B5EF4-FFF2-40B4-BE49-F238E27FC236}">
                <a16:creationId xmlns:a16="http://schemas.microsoft.com/office/drawing/2014/main" id="{3F82380C-413B-4973-A876-A524C38DAD4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80655" y="1274618"/>
            <a:ext cx="4184071" cy="5181600"/>
          </a:xfrm>
        </p:spPr>
      </p:pic>
      <p:pic>
        <p:nvPicPr>
          <p:cNvPr id="9" name="Content Placeholder 8">
            <a:extLst>
              <a:ext uri="{FF2B5EF4-FFF2-40B4-BE49-F238E27FC236}">
                <a16:creationId xmlns:a16="http://schemas.microsoft.com/office/drawing/2014/main" id="{ACC76072-F7F4-404A-BE86-DB580D8DB65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199" y="1620982"/>
            <a:ext cx="5576455" cy="4585854"/>
          </a:xfrm>
        </p:spPr>
      </p:pic>
    </p:spTree>
    <p:extLst>
      <p:ext uri="{BB962C8B-B14F-4D97-AF65-F5344CB8AC3E}">
        <p14:creationId xmlns:p14="http://schemas.microsoft.com/office/powerpoint/2010/main" val="1417732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7EA49-AEF8-454D-8F13-6E50BFE1D48A}"/>
              </a:ext>
            </a:extLst>
          </p:cNvPr>
          <p:cNvSpPr>
            <a:spLocks noGrp="1"/>
          </p:cNvSpPr>
          <p:nvPr>
            <p:ph type="title"/>
          </p:nvPr>
        </p:nvSpPr>
        <p:spPr>
          <a:xfrm>
            <a:off x="838200" y="281995"/>
            <a:ext cx="10515600" cy="757093"/>
          </a:xfrm>
        </p:spPr>
        <p:txBody>
          <a:bodyPr/>
          <a:lstStyle/>
          <a:p>
            <a:pPr algn="ctr"/>
            <a:r>
              <a:rPr lang="en-US" b="1" dirty="0"/>
              <a:t>Store</a:t>
            </a:r>
          </a:p>
        </p:txBody>
      </p:sp>
      <p:pic>
        <p:nvPicPr>
          <p:cNvPr id="6" name="Content Placeholder 5">
            <a:extLst>
              <a:ext uri="{FF2B5EF4-FFF2-40B4-BE49-F238E27FC236}">
                <a16:creationId xmlns:a16="http://schemas.microsoft.com/office/drawing/2014/main" id="{86691E32-95E0-4430-BA3E-2B89F334051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2618" y="1136073"/>
            <a:ext cx="4548133" cy="5439932"/>
          </a:xfrm>
        </p:spPr>
      </p:pic>
      <p:pic>
        <p:nvPicPr>
          <p:cNvPr id="8" name="Content Placeholder 7">
            <a:extLst>
              <a:ext uri="{FF2B5EF4-FFF2-40B4-BE49-F238E27FC236}">
                <a16:creationId xmlns:a16="http://schemas.microsoft.com/office/drawing/2014/main" id="{02428A65-C151-4DBC-9654-062A7CB4C25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1248" y="1136072"/>
            <a:ext cx="4222552" cy="5439931"/>
          </a:xfrm>
        </p:spPr>
      </p:pic>
    </p:spTree>
    <p:extLst>
      <p:ext uri="{BB962C8B-B14F-4D97-AF65-F5344CB8AC3E}">
        <p14:creationId xmlns:p14="http://schemas.microsoft.com/office/powerpoint/2010/main" val="743330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49D23-52E4-4E83-BC9C-A23D7BB3C347}"/>
              </a:ext>
            </a:extLst>
          </p:cNvPr>
          <p:cNvSpPr>
            <a:spLocks noGrp="1"/>
          </p:cNvSpPr>
          <p:nvPr>
            <p:ph type="title"/>
          </p:nvPr>
        </p:nvSpPr>
        <p:spPr>
          <a:xfrm>
            <a:off x="838200" y="365126"/>
            <a:ext cx="10515600" cy="715530"/>
          </a:xfrm>
        </p:spPr>
        <p:txBody>
          <a:bodyPr/>
          <a:lstStyle/>
          <a:p>
            <a:pPr algn="ctr"/>
            <a:r>
              <a:rPr lang="en-US" b="1" spc="-5" dirty="0">
                <a:latin typeface="Calibri" panose="020F0502020204030204" pitchFamily="34" charset="0"/>
                <a:ea typeface="Calibri" panose="020F0502020204030204" pitchFamily="34" charset="0"/>
              </a:rPr>
              <a:t>Whole blood</a:t>
            </a:r>
            <a:endParaRPr lang="en-US" dirty="0"/>
          </a:p>
        </p:txBody>
      </p:sp>
      <p:sp>
        <p:nvSpPr>
          <p:cNvPr id="3" name="Content Placeholder 2">
            <a:extLst>
              <a:ext uri="{FF2B5EF4-FFF2-40B4-BE49-F238E27FC236}">
                <a16:creationId xmlns:a16="http://schemas.microsoft.com/office/drawing/2014/main" id="{60260725-10BB-44BD-B318-86E06EEBBF76}"/>
              </a:ext>
            </a:extLst>
          </p:cNvPr>
          <p:cNvSpPr>
            <a:spLocks noGrp="1"/>
          </p:cNvSpPr>
          <p:nvPr>
            <p:ph idx="1"/>
          </p:nvPr>
        </p:nvSpPr>
        <p:spPr>
          <a:xfrm>
            <a:off x="838200" y="1080656"/>
            <a:ext cx="10515600" cy="5278580"/>
          </a:xfrm>
        </p:spPr>
        <p:txBody>
          <a:bodyPr>
            <a:normAutofit fontScale="92500" lnSpcReduction="10000"/>
          </a:bodyPr>
          <a:lstStyle/>
          <a:p>
            <a:pPr marL="0" indent="0">
              <a:spcBef>
                <a:spcPts val="5"/>
              </a:spcBef>
              <a:buNone/>
            </a:pPr>
            <a:r>
              <a:rPr lang="en-US" b="1" dirty="0">
                <a:effectLst/>
                <a:latin typeface="Calibri" panose="020F0502020204030204" pitchFamily="34" charset="0"/>
                <a:ea typeface="Calibri" panose="020F0502020204030204" pitchFamily="34" charset="0"/>
              </a:rPr>
              <a:t>Description:</a:t>
            </a:r>
          </a:p>
          <a:p>
            <a:pPr marL="0" indent="0">
              <a:spcBef>
                <a:spcPts val="35"/>
              </a:spcBef>
              <a:spcAft>
                <a:spcPts val="0"/>
              </a:spcAft>
              <a:buNone/>
            </a:pPr>
            <a:r>
              <a:rPr lang="en-US" dirty="0">
                <a:solidFill>
                  <a:srgbClr val="00B050"/>
                </a:solidFill>
                <a:effectLst/>
                <a:latin typeface="Calibri" panose="020F0502020204030204" pitchFamily="34" charset="0"/>
                <a:ea typeface="Calibri" panose="020F0502020204030204" pitchFamily="34" charset="0"/>
              </a:rPr>
              <a:t>450 mL whole blood in 63 mL </a:t>
            </a:r>
            <a:r>
              <a:rPr lang="en-US" dirty="0">
                <a:effectLst/>
                <a:latin typeface="Calibri" panose="020F0502020204030204" pitchFamily="34" charset="0"/>
                <a:ea typeface="Calibri" panose="020F0502020204030204" pitchFamily="34" charset="0"/>
              </a:rPr>
              <a:t>anticoagulant‐preservative solution of which Hb will be approximately 1.2 g/dL and </a:t>
            </a:r>
            <a:r>
              <a:rPr lang="en-US" dirty="0" err="1">
                <a:effectLst/>
                <a:latin typeface="Calibri" panose="020F0502020204030204" pitchFamily="34" charset="0"/>
                <a:ea typeface="Calibri" panose="020F0502020204030204" pitchFamily="34" charset="0"/>
              </a:rPr>
              <a:t>haematocrit</a:t>
            </a:r>
            <a:r>
              <a:rPr lang="en-US" dirty="0">
                <a:effectLst/>
                <a:latin typeface="Calibri" panose="020F0502020204030204" pitchFamily="34" charset="0"/>
                <a:ea typeface="Calibri" panose="020F0502020204030204" pitchFamily="34" charset="0"/>
              </a:rPr>
              <a:t> (</a:t>
            </a:r>
            <a:r>
              <a:rPr lang="en-US" dirty="0" err="1">
                <a:effectLst/>
                <a:latin typeface="Calibri" panose="020F0502020204030204" pitchFamily="34" charset="0"/>
                <a:ea typeface="Calibri" panose="020F0502020204030204" pitchFamily="34" charset="0"/>
              </a:rPr>
              <a:t>Hct</a:t>
            </a:r>
            <a:r>
              <a:rPr lang="en-US" dirty="0">
                <a:effectLst/>
                <a:latin typeface="Calibri" panose="020F0502020204030204" pitchFamily="34" charset="0"/>
                <a:ea typeface="Calibri" panose="020F0502020204030204" pitchFamily="34" charset="0"/>
              </a:rPr>
              <a:t>) 35‐45% with no functional platelets or labile coagulation factors (V and VIII) when stored at </a:t>
            </a:r>
            <a:r>
              <a:rPr lang="en-US" dirty="0">
                <a:solidFill>
                  <a:srgbClr val="00B050"/>
                </a:solidFill>
                <a:effectLst/>
                <a:latin typeface="Calibri" panose="020F0502020204030204" pitchFamily="34" charset="0"/>
                <a:ea typeface="Calibri" panose="020F0502020204030204" pitchFamily="34" charset="0"/>
              </a:rPr>
              <a:t>+2°C to +6°C.</a:t>
            </a:r>
          </a:p>
          <a:p>
            <a:pPr marL="0" indent="0">
              <a:spcBef>
                <a:spcPts val="35"/>
              </a:spcBef>
              <a:buNone/>
            </a:pPr>
            <a:r>
              <a:rPr lang="en-US" dirty="0">
                <a:effectLst/>
                <a:latin typeface="Calibri" panose="020F0502020204030204" pitchFamily="34" charset="0"/>
                <a:ea typeface="Calibri" panose="020F0502020204030204" pitchFamily="34" charset="0"/>
              </a:rPr>
              <a:t> </a:t>
            </a:r>
          </a:p>
          <a:p>
            <a:pPr marL="0" indent="0">
              <a:buNone/>
            </a:pPr>
            <a:r>
              <a:rPr lang="en-US" b="1" dirty="0">
                <a:effectLst/>
                <a:latin typeface="Calibri" panose="020F0502020204030204" pitchFamily="34" charset="0"/>
                <a:ea typeface="Calibri" panose="020F0502020204030204" pitchFamily="34" charset="0"/>
              </a:rPr>
              <a:t>Infection risk:</a:t>
            </a:r>
          </a:p>
          <a:p>
            <a:pPr marL="133985" marR="262255" indent="0" algn="just">
              <a:lnSpc>
                <a:spcPct val="102000"/>
              </a:lnSpc>
              <a:spcBef>
                <a:spcPts val="45"/>
              </a:spcBef>
              <a:spcAft>
                <a:spcPts val="0"/>
              </a:spcAft>
              <a:buNone/>
            </a:pPr>
            <a:r>
              <a:rPr lang="en-US" dirty="0">
                <a:effectLst/>
                <a:latin typeface="Calibri" panose="020F0502020204030204" pitchFamily="34" charset="0"/>
                <a:ea typeface="Calibri" panose="020F0502020204030204" pitchFamily="34" charset="0"/>
              </a:rPr>
              <a:t>Capable of transmitting an agent present in cells or plasma which was undetected during routine screening for TTIs, i.e. HIV, hepatitis B &amp; C, syphilis and malaria.</a:t>
            </a:r>
          </a:p>
          <a:p>
            <a:pPr marL="0" indent="0">
              <a:spcBef>
                <a:spcPts val="50"/>
              </a:spcBef>
              <a:buNone/>
            </a:pPr>
            <a:r>
              <a:rPr lang="en-US" dirty="0">
                <a:effectLst/>
                <a:latin typeface="Calibri" panose="020F0502020204030204" pitchFamily="34" charset="0"/>
                <a:ea typeface="Calibri" panose="020F0502020204030204" pitchFamily="34" charset="0"/>
              </a:rPr>
              <a:t> </a:t>
            </a:r>
          </a:p>
          <a:p>
            <a:pPr marL="0" indent="0">
              <a:buNone/>
            </a:pPr>
            <a:r>
              <a:rPr lang="en-US" b="1" dirty="0">
                <a:effectLst/>
                <a:latin typeface="Calibri" panose="020F0502020204030204" pitchFamily="34" charset="0"/>
                <a:ea typeface="Calibri" panose="020F0502020204030204" pitchFamily="34" charset="0"/>
              </a:rPr>
              <a:t>Storage:</a:t>
            </a:r>
          </a:p>
          <a:p>
            <a:pPr marL="133985" marR="203835" indent="0">
              <a:lnSpc>
                <a:spcPct val="103000"/>
              </a:lnSpc>
              <a:spcBef>
                <a:spcPts val="45"/>
              </a:spcBef>
              <a:spcAft>
                <a:spcPts val="0"/>
              </a:spcAft>
              <a:buNone/>
            </a:pPr>
            <a:r>
              <a:rPr lang="en-US" dirty="0">
                <a:effectLst/>
                <a:latin typeface="Calibri" panose="020F0502020204030204" pitchFamily="34" charset="0"/>
                <a:ea typeface="Calibri" panose="020F0502020204030204" pitchFamily="34" charset="0"/>
              </a:rPr>
              <a:t>Between +2°C and +6°C in an approved blood bank refrigerator, fitted with a temperature monitor and alarm.</a:t>
            </a:r>
          </a:p>
        </p:txBody>
      </p:sp>
    </p:spTree>
    <p:extLst>
      <p:ext uri="{BB962C8B-B14F-4D97-AF65-F5344CB8AC3E}">
        <p14:creationId xmlns:p14="http://schemas.microsoft.com/office/powerpoint/2010/main" val="211907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0786-A277-4AEF-8DA1-945C3B67D1A9}"/>
              </a:ext>
            </a:extLst>
          </p:cNvPr>
          <p:cNvSpPr>
            <a:spLocks noGrp="1"/>
          </p:cNvSpPr>
          <p:nvPr>
            <p:ph type="title"/>
          </p:nvPr>
        </p:nvSpPr>
        <p:spPr>
          <a:xfrm>
            <a:off x="838200" y="212721"/>
            <a:ext cx="10515600" cy="923348"/>
          </a:xfrm>
        </p:spPr>
        <p:txBody>
          <a:bodyPr/>
          <a:lstStyle/>
          <a:p>
            <a:pPr algn="ctr"/>
            <a:r>
              <a:rPr lang="en-US" b="1" spc="-5" dirty="0">
                <a:latin typeface="Calibri" panose="020F0502020204030204" pitchFamily="34" charset="0"/>
                <a:ea typeface="Calibri" panose="020F0502020204030204" pitchFamily="34" charset="0"/>
              </a:rPr>
              <a:t>Whole blood</a:t>
            </a:r>
            <a:endParaRPr lang="en-US" dirty="0"/>
          </a:p>
        </p:txBody>
      </p:sp>
      <p:sp>
        <p:nvSpPr>
          <p:cNvPr id="3" name="Content Placeholder 2">
            <a:extLst>
              <a:ext uri="{FF2B5EF4-FFF2-40B4-BE49-F238E27FC236}">
                <a16:creationId xmlns:a16="http://schemas.microsoft.com/office/drawing/2014/main" id="{DD4B68A0-6D70-4577-AB19-09632DD93EAA}"/>
              </a:ext>
            </a:extLst>
          </p:cNvPr>
          <p:cNvSpPr>
            <a:spLocks noGrp="1"/>
          </p:cNvSpPr>
          <p:nvPr>
            <p:ph idx="1"/>
          </p:nvPr>
        </p:nvSpPr>
        <p:spPr>
          <a:xfrm>
            <a:off x="838200" y="1233054"/>
            <a:ext cx="10515600" cy="5223163"/>
          </a:xfrm>
        </p:spPr>
        <p:txBody>
          <a:bodyPr>
            <a:normAutofit lnSpcReduction="10000"/>
          </a:bodyPr>
          <a:lstStyle/>
          <a:p>
            <a:pPr marL="0" indent="0">
              <a:buNone/>
            </a:pPr>
            <a:r>
              <a:rPr lang="en-US" b="1" dirty="0">
                <a:effectLst/>
                <a:latin typeface="Calibri" panose="020F0502020204030204" pitchFamily="34" charset="0"/>
                <a:ea typeface="Calibri" panose="020F0502020204030204" pitchFamily="34" charset="0"/>
              </a:rPr>
              <a:t>Indications:</a:t>
            </a:r>
          </a:p>
          <a:p>
            <a:pPr marL="342900" lvl="0" indent="-342900">
              <a:spcBef>
                <a:spcPts val="5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Red cell replacement in acute blood loss with</a:t>
            </a:r>
            <a:r>
              <a:rPr lang="en-US" spc="-80" dirty="0">
                <a:effectLst/>
                <a:latin typeface="Calibri" panose="020F0502020204030204" pitchFamily="34" charset="0"/>
                <a:ea typeface="Symbol" panose="05050102010706020507" pitchFamily="18" charset="2"/>
                <a:cs typeface="Symbol" panose="05050102010706020507" pitchFamily="18" charset="2"/>
              </a:rPr>
              <a:t> </a:t>
            </a:r>
            <a:r>
              <a:rPr lang="en-US" dirty="0" err="1">
                <a:effectLst/>
                <a:latin typeface="Calibri" panose="020F0502020204030204" pitchFamily="34" charset="0"/>
                <a:ea typeface="Symbol" panose="05050102010706020507" pitchFamily="18" charset="2"/>
                <a:cs typeface="Symbol" panose="05050102010706020507" pitchFamily="18" charset="2"/>
              </a:rPr>
              <a:t>hypovolaemia</a:t>
            </a:r>
            <a:r>
              <a:rPr lang="en-US" dirty="0">
                <a:effectLst/>
                <a:latin typeface="Calibri" panose="020F0502020204030204" pitchFamily="34" charset="0"/>
                <a:ea typeface="Symbol" panose="05050102010706020507" pitchFamily="18" charset="2"/>
                <a:cs typeface="Symbol" panose="05050102010706020507" pitchFamily="18" charset="2"/>
              </a:rPr>
              <a:t>.</a:t>
            </a: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Exchange</a:t>
            </a:r>
            <a:r>
              <a:rPr lang="en-US" spc="-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transfusion.</a:t>
            </a:r>
          </a:p>
          <a:p>
            <a:pPr marL="0" indent="0">
              <a:spcBef>
                <a:spcPts val="15"/>
              </a:spcBef>
              <a:buNone/>
            </a:pPr>
            <a:endParaRPr lang="en-US" dirty="0">
              <a:effectLst/>
              <a:latin typeface="Calibri" panose="020F0502020204030204" pitchFamily="34" charset="0"/>
              <a:ea typeface="Calibri" panose="020F0502020204030204" pitchFamily="34" charset="0"/>
            </a:endParaRPr>
          </a:p>
          <a:p>
            <a:pPr marL="0" indent="0">
              <a:buNone/>
            </a:pPr>
            <a:r>
              <a:rPr lang="en-US" b="1" dirty="0">
                <a:effectLst/>
                <a:latin typeface="Calibri" panose="020F0502020204030204" pitchFamily="34" charset="0"/>
                <a:ea typeface="Calibri" panose="020F0502020204030204" pitchFamily="34" charset="0"/>
              </a:rPr>
              <a:t>Contraindications:</a:t>
            </a:r>
          </a:p>
          <a:p>
            <a:pPr marL="0" indent="0">
              <a:spcBef>
                <a:spcPts val="45"/>
              </a:spcBef>
              <a:spcAft>
                <a:spcPts val="0"/>
              </a:spcAft>
              <a:buNone/>
            </a:pPr>
            <a:r>
              <a:rPr lang="en-US" dirty="0">
                <a:effectLst/>
                <a:latin typeface="Calibri" panose="020F0502020204030204" pitchFamily="34" charset="0"/>
                <a:ea typeface="Calibri" panose="020F0502020204030204" pitchFamily="34" charset="0"/>
              </a:rPr>
              <a:t>Risk of volume overload in patients with:</a:t>
            </a:r>
          </a:p>
          <a:p>
            <a:pPr marL="0" lvl="0" indent="0">
              <a:spcBef>
                <a:spcPts val="50"/>
              </a:spcBef>
              <a:buSzPts val="1000"/>
              <a:buNone/>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        Chronic </a:t>
            </a:r>
            <a:r>
              <a:rPr lang="en-US" dirty="0" err="1">
                <a:effectLst/>
                <a:latin typeface="Calibri" panose="020F0502020204030204" pitchFamily="34" charset="0"/>
                <a:ea typeface="Symbol" panose="05050102010706020507" pitchFamily="18" charset="2"/>
                <a:cs typeface="Symbol" panose="05050102010706020507" pitchFamily="18" charset="2"/>
              </a:rPr>
              <a:t>anaemia</a:t>
            </a:r>
            <a:r>
              <a:rPr lang="en-US" dirty="0">
                <a:effectLst/>
                <a:latin typeface="Calibri" panose="020F0502020204030204" pitchFamily="34" charset="0"/>
                <a:ea typeface="Symbol" panose="05050102010706020507" pitchFamily="18" charset="2"/>
                <a:cs typeface="Symbol" panose="05050102010706020507" pitchFamily="18" charset="2"/>
              </a:rPr>
              <a:t>.</a:t>
            </a:r>
          </a:p>
          <a:p>
            <a:pPr marL="0" lvl="0" indent="0">
              <a:spcBef>
                <a:spcPts val="40"/>
              </a:spcBef>
              <a:buSzPts val="1000"/>
              <a:buNone/>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        Incipient cardiac</a:t>
            </a:r>
            <a:r>
              <a:rPr lang="en-US" spc="-2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failure.</a:t>
            </a:r>
          </a:p>
          <a:p>
            <a:pPr marL="0" indent="0">
              <a:spcBef>
                <a:spcPts val="20"/>
              </a:spcBef>
              <a:buNone/>
            </a:pPr>
            <a:endParaRPr lang="en-US" dirty="0">
              <a:effectLst/>
              <a:latin typeface="Calibri" panose="020F0502020204030204" pitchFamily="34" charset="0"/>
              <a:ea typeface="Calibri" panose="020F0502020204030204" pitchFamily="34" charset="0"/>
            </a:endParaRPr>
          </a:p>
          <a:p>
            <a:pPr marL="0" indent="0">
              <a:buNone/>
            </a:pPr>
            <a:r>
              <a:rPr lang="en-US" b="1" dirty="0">
                <a:effectLst/>
                <a:latin typeface="Calibri" panose="020F0502020204030204" pitchFamily="34" charset="0"/>
                <a:ea typeface="Calibri" panose="020F0502020204030204" pitchFamily="34" charset="0"/>
              </a:rPr>
              <a:t>Administration:</a:t>
            </a:r>
          </a:p>
          <a:p>
            <a:pPr marL="342900" lvl="0" indent="-342900">
              <a:spcBef>
                <a:spcPts val="50"/>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Must be ABO and </a:t>
            </a:r>
            <a:r>
              <a:rPr lang="en-US" dirty="0" err="1">
                <a:effectLst/>
                <a:latin typeface="Calibri" panose="020F0502020204030204" pitchFamily="34" charset="0"/>
                <a:ea typeface="Symbol" panose="05050102010706020507" pitchFamily="18" charset="2"/>
                <a:cs typeface="Symbol" panose="05050102010706020507" pitchFamily="18" charset="2"/>
              </a:rPr>
              <a:t>RhD</a:t>
            </a:r>
            <a:r>
              <a:rPr lang="en-US" dirty="0">
                <a:effectLst/>
                <a:latin typeface="Calibri" panose="020F0502020204030204" pitchFamily="34" charset="0"/>
                <a:ea typeface="Symbol" panose="05050102010706020507" pitchFamily="18" charset="2"/>
                <a:cs typeface="Symbol" panose="05050102010706020507" pitchFamily="18" charset="2"/>
              </a:rPr>
              <a:t> compatible with the</a:t>
            </a:r>
            <a:r>
              <a:rPr lang="en-US" spc="-7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recipient.</a:t>
            </a:r>
          </a:p>
          <a:p>
            <a:pPr marL="342900" lvl="0" indent="-342900">
              <a:spcBef>
                <a:spcPts val="45"/>
              </a:spcBef>
              <a:buSzPts val="1000"/>
              <a:buFont typeface="Symbol" panose="05050102010706020507" pitchFamily="18" charset="2"/>
              <a:buChar char=""/>
              <a:tabLst>
                <a:tab pos="349250" algn="l"/>
                <a:tab pos="349885" algn="l"/>
              </a:tabLst>
            </a:pPr>
            <a:r>
              <a:rPr lang="en-US" dirty="0">
                <a:solidFill>
                  <a:srgbClr val="FF0000"/>
                </a:solidFill>
                <a:effectLst/>
                <a:latin typeface="Calibri" panose="020F0502020204030204" pitchFamily="34" charset="0"/>
                <a:ea typeface="Symbol" panose="05050102010706020507" pitchFamily="18" charset="2"/>
                <a:cs typeface="Symbol" panose="05050102010706020507" pitchFamily="18" charset="2"/>
              </a:rPr>
              <a:t>Never add medication to a unit of</a:t>
            </a:r>
            <a:r>
              <a:rPr lang="en-US" spc="-65" dirty="0">
                <a:solidFill>
                  <a:srgbClr val="FF0000"/>
                </a:solidFill>
                <a:effectLst/>
                <a:latin typeface="Calibri" panose="020F0502020204030204" pitchFamily="34" charset="0"/>
                <a:ea typeface="Symbol" panose="05050102010706020507" pitchFamily="18" charset="2"/>
                <a:cs typeface="Symbol" panose="05050102010706020507" pitchFamily="18" charset="2"/>
              </a:rPr>
              <a:t> </a:t>
            </a:r>
            <a:r>
              <a:rPr lang="en-US" dirty="0">
                <a:solidFill>
                  <a:srgbClr val="FF0000"/>
                </a:solidFill>
                <a:effectLst/>
                <a:latin typeface="Calibri" panose="020F0502020204030204" pitchFamily="34" charset="0"/>
                <a:ea typeface="Symbol" panose="05050102010706020507" pitchFamily="18" charset="2"/>
                <a:cs typeface="Symbol" panose="05050102010706020507" pitchFamily="18" charset="2"/>
              </a:rPr>
              <a:t>blood.</a:t>
            </a: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Complete transfusion within 4 hours of</a:t>
            </a:r>
            <a:r>
              <a:rPr lang="en-US" spc="-40"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commencement.</a:t>
            </a:r>
          </a:p>
          <a:p>
            <a:endParaRPr lang="en-US" sz="4000" dirty="0"/>
          </a:p>
        </p:txBody>
      </p:sp>
    </p:spTree>
    <p:extLst>
      <p:ext uri="{BB962C8B-B14F-4D97-AF65-F5344CB8AC3E}">
        <p14:creationId xmlns:p14="http://schemas.microsoft.com/office/powerpoint/2010/main" val="1543068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E8AA-409B-49E8-92F9-89C068A605B4}"/>
              </a:ext>
            </a:extLst>
          </p:cNvPr>
          <p:cNvSpPr>
            <a:spLocks noGrp="1"/>
          </p:cNvSpPr>
          <p:nvPr>
            <p:ph type="title"/>
          </p:nvPr>
        </p:nvSpPr>
        <p:spPr>
          <a:xfrm>
            <a:off x="838200" y="365126"/>
            <a:ext cx="10515600" cy="923348"/>
          </a:xfrm>
        </p:spPr>
        <p:txBody>
          <a:bodyPr>
            <a:normAutofit/>
          </a:bodyPr>
          <a:lstStyle/>
          <a:p>
            <a:pPr algn="ctr"/>
            <a:r>
              <a:rPr lang="en-US" sz="4400" b="1" spc="-5" dirty="0">
                <a:effectLst/>
                <a:latin typeface="Calibri" panose="020F0502020204030204" pitchFamily="34" charset="0"/>
                <a:ea typeface="Calibri" panose="020F0502020204030204" pitchFamily="34" charset="0"/>
              </a:rPr>
              <a:t>Red cell concentrates </a:t>
            </a:r>
            <a:r>
              <a:rPr lang="en-US" b="1" spc="-5" dirty="0">
                <a:latin typeface="Calibri" panose="020F0502020204030204" pitchFamily="34" charset="0"/>
                <a:ea typeface="Calibri" panose="020F0502020204030204" pitchFamily="34" charset="0"/>
              </a:rPr>
              <a:t>(RCC)/Packed Cell</a:t>
            </a:r>
            <a:endParaRPr lang="en-US" dirty="0"/>
          </a:p>
        </p:txBody>
      </p:sp>
      <p:sp>
        <p:nvSpPr>
          <p:cNvPr id="3" name="Content Placeholder 2">
            <a:extLst>
              <a:ext uri="{FF2B5EF4-FFF2-40B4-BE49-F238E27FC236}">
                <a16:creationId xmlns:a16="http://schemas.microsoft.com/office/drawing/2014/main" id="{917FE47F-CF40-4A81-B9E5-FCE2FC4B2043}"/>
              </a:ext>
            </a:extLst>
          </p:cNvPr>
          <p:cNvSpPr>
            <a:spLocks noGrp="1"/>
          </p:cNvSpPr>
          <p:nvPr>
            <p:ph idx="1"/>
          </p:nvPr>
        </p:nvSpPr>
        <p:spPr>
          <a:xfrm>
            <a:off x="838200" y="1413164"/>
            <a:ext cx="10515600" cy="4763799"/>
          </a:xfrm>
        </p:spPr>
        <p:txBody>
          <a:bodyPr>
            <a:normAutofit/>
          </a:bodyPr>
          <a:lstStyle/>
          <a:p>
            <a:pPr marL="0" indent="0">
              <a:buNone/>
            </a:pPr>
            <a:r>
              <a:rPr lang="en-US" sz="2400" b="1" dirty="0">
                <a:effectLst/>
                <a:latin typeface="Calibri" panose="020F0502020204030204" pitchFamily="34" charset="0"/>
                <a:ea typeface="Calibri" panose="020F0502020204030204" pitchFamily="34" charset="0"/>
              </a:rPr>
              <a:t>Description:</a:t>
            </a:r>
          </a:p>
          <a:p>
            <a:pPr marL="0" marR="203835" indent="0">
              <a:lnSpc>
                <a:spcPct val="103000"/>
              </a:lnSpc>
              <a:spcBef>
                <a:spcPts val="45"/>
              </a:spcBef>
              <a:spcAft>
                <a:spcPts val="0"/>
              </a:spcAft>
              <a:buNone/>
            </a:pPr>
            <a:r>
              <a:rPr lang="en-US" sz="2400" dirty="0">
                <a:solidFill>
                  <a:srgbClr val="00B050"/>
                </a:solidFill>
                <a:effectLst/>
                <a:latin typeface="Calibri" panose="020F0502020204030204" pitchFamily="34" charset="0"/>
                <a:ea typeface="Calibri" panose="020F0502020204030204" pitchFamily="34" charset="0"/>
              </a:rPr>
              <a:t>150‐200 mL </a:t>
            </a:r>
            <a:r>
              <a:rPr lang="en-US" sz="2400" dirty="0">
                <a:effectLst/>
                <a:latin typeface="Calibri" panose="020F0502020204030204" pitchFamily="34" charset="0"/>
                <a:ea typeface="Calibri" panose="020F0502020204030204" pitchFamily="34" charset="0"/>
              </a:rPr>
              <a:t>red blood cells from which most of the plasma has been removed. Hb concentration will be approximately 20 g/100 mL (not less than 45 g per unit) and </a:t>
            </a:r>
            <a:r>
              <a:rPr lang="en-US" sz="2400" dirty="0" err="1">
                <a:effectLst/>
                <a:latin typeface="Calibri" panose="020F0502020204030204" pitchFamily="34" charset="0"/>
                <a:ea typeface="Calibri" panose="020F0502020204030204" pitchFamily="34" charset="0"/>
              </a:rPr>
              <a:t>Hct</a:t>
            </a:r>
            <a:r>
              <a:rPr lang="en-US" sz="2400" dirty="0">
                <a:effectLst/>
                <a:latin typeface="Calibri" panose="020F0502020204030204" pitchFamily="34" charset="0"/>
                <a:ea typeface="Calibri" panose="020F0502020204030204" pitchFamily="34" charset="0"/>
              </a:rPr>
              <a:t> 55‐75%.</a:t>
            </a:r>
          </a:p>
          <a:p>
            <a:pPr marL="0" indent="0">
              <a:buNone/>
            </a:pPr>
            <a:r>
              <a:rPr lang="en-US" sz="2400" b="1" dirty="0">
                <a:effectLst/>
                <a:latin typeface="Calibri" panose="020F0502020204030204" pitchFamily="34" charset="0"/>
                <a:ea typeface="Calibri" panose="020F0502020204030204" pitchFamily="34" charset="0"/>
              </a:rPr>
              <a:t>Infection risk:    </a:t>
            </a:r>
            <a:r>
              <a:rPr lang="en-US" sz="2400" dirty="0">
                <a:effectLst/>
                <a:latin typeface="Calibri" panose="020F0502020204030204" pitchFamily="34" charset="0"/>
                <a:ea typeface="Calibri" panose="020F0502020204030204" pitchFamily="34" charset="0"/>
              </a:rPr>
              <a:t>Same as for whole</a:t>
            </a:r>
            <a:r>
              <a:rPr lang="en-US" sz="2400" spc="-1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blood.</a:t>
            </a:r>
            <a:endParaRPr lang="en-US" sz="3200" dirty="0">
              <a:effectLst/>
              <a:latin typeface="Calibri" panose="020F0502020204030204" pitchFamily="34" charset="0"/>
              <a:ea typeface="Calibri" panose="020F0502020204030204" pitchFamily="34" charset="0"/>
            </a:endParaRPr>
          </a:p>
          <a:p>
            <a:pPr marL="0" indent="0">
              <a:spcBef>
                <a:spcPts val="30"/>
              </a:spcBef>
              <a:buNone/>
            </a:pPr>
            <a:r>
              <a:rPr lang="en-US" sz="2400" b="1" dirty="0">
                <a:effectLst/>
                <a:latin typeface="Calibri" panose="020F0502020204030204" pitchFamily="34" charset="0"/>
                <a:ea typeface="Calibri" panose="020F0502020204030204" pitchFamily="34" charset="0"/>
              </a:rPr>
              <a:t>Storage:	  </a:t>
            </a:r>
            <a:r>
              <a:rPr lang="en-US" sz="2400" dirty="0">
                <a:effectLst/>
                <a:latin typeface="Calibri" panose="020F0502020204030204" pitchFamily="34" charset="0"/>
                <a:ea typeface="Calibri" panose="020F0502020204030204" pitchFamily="34" charset="0"/>
              </a:rPr>
              <a:t>Same</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as</a:t>
            </a:r>
            <a:r>
              <a:rPr lang="en-US" sz="2400" spc="-5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for</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whole</a:t>
            </a:r>
            <a:r>
              <a:rPr lang="en-US" sz="2400" spc="-5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blood.</a:t>
            </a:r>
          </a:p>
          <a:p>
            <a:pPr marL="0" indent="0">
              <a:spcBef>
                <a:spcPts val="5"/>
              </a:spcBef>
              <a:spcAft>
                <a:spcPts val="0"/>
              </a:spcAft>
              <a:buNone/>
              <a:tabLst>
                <a:tab pos="994410" algn="l"/>
              </a:tabLst>
            </a:pPr>
            <a:r>
              <a:rPr lang="en-US" sz="2400" b="1" dirty="0">
                <a:effectLst/>
                <a:latin typeface="Calibri" panose="020F0502020204030204" pitchFamily="34" charset="0"/>
                <a:ea typeface="Calibri" panose="020F0502020204030204" pitchFamily="34" charset="0"/>
              </a:rPr>
              <a:t>Indications:	  </a:t>
            </a:r>
            <a:r>
              <a:rPr lang="en-US" sz="2400" dirty="0">
                <a:effectLst/>
                <a:latin typeface="Calibri" panose="020F0502020204030204" pitchFamily="34" charset="0"/>
                <a:ea typeface="Calibri" panose="020F0502020204030204" pitchFamily="34" charset="0"/>
              </a:rPr>
              <a:t>Replacement of red cells in </a:t>
            </a:r>
            <a:r>
              <a:rPr lang="en-US" sz="2400" dirty="0" err="1">
                <a:solidFill>
                  <a:srgbClr val="00B050"/>
                </a:solidFill>
                <a:effectLst/>
                <a:latin typeface="Calibri" panose="020F0502020204030204" pitchFamily="34" charset="0"/>
                <a:ea typeface="Calibri" panose="020F0502020204030204" pitchFamily="34" charset="0"/>
              </a:rPr>
              <a:t>anaemic</a:t>
            </a:r>
            <a:r>
              <a:rPr lang="en-US" sz="2400" spc="-7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patients</a:t>
            </a:r>
            <a:r>
              <a:rPr lang="en-US" sz="2400" dirty="0">
                <a:effectLst/>
                <a:latin typeface="Calibri" panose="020F0502020204030204" pitchFamily="34" charset="0"/>
                <a:ea typeface="Calibri" panose="020F0502020204030204" pitchFamily="34" charset="0"/>
              </a:rPr>
              <a:t>.</a:t>
            </a:r>
            <a:endParaRPr lang="en-US" sz="3200" dirty="0">
              <a:effectLst/>
              <a:latin typeface="Calibri" panose="020F0502020204030204" pitchFamily="34" charset="0"/>
              <a:ea typeface="Calibri" panose="020F0502020204030204" pitchFamily="34" charset="0"/>
            </a:endParaRPr>
          </a:p>
          <a:p>
            <a:pPr marL="0" indent="0">
              <a:spcBef>
                <a:spcPts val="20"/>
              </a:spcBef>
              <a:buNone/>
            </a:pPr>
            <a:endParaRPr lang="en-US" sz="2400" dirty="0">
              <a:effectLst/>
              <a:latin typeface="Calibri" panose="020F0502020204030204" pitchFamily="34" charset="0"/>
              <a:ea typeface="Calibri" panose="020F0502020204030204" pitchFamily="34" charset="0"/>
            </a:endParaRPr>
          </a:p>
          <a:p>
            <a:endParaRPr lang="en-US" sz="6600" dirty="0"/>
          </a:p>
        </p:txBody>
      </p:sp>
    </p:spTree>
    <p:extLst>
      <p:ext uri="{BB962C8B-B14F-4D97-AF65-F5344CB8AC3E}">
        <p14:creationId xmlns:p14="http://schemas.microsoft.com/office/powerpoint/2010/main" val="3356910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5A6C-C8C1-41DB-9428-6BFCD57EF75F}"/>
              </a:ext>
            </a:extLst>
          </p:cNvPr>
          <p:cNvSpPr>
            <a:spLocks noGrp="1"/>
          </p:cNvSpPr>
          <p:nvPr>
            <p:ph type="title"/>
          </p:nvPr>
        </p:nvSpPr>
        <p:spPr/>
        <p:txBody>
          <a:bodyPr/>
          <a:lstStyle/>
          <a:p>
            <a:r>
              <a:rPr lang="en-US" sz="4400" b="1" spc="-5" dirty="0">
                <a:effectLst/>
                <a:latin typeface="Calibri" panose="020F0502020204030204" pitchFamily="34" charset="0"/>
                <a:ea typeface="Calibri" panose="020F0502020204030204" pitchFamily="34" charset="0"/>
              </a:rPr>
              <a:t>Red cell concentrates </a:t>
            </a:r>
            <a:r>
              <a:rPr lang="en-US" b="1" spc="-5" dirty="0">
                <a:latin typeface="Calibri" panose="020F0502020204030204" pitchFamily="34" charset="0"/>
                <a:ea typeface="Calibri" panose="020F0502020204030204" pitchFamily="34" charset="0"/>
              </a:rPr>
              <a:t>(RCC)/Packed Cell</a:t>
            </a:r>
            <a:endParaRPr lang="en-US" dirty="0"/>
          </a:p>
        </p:txBody>
      </p:sp>
      <p:pic>
        <p:nvPicPr>
          <p:cNvPr id="5" name="Content Placeholder 4">
            <a:extLst>
              <a:ext uri="{FF2B5EF4-FFF2-40B4-BE49-F238E27FC236}">
                <a16:creationId xmlns:a16="http://schemas.microsoft.com/office/drawing/2014/main" id="{E6AF5ABE-77AB-4167-8216-D9187D66F1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3139" y="1468582"/>
            <a:ext cx="4250260" cy="5264727"/>
          </a:xfrm>
        </p:spPr>
      </p:pic>
    </p:spTree>
    <p:extLst>
      <p:ext uri="{BB962C8B-B14F-4D97-AF65-F5344CB8AC3E}">
        <p14:creationId xmlns:p14="http://schemas.microsoft.com/office/powerpoint/2010/main" val="177394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EE34-0039-4404-B02C-209BEB7DC5AB}"/>
              </a:ext>
            </a:extLst>
          </p:cNvPr>
          <p:cNvSpPr>
            <a:spLocks noGrp="1"/>
          </p:cNvSpPr>
          <p:nvPr>
            <p:ph type="title"/>
          </p:nvPr>
        </p:nvSpPr>
        <p:spPr>
          <a:xfrm>
            <a:off x="838200" y="124690"/>
            <a:ext cx="10515600" cy="942111"/>
          </a:xfrm>
        </p:spPr>
        <p:txBody>
          <a:bodyPr>
            <a:normAutofit/>
          </a:bodyPr>
          <a:lstStyle/>
          <a:p>
            <a:pPr algn="ctr"/>
            <a:r>
              <a:rPr lang="en-US" sz="4400" b="1" spc="-5" dirty="0">
                <a:effectLst/>
                <a:latin typeface="Calibri" panose="020F0502020204030204" pitchFamily="34" charset="0"/>
                <a:ea typeface="Calibri" panose="020F0502020204030204" pitchFamily="34" charset="0"/>
              </a:rPr>
              <a:t>Platelet concentrates</a:t>
            </a:r>
            <a:r>
              <a:rPr lang="en-US" sz="4400" b="1" spc="-2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(PC)</a:t>
            </a:r>
            <a:endParaRPr lang="en-US" dirty="0"/>
          </a:p>
        </p:txBody>
      </p:sp>
      <p:sp>
        <p:nvSpPr>
          <p:cNvPr id="3" name="Content Placeholder 2">
            <a:extLst>
              <a:ext uri="{FF2B5EF4-FFF2-40B4-BE49-F238E27FC236}">
                <a16:creationId xmlns:a16="http://schemas.microsoft.com/office/drawing/2014/main" id="{14239959-4072-46C2-A9BE-06B4814AB0B5}"/>
              </a:ext>
            </a:extLst>
          </p:cNvPr>
          <p:cNvSpPr>
            <a:spLocks noGrp="1"/>
          </p:cNvSpPr>
          <p:nvPr>
            <p:ph idx="1"/>
          </p:nvPr>
        </p:nvSpPr>
        <p:spPr>
          <a:xfrm>
            <a:off x="838200" y="1011382"/>
            <a:ext cx="10515600" cy="5597236"/>
          </a:xfrm>
        </p:spPr>
        <p:txBody>
          <a:bodyPr>
            <a:normAutofit fontScale="92500" lnSpcReduction="10000"/>
          </a:bodyPr>
          <a:lstStyle/>
          <a:p>
            <a:pPr marL="0" indent="0">
              <a:spcBef>
                <a:spcPts val="20"/>
              </a:spcBef>
              <a:buNone/>
            </a:pPr>
            <a:r>
              <a:rPr lang="en-US" sz="2400" b="1" dirty="0">
                <a:effectLst/>
                <a:latin typeface="Calibri" panose="020F0502020204030204" pitchFamily="34" charset="0"/>
                <a:ea typeface="Calibri" panose="020F0502020204030204" pitchFamily="34" charset="0"/>
              </a:rPr>
              <a:t>Description:</a:t>
            </a:r>
          </a:p>
          <a:p>
            <a:pPr marL="0" marR="249555" indent="0">
              <a:lnSpc>
                <a:spcPct val="102000"/>
              </a:lnSpc>
              <a:spcBef>
                <a:spcPts val="45"/>
              </a:spcBef>
              <a:spcAft>
                <a:spcPts val="0"/>
              </a:spcAft>
              <a:buNone/>
            </a:pPr>
            <a:r>
              <a:rPr lang="en-US" sz="2400" dirty="0">
                <a:effectLst/>
                <a:latin typeface="Calibri" panose="020F0502020204030204" pitchFamily="34" charset="0"/>
                <a:ea typeface="Calibri" panose="020F0502020204030204" pitchFamily="34" charset="0"/>
              </a:rPr>
              <a:t>PCs are prepared from units of whole blood that have not been allowed to cool </a:t>
            </a:r>
            <a:r>
              <a:rPr lang="en-US" sz="2400" dirty="0">
                <a:solidFill>
                  <a:srgbClr val="FF0000"/>
                </a:solidFill>
                <a:effectLst/>
                <a:latin typeface="Calibri" panose="020F0502020204030204" pitchFamily="34" charset="0"/>
                <a:ea typeface="Calibri" panose="020F0502020204030204" pitchFamily="34" charset="0"/>
              </a:rPr>
              <a:t>below +20°C</a:t>
            </a:r>
            <a:r>
              <a:rPr lang="en-US" sz="2400" dirty="0">
                <a:effectLst/>
                <a:latin typeface="Calibri" panose="020F0502020204030204" pitchFamily="34" charset="0"/>
                <a:ea typeface="Calibri" panose="020F0502020204030204" pitchFamily="34" charset="0"/>
              </a:rPr>
              <a:t>. A single donor unit consists of </a:t>
            </a:r>
            <a:r>
              <a:rPr lang="en-US" sz="2400" dirty="0">
                <a:solidFill>
                  <a:srgbClr val="00B050"/>
                </a:solidFill>
                <a:effectLst/>
                <a:latin typeface="Calibri" panose="020F0502020204030204" pitchFamily="34" charset="0"/>
                <a:ea typeface="Calibri" panose="020F0502020204030204" pitchFamily="34" charset="0"/>
              </a:rPr>
              <a:t>50‐60 mL </a:t>
            </a:r>
            <a:r>
              <a:rPr lang="en-US" sz="2400" dirty="0">
                <a:effectLst/>
                <a:latin typeface="Calibri" panose="020F0502020204030204" pitchFamily="34" charset="0"/>
                <a:ea typeface="Calibri" panose="020F0502020204030204" pitchFamily="34" charset="0"/>
              </a:rPr>
              <a:t>plasma that should contain ≥55 x 10</a:t>
            </a:r>
            <a:r>
              <a:rPr lang="en-US" sz="2400" baseline="30000" dirty="0">
                <a:effectLst/>
                <a:latin typeface="Calibri" panose="020F0502020204030204" pitchFamily="34" charset="0"/>
                <a:ea typeface="Calibri" panose="020F0502020204030204" pitchFamily="34" charset="0"/>
              </a:rPr>
              <a:t>9</a:t>
            </a:r>
            <a:r>
              <a:rPr lang="en-US" sz="2400" dirty="0">
                <a:effectLst/>
                <a:latin typeface="Calibri" panose="020F0502020204030204" pitchFamily="34" charset="0"/>
                <a:ea typeface="Calibri" panose="020F0502020204030204" pitchFamily="34" charset="0"/>
              </a:rPr>
              <a:t> platelets.</a:t>
            </a:r>
          </a:p>
          <a:p>
            <a:pPr marL="0" indent="0">
              <a:spcBef>
                <a:spcPts val="50"/>
              </a:spcBef>
              <a:buNone/>
            </a:pPr>
            <a:r>
              <a:rPr lang="en-US" sz="2400" dirty="0">
                <a:effectLst/>
                <a:latin typeface="Calibri" panose="020F0502020204030204" pitchFamily="34" charset="0"/>
                <a:ea typeface="Calibri" panose="020F0502020204030204" pitchFamily="34" charset="0"/>
              </a:rPr>
              <a:t> </a:t>
            </a:r>
          </a:p>
          <a:p>
            <a:pPr marL="0" indent="0">
              <a:spcBef>
                <a:spcPts val="50"/>
              </a:spcBef>
              <a:buNone/>
            </a:pPr>
            <a:r>
              <a:rPr lang="en-US" sz="2400" b="1" dirty="0">
                <a:effectLst/>
                <a:latin typeface="Calibri" panose="020F0502020204030204" pitchFamily="34" charset="0"/>
                <a:ea typeface="Calibri" panose="020F0502020204030204" pitchFamily="34" charset="0"/>
              </a:rPr>
              <a:t>Unit of issue</a:t>
            </a:r>
          </a:p>
          <a:p>
            <a:pPr marL="0" indent="0">
              <a:spcBef>
                <a:spcPts val="50"/>
              </a:spcBef>
              <a:buNone/>
            </a:pPr>
            <a:r>
              <a:rPr lang="en-US" sz="2400" b="1" dirty="0">
                <a:latin typeface="Calibri" panose="020F0502020204030204" pitchFamily="34" charset="0"/>
                <a:ea typeface="Calibri" panose="020F0502020204030204" pitchFamily="34" charset="0"/>
              </a:rPr>
              <a:t>P</a:t>
            </a:r>
            <a:r>
              <a:rPr lang="en-US" sz="2400" dirty="0">
                <a:effectLst/>
                <a:latin typeface="Calibri" panose="020F0502020204030204" pitchFamily="34" charset="0"/>
                <a:ea typeface="Calibri" panose="020F0502020204030204" pitchFamily="34" charset="0"/>
              </a:rPr>
              <a:t>latelets prepared from 4‐6 donor units containing at least 240 x 10</a:t>
            </a:r>
            <a:r>
              <a:rPr lang="en-US" sz="2400" baseline="30000" dirty="0">
                <a:effectLst/>
                <a:latin typeface="Calibri" panose="020F0502020204030204" pitchFamily="34" charset="0"/>
                <a:ea typeface="Calibri" panose="020F0502020204030204" pitchFamily="34" charset="0"/>
              </a:rPr>
              <a:t>9</a:t>
            </a:r>
            <a:r>
              <a:rPr lang="en-US" sz="2400" dirty="0">
                <a:effectLst/>
                <a:latin typeface="Calibri" panose="020F0502020204030204" pitchFamily="34" charset="0"/>
                <a:ea typeface="Calibri" panose="020F0502020204030204" pitchFamily="34" charset="0"/>
              </a:rPr>
              <a:t> platelets. </a:t>
            </a:r>
          </a:p>
          <a:p>
            <a:pPr marL="0" indent="0">
              <a:buNone/>
            </a:pPr>
            <a:r>
              <a:rPr lang="en-US" sz="2400" b="1" dirty="0">
                <a:effectLst/>
                <a:latin typeface="Calibri" panose="020F0502020204030204" pitchFamily="34" charset="0"/>
                <a:ea typeface="Calibri" panose="020F0502020204030204" pitchFamily="34" charset="0"/>
              </a:rPr>
              <a:t>Infection risk: </a:t>
            </a:r>
            <a:r>
              <a:rPr lang="en-US" sz="2400" dirty="0">
                <a:effectLst/>
                <a:latin typeface="Calibri" panose="020F0502020204030204" pitchFamily="34" charset="0"/>
                <a:ea typeface="Calibri" panose="020F0502020204030204" pitchFamily="34" charset="0"/>
              </a:rPr>
              <a:t>Bacterial contamination affects about 1% of pooled units.</a:t>
            </a:r>
          </a:p>
          <a:p>
            <a:pPr marL="0" indent="0">
              <a:buNone/>
            </a:pPr>
            <a:r>
              <a:rPr lang="en-US" sz="2400" b="1" dirty="0">
                <a:effectLst/>
                <a:latin typeface="Calibri" panose="020F0502020204030204" pitchFamily="34" charset="0"/>
                <a:ea typeface="Calibri" panose="020F0502020204030204" pitchFamily="34" charset="0"/>
              </a:rPr>
              <a:t>Storage:</a:t>
            </a:r>
          </a:p>
          <a:p>
            <a:pPr marL="0" marR="260350" indent="0" algn="just">
              <a:lnSpc>
                <a:spcPct val="102000"/>
              </a:lnSpc>
              <a:spcBef>
                <a:spcPts val="40"/>
              </a:spcBef>
              <a:spcAft>
                <a:spcPts val="0"/>
              </a:spcAft>
              <a:buNone/>
            </a:pPr>
            <a:r>
              <a:rPr lang="en-US" sz="2400" dirty="0">
                <a:effectLst/>
                <a:latin typeface="Calibri" panose="020F0502020204030204" pitchFamily="34" charset="0"/>
                <a:ea typeface="Calibri" panose="020F0502020204030204" pitchFamily="34" charset="0"/>
              </a:rPr>
              <a:t>PCs</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may</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be</a:t>
            </a:r>
            <a:r>
              <a:rPr lang="en-US" sz="2400" spc="-5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stored</a:t>
            </a:r>
            <a:r>
              <a:rPr lang="en-US" sz="2400" spc="-5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for</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up</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to</a:t>
            </a:r>
            <a:r>
              <a:rPr lang="en-US" sz="2400" spc="-55" dirty="0">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5</a:t>
            </a:r>
            <a:r>
              <a:rPr lang="en-US" sz="2400" spc="-6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days</a:t>
            </a:r>
            <a:r>
              <a:rPr lang="en-US" sz="2400" spc="-6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at</a:t>
            </a:r>
            <a:r>
              <a:rPr lang="en-US" sz="2400" spc="-5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+20°C</a:t>
            </a:r>
            <a:r>
              <a:rPr lang="en-US" sz="2400" spc="-6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to</a:t>
            </a:r>
            <a:r>
              <a:rPr lang="en-US" sz="2400" spc="-5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+24°C</a:t>
            </a:r>
            <a:r>
              <a:rPr lang="en-US" sz="2400" spc="-5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(with</a:t>
            </a:r>
            <a:r>
              <a:rPr lang="en-US" sz="2400" spc="-55" dirty="0">
                <a:solidFill>
                  <a:srgbClr val="00B050"/>
                </a:solidFill>
                <a:effectLst/>
                <a:latin typeface="Calibri" panose="020F0502020204030204" pitchFamily="34" charset="0"/>
                <a:ea typeface="Calibri" panose="020F0502020204030204" pitchFamily="34" charset="0"/>
              </a:rPr>
              <a:t> </a:t>
            </a:r>
            <a:r>
              <a:rPr lang="en-US" sz="2400" spc="-15" dirty="0">
                <a:solidFill>
                  <a:srgbClr val="00B050"/>
                </a:solidFill>
                <a:effectLst/>
                <a:latin typeface="Calibri" panose="020F0502020204030204" pitchFamily="34" charset="0"/>
                <a:ea typeface="Calibri" panose="020F0502020204030204" pitchFamily="34" charset="0"/>
              </a:rPr>
              <a:t>agitation</a:t>
            </a:r>
            <a:r>
              <a:rPr lang="en-US" sz="2400" spc="-15" dirty="0">
                <a:effectLst/>
                <a:latin typeface="Calibri" panose="020F0502020204030204" pitchFamily="34" charset="0"/>
                <a:ea typeface="Calibri" panose="020F0502020204030204" pitchFamily="34" charset="0"/>
              </a:rPr>
              <a:t>).</a:t>
            </a:r>
            <a:r>
              <a:rPr lang="en-US" sz="2400" spc="-6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PCs</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require</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continuous</a:t>
            </a:r>
            <a:r>
              <a:rPr lang="en-US" sz="2400" spc="-60" dirty="0">
                <a:effectLst/>
                <a:latin typeface="Calibri" panose="020F0502020204030204" pitchFamily="34" charset="0"/>
                <a:ea typeface="Calibri" panose="020F0502020204030204" pitchFamily="34" charset="0"/>
              </a:rPr>
              <a:t> </a:t>
            </a:r>
            <a:r>
              <a:rPr lang="en-US" sz="2400" spc="-15" dirty="0">
                <a:effectLst/>
                <a:latin typeface="Calibri" panose="020F0502020204030204" pitchFamily="34" charset="0"/>
                <a:ea typeface="Calibri" panose="020F0502020204030204" pitchFamily="34" charset="0"/>
              </a:rPr>
              <a:t>agitation during storage, </a:t>
            </a:r>
            <a:r>
              <a:rPr lang="en-US" sz="2400" dirty="0">
                <a:effectLst/>
                <a:latin typeface="Calibri" panose="020F0502020204030204" pitchFamily="34" charset="0"/>
                <a:ea typeface="Calibri" panose="020F0502020204030204" pitchFamily="34" charset="0"/>
              </a:rPr>
              <a:t>on a platelet shaker and in an </a:t>
            </a:r>
            <a:r>
              <a:rPr lang="en-US" sz="2400" spc="-10" dirty="0">
                <a:effectLst/>
                <a:latin typeface="Calibri" panose="020F0502020204030204" pitchFamily="34" charset="0"/>
                <a:ea typeface="Calibri" panose="020F0502020204030204" pitchFamily="34" charset="0"/>
              </a:rPr>
              <a:t>incubator </a:t>
            </a:r>
            <a:r>
              <a:rPr lang="en-US" sz="2400" dirty="0">
                <a:effectLst/>
                <a:latin typeface="Calibri" panose="020F0502020204030204" pitchFamily="34" charset="0"/>
                <a:ea typeface="Calibri" panose="020F0502020204030204" pitchFamily="34" charset="0"/>
              </a:rPr>
              <a:t>that maintains the required storage </a:t>
            </a:r>
            <a:r>
              <a:rPr lang="en-US" sz="2400" spc="-15" dirty="0">
                <a:effectLst/>
                <a:latin typeface="Calibri" panose="020F0502020204030204" pitchFamily="34" charset="0"/>
                <a:ea typeface="Calibri" panose="020F0502020204030204" pitchFamily="34" charset="0"/>
              </a:rPr>
              <a:t>temperature.</a:t>
            </a:r>
            <a:r>
              <a:rPr lang="en-US" sz="2400" dirty="0">
                <a:effectLst/>
                <a:latin typeface="Calibri" panose="020F0502020204030204" pitchFamily="34" charset="0"/>
                <a:ea typeface="Calibri" panose="020F0502020204030204" pitchFamily="34" charset="0"/>
              </a:rPr>
              <a:t> </a:t>
            </a:r>
          </a:p>
          <a:p>
            <a:pPr marL="0" indent="0">
              <a:spcBef>
                <a:spcPts val="5"/>
              </a:spcBef>
              <a:buNone/>
            </a:pPr>
            <a:r>
              <a:rPr lang="en-US" sz="2400" b="1" dirty="0">
                <a:effectLst/>
                <a:latin typeface="Calibri" panose="020F0502020204030204" pitchFamily="34" charset="0"/>
                <a:ea typeface="Calibri" panose="020F0502020204030204" pitchFamily="34" charset="0"/>
              </a:rPr>
              <a:t>Dosage:</a:t>
            </a:r>
          </a:p>
          <a:p>
            <a:pPr marL="133350" marR="261620" indent="0" algn="just">
              <a:lnSpc>
                <a:spcPct val="102000"/>
              </a:lnSpc>
              <a:spcBef>
                <a:spcPts val="45"/>
              </a:spcBef>
              <a:spcAft>
                <a:spcPts val="0"/>
              </a:spcAft>
              <a:buNone/>
            </a:pPr>
            <a:r>
              <a:rPr lang="en-US" sz="2400" dirty="0">
                <a:effectLst/>
                <a:latin typeface="Calibri" panose="020F0502020204030204" pitchFamily="34" charset="0"/>
                <a:ea typeface="Calibri" panose="020F0502020204030204" pitchFamily="34" charset="0"/>
              </a:rPr>
              <a:t>1 unit of platelet concentrate/10 kg; for an adult of 60‐70 kg, 4‐6 single donor units containing at least 240 x 10</a:t>
            </a:r>
            <a:r>
              <a:rPr lang="en-US" sz="2400" baseline="30000" dirty="0">
                <a:effectLst/>
                <a:latin typeface="Calibri" panose="020F0502020204030204" pitchFamily="34" charset="0"/>
                <a:ea typeface="Calibri" panose="020F0502020204030204" pitchFamily="34" charset="0"/>
              </a:rPr>
              <a:t>9</a:t>
            </a:r>
            <a:r>
              <a:rPr lang="en-US" sz="2400" dirty="0">
                <a:effectLst/>
                <a:latin typeface="Calibri" panose="020F0502020204030204" pitchFamily="34" charset="0"/>
                <a:ea typeface="Calibri" panose="020F0502020204030204" pitchFamily="34" charset="0"/>
              </a:rPr>
              <a:t> platelets should raise the platelet count by 20‐40 x 10</a:t>
            </a:r>
            <a:r>
              <a:rPr lang="en-US" sz="2400" baseline="30000" dirty="0">
                <a:effectLst/>
                <a:latin typeface="Calibri" panose="020F0502020204030204" pitchFamily="34" charset="0"/>
                <a:ea typeface="Calibri" panose="020F0502020204030204" pitchFamily="34" charset="0"/>
              </a:rPr>
              <a:t>9</a:t>
            </a:r>
            <a:r>
              <a:rPr lang="en-US" sz="2400" dirty="0">
                <a:effectLst/>
                <a:latin typeface="Calibri" panose="020F0502020204030204" pitchFamily="34" charset="0"/>
                <a:ea typeface="Calibri" panose="020F0502020204030204" pitchFamily="34" charset="0"/>
              </a:rPr>
              <a:t>/L. Increment will be less if there is splenomegaly, disseminated intravascular coagulation (DIC) or </a:t>
            </a:r>
            <a:r>
              <a:rPr lang="en-US" sz="2400" dirty="0" err="1">
                <a:effectLst/>
                <a:latin typeface="Calibri" panose="020F0502020204030204" pitchFamily="34" charset="0"/>
                <a:ea typeface="Calibri" panose="020F0502020204030204" pitchFamily="34" charset="0"/>
              </a:rPr>
              <a:t>septicaemia</a:t>
            </a:r>
            <a:r>
              <a:rPr lang="en-US" sz="2400" dirty="0">
                <a:effectLst/>
                <a:latin typeface="Calibri" panose="020F0502020204030204" pitchFamily="34" charset="0"/>
                <a:ea typeface="Calibri" panose="020F0502020204030204" pitchFamily="34" charset="0"/>
              </a:rPr>
              <a:t>.</a:t>
            </a:r>
          </a:p>
        </p:txBody>
      </p:sp>
    </p:spTree>
    <p:extLst>
      <p:ext uri="{BB962C8B-B14F-4D97-AF65-F5344CB8AC3E}">
        <p14:creationId xmlns:p14="http://schemas.microsoft.com/office/powerpoint/2010/main" val="3326980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7CE9-9BE3-41F4-9A5C-C0D2D79DA1E3}"/>
              </a:ext>
            </a:extLst>
          </p:cNvPr>
          <p:cNvSpPr>
            <a:spLocks noGrp="1"/>
          </p:cNvSpPr>
          <p:nvPr>
            <p:ph type="title"/>
          </p:nvPr>
        </p:nvSpPr>
        <p:spPr>
          <a:xfrm>
            <a:off x="838200" y="365125"/>
            <a:ext cx="10515600" cy="895639"/>
          </a:xfrm>
        </p:spPr>
        <p:txBody>
          <a:bodyPr/>
          <a:lstStyle/>
          <a:p>
            <a:pPr algn="ctr"/>
            <a:r>
              <a:rPr lang="en-US" b="1" dirty="0"/>
              <a:t>Blood Cell Separator / Apheresis</a:t>
            </a:r>
          </a:p>
        </p:txBody>
      </p:sp>
      <p:pic>
        <p:nvPicPr>
          <p:cNvPr id="5" name="Content Placeholder 4">
            <a:extLst>
              <a:ext uri="{FF2B5EF4-FFF2-40B4-BE49-F238E27FC236}">
                <a16:creationId xmlns:a16="http://schemas.microsoft.com/office/drawing/2014/main" id="{6249EF6B-7DFE-4B0B-9300-CA2497B4DC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2476" y="1246909"/>
            <a:ext cx="6359235" cy="5232111"/>
          </a:xfrm>
        </p:spPr>
      </p:pic>
    </p:spTree>
    <p:extLst>
      <p:ext uri="{BB962C8B-B14F-4D97-AF65-F5344CB8AC3E}">
        <p14:creationId xmlns:p14="http://schemas.microsoft.com/office/powerpoint/2010/main" val="2034637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E150-45A9-4C1F-A9BF-C93996FC3ED2}"/>
              </a:ext>
            </a:extLst>
          </p:cNvPr>
          <p:cNvSpPr>
            <a:spLocks noGrp="1"/>
          </p:cNvSpPr>
          <p:nvPr>
            <p:ph type="title"/>
          </p:nvPr>
        </p:nvSpPr>
        <p:spPr>
          <a:xfrm>
            <a:off x="838200" y="254286"/>
            <a:ext cx="10515600" cy="715530"/>
          </a:xfrm>
        </p:spPr>
        <p:txBody>
          <a:bodyPr>
            <a:normAutofit/>
          </a:bodyPr>
          <a:lstStyle/>
          <a:p>
            <a:pPr algn="ctr"/>
            <a:r>
              <a:rPr lang="en-US" sz="4400" b="1" spc="-5" dirty="0">
                <a:effectLst/>
                <a:latin typeface="Calibri" panose="020F0502020204030204" pitchFamily="34" charset="0"/>
                <a:ea typeface="Calibri" panose="020F0502020204030204" pitchFamily="34" charset="0"/>
              </a:rPr>
              <a:t>Platelet concentrates</a:t>
            </a:r>
            <a:r>
              <a:rPr lang="en-US" sz="4400" b="1" spc="-2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(PC)</a:t>
            </a:r>
            <a:endParaRPr lang="en-US" dirty="0"/>
          </a:p>
        </p:txBody>
      </p:sp>
      <p:sp>
        <p:nvSpPr>
          <p:cNvPr id="3" name="Content Placeholder 2">
            <a:extLst>
              <a:ext uri="{FF2B5EF4-FFF2-40B4-BE49-F238E27FC236}">
                <a16:creationId xmlns:a16="http://schemas.microsoft.com/office/drawing/2014/main" id="{1346F841-53AA-4AAE-B4F0-FD52872596BB}"/>
              </a:ext>
            </a:extLst>
          </p:cNvPr>
          <p:cNvSpPr>
            <a:spLocks noGrp="1"/>
          </p:cNvSpPr>
          <p:nvPr>
            <p:ph idx="1"/>
          </p:nvPr>
        </p:nvSpPr>
        <p:spPr>
          <a:xfrm>
            <a:off x="838200" y="886690"/>
            <a:ext cx="10515600" cy="5971309"/>
          </a:xfrm>
        </p:spPr>
        <p:txBody>
          <a:bodyPr>
            <a:normAutofit/>
          </a:bodyPr>
          <a:lstStyle/>
          <a:p>
            <a:pPr marL="0" indent="0">
              <a:spcBef>
                <a:spcPts val="5"/>
              </a:spcBef>
              <a:buNone/>
            </a:pPr>
            <a:r>
              <a:rPr lang="en-US" sz="2400" b="1" dirty="0">
                <a:effectLst/>
                <a:latin typeface="Calibri" panose="020F0502020204030204" pitchFamily="34" charset="0"/>
                <a:ea typeface="Calibri" panose="020F0502020204030204" pitchFamily="34" charset="0"/>
              </a:rPr>
              <a:t>Indications:</a:t>
            </a:r>
          </a:p>
          <a:p>
            <a:pPr marL="0" lvl="0" indent="0">
              <a:spcBef>
                <a:spcPts val="4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Thrombocytopenia.</a:t>
            </a:r>
          </a:p>
          <a:p>
            <a:pPr marL="0" lvl="0" indent="0">
              <a:spcBef>
                <a:spcPts val="45"/>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Platelet function</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defects.</a:t>
            </a:r>
          </a:p>
          <a:p>
            <a:pPr marL="0" lvl="0" indent="0">
              <a:spcBef>
                <a:spcPts val="4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Prevention of bleeding due to thrombocytopenia as in bone marrow</a:t>
            </a:r>
            <a:r>
              <a:rPr lang="en-US" sz="2400" spc="-1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failure.</a:t>
            </a:r>
          </a:p>
          <a:p>
            <a:pPr marL="0" indent="0">
              <a:spcBef>
                <a:spcPts val="30"/>
              </a:spcBef>
              <a:buNone/>
            </a:pPr>
            <a:r>
              <a:rPr lang="en-US" sz="2400" dirty="0">
                <a:effectLst/>
                <a:latin typeface="Calibri" panose="020F0502020204030204" pitchFamily="34" charset="0"/>
                <a:ea typeface="Calibri" panose="020F0502020204030204" pitchFamily="34" charset="0"/>
              </a:rPr>
              <a:t> </a:t>
            </a:r>
          </a:p>
          <a:p>
            <a:pPr marL="0" indent="0">
              <a:buNone/>
            </a:pPr>
            <a:r>
              <a:rPr lang="en-US" sz="2400" b="1" dirty="0">
                <a:effectLst/>
                <a:latin typeface="Calibri" panose="020F0502020204030204" pitchFamily="34" charset="0"/>
                <a:ea typeface="Calibri" panose="020F0502020204030204" pitchFamily="34" charset="0"/>
              </a:rPr>
              <a:t>Contraindications:</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Idiopathic autoimmune thrombocytopenic purpura</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(ITP).</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Thrombotic thrombocytopenic purpura</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(TTP).</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Untreated</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DIC.</a:t>
            </a:r>
          </a:p>
          <a:p>
            <a:pPr marL="342900" lvl="0" indent="-342900">
              <a:spcBef>
                <a:spcPts val="5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Thrombocytopenia associated with </a:t>
            </a:r>
            <a:r>
              <a:rPr lang="en-US" sz="2400" dirty="0" err="1">
                <a:effectLst/>
                <a:latin typeface="Calibri" panose="020F0502020204030204" pitchFamily="34" charset="0"/>
                <a:ea typeface="Symbol" panose="05050102010706020507" pitchFamily="18" charset="2"/>
                <a:cs typeface="Symbol" panose="05050102010706020507" pitchFamily="18" charset="2"/>
              </a:rPr>
              <a:t>septicaemia</a:t>
            </a:r>
            <a:r>
              <a:rPr lang="en-US" sz="2400" dirty="0">
                <a:effectLst/>
                <a:latin typeface="Calibri" panose="020F0502020204030204" pitchFamily="34" charset="0"/>
                <a:ea typeface="Symbol" panose="05050102010706020507" pitchFamily="18" charset="2"/>
                <a:cs typeface="Symbol" panose="05050102010706020507" pitchFamily="18" charset="2"/>
              </a:rPr>
              <a:t>, or in cases of</a:t>
            </a:r>
            <a:r>
              <a:rPr lang="en-US" sz="2400" spc="-1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hypersplenism.</a:t>
            </a:r>
          </a:p>
          <a:p>
            <a:pPr marL="0" indent="0">
              <a:spcBef>
                <a:spcPts val="20"/>
              </a:spcBef>
              <a:buNone/>
            </a:pPr>
            <a:endParaRPr lang="en-US" sz="2400" dirty="0">
              <a:effectLst/>
              <a:latin typeface="Calibri" panose="020F0502020204030204" pitchFamily="34" charset="0"/>
              <a:ea typeface="Calibri" panose="020F0502020204030204" pitchFamily="34" charset="0"/>
            </a:endParaRPr>
          </a:p>
          <a:p>
            <a:pPr marL="0" indent="0">
              <a:buNone/>
            </a:pPr>
            <a:r>
              <a:rPr lang="en-US" sz="2400" b="1" dirty="0">
                <a:effectLst/>
                <a:latin typeface="Calibri" panose="020F0502020204030204" pitchFamily="34" charset="0"/>
                <a:ea typeface="Calibri" panose="020F0502020204030204" pitchFamily="34" charset="0"/>
              </a:rPr>
              <a:t>Use in bone marrow failure:</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Treatment of bleeding, thrombocytopenic</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patients.</a:t>
            </a:r>
          </a:p>
          <a:p>
            <a:pPr marL="342900" lvl="0" indent="-342900">
              <a:spcBef>
                <a:spcPts val="5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Prophylactic use in thrombocytopenic</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patients.</a:t>
            </a:r>
          </a:p>
          <a:p>
            <a:pPr marL="342900" lvl="0" indent="-342900">
              <a:spcBef>
                <a:spcPts val="30"/>
              </a:spcBef>
              <a:spcAft>
                <a:spcPts val="0"/>
              </a:spcAft>
              <a:buSzPts val="1000"/>
              <a:buFont typeface="Courier New" panose="02070309020205020404" pitchFamily="49" charset="0"/>
              <a:buChar char="-"/>
              <a:tabLst>
                <a:tab pos="564515" algn="l"/>
                <a:tab pos="565150" algn="l"/>
              </a:tabLst>
            </a:pPr>
            <a:r>
              <a:rPr lang="en-US" sz="2400" dirty="0">
                <a:effectLst/>
                <a:latin typeface="Calibri" panose="020F0502020204030204" pitchFamily="34" charset="0"/>
                <a:ea typeface="Courier New" panose="02070309020205020404" pitchFamily="49" charset="0"/>
              </a:rPr>
              <a:t>Maintain platelet count &gt;10 x 10</a:t>
            </a:r>
            <a:r>
              <a:rPr lang="en-US" sz="2400" baseline="30000" dirty="0">
                <a:effectLst/>
                <a:latin typeface="Calibri" panose="020F0502020204030204" pitchFamily="34" charset="0"/>
                <a:ea typeface="Courier New" panose="02070309020205020404" pitchFamily="49" charset="0"/>
              </a:rPr>
              <a:t>9</a:t>
            </a:r>
            <a:r>
              <a:rPr lang="en-US" sz="2400" dirty="0">
                <a:effectLst/>
                <a:latin typeface="Calibri" panose="020F0502020204030204" pitchFamily="34" charset="0"/>
                <a:ea typeface="Courier New" panose="02070309020205020404" pitchFamily="49" charset="0"/>
              </a:rPr>
              <a:t>/L in non‐bleeding, non‐infected</a:t>
            </a:r>
            <a:r>
              <a:rPr lang="en-US" sz="2400" spc="-140" dirty="0">
                <a:effectLst/>
                <a:latin typeface="Calibri" panose="020F0502020204030204" pitchFamily="34" charset="0"/>
                <a:ea typeface="Courier New" panose="02070309020205020404" pitchFamily="49" charset="0"/>
              </a:rPr>
              <a:t> </a:t>
            </a:r>
            <a:r>
              <a:rPr lang="en-US" sz="2400" dirty="0">
                <a:effectLst/>
                <a:latin typeface="Calibri" panose="020F0502020204030204" pitchFamily="34" charset="0"/>
                <a:ea typeface="Courier New" panose="02070309020205020404" pitchFamily="49" charset="0"/>
              </a:rPr>
              <a:t>patient.</a:t>
            </a:r>
          </a:p>
          <a:p>
            <a:pPr marL="342900" lvl="0" indent="-342900">
              <a:spcBef>
                <a:spcPts val="15"/>
              </a:spcBef>
              <a:spcAft>
                <a:spcPts val="0"/>
              </a:spcAft>
              <a:buSzPts val="1000"/>
              <a:buFont typeface="Courier New" panose="02070309020205020404" pitchFamily="49" charset="0"/>
              <a:buChar char="-"/>
              <a:tabLst>
                <a:tab pos="564515" algn="l"/>
                <a:tab pos="565150" algn="l"/>
              </a:tabLst>
            </a:pPr>
            <a:r>
              <a:rPr lang="en-US" sz="2400" dirty="0">
                <a:effectLst/>
                <a:latin typeface="Calibri" panose="020F0502020204030204" pitchFamily="34" charset="0"/>
                <a:ea typeface="Courier New" panose="02070309020205020404" pitchFamily="49" charset="0"/>
              </a:rPr>
              <a:t>Maintain platelet count &gt;20 x 10</a:t>
            </a:r>
            <a:r>
              <a:rPr lang="en-US" sz="2400" baseline="30000" dirty="0">
                <a:effectLst/>
                <a:latin typeface="Calibri" panose="020F0502020204030204" pitchFamily="34" charset="0"/>
                <a:ea typeface="Courier New" panose="02070309020205020404" pitchFamily="49" charset="0"/>
              </a:rPr>
              <a:t>9</a:t>
            </a:r>
            <a:r>
              <a:rPr lang="en-US" sz="2400" dirty="0">
                <a:effectLst/>
                <a:latin typeface="Calibri" panose="020F0502020204030204" pitchFamily="34" charset="0"/>
                <a:ea typeface="Courier New" panose="02070309020205020404" pitchFamily="49" charset="0"/>
              </a:rPr>
              <a:t>/L in infected/pyrexial</a:t>
            </a:r>
            <a:r>
              <a:rPr lang="en-US" sz="2400" spc="-105" dirty="0">
                <a:effectLst/>
                <a:latin typeface="Calibri" panose="020F0502020204030204" pitchFamily="34" charset="0"/>
                <a:ea typeface="Courier New" panose="02070309020205020404" pitchFamily="49" charset="0"/>
              </a:rPr>
              <a:t> </a:t>
            </a:r>
            <a:r>
              <a:rPr lang="en-US" sz="2400" dirty="0">
                <a:effectLst/>
                <a:latin typeface="Calibri" panose="020F0502020204030204" pitchFamily="34" charset="0"/>
                <a:ea typeface="Courier New" panose="02070309020205020404" pitchFamily="49" charset="0"/>
              </a:rPr>
              <a:t>patient.</a:t>
            </a:r>
          </a:p>
        </p:txBody>
      </p:sp>
    </p:spTree>
    <p:extLst>
      <p:ext uri="{BB962C8B-B14F-4D97-AF65-F5344CB8AC3E}">
        <p14:creationId xmlns:p14="http://schemas.microsoft.com/office/powerpoint/2010/main" val="1316265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E215-76C5-497F-B3D2-806EF83B89BE}"/>
              </a:ext>
            </a:extLst>
          </p:cNvPr>
          <p:cNvSpPr>
            <a:spLocks noGrp="1"/>
          </p:cNvSpPr>
          <p:nvPr>
            <p:ph type="title"/>
          </p:nvPr>
        </p:nvSpPr>
        <p:spPr>
          <a:xfrm>
            <a:off x="838200" y="240430"/>
            <a:ext cx="10515600" cy="812511"/>
          </a:xfrm>
        </p:spPr>
        <p:txBody>
          <a:bodyPr/>
          <a:lstStyle/>
          <a:p>
            <a:pPr algn="ctr"/>
            <a:r>
              <a:rPr lang="en-US" sz="4400" b="1" spc="-5" dirty="0">
                <a:effectLst/>
                <a:latin typeface="Calibri" panose="020F0502020204030204" pitchFamily="34" charset="0"/>
                <a:ea typeface="Calibri" panose="020F0502020204030204" pitchFamily="34" charset="0"/>
              </a:rPr>
              <a:t>Platelet concentrates</a:t>
            </a:r>
            <a:r>
              <a:rPr lang="en-US" sz="4400" b="1" spc="-2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(PC)</a:t>
            </a:r>
            <a:endParaRPr lang="en-US" dirty="0"/>
          </a:p>
        </p:txBody>
      </p:sp>
      <p:sp>
        <p:nvSpPr>
          <p:cNvPr id="3" name="Content Placeholder 2">
            <a:extLst>
              <a:ext uri="{FF2B5EF4-FFF2-40B4-BE49-F238E27FC236}">
                <a16:creationId xmlns:a16="http://schemas.microsoft.com/office/drawing/2014/main" id="{909C7A9F-7190-48FF-9A4F-499C916935F4}"/>
              </a:ext>
            </a:extLst>
          </p:cNvPr>
          <p:cNvSpPr>
            <a:spLocks noGrp="1"/>
          </p:cNvSpPr>
          <p:nvPr>
            <p:ph idx="1"/>
          </p:nvPr>
        </p:nvSpPr>
        <p:spPr>
          <a:xfrm>
            <a:off x="838200" y="1260764"/>
            <a:ext cx="10515600" cy="5209309"/>
          </a:xfrm>
        </p:spPr>
        <p:txBody>
          <a:bodyPr>
            <a:normAutofit fontScale="92500" lnSpcReduction="20000"/>
          </a:bodyPr>
          <a:lstStyle/>
          <a:p>
            <a:pPr marL="0" indent="0" algn="just">
              <a:spcBef>
                <a:spcPts val="205"/>
              </a:spcBef>
              <a:buNone/>
            </a:pPr>
            <a:r>
              <a:rPr lang="en-US" sz="2400" b="1" dirty="0">
                <a:effectLst/>
                <a:latin typeface="Calibri" panose="020F0502020204030204" pitchFamily="34" charset="0"/>
                <a:ea typeface="Calibri" panose="020F0502020204030204" pitchFamily="34" charset="0"/>
              </a:rPr>
              <a:t>Use in DIC:</a:t>
            </a:r>
            <a:r>
              <a:rPr lang="en-US" sz="2400" dirty="0">
                <a:effectLst/>
                <a:latin typeface="Calibri" panose="020F0502020204030204" pitchFamily="34" charset="0"/>
                <a:ea typeface="Calibri" panose="020F0502020204030204" pitchFamily="34" charset="0"/>
              </a:rPr>
              <a:t> </a:t>
            </a:r>
          </a:p>
          <a:p>
            <a:pPr marL="0" indent="0" algn="just">
              <a:buNone/>
            </a:pPr>
            <a:r>
              <a:rPr lang="en-US" sz="2400" b="1" dirty="0">
                <a:effectLst/>
                <a:latin typeface="Calibri" panose="020F0502020204030204" pitchFamily="34" charset="0"/>
                <a:ea typeface="Calibri" panose="020F0502020204030204" pitchFamily="34" charset="0"/>
              </a:rPr>
              <a:t>Use in massive blood transfusion:</a:t>
            </a:r>
          </a:p>
          <a:p>
            <a:pPr marL="0" indent="0" algn="just">
              <a:buNone/>
            </a:pPr>
            <a:r>
              <a:rPr lang="en-US" sz="2400" b="1" dirty="0">
                <a:effectLst/>
                <a:latin typeface="Calibri" panose="020F0502020204030204" pitchFamily="34" charset="0"/>
                <a:ea typeface="Calibri" panose="020F0502020204030204" pitchFamily="34" charset="0"/>
              </a:rPr>
              <a:t>Use in cardiopulmonary bypass surgery:</a:t>
            </a:r>
          </a:p>
          <a:p>
            <a:pPr marL="0" indent="0">
              <a:spcBef>
                <a:spcPts val="20"/>
              </a:spcBef>
              <a:buNone/>
            </a:pPr>
            <a:r>
              <a:rPr lang="en-US" sz="2400" dirty="0">
                <a:effectLst/>
                <a:latin typeface="Calibri" panose="020F0502020204030204" pitchFamily="34" charset="0"/>
                <a:ea typeface="Calibri" panose="020F0502020204030204" pitchFamily="34" charset="0"/>
              </a:rPr>
              <a:t> </a:t>
            </a:r>
          </a:p>
          <a:p>
            <a:pPr marL="0" indent="0" algn="just">
              <a:buNone/>
            </a:pPr>
            <a:r>
              <a:rPr lang="en-US" sz="2400" b="1" dirty="0">
                <a:effectLst/>
                <a:latin typeface="Calibri" panose="020F0502020204030204" pitchFamily="34" charset="0"/>
                <a:ea typeface="Calibri" panose="020F0502020204030204" pitchFamily="34" charset="0"/>
              </a:rPr>
              <a:t>Prophylaxis for surgery:</a:t>
            </a:r>
          </a:p>
          <a:p>
            <a:pPr marL="0" indent="0">
              <a:spcBef>
                <a:spcPts val="25"/>
              </a:spcBef>
              <a:buNone/>
            </a:pPr>
            <a:r>
              <a:rPr lang="en-US" sz="2400" dirty="0">
                <a:effectLst/>
                <a:latin typeface="Calibri" panose="020F0502020204030204" pitchFamily="34" charset="0"/>
                <a:ea typeface="Calibri" panose="020F0502020204030204" pitchFamily="34" charset="0"/>
              </a:rPr>
              <a:t> </a:t>
            </a:r>
          </a:p>
          <a:p>
            <a:pPr marL="0" indent="0">
              <a:buNone/>
            </a:pPr>
            <a:r>
              <a:rPr lang="en-US" sz="2400" b="1" dirty="0">
                <a:effectLst/>
                <a:latin typeface="Calibri" panose="020F0502020204030204" pitchFamily="34" charset="0"/>
                <a:ea typeface="Calibri" panose="020F0502020204030204" pitchFamily="34" charset="0"/>
              </a:rPr>
              <a:t>Administration:</a:t>
            </a:r>
          </a:p>
          <a:p>
            <a:pPr marL="134620" marR="260350" indent="-635" algn="just">
              <a:lnSpc>
                <a:spcPct val="102000"/>
              </a:lnSpc>
              <a:spcBef>
                <a:spcPts val="40"/>
              </a:spcBef>
              <a:spcAft>
                <a:spcPts val="0"/>
              </a:spcAft>
            </a:pPr>
            <a:r>
              <a:rPr lang="en-US" sz="2400" dirty="0">
                <a:effectLst/>
                <a:latin typeface="Calibri" panose="020F0502020204030204" pitchFamily="34" charset="0"/>
                <a:ea typeface="Calibri" panose="020F0502020204030204" pitchFamily="34" charset="0"/>
              </a:rPr>
              <a:t>Platelet concentrates after pooling should be </a:t>
            </a:r>
            <a:r>
              <a:rPr lang="en-US" sz="2400" dirty="0">
                <a:solidFill>
                  <a:srgbClr val="00B050"/>
                </a:solidFill>
                <a:effectLst/>
                <a:latin typeface="Calibri" panose="020F0502020204030204" pitchFamily="34" charset="0"/>
                <a:ea typeface="Calibri" panose="020F0502020204030204" pitchFamily="34" charset="0"/>
              </a:rPr>
              <a:t>infused as soon as possible </a:t>
            </a:r>
            <a:r>
              <a:rPr lang="en-US" sz="2400" dirty="0">
                <a:effectLst/>
                <a:latin typeface="Calibri" panose="020F0502020204030204" pitchFamily="34" charset="0"/>
                <a:ea typeface="Calibri" panose="020F0502020204030204" pitchFamily="34" charset="0"/>
              </a:rPr>
              <a:t>because of the risk of bacterial proliferation. Depending on the condition of the recipient, a unit should be infused over a period of not more than </a:t>
            </a:r>
            <a:r>
              <a:rPr lang="en-US" sz="2400" dirty="0">
                <a:solidFill>
                  <a:srgbClr val="00B050"/>
                </a:solidFill>
                <a:effectLst/>
                <a:latin typeface="Calibri" panose="020F0502020204030204" pitchFamily="34" charset="0"/>
                <a:ea typeface="Calibri" panose="020F0502020204030204" pitchFamily="34" charset="0"/>
              </a:rPr>
              <a:t>30 minutes</a:t>
            </a:r>
            <a:r>
              <a:rPr lang="en-US" sz="2400" dirty="0">
                <a:effectLst/>
                <a:latin typeface="Calibri" panose="020F0502020204030204" pitchFamily="34" charset="0"/>
                <a:ea typeface="Calibri" panose="020F0502020204030204" pitchFamily="34" charset="0"/>
              </a:rPr>
              <a:t>. Do not give platelet concentrates prepared from </a:t>
            </a:r>
            <a:r>
              <a:rPr lang="en-US" sz="2400" dirty="0" err="1">
                <a:effectLst/>
                <a:latin typeface="Calibri" panose="020F0502020204030204" pitchFamily="34" charset="0"/>
                <a:ea typeface="Calibri" panose="020F0502020204030204" pitchFamily="34" charset="0"/>
              </a:rPr>
              <a:t>RhD</a:t>
            </a:r>
            <a:r>
              <a:rPr lang="en-US" sz="2400" dirty="0">
                <a:effectLst/>
                <a:latin typeface="Calibri" panose="020F0502020204030204" pitchFamily="34" charset="0"/>
                <a:ea typeface="Calibri" panose="020F0502020204030204" pitchFamily="34" charset="0"/>
              </a:rPr>
              <a:t> positive donors to an </a:t>
            </a:r>
            <a:r>
              <a:rPr lang="en-US" sz="2400" dirty="0" err="1">
                <a:effectLst/>
                <a:latin typeface="Calibri" panose="020F0502020204030204" pitchFamily="34" charset="0"/>
                <a:ea typeface="Calibri" panose="020F0502020204030204" pitchFamily="34" charset="0"/>
              </a:rPr>
              <a:t>RhD</a:t>
            </a:r>
            <a:r>
              <a:rPr lang="en-US" sz="2400" dirty="0">
                <a:effectLst/>
                <a:latin typeface="Calibri" panose="020F0502020204030204" pitchFamily="34" charset="0"/>
                <a:ea typeface="Calibri" panose="020F0502020204030204" pitchFamily="34" charset="0"/>
              </a:rPr>
              <a:t> negative female with childbearing potential. Give platelet concentrates that are ABO compatible, whenever possible.</a:t>
            </a:r>
          </a:p>
          <a:p>
            <a:pPr marL="0" indent="0">
              <a:spcBef>
                <a:spcPts val="15"/>
              </a:spcBef>
              <a:buNone/>
            </a:pPr>
            <a:endParaRPr lang="en-US" sz="2400" dirty="0">
              <a:effectLst/>
              <a:latin typeface="Calibri" panose="020F0502020204030204" pitchFamily="34" charset="0"/>
              <a:ea typeface="Calibri" panose="020F0502020204030204" pitchFamily="34" charset="0"/>
            </a:endParaRPr>
          </a:p>
          <a:p>
            <a:pPr marL="0" indent="0">
              <a:buNone/>
            </a:pPr>
            <a:r>
              <a:rPr lang="en-US" sz="2400" b="1" dirty="0">
                <a:effectLst/>
                <a:latin typeface="Calibri" panose="020F0502020204030204" pitchFamily="34" charset="0"/>
                <a:ea typeface="Calibri" panose="020F0502020204030204" pitchFamily="34" charset="0"/>
              </a:rPr>
              <a:t>Complications:</a:t>
            </a:r>
          </a:p>
          <a:p>
            <a:pPr marL="134620" indent="-635">
              <a:lnSpc>
                <a:spcPct val="102000"/>
              </a:lnSpc>
              <a:spcBef>
                <a:spcPts val="40"/>
              </a:spcBef>
              <a:spcAft>
                <a:spcPts val="0"/>
              </a:spcAft>
            </a:pPr>
            <a:r>
              <a:rPr lang="en-US" sz="2400" dirty="0">
                <a:effectLst/>
                <a:latin typeface="Calibri" panose="020F0502020204030204" pitchFamily="34" charset="0"/>
                <a:ea typeface="Calibri" panose="020F0502020204030204" pitchFamily="34" charset="0"/>
              </a:rPr>
              <a:t>Febrile non‐</a:t>
            </a:r>
            <a:r>
              <a:rPr lang="en-US" sz="2400" dirty="0" err="1">
                <a:effectLst/>
                <a:latin typeface="Calibri" panose="020F0502020204030204" pitchFamily="34" charset="0"/>
                <a:ea typeface="Calibri" panose="020F0502020204030204" pitchFamily="34" charset="0"/>
              </a:rPr>
              <a:t>haemolytic</a:t>
            </a:r>
            <a:r>
              <a:rPr lang="en-US" sz="2400" dirty="0">
                <a:effectLst/>
                <a:latin typeface="Calibri" panose="020F0502020204030204" pitchFamily="34" charset="0"/>
                <a:ea typeface="Calibri" panose="020F0502020204030204" pitchFamily="34" charset="0"/>
              </a:rPr>
              <a:t> and allergic urticarial reactions are not uncommon, especially in patients receiving multiple transfusions.</a:t>
            </a:r>
          </a:p>
          <a:p>
            <a:endParaRPr lang="en-US" sz="2400" dirty="0"/>
          </a:p>
        </p:txBody>
      </p:sp>
    </p:spTree>
    <p:extLst>
      <p:ext uri="{BB962C8B-B14F-4D97-AF65-F5344CB8AC3E}">
        <p14:creationId xmlns:p14="http://schemas.microsoft.com/office/powerpoint/2010/main" val="2215951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53BD52-24D7-4389-993E-D170C1E9D5A2}"/>
              </a:ext>
            </a:extLst>
          </p:cNvPr>
          <p:cNvSpPr>
            <a:spLocks noGrp="1"/>
          </p:cNvSpPr>
          <p:nvPr>
            <p:ph type="title"/>
          </p:nvPr>
        </p:nvSpPr>
        <p:spPr/>
        <p:txBody>
          <a:bodyPr/>
          <a:lstStyle/>
          <a:p>
            <a:pPr algn="ctr"/>
            <a:r>
              <a:rPr lang="en-US" sz="4400" b="1" spc="-5" dirty="0">
                <a:effectLst/>
                <a:latin typeface="Calibri" panose="020F0502020204030204" pitchFamily="34" charset="0"/>
                <a:ea typeface="Calibri" panose="020F0502020204030204" pitchFamily="34" charset="0"/>
              </a:rPr>
              <a:t>Platelet concentrates</a:t>
            </a:r>
            <a:r>
              <a:rPr lang="en-US" sz="4400" b="1" spc="-2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(PC)</a:t>
            </a:r>
            <a:endParaRPr lang="en-US" dirty="0"/>
          </a:p>
        </p:txBody>
      </p:sp>
      <p:pic>
        <p:nvPicPr>
          <p:cNvPr id="5" name="Content Placeholder 4">
            <a:extLst>
              <a:ext uri="{FF2B5EF4-FFF2-40B4-BE49-F238E27FC236}">
                <a16:creationId xmlns:a16="http://schemas.microsoft.com/office/drawing/2014/main" id="{C5AC9A6C-CEA8-4A78-A7A5-D12D761995F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7468" y="1825625"/>
            <a:ext cx="3263063" cy="4351338"/>
          </a:xfrm>
        </p:spPr>
      </p:pic>
      <p:pic>
        <p:nvPicPr>
          <p:cNvPr id="9" name="Content Placeholder 8">
            <a:extLst>
              <a:ext uri="{FF2B5EF4-FFF2-40B4-BE49-F238E27FC236}">
                <a16:creationId xmlns:a16="http://schemas.microsoft.com/office/drawing/2014/main" id="{4097FDE8-DB5D-4567-87B1-106D63353C4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1248" y="1825625"/>
            <a:ext cx="3263503" cy="4351338"/>
          </a:xfrm>
        </p:spPr>
      </p:pic>
    </p:spTree>
    <p:extLst>
      <p:ext uri="{BB962C8B-B14F-4D97-AF65-F5344CB8AC3E}">
        <p14:creationId xmlns:p14="http://schemas.microsoft.com/office/powerpoint/2010/main" val="1419368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B4112-D444-4FBC-A5D6-DD91CAC21078}"/>
              </a:ext>
            </a:extLst>
          </p:cNvPr>
          <p:cNvSpPr>
            <a:spLocks noGrp="1"/>
          </p:cNvSpPr>
          <p:nvPr>
            <p:ph type="title"/>
          </p:nvPr>
        </p:nvSpPr>
        <p:spPr>
          <a:xfrm>
            <a:off x="838200" y="180104"/>
            <a:ext cx="10515600" cy="762000"/>
          </a:xfrm>
        </p:spPr>
        <p:txBody>
          <a:bodyPr/>
          <a:lstStyle/>
          <a:p>
            <a:pPr algn="ctr"/>
            <a:r>
              <a:rPr lang="en-US" sz="4400" b="1" spc="-5" dirty="0">
                <a:effectLst/>
                <a:latin typeface="Calibri" panose="020F0502020204030204" pitchFamily="34" charset="0"/>
                <a:ea typeface="Calibri" panose="020F0502020204030204" pitchFamily="34" charset="0"/>
              </a:rPr>
              <a:t>Fresh Frozen Plasma</a:t>
            </a:r>
            <a:r>
              <a:rPr lang="en-US" sz="4400" b="1" spc="-3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(FFP)</a:t>
            </a:r>
            <a:endParaRPr lang="en-US" dirty="0"/>
          </a:p>
        </p:txBody>
      </p:sp>
      <p:sp>
        <p:nvSpPr>
          <p:cNvPr id="3" name="Content Placeholder 2">
            <a:extLst>
              <a:ext uri="{FF2B5EF4-FFF2-40B4-BE49-F238E27FC236}">
                <a16:creationId xmlns:a16="http://schemas.microsoft.com/office/drawing/2014/main" id="{66423C0E-E55D-4253-A746-9477A6FCE615}"/>
              </a:ext>
            </a:extLst>
          </p:cNvPr>
          <p:cNvSpPr>
            <a:spLocks noGrp="1"/>
          </p:cNvSpPr>
          <p:nvPr>
            <p:ph idx="1"/>
          </p:nvPr>
        </p:nvSpPr>
        <p:spPr>
          <a:xfrm>
            <a:off x="838200" y="942104"/>
            <a:ext cx="10515600" cy="5735792"/>
          </a:xfrm>
        </p:spPr>
        <p:txBody>
          <a:bodyPr>
            <a:normAutofit fontScale="92500" lnSpcReduction="10000"/>
          </a:bodyPr>
          <a:lstStyle/>
          <a:p>
            <a:pPr marL="0" indent="0">
              <a:spcBef>
                <a:spcPts val="20"/>
              </a:spcBef>
              <a:buNone/>
            </a:pPr>
            <a:r>
              <a:rPr lang="en-US" sz="2000" b="1" dirty="0">
                <a:effectLst/>
                <a:latin typeface="Calibri" panose="020F0502020204030204" pitchFamily="34" charset="0"/>
                <a:ea typeface="Calibri" panose="020F0502020204030204" pitchFamily="34" charset="0"/>
              </a:rPr>
              <a:t>Description</a:t>
            </a:r>
            <a:r>
              <a:rPr lang="en-US" sz="2000" b="0" dirty="0">
                <a:effectLst/>
                <a:latin typeface="Calibri" panose="020F0502020204030204" pitchFamily="34" charset="0"/>
                <a:ea typeface="Calibri" panose="020F0502020204030204" pitchFamily="34" charset="0"/>
              </a:rPr>
              <a:t>:</a:t>
            </a:r>
            <a:endParaRPr lang="en-US" sz="2000" b="1" dirty="0">
              <a:effectLst/>
              <a:latin typeface="Calibri" panose="020F0502020204030204" pitchFamily="34" charset="0"/>
              <a:ea typeface="Calibri" panose="020F0502020204030204" pitchFamily="34" charset="0"/>
            </a:endParaRPr>
          </a:p>
          <a:p>
            <a:pPr marL="133985" marR="260350" algn="just">
              <a:lnSpc>
                <a:spcPct val="103000"/>
              </a:lnSpc>
              <a:spcBef>
                <a:spcPts val="40"/>
              </a:spcBef>
              <a:spcAft>
                <a:spcPts val="0"/>
              </a:spcAft>
            </a:pPr>
            <a:r>
              <a:rPr lang="en-US" sz="2000" dirty="0">
                <a:solidFill>
                  <a:srgbClr val="00B050"/>
                </a:solidFill>
                <a:effectLst/>
                <a:latin typeface="Calibri" panose="020F0502020204030204" pitchFamily="34" charset="0"/>
                <a:ea typeface="Calibri" panose="020F0502020204030204" pitchFamily="34" charset="0"/>
              </a:rPr>
              <a:t>FFP</a:t>
            </a:r>
            <a:r>
              <a:rPr lang="en-US" sz="2000" spc="-40" dirty="0">
                <a:solidFill>
                  <a:srgbClr val="00B050"/>
                </a:solidFill>
                <a:effectLst/>
                <a:latin typeface="Calibri" panose="020F0502020204030204" pitchFamily="34" charset="0"/>
                <a:ea typeface="Calibri" panose="020F0502020204030204" pitchFamily="34" charset="0"/>
              </a:rPr>
              <a:t> </a:t>
            </a:r>
            <a:r>
              <a:rPr lang="en-US" sz="2000" dirty="0">
                <a:solidFill>
                  <a:srgbClr val="00B050"/>
                </a:solidFill>
                <a:effectLst/>
                <a:latin typeface="Calibri" panose="020F0502020204030204" pitchFamily="34" charset="0"/>
                <a:ea typeface="Calibri" panose="020F0502020204030204" pitchFamily="34" charset="0"/>
              </a:rPr>
              <a:t>is</a:t>
            </a:r>
            <a:r>
              <a:rPr lang="en-US" sz="2000" spc="-50" dirty="0">
                <a:solidFill>
                  <a:srgbClr val="00B050"/>
                </a:solidFill>
                <a:effectLst/>
                <a:latin typeface="Calibri" panose="020F0502020204030204" pitchFamily="34" charset="0"/>
                <a:ea typeface="Calibri" panose="020F0502020204030204" pitchFamily="34" charset="0"/>
              </a:rPr>
              <a:t> </a:t>
            </a:r>
            <a:r>
              <a:rPr lang="en-US" sz="2000" dirty="0">
                <a:solidFill>
                  <a:srgbClr val="00B050"/>
                </a:solidFill>
                <a:effectLst/>
                <a:latin typeface="Calibri" panose="020F0502020204030204" pitchFamily="34" charset="0"/>
                <a:ea typeface="Calibri" panose="020F0502020204030204" pitchFamily="34" charset="0"/>
              </a:rPr>
              <a:t>plasma</a:t>
            </a:r>
            <a:r>
              <a:rPr lang="en-US" sz="2000" spc="-40" dirty="0">
                <a:solidFill>
                  <a:srgbClr val="00B050"/>
                </a:solidFill>
                <a:effectLst/>
                <a:latin typeface="Calibri" panose="020F0502020204030204" pitchFamily="34" charset="0"/>
                <a:ea typeface="Calibri" panose="020F0502020204030204" pitchFamily="34" charset="0"/>
              </a:rPr>
              <a:t> </a:t>
            </a:r>
            <a:r>
              <a:rPr lang="en-US" sz="2000" spc="-15" dirty="0">
                <a:solidFill>
                  <a:srgbClr val="00B050"/>
                </a:solidFill>
                <a:effectLst/>
                <a:latin typeface="Calibri" panose="020F0502020204030204" pitchFamily="34" charset="0"/>
                <a:ea typeface="Calibri" panose="020F0502020204030204" pitchFamily="34" charset="0"/>
              </a:rPr>
              <a:t>prepared</a:t>
            </a:r>
            <a:r>
              <a:rPr lang="en-US" sz="2000" spc="-4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from</a:t>
            </a:r>
            <a:r>
              <a:rPr lang="en-US" sz="2000" spc="-40"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whole</a:t>
            </a:r>
            <a:r>
              <a:rPr lang="en-US" sz="2000" spc="-50"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blood,</a:t>
            </a:r>
            <a:r>
              <a:rPr lang="en-US" sz="2000" spc="-40"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either</a:t>
            </a:r>
            <a:r>
              <a:rPr lang="en-US" sz="2000" spc="-4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from</a:t>
            </a:r>
            <a:r>
              <a:rPr lang="en-US" sz="2000" spc="-50"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the</a:t>
            </a:r>
            <a:r>
              <a:rPr lang="en-US" sz="2000" spc="-4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primary</a:t>
            </a:r>
            <a:r>
              <a:rPr lang="en-US" sz="2000" spc="-50"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centrifugation</a:t>
            </a:r>
            <a:r>
              <a:rPr lang="en-US" sz="2000" spc="-5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of</a:t>
            </a:r>
            <a:r>
              <a:rPr lang="en-US" sz="2000" spc="-4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whole</a:t>
            </a:r>
            <a:r>
              <a:rPr lang="en-US" sz="2000" spc="-45" dirty="0">
                <a:effectLst/>
                <a:latin typeface="Calibri" panose="020F0502020204030204" pitchFamily="34" charset="0"/>
                <a:ea typeface="Calibri" panose="020F0502020204030204" pitchFamily="34" charset="0"/>
              </a:rPr>
              <a:t> </a:t>
            </a:r>
            <a:r>
              <a:rPr lang="en-US" sz="2000" dirty="0">
                <a:effectLst/>
                <a:latin typeface="Calibri" panose="020F0502020204030204" pitchFamily="34" charset="0"/>
                <a:ea typeface="Calibri" panose="020F0502020204030204" pitchFamily="34" charset="0"/>
              </a:rPr>
              <a:t>blood</a:t>
            </a:r>
            <a:r>
              <a:rPr lang="en-US" sz="2000" spc="-50" dirty="0">
                <a:effectLst/>
                <a:latin typeface="Calibri" panose="020F0502020204030204" pitchFamily="34" charset="0"/>
                <a:ea typeface="Calibri" panose="020F0502020204030204" pitchFamily="34" charset="0"/>
              </a:rPr>
              <a:t> </a:t>
            </a:r>
            <a:r>
              <a:rPr lang="en-US" sz="2000" spc="-15" dirty="0">
                <a:effectLst/>
                <a:latin typeface="Calibri" panose="020F0502020204030204" pitchFamily="34" charset="0"/>
                <a:ea typeface="Calibri" panose="020F0502020204030204" pitchFamily="34" charset="0"/>
              </a:rPr>
              <a:t>into </a:t>
            </a:r>
            <a:r>
              <a:rPr lang="en-US" sz="2000" dirty="0">
                <a:effectLst/>
                <a:latin typeface="Calibri" panose="020F0502020204030204" pitchFamily="34" charset="0"/>
                <a:ea typeface="Calibri" panose="020F0502020204030204" pitchFamily="34" charset="0"/>
              </a:rPr>
              <a:t>red cells and plasma or from a </a:t>
            </a:r>
            <a:r>
              <a:rPr lang="en-US" sz="2000" spc="-15" dirty="0">
                <a:effectLst/>
                <a:latin typeface="Calibri" panose="020F0502020204030204" pitchFamily="34" charset="0"/>
                <a:ea typeface="Calibri" panose="020F0502020204030204" pitchFamily="34" charset="0"/>
              </a:rPr>
              <a:t>secondary centrifugation </a:t>
            </a:r>
            <a:r>
              <a:rPr lang="en-US" sz="2000" dirty="0">
                <a:effectLst/>
                <a:latin typeface="Calibri" panose="020F0502020204030204" pitchFamily="34" charset="0"/>
                <a:ea typeface="Calibri" panose="020F0502020204030204" pitchFamily="34" charset="0"/>
              </a:rPr>
              <a:t>of </a:t>
            </a:r>
            <a:r>
              <a:rPr lang="en-US" sz="2000" spc="-15" dirty="0">
                <a:effectLst/>
                <a:latin typeface="Calibri" panose="020F0502020204030204" pitchFamily="34" charset="0"/>
                <a:ea typeface="Calibri" panose="020F0502020204030204" pitchFamily="34" charset="0"/>
              </a:rPr>
              <a:t>platelet </a:t>
            </a:r>
            <a:r>
              <a:rPr lang="en-US" sz="2000" dirty="0">
                <a:effectLst/>
                <a:latin typeface="Calibri" panose="020F0502020204030204" pitchFamily="34" charset="0"/>
                <a:ea typeface="Calibri" panose="020F0502020204030204" pitchFamily="34" charset="0"/>
              </a:rPr>
              <a:t>rich plasma. The plasma is rapidly frozen </a:t>
            </a:r>
            <a:r>
              <a:rPr lang="en-US" sz="2000" dirty="0">
                <a:solidFill>
                  <a:srgbClr val="00B050"/>
                </a:solidFill>
                <a:effectLst/>
                <a:latin typeface="Calibri" panose="020F0502020204030204" pitchFamily="34" charset="0"/>
                <a:ea typeface="Calibri" panose="020F0502020204030204" pitchFamily="34" charset="0"/>
              </a:rPr>
              <a:t>to –25°C or colder within 8 hours </a:t>
            </a:r>
            <a:r>
              <a:rPr lang="en-US" sz="2000" dirty="0">
                <a:effectLst/>
                <a:latin typeface="Calibri" panose="020F0502020204030204" pitchFamily="34" charset="0"/>
                <a:ea typeface="Calibri" panose="020F0502020204030204" pitchFamily="34" charset="0"/>
              </a:rPr>
              <a:t>of </a:t>
            </a:r>
            <a:r>
              <a:rPr lang="en-US" sz="2000" spc="-15" dirty="0">
                <a:effectLst/>
                <a:latin typeface="Calibri" panose="020F0502020204030204" pitchFamily="34" charset="0"/>
                <a:ea typeface="Calibri" panose="020F0502020204030204" pitchFamily="34" charset="0"/>
              </a:rPr>
              <a:t>collection </a:t>
            </a:r>
            <a:r>
              <a:rPr lang="en-US" sz="2000" dirty="0">
                <a:effectLst/>
                <a:latin typeface="Calibri" panose="020F0502020204030204" pitchFamily="34" charset="0"/>
                <a:ea typeface="Calibri" panose="020F0502020204030204" pitchFamily="34" charset="0"/>
              </a:rPr>
              <a:t>and contains normal plasma </a:t>
            </a:r>
            <a:r>
              <a:rPr lang="en-US" sz="2000" spc="-15" dirty="0">
                <a:effectLst/>
                <a:latin typeface="Calibri" panose="020F0502020204030204" pitchFamily="34" charset="0"/>
                <a:ea typeface="Calibri" panose="020F0502020204030204" pitchFamily="34" charset="0"/>
              </a:rPr>
              <a:t>levels </a:t>
            </a:r>
            <a:r>
              <a:rPr lang="en-US" sz="2000" dirty="0">
                <a:effectLst/>
                <a:latin typeface="Calibri" panose="020F0502020204030204" pitchFamily="34" charset="0"/>
                <a:ea typeface="Calibri" panose="020F0502020204030204" pitchFamily="34" charset="0"/>
              </a:rPr>
              <a:t>of </a:t>
            </a:r>
            <a:r>
              <a:rPr lang="en-US" sz="2000" spc="-15" dirty="0">
                <a:effectLst/>
                <a:latin typeface="Calibri" panose="020F0502020204030204" pitchFamily="34" charset="0"/>
                <a:ea typeface="Calibri" panose="020F0502020204030204" pitchFamily="34" charset="0"/>
              </a:rPr>
              <a:t>stable </a:t>
            </a:r>
            <a:r>
              <a:rPr lang="en-US" sz="2000" spc="-15" dirty="0">
                <a:solidFill>
                  <a:srgbClr val="00B050"/>
                </a:solidFill>
                <a:effectLst/>
                <a:latin typeface="Calibri" panose="020F0502020204030204" pitchFamily="34" charset="0"/>
                <a:ea typeface="Calibri" panose="020F0502020204030204" pitchFamily="34" charset="0"/>
              </a:rPr>
              <a:t>clotting </a:t>
            </a:r>
            <a:r>
              <a:rPr lang="en-US" sz="2000" dirty="0">
                <a:solidFill>
                  <a:srgbClr val="00B050"/>
                </a:solidFill>
                <a:effectLst/>
                <a:latin typeface="Calibri" panose="020F0502020204030204" pitchFamily="34" charset="0"/>
                <a:ea typeface="Calibri" panose="020F0502020204030204" pitchFamily="34" charset="0"/>
              </a:rPr>
              <a:t>factors, albumin, </a:t>
            </a:r>
            <a:r>
              <a:rPr lang="en-US" sz="2000" spc="-15" dirty="0">
                <a:solidFill>
                  <a:srgbClr val="00B050"/>
                </a:solidFill>
                <a:effectLst/>
                <a:latin typeface="Calibri" panose="020F0502020204030204" pitchFamily="34" charset="0"/>
                <a:ea typeface="Calibri" panose="020F0502020204030204" pitchFamily="34" charset="0"/>
              </a:rPr>
              <a:t>immunoglobulin </a:t>
            </a:r>
            <a:r>
              <a:rPr lang="en-US" sz="2000" dirty="0">
                <a:solidFill>
                  <a:srgbClr val="00B050"/>
                </a:solidFill>
                <a:effectLst/>
                <a:latin typeface="Calibri" panose="020F0502020204030204" pitchFamily="34" charset="0"/>
                <a:ea typeface="Calibri" panose="020F0502020204030204" pitchFamily="34" charset="0"/>
              </a:rPr>
              <a:t>and </a:t>
            </a:r>
            <a:r>
              <a:rPr lang="en-US" sz="2000" spc="-10" dirty="0">
                <a:solidFill>
                  <a:srgbClr val="00B050"/>
                </a:solidFill>
                <a:effectLst/>
                <a:latin typeface="Calibri" panose="020F0502020204030204" pitchFamily="34" charset="0"/>
                <a:ea typeface="Calibri" panose="020F0502020204030204" pitchFamily="34" charset="0"/>
              </a:rPr>
              <a:t>Factor </a:t>
            </a:r>
            <a:r>
              <a:rPr lang="en-US" sz="2000" spc="-15" dirty="0">
                <a:solidFill>
                  <a:srgbClr val="00B050"/>
                </a:solidFill>
                <a:effectLst/>
                <a:latin typeface="Calibri" panose="020F0502020204030204" pitchFamily="34" charset="0"/>
                <a:ea typeface="Calibri" panose="020F0502020204030204" pitchFamily="34" charset="0"/>
              </a:rPr>
              <a:t>VIII </a:t>
            </a:r>
            <a:r>
              <a:rPr lang="en-US" sz="2000" dirty="0">
                <a:solidFill>
                  <a:srgbClr val="00B050"/>
                </a:solidFill>
                <a:effectLst/>
                <a:latin typeface="Calibri" panose="020F0502020204030204" pitchFamily="34" charset="0"/>
                <a:ea typeface="Calibri" panose="020F0502020204030204" pitchFamily="34" charset="0"/>
              </a:rPr>
              <a:t>at a level of at </a:t>
            </a:r>
            <a:r>
              <a:rPr lang="en-US" sz="2000" spc="-15" dirty="0">
                <a:solidFill>
                  <a:srgbClr val="00B050"/>
                </a:solidFill>
                <a:effectLst/>
                <a:latin typeface="Calibri" panose="020F0502020204030204" pitchFamily="34" charset="0"/>
                <a:ea typeface="Calibri" panose="020F0502020204030204" pitchFamily="34" charset="0"/>
              </a:rPr>
              <a:t>least </a:t>
            </a:r>
            <a:r>
              <a:rPr lang="en-US" sz="2000" dirty="0">
                <a:solidFill>
                  <a:srgbClr val="00B050"/>
                </a:solidFill>
                <a:effectLst/>
                <a:latin typeface="Calibri" panose="020F0502020204030204" pitchFamily="34" charset="0"/>
                <a:ea typeface="Calibri" panose="020F0502020204030204" pitchFamily="34" charset="0"/>
              </a:rPr>
              <a:t>70% of normal </a:t>
            </a:r>
            <a:r>
              <a:rPr lang="en-US" sz="2000" spc="-15" dirty="0">
                <a:solidFill>
                  <a:srgbClr val="00B050"/>
                </a:solidFill>
                <a:effectLst/>
                <a:latin typeface="Calibri" panose="020F0502020204030204" pitchFamily="34" charset="0"/>
                <a:ea typeface="Calibri" panose="020F0502020204030204" pitchFamily="34" charset="0"/>
              </a:rPr>
              <a:t>fresh </a:t>
            </a:r>
            <a:r>
              <a:rPr lang="en-US" sz="2000" dirty="0">
                <a:solidFill>
                  <a:srgbClr val="00B050"/>
                </a:solidFill>
                <a:effectLst/>
                <a:latin typeface="Calibri" panose="020F0502020204030204" pitchFamily="34" charset="0"/>
                <a:ea typeface="Calibri" panose="020F0502020204030204" pitchFamily="34" charset="0"/>
              </a:rPr>
              <a:t>plasma.</a:t>
            </a:r>
          </a:p>
          <a:p>
            <a:pPr marL="0" indent="0">
              <a:buNone/>
            </a:pPr>
            <a:r>
              <a:rPr lang="en-US" sz="2000" b="1" dirty="0">
                <a:effectLst/>
                <a:latin typeface="Calibri" panose="020F0502020204030204" pitchFamily="34" charset="0"/>
                <a:ea typeface="Calibri" panose="020F0502020204030204" pitchFamily="34" charset="0"/>
              </a:rPr>
              <a:t>Unit of issue: </a:t>
            </a:r>
            <a:r>
              <a:rPr lang="en-US" sz="2000" dirty="0">
                <a:effectLst/>
                <a:latin typeface="Calibri" panose="020F0502020204030204" pitchFamily="34" charset="0"/>
                <a:ea typeface="Calibri" panose="020F0502020204030204" pitchFamily="34" charset="0"/>
              </a:rPr>
              <a:t>200‐300 </a:t>
            </a:r>
            <a:r>
              <a:rPr lang="en-US" sz="2000" dirty="0" err="1">
                <a:effectLst/>
                <a:latin typeface="Calibri" panose="020F0502020204030204" pitchFamily="34" charset="0"/>
                <a:ea typeface="Calibri" panose="020F0502020204030204" pitchFamily="34" charset="0"/>
              </a:rPr>
              <a:t>mL.</a:t>
            </a:r>
            <a:endParaRPr lang="en-US" sz="2000" dirty="0">
              <a:effectLst/>
              <a:latin typeface="Calibri" panose="020F0502020204030204" pitchFamily="34" charset="0"/>
              <a:ea typeface="Calibri" panose="020F0502020204030204" pitchFamily="34" charset="0"/>
            </a:endParaRPr>
          </a:p>
          <a:p>
            <a:pPr marL="0" indent="0">
              <a:buNone/>
            </a:pPr>
            <a:r>
              <a:rPr lang="en-US" sz="2000" b="1" dirty="0">
                <a:effectLst/>
                <a:latin typeface="Calibri" panose="020F0502020204030204" pitchFamily="34" charset="0"/>
                <a:ea typeface="Calibri" panose="020F0502020204030204" pitchFamily="34" charset="0"/>
              </a:rPr>
              <a:t>Infection risk</a:t>
            </a:r>
            <a:r>
              <a:rPr lang="en-US" sz="2000" b="0" dirty="0">
                <a:effectLst/>
                <a:latin typeface="Calibri" panose="020F0502020204030204" pitchFamily="34" charset="0"/>
                <a:ea typeface="Calibri" panose="020F0502020204030204" pitchFamily="34" charset="0"/>
              </a:rPr>
              <a:t>:</a:t>
            </a:r>
            <a:endParaRPr lang="en-US" sz="2000" b="1" dirty="0">
              <a:effectLst/>
              <a:latin typeface="Calibri" panose="020F0502020204030204" pitchFamily="34" charset="0"/>
              <a:ea typeface="Calibri" panose="020F0502020204030204" pitchFamily="34" charset="0"/>
            </a:endParaRPr>
          </a:p>
          <a:p>
            <a:pPr marL="133985" marR="203835">
              <a:lnSpc>
                <a:spcPct val="102000"/>
              </a:lnSpc>
              <a:spcBef>
                <a:spcPts val="40"/>
              </a:spcBef>
              <a:spcAft>
                <a:spcPts val="0"/>
              </a:spcAft>
            </a:pPr>
            <a:r>
              <a:rPr lang="en-US" sz="2000" dirty="0">
                <a:effectLst/>
                <a:latin typeface="Calibri" panose="020F0502020204030204" pitchFamily="34" charset="0"/>
                <a:ea typeface="Calibri" panose="020F0502020204030204" pitchFamily="34" charset="0"/>
              </a:rPr>
              <a:t>Capable of transmitting any agent present in cells or plasma which was undetected by routine screening TTIs, including HIV, hepatitis B and C, syphilis and malaria. </a:t>
            </a:r>
          </a:p>
          <a:p>
            <a:pPr marL="0" indent="0">
              <a:buNone/>
            </a:pPr>
            <a:r>
              <a:rPr lang="en-US" sz="2000" b="1" dirty="0">
                <a:effectLst/>
                <a:latin typeface="Calibri" panose="020F0502020204030204" pitchFamily="34" charset="0"/>
                <a:ea typeface="Calibri" panose="020F0502020204030204" pitchFamily="34" charset="0"/>
              </a:rPr>
              <a:t>Storage:</a:t>
            </a:r>
          </a:p>
          <a:p>
            <a:pPr marL="134620" marR="203835">
              <a:lnSpc>
                <a:spcPct val="102000"/>
              </a:lnSpc>
              <a:spcBef>
                <a:spcPts val="45"/>
              </a:spcBef>
              <a:spcAft>
                <a:spcPts val="0"/>
              </a:spcAft>
            </a:pPr>
            <a:r>
              <a:rPr lang="en-US" sz="2000" dirty="0">
                <a:effectLst/>
                <a:latin typeface="Calibri" panose="020F0502020204030204" pitchFamily="34" charset="0"/>
                <a:ea typeface="Calibri" panose="020F0502020204030204" pitchFamily="34" charset="0"/>
              </a:rPr>
              <a:t>FFP is stored at –25°C or colder </a:t>
            </a:r>
            <a:r>
              <a:rPr lang="en-US" sz="2000" dirty="0">
                <a:solidFill>
                  <a:srgbClr val="00B050"/>
                </a:solidFill>
                <a:effectLst/>
                <a:latin typeface="Calibri" panose="020F0502020204030204" pitchFamily="34" charset="0"/>
                <a:ea typeface="Calibri" panose="020F0502020204030204" pitchFamily="34" charset="0"/>
              </a:rPr>
              <a:t>for up to 1 year</a:t>
            </a:r>
            <a:r>
              <a:rPr lang="en-US" sz="2000" dirty="0">
                <a:effectLst/>
                <a:latin typeface="Calibri" panose="020F0502020204030204" pitchFamily="34" charset="0"/>
                <a:ea typeface="Calibri" panose="020F0502020204030204" pitchFamily="34" charset="0"/>
              </a:rPr>
              <a:t>. Before use, it should be thawed in the blood transfusion </a:t>
            </a:r>
            <a:r>
              <a:rPr lang="en-US" sz="2000" dirty="0" err="1">
                <a:effectLst/>
                <a:latin typeface="Calibri" panose="020F0502020204030204" pitchFamily="34" charset="0"/>
                <a:ea typeface="Calibri" panose="020F0502020204030204" pitchFamily="34" charset="0"/>
              </a:rPr>
              <a:t>centre</a:t>
            </a:r>
            <a:r>
              <a:rPr lang="en-US" sz="2000" dirty="0">
                <a:effectLst/>
                <a:latin typeface="Calibri" panose="020F0502020204030204" pitchFamily="34" charset="0"/>
                <a:ea typeface="Calibri" panose="020F0502020204030204" pitchFamily="34" charset="0"/>
              </a:rPr>
              <a:t> between </a:t>
            </a:r>
            <a:r>
              <a:rPr lang="en-US" sz="2000" dirty="0">
                <a:solidFill>
                  <a:srgbClr val="00B050"/>
                </a:solidFill>
                <a:effectLst/>
                <a:latin typeface="Calibri" panose="020F0502020204030204" pitchFamily="34" charset="0"/>
                <a:ea typeface="Calibri" panose="020F0502020204030204" pitchFamily="34" charset="0"/>
              </a:rPr>
              <a:t>+30°C and +37°C.</a:t>
            </a:r>
            <a:endParaRPr lang="en-US" dirty="0">
              <a:solidFill>
                <a:srgbClr val="00B050"/>
              </a:solidFill>
              <a:latin typeface="Calibri" panose="020F0502020204030204" pitchFamily="34" charset="0"/>
              <a:ea typeface="Calibri" panose="020F0502020204030204" pitchFamily="34" charset="0"/>
            </a:endParaRPr>
          </a:p>
          <a:p>
            <a:pPr marL="0" marR="203835" indent="0">
              <a:lnSpc>
                <a:spcPct val="102000"/>
              </a:lnSpc>
              <a:spcBef>
                <a:spcPts val="45"/>
              </a:spcBef>
              <a:spcAft>
                <a:spcPts val="0"/>
              </a:spcAft>
              <a:buNone/>
            </a:pPr>
            <a:r>
              <a:rPr lang="en-US" sz="2000" b="1" dirty="0">
                <a:effectLst/>
                <a:latin typeface="Calibri" panose="020F0502020204030204" pitchFamily="34" charset="0"/>
                <a:ea typeface="Calibri" panose="020F0502020204030204" pitchFamily="34" charset="0"/>
              </a:rPr>
              <a:t>Definite indications:</a:t>
            </a:r>
          </a:p>
          <a:p>
            <a:pPr marL="342900" marR="260350" lvl="0" indent="-342900">
              <a:lnSpc>
                <a:spcPct val="102000"/>
              </a:lnSpc>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Replacement of a single coagulation factor deficiency, where a specific or combined factor concentrate is unavailable or</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contraindicated.</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10"/>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Immediate</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reversal</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of</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warfarin</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effect</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where</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prothrombin</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complex</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concentrate</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is</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unavailable.</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0"/>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Thrombotic thrombocytopenic</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purpura.</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Inherited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coagulation</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inhibitor</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deficiencies</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where</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specific</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concentrate</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is</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unavailable.</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C1 esterase inhibitor deficiency where specific concentrate is</a:t>
            </a:r>
            <a:r>
              <a:rPr lang="en-US" sz="2000" spc="-1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unavailable.</a:t>
            </a:r>
            <a:endParaRPr lang="en-US"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851461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1973-B312-4A06-878F-CC3BC82F4C48}"/>
              </a:ext>
            </a:extLst>
          </p:cNvPr>
          <p:cNvSpPr>
            <a:spLocks noGrp="1"/>
          </p:cNvSpPr>
          <p:nvPr>
            <p:ph type="title"/>
          </p:nvPr>
        </p:nvSpPr>
        <p:spPr>
          <a:xfrm>
            <a:off x="838200" y="171156"/>
            <a:ext cx="10515600" cy="840220"/>
          </a:xfrm>
        </p:spPr>
        <p:txBody>
          <a:bodyPr/>
          <a:lstStyle/>
          <a:p>
            <a:pPr algn="ctr"/>
            <a:r>
              <a:rPr lang="en-US" sz="4400" b="1" spc="-5" dirty="0">
                <a:effectLst/>
                <a:latin typeface="Calibri" panose="020F0502020204030204" pitchFamily="34" charset="0"/>
                <a:ea typeface="Calibri" panose="020F0502020204030204" pitchFamily="34" charset="0"/>
              </a:rPr>
              <a:t>Fresh Frozen Plasma</a:t>
            </a:r>
            <a:r>
              <a:rPr lang="en-US" sz="4400" b="1" spc="-3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(FFP)</a:t>
            </a:r>
            <a:endParaRPr lang="en-US" dirty="0"/>
          </a:p>
        </p:txBody>
      </p:sp>
      <p:sp>
        <p:nvSpPr>
          <p:cNvPr id="3" name="Content Placeholder 2">
            <a:extLst>
              <a:ext uri="{FF2B5EF4-FFF2-40B4-BE49-F238E27FC236}">
                <a16:creationId xmlns:a16="http://schemas.microsoft.com/office/drawing/2014/main" id="{209C0D43-98C9-44AA-816B-F07898EDD117}"/>
              </a:ext>
            </a:extLst>
          </p:cNvPr>
          <p:cNvSpPr>
            <a:spLocks noGrp="1"/>
          </p:cNvSpPr>
          <p:nvPr>
            <p:ph idx="1"/>
          </p:nvPr>
        </p:nvSpPr>
        <p:spPr>
          <a:xfrm>
            <a:off x="838200" y="1011376"/>
            <a:ext cx="10515600" cy="5675468"/>
          </a:xfrm>
        </p:spPr>
        <p:txBody>
          <a:bodyPr>
            <a:normAutofit/>
          </a:bodyPr>
          <a:lstStyle/>
          <a:p>
            <a:pPr marL="0" indent="0">
              <a:spcBef>
                <a:spcPts val="5"/>
              </a:spcBef>
              <a:buNone/>
            </a:pPr>
            <a:r>
              <a:rPr lang="en-US" sz="1800" b="1" dirty="0">
                <a:effectLst/>
                <a:latin typeface="Calibri" panose="020F0502020204030204" pitchFamily="34" charset="0"/>
                <a:ea typeface="Calibri" panose="020F0502020204030204" pitchFamily="34" charset="0"/>
              </a:rPr>
              <a:t>Conditional indications:</a:t>
            </a:r>
          </a:p>
          <a:p>
            <a:pPr marL="342900" lvl="0" indent="-342900">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Massive blood</a:t>
            </a:r>
            <a:r>
              <a:rPr lang="en-US" sz="1800" spc="-1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transfusion.</a:t>
            </a:r>
          </a:p>
          <a:p>
            <a:pPr marL="342900" lvl="0" indent="-342900">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Acute DIC if there are coagulation abnormalities and patient is</a:t>
            </a:r>
            <a:r>
              <a:rPr lang="en-US" sz="1800" spc="-13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bleeding.</a:t>
            </a:r>
          </a:p>
          <a:p>
            <a:pPr marL="342900" marR="261620" lvl="0" indent="-342900">
              <a:lnSpc>
                <a:spcPct val="103000"/>
              </a:lnSpc>
              <a:spcBef>
                <a:spcPts val="40"/>
              </a:spcBef>
              <a:spcAft>
                <a:spcPts val="0"/>
              </a:spcAft>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Liver</a:t>
            </a:r>
            <a:r>
              <a:rPr lang="en-US" sz="1800" spc="-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disease,</a:t>
            </a:r>
            <a:r>
              <a:rPr lang="en-US" sz="1800" spc="-4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with</a:t>
            </a:r>
            <a:r>
              <a:rPr lang="en-US" sz="1800" spc="-5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abnormal</a:t>
            </a:r>
            <a:r>
              <a:rPr lang="en-US" sz="1800" spc="-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coagulation</a:t>
            </a:r>
            <a:r>
              <a:rPr lang="en-US" sz="1800" spc="-5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and</a:t>
            </a:r>
            <a:r>
              <a:rPr lang="en-US" sz="1800" spc="-4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bleeding</a:t>
            </a:r>
            <a:r>
              <a:rPr lang="en-US" sz="1800" spc="-4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t>
            </a:r>
            <a:r>
              <a:rPr lang="en-US" sz="1800" spc="-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prophylactic</a:t>
            </a:r>
            <a:r>
              <a:rPr lang="en-US" sz="1800" spc="-4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use</a:t>
            </a:r>
            <a:r>
              <a:rPr lang="en-US" sz="1800" spc="-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to</a:t>
            </a:r>
            <a:r>
              <a:rPr lang="en-US" sz="1800" spc="-4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reduce</a:t>
            </a:r>
            <a:r>
              <a:rPr lang="en-US" sz="1800" spc="-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prothrombin time (PT) to 1.6‐1.8 x normal for liver</a:t>
            </a:r>
            <a:r>
              <a:rPr lang="en-US" sz="1800" spc="-5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biopsy.</a:t>
            </a:r>
          </a:p>
          <a:p>
            <a:pPr marL="342900" marR="260350" lvl="0" indent="-342900">
              <a:lnSpc>
                <a:spcPct val="103000"/>
              </a:lnSpc>
              <a:spcBef>
                <a:spcPts val="45"/>
              </a:spcBef>
              <a:spcAft>
                <a:spcPts val="0"/>
              </a:spcAft>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Cardiopulmonary bypass surgery – use in the presence of bleeding but where abnormal coagulation is not due to heparin. Routine perioperative use is not</a:t>
            </a:r>
            <a:r>
              <a:rPr lang="en-US" sz="1800" spc="-14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indicated.</a:t>
            </a:r>
          </a:p>
          <a:p>
            <a:pPr marL="342900" lvl="0" indent="-342900">
              <a:lnSpc>
                <a:spcPts val="1265"/>
              </a:lnSpc>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Severe sepsis, particularly in neonates (independent of</a:t>
            </a:r>
            <a:r>
              <a:rPr lang="en-US" sz="1800" spc="-9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DIC).</a:t>
            </a:r>
          </a:p>
          <a:p>
            <a:pPr marL="342900" lvl="0" indent="-342900">
              <a:spcBef>
                <a:spcPts val="3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Plasmapheresis.</a:t>
            </a:r>
          </a:p>
          <a:p>
            <a:pPr marL="0" indent="0">
              <a:spcBef>
                <a:spcPts val="20"/>
              </a:spcBef>
              <a:buNone/>
            </a:pPr>
            <a:endParaRPr lang="en-US" sz="1800" dirty="0">
              <a:effectLst/>
              <a:latin typeface="Calibri" panose="020F0502020204030204" pitchFamily="34" charset="0"/>
              <a:ea typeface="Calibri" panose="020F0502020204030204" pitchFamily="34" charset="0"/>
            </a:endParaRPr>
          </a:p>
          <a:p>
            <a:pPr marL="0" indent="0">
              <a:spcBef>
                <a:spcPts val="5"/>
              </a:spcBef>
              <a:spcAft>
                <a:spcPts val="0"/>
              </a:spcAft>
              <a:buNone/>
            </a:pPr>
            <a:r>
              <a:rPr lang="en-US" sz="1800" b="1" dirty="0">
                <a:effectLst/>
                <a:latin typeface="Calibri" panose="020F0502020204030204" pitchFamily="34" charset="0"/>
                <a:ea typeface="Calibri" panose="020F0502020204030204" pitchFamily="34" charset="0"/>
              </a:rPr>
              <a:t>Precautions:</a:t>
            </a:r>
          </a:p>
          <a:p>
            <a:pPr marL="342900" lvl="0" indent="-342900">
              <a:spcBef>
                <a:spcPts val="40"/>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Acute allergic reactions are not uncommon, especially with rapid</a:t>
            </a:r>
            <a:r>
              <a:rPr lang="en-US" sz="1800" spc="-13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infusions.</a:t>
            </a:r>
          </a:p>
          <a:p>
            <a:pPr marL="342900" lvl="0" indent="-342900">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Severe life‐threatening anaphylactic reactions occasionally</a:t>
            </a:r>
            <a:r>
              <a:rPr lang="en-US" sz="1800" spc="-5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occur.</a:t>
            </a:r>
            <a:r>
              <a:rPr lang="en-US" sz="1800" dirty="0">
                <a:effectLst/>
                <a:latin typeface="Calibri" panose="020F0502020204030204" pitchFamily="34" charset="0"/>
                <a:ea typeface="Calibri" panose="020F0502020204030204" pitchFamily="34" charset="0"/>
              </a:rPr>
              <a:t> </a:t>
            </a:r>
          </a:p>
          <a:p>
            <a:pPr marL="0" indent="0">
              <a:buNone/>
            </a:pPr>
            <a:r>
              <a:rPr lang="en-US" sz="1800" b="1" dirty="0">
                <a:effectLst/>
                <a:latin typeface="Calibri" panose="020F0502020204030204" pitchFamily="34" charset="0"/>
                <a:ea typeface="Calibri" panose="020F0502020204030204" pitchFamily="34" charset="0"/>
              </a:rPr>
              <a:t>Dosage: </a:t>
            </a:r>
            <a:r>
              <a:rPr lang="en-US" sz="1800" dirty="0">
                <a:effectLst/>
                <a:latin typeface="Calibri" panose="020F0502020204030204" pitchFamily="34" charset="0"/>
                <a:ea typeface="Calibri" panose="020F0502020204030204" pitchFamily="34" charset="0"/>
              </a:rPr>
              <a:t>15 mL/kg.</a:t>
            </a:r>
          </a:p>
          <a:p>
            <a:pPr marL="0" indent="0">
              <a:buNone/>
            </a:pPr>
            <a:r>
              <a:rPr lang="en-US" sz="1800" b="1" dirty="0">
                <a:effectLst/>
                <a:latin typeface="Calibri" panose="020F0502020204030204" pitchFamily="34" charset="0"/>
                <a:ea typeface="Calibri" panose="020F0502020204030204" pitchFamily="34" charset="0"/>
              </a:rPr>
              <a:t>Administration</a:t>
            </a:r>
            <a:r>
              <a:rPr lang="en-US" sz="1800" b="0" dirty="0">
                <a:effectLst/>
                <a:latin typeface="Calibri" panose="020F0502020204030204" pitchFamily="34" charset="0"/>
                <a:ea typeface="Calibri" panose="020F0502020204030204" pitchFamily="34" charset="0"/>
              </a:rPr>
              <a:t>:</a:t>
            </a:r>
            <a:endParaRPr lang="en-US" sz="1800" b="1" dirty="0">
              <a:effectLst/>
              <a:latin typeface="Calibri" panose="020F0502020204030204" pitchFamily="34" charset="0"/>
              <a:ea typeface="Calibri" panose="020F0502020204030204" pitchFamily="34" charset="0"/>
            </a:endParaRPr>
          </a:p>
          <a:p>
            <a:pPr marL="342900" lvl="0" indent="-342900">
              <a:spcBef>
                <a:spcPts val="5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Should be ABO</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compatible.</a:t>
            </a:r>
          </a:p>
          <a:p>
            <a:pPr marL="342900" lvl="0" indent="-342900">
              <a:spcBef>
                <a:spcPts val="40"/>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Infuse as soon as possible after</a:t>
            </a:r>
            <a:r>
              <a:rPr lang="en-US" sz="1800" spc="-4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thawing.</a:t>
            </a:r>
          </a:p>
          <a:p>
            <a:pPr marL="342900" lvl="0" indent="-342900">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Labile coagulation factors rapidly degrade; use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within 6 hours </a:t>
            </a:r>
            <a:r>
              <a:rPr lang="en-US" sz="1800" dirty="0">
                <a:effectLst/>
                <a:latin typeface="Calibri" panose="020F0502020204030204" pitchFamily="34" charset="0"/>
                <a:ea typeface="Symbol" panose="05050102010706020507" pitchFamily="18" charset="2"/>
                <a:cs typeface="Symbol" panose="05050102010706020507" pitchFamily="18" charset="2"/>
              </a:rPr>
              <a:t>of</a:t>
            </a:r>
            <a:r>
              <a:rPr lang="en-US" sz="1800" spc="-15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thawing.</a:t>
            </a:r>
          </a:p>
          <a:p>
            <a:pPr marL="342900" lvl="0" indent="-342900">
              <a:spcBef>
                <a:spcPts val="40"/>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FFP</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may</a:t>
            </a:r>
            <a:r>
              <a:rPr lang="en-US" sz="1800" spc="-1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be</a:t>
            </a:r>
            <a:r>
              <a:rPr lang="en-US" sz="1800" spc="-1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beneficial</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if</a:t>
            </a:r>
            <a:r>
              <a:rPr lang="en-US" sz="1800" spc="-3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PT</a:t>
            </a:r>
            <a:r>
              <a:rPr lang="en-US" sz="1800" spc="-1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and/or</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434343"/>
                </a:solidFill>
                <a:effectLst/>
                <a:latin typeface="Calibri" panose="020F0502020204030204" pitchFamily="34" charset="0"/>
                <a:ea typeface="Symbol" panose="05050102010706020507" pitchFamily="18" charset="2"/>
                <a:cs typeface="Symbol" panose="05050102010706020507" pitchFamily="18" charset="2"/>
              </a:rPr>
              <a:t>partial</a:t>
            </a:r>
            <a:r>
              <a:rPr lang="en-US" sz="1800" spc="-30" dirty="0">
                <a:solidFill>
                  <a:srgbClr val="434343"/>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434343"/>
                </a:solidFill>
                <a:effectLst/>
                <a:latin typeface="Calibri" panose="020F0502020204030204" pitchFamily="34" charset="0"/>
                <a:ea typeface="Symbol" panose="05050102010706020507" pitchFamily="18" charset="2"/>
                <a:cs typeface="Symbol" panose="05050102010706020507" pitchFamily="18" charset="2"/>
              </a:rPr>
              <a:t>thromboplastin</a:t>
            </a:r>
            <a:r>
              <a:rPr lang="en-US" sz="1800" spc="-20" dirty="0">
                <a:solidFill>
                  <a:srgbClr val="434343"/>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434343"/>
                </a:solidFill>
                <a:effectLst/>
                <a:latin typeface="Calibri" panose="020F0502020204030204" pitchFamily="34" charset="0"/>
                <a:ea typeface="Symbol" panose="05050102010706020507" pitchFamily="18" charset="2"/>
                <a:cs typeface="Symbol" panose="05050102010706020507" pitchFamily="18" charset="2"/>
              </a:rPr>
              <a:t>time</a:t>
            </a:r>
            <a:r>
              <a:rPr lang="en-US" sz="1800" spc="-10" dirty="0">
                <a:solidFill>
                  <a:srgbClr val="434343"/>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434343"/>
                </a:solidFill>
                <a:effectLst/>
                <a:latin typeface="Calibri" panose="020F0502020204030204" pitchFamily="34" charset="0"/>
                <a:ea typeface="Symbol" panose="05050102010706020507" pitchFamily="18" charset="2"/>
                <a:cs typeface="Symbol" panose="05050102010706020507" pitchFamily="18" charset="2"/>
              </a:rPr>
              <a:t>(PTT)</a:t>
            </a:r>
            <a:r>
              <a:rPr lang="en-US" sz="1800" spc="-25" dirty="0">
                <a:solidFill>
                  <a:srgbClr val="434343"/>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&gt;1.5</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times</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normal.</a:t>
            </a:r>
          </a:p>
          <a:p>
            <a:pPr marL="342900" marR="260985" lvl="0" indent="-342900">
              <a:lnSpc>
                <a:spcPct val="103000"/>
              </a:lnSpc>
              <a:spcBef>
                <a:spcPts val="45"/>
              </a:spcBef>
              <a:buSzPts val="1000"/>
              <a:buFont typeface="Symbol" panose="05050102010706020507" pitchFamily="18" charset="2"/>
              <a:buChar char=""/>
              <a:tabLst>
                <a:tab pos="349250" algn="l"/>
                <a:tab pos="349885" algn="l"/>
              </a:tabLst>
            </a:pPr>
            <a:r>
              <a:rPr lang="en-US" sz="1800" dirty="0">
                <a:effectLst/>
                <a:latin typeface="Calibri" panose="020F0502020204030204" pitchFamily="34" charset="0"/>
                <a:ea typeface="Symbol" panose="05050102010706020507" pitchFamily="18" charset="2"/>
                <a:cs typeface="Symbol" panose="05050102010706020507" pitchFamily="18" charset="2"/>
              </a:rPr>
              <a:t>FFP for volume expansion carries a risk of infectious disease transmission and other transfusion reactions</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(e.g.</a:t>
            </a:r>
            <a:r>
              <a:rPr lang="en-US" sz="1800" spc="-2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allergic)</a:t>
            </a:r>
            <a:r>
              <a:rPr lang="en-US" sz="1800" spc="-3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that</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can</a:t>
            </a:r>
            <a:r>
              <a:rPr lang="en-US" sz="1800" spc="-3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be</a:t>
            </a:r>
            <a:r>
              <a:rPr lang="en-US" sz="1800" spc="-1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avoided</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by</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using</a:t>
            </a:r>
            <a:r>
              <a:rPr lang="en-US" sz="1800" spc="-15"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crystalloid</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or</a:t>
            </a:r>
            <a:r>
              <a:rPr lang="en-US" sz="1800" spc="-2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colloid</a:t>
            </a:r>
            <a:r>
              <a:rPr lang="en-US" sz="1800" spc="-10" dirty="0">
                <a:effectLst/>
                <a:latin typeface="Calibri" panose="020F0502020204030204" pitchFamily="34" charset="0"/>
                <a:ea typeface="Symbol" panose="05050102010706020507" pitchFamily="18" charset="2"/>
                <a:cs typeface="Symbol" panose="05050102010706020507" pitchFamily="18" charset="2"/>
              </a:rPr>
              <a:t> </a:t>
            </a:r>
            <a:r>
              <a:rPr lang="en-US" sz="1800" dirty="0">
                <a:effectLst/>
                <a:latin typeface="Calibri" panose="020F0502020204030204" pitchFamily="34" charset="0"/>
                <a:ea typeface="Symbol" panose="05050102010706020507" pitchFamily="18" charset="2"/>
                <a:cs typeface="Symbol" panose="05050102010706020507" pitchFamily="18" charset="2"/>
              </a:rPr>
              <a:t>solutions.</a:t>
            </a:r>
          </a:p>
        </p:txBody>
      </p:sp>
    </p:spTree>
    <p:extLst>
      <p:ext uri="{BB962C8B-B14F-4D97-AF65-F5344CB8AC3E}">
        <p14:creationId xmlns:p14="http://schemas.microsoft.com/office/powerpoint/2010/main" val="2272415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66BEC2-2963-4C82-8BAE-A39DD3AC067B}"/>
              </a:ext>
            </a:extLst>
          </p:cNvPr>
          <p:cNvSpPr>
            <a:spLocks noGrp="1"/>
          </p:cNvSpPr>
          <p:nvPr>
            <p:ph type="title"/>
          </p:nvPr>
        </p:nvSpPr>
        <p:spPr>
          <a:xfrm>
            <a:off x="838200" y="268140"/>
            <a:ext cx="10515600" cy="964911"/>
          </a:xfrm>
        </p:spPr>
        <p:txBody>
          <a:bodyPr/>
          <a:lstStyle/>
          <a:p>
            <a:pPr algn="ctr"/>
            <a:r>
              <a:rPr lang="en-US" sz="4400" b="1" spc="-5" dirty="0">
                <a:effectLst/>
                <a:latin typeface="Calibri" panose="020F0502020204030204" pitchFamily="34" charset="0"/>
                <a:ea typeface="Calibri" panose="020F0502020204030204" pitchFamily="34" charset="0"/>
              </a:rPr>
              <a:t>Fresh Frozen Plasma</a:t>
            </a:r>
            <a:r>
              <a:rPr lang="en-US" sz="4400" b="1" spc="-3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(FFP)</a:t>
            </a:r>
            <a:endParaRPr lang="en-US" dirty="0"/>
          </a:p>
        </p:txBody>
      </p:sp>
      <p:pic>
        <p:nvPicPr>
          <p:cNvPr id="5" name="Content Placeholder 4">
            <a:extLst>
              <a:ext uri="{FF2B5EF4-FFF2-40B4-BE49-F238E27FC236}">
                <a16:creationId xmlns:a16="http://schemas.microsoft.com/office/drawing/2014/main" id="{49F2DC47-A00A-48CF-BC69-BDC19664985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7468" y="1825625"/>
            <a:ext cx="3263063" cy="4351338"/>
          </a:xfrm>
        </p:spPr>
      </p:pic>
      <p:pic>
        <p:nvPicPr>
          <p:cNvPr id="9" name="Content Placeholder 8">
            <a:extLst>
              <a:ext uri="{FF2B5EF4-FFF2-40B4-BE49-F238E27FC236}">
                <a16:creationId xmlns:a16="http://schemas.microsoft.com/office/drawing/2014/main" id="{3182AC3B-68F7-43A5-8FDE-867D8E82FBC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1248" y="1825625"/>
            <a:ext cx="3263503" cy="4351338"/>
          </a:xfrm>
        </p:spPr>
      </p:pic>
    </p:spTree>
    <p:extLst>
      <p:ext uri="{BB962C8B-B14F-4D97-AF65-F5344CB8AC3E}">
        <p14:creationId xmlns:p14="http://schemas.microsoft.com/office/powerpoint/2010/main" val="1681230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DBE8A-D412-4EF4-85EC-5CC132D04D6A}"/>
              </a:ext>
            </a:extLst>
          </p:cNvPr>
          <p:cNvSpPr>
            <a:spLocks noGrp="1"/>
          </p:cNvSpPr>
          <p:nvPr>
            <p:ph type="title"/>
          </p:nvPr>
        </p:nvSpPr>
        <p:spPr>
          <a:xfrm>
            <a:off x="838200" y="74174"/>
            <a:ext cx="10515600" cy="646257"/>
          </a:xfrm>
        </p:spPr>
        <p:txBody>
          <a:bodyPr>
            <a:normAutofit fontScale="90000"/>
          </a:bodyPr>
          <a:lstStyle/>
          <a:p>
            <a:pPr algn="ctr"/>
            <a:r>
              <a:rPr lang="en-US" sz="4400" b="1" spc="-5" dirty="0" err="1">
                <a:effectLst/>
                <a:latin typeface="Calibri" panose="020F0502020204030204" pitchFamily="34" charset="0"/>
                <a:ea typeface="Calibri" panose="020F0502020204030204" pitchFamily="34" charset="0"/>
              </a:rPr>
              <a:t>Cryoprecipitated</a:t>
            </a:r>
            <a:r>
              <a:rPr lang="en-US" sz="4400" b="1" spc="-5" dirty="0">
                <a:effectLst/>
                <a:latin typeface="Calibri" panose="020F0502020204030204" pitchFamily="34" charset="0"/>
                <a:ea typeface="Calibri" panose="020F0502020204030204" pitchFamily="34" charset="0"/>
              </a:rPr>
              <a:t> </a:t>
            </a:r>
            <a:endParaRPr lang="en-US" dirty="0"/>
          </a:p>
        </p:txBody>
      </p:sp>
      <p:sp>
        <p:nvSpPr>
          <p:cNvPr id="3" name="Content Placeholder 2">
            <a:extLst>
              <a:ext uri="{FF2B5EF4-FFF2-40B4-BE49-F238E27FC236}">
                <a16:creationId xmlns:a16="http://schemas.microsoft.com/office/drawing/2014/main" id="{C74E7718-682C-4CDB-8EC2-7E551AFDE7D2}"/>
              </a:ext>
            </a:extLst>
          </p:cNvPr>
          <p:cNvSpPr>
            <a:spLocks noGrp="1"/>
          </p:cNvSpPr>
          <p:nvPr>
            <p:ph idx="1"/>
          </p:nvPr>
        </p:nvSpPr>
        <p:spPr>
          <a:xfrm>
            <a:off x="838200" y="720431"/>
            <a:ext cx="10515600" cy="5957460"/>
          </a:xfrm>
        </p:spPr>
        <p:txBody>
          <a:bodyPr>
            <a:normAutofit fontScale="85000" lnSpcReduction="10000"/>
          </a:bodyPr>
          <a:lstStyle/>
          <a:p>
            <a:pPr marL="0" indent="0">
              <a:spcBef>
                <a:spcPts val="20"/>
              </a:spcBef>
              <a:buNone/>
            </a:pPr>
            <a:r>
              <a:rPr lang="en-US" b="1" dirty="0">
                <a:effectLst/>
                <a:latin typeface="Calibri" panose="020F0502020204030204" pitchFamily="34" charset="0"/>
                <a:ea typeface="Calibri" panose="020F0502020204030204" pitchFamily="34" charset="0"/>
              </a:rPr>
              <a:t> </a:t>
            </a:r>
            <a:r>
              <a:rPr lang="en-US" sz="2400" b="1" dirty="0">
                <a:effectLst/>
                <a:latin typeface="Calibri" panose="020F0502020204030204" pitchFamily="34" charset="0"/>
                <a:ea typeface="Calibri" panose="020F0502020204030204" pitchFamily="34" charset="0"/>
              </a:rPr>
              <a:t>Description:</a:t>
            </a:r>
          </a:p>
          <a:p>
            <a:pPr marL="133985">
              <a:spcBef>
                <a:spcPts val="45"/>
              </a:spcBef>
              <a:spcAft>
                <a:spcPts val="0"/>
              </a:spcAft>
            </a:pPr>
            <a:r>
              <a:rPr lang="en-US" sz="2400" dirty="0" err="1">
                <a:effectLst/>
                <a:latin typeface="Calibri" panose="020F0502020204030204" pitchFamily="34" charset="0"/>
                <a:ea typeface="Calibri" panose="020F0502020204030204" pitchFamily="34" charset="0"/>
              </a:rPr>
              <a:t>Cryo</a:t>
            </a:r>
            <a:r>
              <a:rPr lang="en-US" sz="2400" dirty="0">
                <a:effectLst/>
                <a:latin typeface="Calibri" panose="020F0502020204030204" pitchFamily="34" charset="0"/>
                <a:ea typeface="Calibri" panose="020F0502020204030204" pitchFamily="34" charset="0"/>
              </a:rPr>
              <a:t> is prepared from FFP by collecting the precipitate formed during controlled thawing at</a:t>
            </a:r>
          </a:p>
          <a:p>
            <a:pPr marL="133985" marR="260350" indent="-635" algn="just">
              <a:lnSpc>
                <a:spcPct val="102000"/>
              </a:lnSpc>
              <a:spcBef>
                <a:spcPts val="35"/>
              </a:spcBef>
              <a:spcAft>
                <a:spcPts val="0"/>
              </a:spcAft>
            </a:pPr>
            <a:r>
              <a:rPr lang="en-US" sz="2400" dirty="0">
                <a:effectLst/>
                <a:latin typeface="Calibri" panose="020F0502020204030204" pitchFamily="34" charset="0"/>
                <a:ea typeface="Calibri" panose="020F0502020204030204" pitchFamily="34" charset="0"/>
              </a:rPr>
              <a:t>+4°C and re‐suspending in 10‐20 mL plasma. It is stored at </a:t>
            </a:r>
            <a:r>
              <a:rPr lang="en-US" sz="2400" dirty="0">
                <a:solidFill>
                  <a:srgbClr val="00B050"/>
                </a:solidFill>
                <a:effectLst/>
                <a:latin typeface="Calibri" panose="020F0502020204030204" pitchFamily="34" charset="0"/>
                <a:ea typeface="Calibri" panose="020F0502020204030204" pitchFamily="34" charset="0"/>
              </a:rPr>
              <a:t>–25°C </a:t>
            </a:r>
            <a:r>
              <a:rPr lang="en-US" sz="2400" dirty="0">
                <a:effectLst/>
                <a:latin typeface="Calibri" panose="020F0502020204030204" pitchFamily="34" charset="0"/>
                <a:ea typeface="Calibri" panose="020F0502020204030204" pitchFamily="34" charset="0"/>
              </a:rPr>
              <a:t>or colder for up to </a:t>
            </a:r>
            <a:r>
              <a:rPr lang="en-US" sz="2400" dirty="0">
                <a:solidFill>
                  <a:srgbClr val="00B050"/>
                </a:solidFill>
                <a:effectLst/>
                <a:latin typeface="Calibri" panose="020F0502020204030204" pitchFamily="34" charset="0"/>
                <a:ea typeface="Calibri" panose="020F0502020204030204" pitchFamily="34" charset="0"/>
              </a:rPr>
              <a:t>1 year </a:t>
            </a:r>
            <a:r>
              <a:rPr lang="en-US" sz="2400" dirty="0">
                <a:effectLst/>
                <a:latin typeface="Calibri" panose="020F0502020204030204" pitchFamily="34" charset="0"/>
                <a:ea typeface="Calibri" panose="020F0502020204030204" pitchFamily="34" charset="0"/>
              </a:rPr>
              <a:t>after the date of phlebotomy. </a:t>
            </a:r>
            <a:r>
              <a:rPr lang="en-US" sz="2400" dirty="0" err="1">
                <a:effectLst/>
                <a:latin typeface="Calibri" panose="020F0502020204030204" pitchFamily="34" charset="0"/>
                <a:ea typeface="Calibri" panose="020F0502020204030204" pitchFamily="34" charset="0"/>
              </a:rPr>
              <a:t>Cryo</a:t>
            </a:r>
            <a:r>
              <a:rPr lang="en-US" sz="2400" dirty="0">
                <a:effectLst/>
                <a:latin typeface="Calibri" panose="020F0502020204030204" pitchFamily="34" charset="0"/>
                <a:ea typeface="Calibri" panose="020F0502020204030204" pitchFamily="34" charset="0"/>
              </a:rPr>
              <a:t> contains about </a:t>
            </a:r>
            <a:r>
              <a:rPr lang="en-US" sz="2400" dirty="0">
                <a:solidFill>
                  <a:srgbClr val="00B050"/>
                </a:solidFill>
                <a:effectLst/>
                <a:latin typeface="Calibri" panose="020F0502020204030204" pitchFamily="34" charset="0"/>
                <a:ea typeface="Calibri" panose="020F0502020204030204" pitchFamily="34" charset="0"/>
              </a:rPr>
              <a:t>half the Factor VIII and fibrinogen </a:t>
            </a:r>
            <a:r>
              <a:rPr lang="en-US" sz="2400" dirty="0">
                <a:effectLst/>
                <a:latin typeface="Calibri" panose="020F0502020204030204" pitchFamily="34" charset="0"/>
                <a:ea typeface="Calibri" panose="020F0502020204030204" pitchFamily="34" charset="0"/>
              </a:rPr>
              <a:t>as a pack of fresh whole blood: e.g. </a:t>
            </a:r>
            <a:r>
              <a:rPr lang="en-US" sz="2400" dirty="0">
                <a:solidFill>
                  <a:srgbClr val="00B050"/>
                </a:solidFill>
                <a:effectLst/>
                <a:latin typeface="Calibri" panose="020F0502020204030204" pitchFamily="34" charset="0"/>
                <a:ea typeface="Calibri" panose="020F0502020204030204" pitchFamily="34" charset="0"/>
              </a:rPr>
              <a:t>Factor VIII: 80‐100 </a:t>
            </a:r>
            <a:r>
              <a:rPr lang="en-US" sz="2400" dirty="0" err="1">
                <a:solidFill>
                  <a:srgbClr val="00B050"/>
                </a:solidFill>
                <a:effectLst/>
                <a:latin typeface="Calibri" panose="020F0502020204030204" pitchFamily="34" charset="0"/>
                <a:ea typeface="Calibri" panose="020F0502020204030204" pitchFamily="34" charset="0"/>
              </a:rPr>
              <a:t>iu</a:t>
            </a:r>
            <a:r>
              <a:rPr lang="en-US" sz="2400" dirty="0">
                <a:solidFill>
                  <a:srgbClr val="00B050"/>
                </a:solidFill>
                <a:effectLst/>
                <a:latin typeface="Calibri" panose="020F0502020204030204" pitchFamily="34" charset="0"/>
                <a:ea typeface="Calibri" panose="020F0502020204030204" pitchFamily="34" charset="0"/>
              </a:rPr>
              <a:t>/ pack; fibrinogen: 150‐300 mg/ pack.</a:t>
            </a:r>
            <a:r>
              <a:rPr lang="en-US" dirty="0">
                <a:solidFill>
                  <a:srgbClr val="00B050"/>
                </a:solidFill>
                <a:effectLst/>
                <a:latin typeface="Calibri" panose="020F0502020204030204" pitchFamily="34" charset="0"/>
                <a:ea typeface="Calibri" panose="020F0502020204030204" pitchFamily="34" charset="0"/>
              </a:rPr>
              <a:t> </a:t>
            </a:r>
            <a:endParaRPr lang="en-US" sz="2400" dirty="0">
              <a:solidFill>
                <a:srgbClr val="00B050"/>
              </a:solidFill>
              <a:latin typeface="Calibri" panose="020F0502020204030204" pitchFamily="34" charset="0"/>
              <a:ea typeface="Calibri" panose="020F0502020204030204" pitchFamily="34" charset="0"/>
            </a:endParaRPr>
          </a:p>
          <a:p>
            <a:pPr marL="133350" marR="260350" indent="0" algn="just">
              <a:lnSpc>
                <a:spcPct val="102000"/>
              </a:lnSpc>
              <a:spcBef>
                <a:spcPts val="35"/>
              </a:spcBef>
              <a:spcAft>
                <a:spcPts val="0"/>
              </a:spcAft>
              <a:buNone/>
            </a:pPr>
            <a:endParaRPr lang="en-US" sz="2400" b="1" dirty="0">
              <a:effectLst/>
              <a:latin typeface="Calibri" panose="020F0502020204030204" pitchFamily="34" charset="0"/>
              <a:ea typeface="Calibri" panose="020F0502020204030204" pitchFamily="34" charset="0"/>
            </a:endParaRPr>
          </a:p>
          <a:p>
            <a:pPr marL="133350" marR="260350" indent="0" algn="just">
              <a:lnSpc>
                <a:spcPct val="102000"/>
              </a:lnSpc>
              <a:spcBef>
                <a:spcPts val="35"/>
              </a:spcBef>
              <a:spcAft>
                <a:spcPts val="0"/>
              </a:spcAft>
              <a:buNone/>
            </a:pPr>
            <a:r>
              <a:rPr lang="en-US" sz="2400" b="1" dirty="0">
                <a:effectLst/>
                <a:latin typeface="Calibri" panose="020F0502020204030204" pitchFamily="34" charset="0"/>
                <a:ea typeface="Calibri" panose="020F0502020204030204" pitchFamily="34" charset="0"/>
              </a:rPr>
              <a:t>Infection risk</a:t>
            </a:r>
            <a:r>
              <a:rPr lang="en-US" sz="2400" dirty="0">
                <a:effectLst/>
                <a:latin typeface="Calibri" panose="020F0502020204030204" pitchFamily="34" charset="0"/>
                <a:ea typeface="Calibri" panose="020F0502020204030204" pitchFamily="34" charset="0"/>
              </a:rPr>
              <a:t>: As for plasma, but a normal adult dose involves at least 6 donor exposures.</a:t>
            </a:r>
          </a:p>
          <a:p>
            <a:pPr marL="0" indent="0">
              <a:buNone/>
            </a:pPr>
            <a:r>
              <a:rPr lang="en-US" sz="2400" b="1" dirty="0">
                <a:effectLst/>
                <a:latin typeface="Calibri" panose="020F0502020204030204" pitchFamily="34" charset="0"/>
                <a:ea typeface="Calibri" panose="020F0502020204030204" pitchFamily="34" charset="0"/>
              </a:rPr>
              <a:t>   Storage: </a:t>
            </a:r>
            <a:r>
              <a:rPr lang="en-US" sz="2400" dirty="0">
                <a:effectLst/>
                <a:latin typeface="Calibri" panose="020F0502020204030204" pitchFamily="34" charset="0"/>
                <a:ea typeface="Calibri" panose="020F0502020204030204" pitchFamily="34" charset="0"/>
              </a:rPr>
              <a:t>At –25°C or colder for up to 1 year.</a:t>
            </a:r>
            <a:r>
              <a:rPr lang="en-US" dirty="0">
                <a:effectLst/>
                <a:latin typeface="Calibri" panose="020F0502020204030204" pitchFamily="34" charset="0"/>
                <a:ea typeface="Calibri" panose="020F0502020204030204" pitchFamily="34" charset="0"/>
              </a:rPr>
              <a:t> </a:t>
            </a:r>
            <a:endParaRPr lang="en-US" sz="2400" dirty="0">
              <a:effectLst/>
              <a:latin typeface="Calibri" panose="020F0502020204030204" pitchFamily="34" charset="0"/>
              <a:ea typeface="Calibri" panose="020F0502020204030204" pitchFamily="34" charset="0"/>
            </a:endParaRPr>
          </a:p>
          <a:p>
            <a:pPr marL="0" indent="0">
              <a:buNone/>
            </a:pPr>
            <a:r>
              <a:rPr lang="en-US" sz="2400" b="1" dirty="0">
                <a:effectLst/>
                <a:latin typeface="Calibri" panose="020F0502020204030204" pitchFamily="34" charset="0"/>
                <a:ea typeface="Calibri" panose="020F0502020204030204" pitchFamily="34" charset="0"/>
              </a:rPr>
              <a:t>Indications</a:t>
            </a:r>
            <a:r>
              <a:rPr lang="en-US" sz="2400" b="0" dirty="0">
                <a:effectLst/>
                <a:latin typeface="Calibri" panose="020F0502020204030204" pitchFamily="34" charset="0"/>
                <a:ea typeface="Calibri" panose="020F0502020204030204" pitchFamily="34" charset="0"/>
              </a:rPr>
              <a:t>:</a:t>
            </a:r>
            <a:endParaRPr lang="en-US" sz="2400" b="1" dirty="0">
              <a:effectLst/>
              <a:latin typeface="Calibri" panose="020F0502020204030204" pitchFamily="34" charset="0"/>
              <a:ea typeface="Calibri" panose="020F0502020204030204" pitchFamily="34" charset="0"/>
            </a:endParaRPr>
          </a:p>
          <a:p>
            <a:pPr marL="133985">
              <a:spcBef>
                <a:spcPts val="40"/>
              </a:spcBef>
              <a:spcAft>
                <a:spcPts val="0"/>
              </a:spcAft>
            </a:pPr>
            <a:r>
              <a:rPr lang="en-US" sz="2400" dirty="0">
                <a:effectLst/>
                <a:latin typeface="Calibri" panose="020F0502020204030204" pitchFamily="34" charset="0"/>
                <a:ea typeface="Calibri" panose="020F0502020204030204" pitchFamily="34" charset="0"/>
              </a:rPr>
              <a:t>As an alternative to Factor VIII concentrate in the treatment of inherited deficiencies of:</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von Willebrand Factor (von Willebrand’s</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disease).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Factor VIII (</a:t>
            </a:r>
            <a:r>
              <a:rPr lang="en-US" sz="2400" dirty="0" err="1">
                <a:effectLst/>
                <a:latin typeface="Calibri" panose="020F0502020204030204" pitchFamily="34" charset="0"/>
                <a:ea typeface="Symbol" panose="05050102010706020507" pitchFamily="18" charset="2"/>
                <a:cs typeface="Symbol" panose="05050102010706020507" pitchFamily="18" charset="2"/>
              </a:rPr>
              <a:t>haemophilia</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As a source of fibrinogen in acquired coagulopathies; e.g.</a:t>
            </a:r>
            <a:r>
              <a:rPr lang="en-US" sz="2400" spc="-10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DIC.</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Can be used in isolated Factor XIII</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deficiency.</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Ameliorate platelet dysfunction associated with</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uraemia</a:t>
            </a:r>
            <a:r>
              <a:rPr lang="en-US" sz="2400" dirty="0">
                <a:effectLst/>
                <a:latin typeface="Calibri" panose="020F0502020204030204" pitchFamily="34" charset="0"/>
                <a:ea typeface="Symbol" panose="05050102010706020507" pitchFamily="18" charset="2"/>
                <a:cs typeface="Symbol" panose="05050102010706020507" pitchFamily="18" charset="2"/>
              </a:rPr>
              <a: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Used topically as a fibrin</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sealant.</a:t>
            </a:r>
            <a:r>
              <a:rPr lang="en-US" dirty="0">
                <a:effectLst/>
                <a:latin typeface="Calibri" panose="020F0502020204030204" pitchFamily="34" charset="0"/>
                <a:ea typeface="Calibri" panose="020F0502020204030204" pitchFamily="34" charset="0"/>
              </a:rPr>
              <a:t> </a:t>
            </a:r>
            <a:endParaRPr lang="en-US" sz="2400" dirty="0">
              <a:effectLst/>
              <a:latin typeface="Calibri" panose="020F0502020204030204" pitchFamily="34" charset="0"/>
              <a:ea typeface="Calibri" panose="020F0502020204030204" pitchFamily="34" charset="0"/>
            </a:endParaRPr>
          </a:p>
          <a:p>
            <a:pPr marL="0" indent="0">
              <a:buNone/>
            </a:pPr>
            <a:r>
              <a:rPr lang="en-US" sz="2400" b="1" dirty="0">
                <a:effectLst/>
                <a:latin typeface="Calibri" panose="020F0502020204030204" pitchFamily="34" charset="0"/>
                <a:ea typeface="Calibri" panose="020F0502020204030204" pitchFamily="34" charset="0"/>
              </a:rPr>
              <a:t>Administration:</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ABO</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compatible</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product</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should</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be</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used.</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After</a:t>
            </a:r>
            <a:r>
              <a:rPr lang="en-US" sz="2400" spc="-6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thawing,</a:t>
            </a:r>
            <a:r>
              <a:rPr lang="en-US" sz="2400" spc="-6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infuse</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as</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soon</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as</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possible.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Must be transfused within 6 hours of</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thawing.</a:t>
            </a:r>
            <a:endParaRPr lang="en-US" sz="3200"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2905744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822-970D-4071-8310-9EF82867FEFC}"/>
              </a:ext>
            </a:extLst>
          </p:cNvPr>
          <p:cNvSpPr>
            <a:spLocks noGrp="1"/>
          </p:cNvSpPr>
          <p:nvPr>
            <p:ph type="title"/>
          </p:nvPr>
        </p:nvSpPr>
        <p:spPr>
          <a:xfrm>
            <a:off x="838200" y="198865"/>
            <a:ext cx="10515600" cy="909493"/>
          </a:xfrm>
        </p:spPr>
        <p:txBody>
          <a:bodyPr/>
          <a:lstStyle/>
          <a:p>
            <a:pPr algn="ctr"/>
            <a:r>
              <a:rPr lang="en-US" b="1" dirty="0"/>
              <a:t>Store minus </a:t>
            </a:r>
            <a:r>
              <a:rPr lang="en-US" b="1" dirty="0" err="1"/>
              <a:t>Temparature</a:t>
            </a:r>
            <a:endParaRPr lang="en-US" b="1" dirty="0"/>
          </a:p>
        </p:txBody>
      </p:sp>
      <p:pic>
        <p:nvPicPr>
          <p:cNvPr id="5" name="Content Placeholder 4">
            <a:extLst>
              <a:ext uri="{FF2B5EF4-FFF2-40B4-BE49-F238E27FC236}">
                <a16:creationId xmlns:a16="http://schemas.microsoft.com/office/drawing/2014/main" id="{C0397E3E-57EF-452E-86BE-5860852FE5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274618"/>
            <a:ext cx="5801784" cy="5375563"/>
          </a:xfrm>
        </p:spPr>
      </p:pic>
    </p:spTree>
    <p:extLst>
      <p:ext uri="{BB962C8B-B14F-4D97-AF65-F5344CB8AC3E}">
        <p14:creationId xmlns:p14="http://schemas.microsoft.com/office/powerpoint/2010/main" val="2367150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51578-8CB0-4AC2-92B0-DD83881E098E}"/>
              </a:ext>
            </a:extLst>
          </p:cNvPr>
          <p:cNvSpPr>
            <a:spLocks noGrp="1"/>
          </p:cNvSpPr>
          <p:nvPr>
            <p:ph type="title"/>
          </p:nvPr>
        </p:nvSpPr>
        <p:spPr/>
        <p:txBody>
          <a:bodyPr/>
          <a:lstStyle/>
          <a:p>
            <a:pPr algn="ctr"/>
            <a:r>
              <a:rPr lang="en-US" sz="4400" b="1" spc="-5" dirty="0">
                <a:effectLst/>
                <a:latin typeface="Calibri" panose="020F0502020204030204" pitchFamily="34" charset="0"/>
                <a:ea typeface="Calibri" panose="020F0502020204030204" pitchFamily="34" charset="0"/>
              </a:rPr>
              <a:t>Indications for blood</a:t>
            </a:r>
            <a:r>
              <a:rPr lang="en-US" sz="4400" b="1" spc="-3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transfusion</a:t>
            </a:r>
            <a:endParaRPr lang="en-US" dirty="0"/>
          </a:p>
        </p:txBody>
      </p:sp>
      <p:sp>
        <p:nvSpPr>
          <p:cNvPr id="3" name="Content Placeholder 2">
            <a:extLst>
              <a:ext uri="{FF2B5EF4-FFF2-40B4-BE49-F238E27FC236}">
                <a16:creationId xmlns:a16="http://schemas.microsoft.com/office/drawing/2014/main" id="{1FBD39CB-40F9-470B-BBE0-2694DC1CCB1D}"/>
              </a:ext>
            </a:extLst>
          </p:cNvPr>
          <p:cNvSpPr>
            <a:spLocks noGrp="1"/>
          </p:cNvSpPr>
          <p:nvPr>
            <p:ph idx="1"/>
          </p:nvPr>
        </p:nvSpPr>
        <p:spPr/>
        <p:txBody>
          <a:bodyPr>
            <a:normAutofit/>
          </a:bodyPr>
          <a:lstStyle/>
          <a:p>
            <a:pPr marL="0" indent="0">
              <a:spcBef>
                <a:spcPts val="10"/>
              </a:spcBef>
              <a:buNone/>
            </a:pPr>
            <a:endParaRPr lang="en-US"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To increase the oxygen capacity of blood by giving red</a:t>
            </a:r>
            <a:r>
              <a:rPr lang="en-US" spc="-10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cells.</a:t>
            </a:r>
          </a:p>
          <a:p>
            <a:pPr marL="342900" lvl="0" indent="-342900">
              <a:spcBef>
                <a:spcPts val="45"/>
              </a:spcBef>
              <a:buSzPts val="1000"/>
              <a:buFont typeface="Symbol" panose="05050102010706020507" pitchFamily="18" charset="2"/>
              <a:buChar char=""/>
              <a:tabLst>
                <a:tab pos="349250" algn="l"/>
                <a:tab pos="349885" algn="l"/>
              </a:tabLst>
            </a:pPr>
            <a:endParaRPr lang="en-US" sz="36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0"/>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To restore the blood volume to maintain effective tissue</a:t>
            </a:r>
            <a:r>
              <a:rPr lang="en-US" spc="-12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perfusion.</a:t>
            </a:r>
          </a:p>
          <a:p>
            <a:pPr marL="342900" lvl="0" indent="-342900">
              <a:spcBef>
                <a:spcPts val="50"/>
              </a:spcBef>
              <a:buSzPts val="1000"/>
              <a:buFont typeface="Symbol" panose="05050102010706020507" pitchFamily="18" charset="2"/>
              <a:buChar char=""/>
              <a:tabLst>
                <a:tab pos="349250" algn="l"/>
                <a:tab pos="349885" algn="l"/>
              </a:tabLst>
            </a:pPr>
            <a:endParaRPr lang="en-US" sz="36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dirty="0">
                <a:effectLst/>
                <a:latin typeface="Calibri" panose="020F0502020204030204" pitchFamily="34" charset="0"/>
                <a:ea typeface="Symbol" panose="05050102010706020507" pitchFamily="18" charset="2"/>
                <a:cs typeface="Symbol" panose="05050102010706020507" pitchFamily="18" charset="2"/>
              </a:rPr>
              <a:t>To replace platelets, coagulation factors and other plasma</a:t>
            </a:r>
            <a:r>
              <a:rPr lang="en-US" spc="-95" dirty="0">
                <a:effectLst/>
                <a:latin typeface="Calibri" panose="020F0502020204030204" pitchFamily="34" charset="0"/>
                <a:ea typeface="Symbol" panose="05050102010706020507" pitchFamily="18" charset="2"/>
                <a:cs typeface="Symbol" panose="05050102010706020507" pitchFamily="18" charset="2"/>
              </a:rPr>
              <a:t> </a:t>
            </a:r>
            <a:r>
              <a:rPr lang="en-US" dirty="0">
                <a:effectLst/>
                <a:latin typeface="Calibri" panose="020F0502020204030204" pitchFamily="34" charset="0"/>
                <a:ea typeface="Symbol" panose="05050102010706020507" pitchFamily="18" charset="2"/>
                <a:cs typeface="Symbol" panose="05050102010706020507" pitchFamily="18" charset="2"/>
              </a:rPr>
              <a:t>proteins.</a:t>
            </a:r>
            <a:endParaRPr lang="en-US" sz="3600"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353417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16A4-4697-448B-9DA6-BAEB79346AD4}"/>
              </a:ext>
            </a:extLst>
          </p:cNvPr>
          <p:cNvSpPr>
            <a:spLocks noGrp="1"/>
          </p:cNvSpPr>
          <p:nvPr>
            <p:ph type="title"/>
          </p:nvPr>
        </p:nvSpPr>
        <p:spPr>
          <a:xfrm>
            <a:off x="838200" y="129591"/>
            <a:ext cx="10515600" cy="770948"/>
          </a:xfrm>
        </p:spPr>
        <p:txBody>
          <a:bodyPr/>
          <a:lstStyle/>
          <a:p>
            <a:pPr algn="ctr"/>
            <a:r>
              <a:rPr lang="en-US" sz="4400" b="1" spc="-5" dirty="0">
                <a:effectLst/>
                <a:latin typeface="Calibri" panose="020F0502020204030204" pitchFamily="34" charset="0"/>
                <a:ea typeface="Calibri" panose="020F0502020204030204" pitchFamily="34" charset="0"/>
              </a:rPr>
              <a:t>Responsibilities of attending</a:t>
            </a:r>
            <a:r>
              <a:rPr lang="en-US" sz="4400" b="1" spc="-40"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physician</a:t>
            </a:r>
            <a:endParaRPr lang="en-US" dirty="0"/>
          </a:p>
        </p:txBody>
      </p:sp>
      <p:sp>
        <p:nvSpPr>
          <p:cNvPr id="3" name="Content Placeholder 2">
            <a:extLst>
              <a:ext uri="{FF2B5EF4-FFF2-40B4-BE49-F238E27FC236}">
                <a16:creationId xmlns:a16="http://schemas.microsoft.com/office/drawing/2014/main" id="{B69616ED-AEC0-44D4-8D89-F4F1871E34EE}"/>
              </a:ext>
            </a:extLst>
          </p:cNvPr>
          <p:cNvSpPr>
            <a:spLocks noGrp="1"/>
          </p:cNvSpPr>
          <p:nvPr>
            <p:ph idx="1"/>
          </p:nvPr>
        </p:nvSpPr>
        <p:spPr>
          <a:xfrm>
            <a:off x="838200" y="1136073"/>
            <a:ext cx="10515600" cy="5389418"/>
          </a:xfrm>
        </p:spPr>
        <p:txBody>
          <a:bodyPr>
            <a:normAutofit fontScale="85000" lnSpcReduction="20000"/>
          </a:bodyPr>
          <a:lstStyle/>
          <a:p>
            <a:pPr marL="342900" lvl="0" indent="-342900">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Assess patient’s clinical need for blood, and when</a:t>
            </a:r>
            <a:r>
              <a:rPr lang="en-US" sz="2000" spc="-8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required.</a:t>
            </a:r>
          </a:p>
          <a:p>
            <a:pPr marL="342900" lvl="0" indent="-342900">
              <a:spcBef>
                <a:spcPts val="45"/>
              </a:spcBef>
              <a:buSzPts val="1000"/>
              <a:buFont typeface="Symbol" panose="05050102010706020507" pitchFamily="18" charset="2"/>
              <a:buChar char=""/>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Inform</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and/or</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relatives</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about</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proposed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record</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patient’s</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notes . Also record indications for transfusion in patient’s</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notes.</a:t>
            </a:r>
          </a:p>
          <a:p>
            <a:pPr marL="0" lvl="0" indent="0">
              <a:spcBef>
                <a:spcPts val="40"/>
              </a:spcBef>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0985" lvl="0" indent="-342900">
              <a:lnSpc>
                <a:spcPct val="102000"/>
              </a:lnSpc>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Select blood product and quantity required (i.e. whole blood/PRBC/FFP/PC) and complete request form accurately and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legibly.</a:t>
            </a:r>
          </a:p>
          <a:p>
            <a:pPr marL="0" marR="260985" lvl="0" indent="0">
              <a:lnSpc>
                <a:spcPct val="102000"/>
              </a:lnSpc>
              <a:spcBef>
                <a:spcPts val="45"/>
              </a:spcBef>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0985" lvl="0" indent="-342900">
              <a:lnSpc>
                <a:spcPct val="102000"/>
              </a:lnSpc>
              <a:spcBef>
                <a:spcPts val="15"/>
              </a:spcBef>
              <a:spcAft>
                <a:spcPts val="0"/>
              </a:spcAft>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Enter the reason for transfusion on the form, so that the blood </a:t>
            </a:r>
            <a:r>
              <a:rPr lang="en-US" sz="2000" dirty="0" err="1">
                <a:effectLst/>
                <a:latin typeface="Calibri" panose="020F0502020204030204" pitchFamily="34" charset="0"/>
                <a:ea typeface="Symbol" panose="05050102010706020507" pitchFamily="18" charset="2"/>
                <a:cs typeface="Symbol" panose="05050102010706020507" pitchFamily="18" charset="2"/>
              </a:rPr>
              <a:t>centre</a:t>
            </a:r>
            <a:r>
              <a:rPr lang="en-US" sz="2000" dirty="0">
                <a:effectLst/>
                <a:latin typeface="Calibri" panose="020F0502020204030204" pitchFamily="34" charset="0"/>
                <a:ea typeface="Symbol" panose="05050102010706020507" pitchFamily="18" charset="2"/>
                <a:cs typeface="Symbol" panose="05050102010706020507" pitchFamily="18" charset="2"/>
              </a:rPr>
              <a:t> can check that the product ordered is the most suitable with regard to</a:t>
            </a:r>
            <a:r>
              <a:rPr lang="en-US" sz="2000" spc="-1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diagnosis.</a:t>
            </a:r>
          </a:p>
          <a:p>
            <a:pPr marL="0" marR="260985" lvl="0" indent="0">
              <a:lnSpc>
                <a:spcPct val="102000"/>
              </a:lnSpc>
              <a:spcBef>
                <a:spcPts val="15"/>
              </a:spcBef>
              <a:spcAft>
                <a:spcPts val="0"/>
              </a:spcAft>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10"/>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Obtain and correctly label a blood sample for compatibility</a:t>
            </a:r>
            <a:r>
              <a:rPr lang="en-US" sz="2000" spc="-10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testing.</a:t>
            </a:r>
          </a:p>
          <a:p>
            <a:pPr marL="0" lvl="0" indent="0">
              <a:spcBef>
                <a:spcPts val="10"/>
              </a:spcBef>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Send the blood request form and blood sample to the blood</a:t>
            </a:r>
            <a:r>
              <a:rPr lang="en-US" sz="2000" spc="-1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bank.</a:t>
            </a:r>
          </a:p>
          <a:p>
            <a:pPr marL="0" lvl="0" indent="0">
              <a:spcBef>
                <a:spcPts val="45"/>
              </a:spcBef>
              <a:buSzPts val="1000"/>
              <a:buNone/>
              <a:tabLst>
                <a:tab pos="349250" algn="l"/>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marR="260985" lvl="0" indent="-342900" algn="just">
              <a:lnSpc>
                <a:spcPct val="102000"/>
              </a:lnSpc>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When the blood product that was ordered arrives, transfuse it as soon as possible to avoid having to store it. However, if the blood product is not used immediately, store it under the correct storage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conditions.</a:t>
            </a:r>
          </a:p>
          <a:p>
            <a:pPr marL="0" marR="260985" lvl="0" indent="0" algn="just">
              <a:lnSpc>
                <a:spcPct val="102000"/>
              </a:lnSpc>
              <a:spcBef>
                <a:spcPts val="45"/>
              </a:spcBef>
              <a:buSzPts val="1000"/>
              <a:buNone/>
              <a:tabLst>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lgn="just">
              <a:spcBef>
                <a:spcPts val="2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Cross check the identity of the patient and the blood</a:t>
            </a:r>
            <a:r>
              <a:rPr lang="en-US" sz="2000" spc="-1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product:</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742950" lvl="1" indent="-285750" algn="just">
              <a:spcBef>
                <a:spcPts val="35"/>
              </a:spcBef>
              <a:spcAft>
                <a:spcPts val="0"/>
              </a:spcAft>
              <a:buSzPts val="1000"/>
              <a:buFont typeface="Times New Roman" panose="02020603050405020304" pitchFamily="18" charset="0"/>
              <a:buChar char="–"/>
              <a:tabLst>
                <a:tab pos="565150" algn="l"/>
              </a:tabLst>
            </a:pPr>
            <a:r>
              <a:rPr lang="en-US" sz="2000" dirty="0">
                <a:effectLst/>
                <a:latin typeface="Calibri" panose="020F0502020204030204" pitchFamily="34" charset="0"/>
                <a:ea typeface="Times New Roman" panose="02020603050405020304" pitchFamily="18" charset="0"/>
              </a:rPr>
              <a:t>Patient and</a:t>
            </a:r>
            <a:r>
              <a:rPr lang="en-US" sz="2000" spc="-2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documentation.</a:t>
            </a:r>
            <a:endParaRPr lang="en-US" sz="2800" dirty="0">
              <a:effectLst/>
              <a:latin typeface="Calibri" panose="020F0502020204030204" pitchFamily="34" charset="0"/>
              <a:ea typeface="Times New Roman" panose="02020603050405020304" pitchFamily="18" charset="0"/>
            </a:endParaRPr>
          </a:p>
          <a:p>
            <a:r>
              <a:rPr lang="en-US" sz="2000" dirty="0">
                <a:effectLst/>
                <a:latin typeface="Calibri" panose="020F0502020204030204" pitchFamily="34" charset="0"/>
                <a:ea typeface="Calibri" panose="020F0502020204030204" pitchFamily="34" charset="0"/>
              </a:rPr>
              <a:t>Blood / blood products.</a:t>
            </a:r>
            <a:endParaRPr lang="en-US" sz="5400" dirty="0"/>
          </a:p>
        </p:txBody>
      </p:sp>
    </p:spTree>
    <p:extLst>
      <p:ext uri="{BB962C8B-B14F-4D97-AF65-F5344CB8AC3E}">
        <p14:creationId xmlns:p14="http://schemas.microsoft.com/office/powerpoint/2010/main" val="2528643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A71C6-F5C9-47A3-9061-8B5344ADDC91}"/>
              </a:ext>
            </a:extLst>
          </p:cNvPr>
          <p:cNvSpPr>
            <a:spLocks noGrp="1"/>
          </p:cNvSpPr>
          <p:nvPr>
            <p:ph type="title"/>
          </p:nvPr>
        </p:nvSpPr>
        <p:spPr>
          <a:xfrm>
            <a:off x="838200" y="143446"/>
            <a:ext cx="10515600" cy="576984"/>
          </a:xfrm>
        </p:spPr>
        <p:txBody>
          <a:bodyPr>
            <a:normAutofit fontScale="90000"/>
          </a:bodyPr>
          <a:lstStyle/>
          <a:p>
            <a:pPr algn="ctr"/>
            <a:r>
              <a:rPr lang="en-US" sz="4400" b="1" dirty="0">
                <a:effectLst/>
                <a:latin typeface="Calibri" panose="020F0502020204030204" pitchFamily="34" charset="0"/>
                <a:ea typeface="Calibri" panose="020F0502020204030204" pitchFamily="34" charset="0"/>
              </a:rPr>
              <a:t>Administration of Blood Products</a:t>
            </a:r>
            <a:endParaRPr lang="en-US" dirty="0"/>
          </a:p>
        </p:txBody>
      </p:sp>
      <p:sp>
        <p:nvSpPr>
          <p:cNvPr id="3" name="Content Placeholder 2">
            <a:extLst>
              <a:ext uri="{FF2B5EF4-FFF2-40B4-BE49-F238E27FC236}">
                <a16:creationId xmlns:a16="http://schemas.microsoft.com/office/drawing/2014/main" id="{E3C2EF15-5DB2-4CF3-ABD9-D1C620E09C8C}"/>
              </a:ext>
            </a:extLst>
          </p:cNvPr>
          <p:cNvSpPr>
            <a:spLocks noGrp="1"/>
          </p:cNvSpPr>
          <p:nvPr>
            <p:ph idx="1"/>
          </p:nvPr>
        </p:nvSpPr>
        <p:spPr>
          <a:xfrm>
            <a:off x="838200" y="858982"/>
            <a:ext cx="10515600" cy="5855572"/>
          </a:xfrm>
        </p:spPr>
        <p:txBody>
          <a:bodyPr>
            <a:normAutofit lnSpcReduction="10000"/>
          </a:bodyPr>
          <a:lstStyle/>
          <a:p>
            <a:pPr marL="133985" marR="261620" algn="just">
              <a:lnSpc>
                <a:spcPct val="102000"/>
              </a:lnSpc>
              <a:spcBef>
                <a:spcPts val="1025"/>
              </a:spcBef>
              <a:spcAft>
                <a:spcPts val="0"/>
              </a:spcAft>
            </a:pPr>
            <a:r>
              <a:rPr lang="en-US" sz="2400" dirty="0">
                <a:effectLst/>
                <a:latin typeface="Calibri" panose="020F0502020204030204" pitchFamily="34" charset="0"/>
                <a:ea typeface="Calibri" panose="020F0502020204030204" pitchFamily="34" charset="0"/>
              </a:rPr>
              <a:t>When blood is transfused, it is important to keep detailed records including the following in the patient’s notes:</a:t>
            </a:r>
          </a:p>
          <a:p>
            <a:pPr marL="0" indent="0">
              <a:spcBef>
                <a:spcPts val="55"/>
              </a:spcBef>
              <a:buNone/>
            </a:pPr>
            <a:endParaRPr lang="en-US" sz="2400"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Type and volume of each unit</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transfused.</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Unique donation number of each unit</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transfused.</a:t>
            </a:r>
          </a:p>
          <a:p>
            <a:pPr marL="342900" lvl="0" indent="-342900">
              <a:spcBef>
                <a:spcPts val="5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Blood group of each unit</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transfused.</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Time at which the transfusion of each unit</a:t>
            </a:r>
            <a:r>
              <a:rPr lang="en-US" sz="2400" spc="-9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commenced.</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Signature of the individual responsible for administration of the</a:t>
            </a:r>
            <a:r>
              <a:rPr lang="en-US" sz="2400" spc="-1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Monitor the patient before, during and on completion of the</a:t>
            </a:r>
            <a:r>
              <a:rPr lang="en-US" sz="2400" spc="-1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Record the time of completion of the</a:t>
            </a:r>
            <a:r>
              <a:rPr lang="en-US" sz="2400" spc="-9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Identify</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respond</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immediately</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to</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any</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adverse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effect,</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by</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stopping</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Record the details of any transfusion</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reaction.</a:t>
            </a:r>
          </a:p>
          <a:p>
            <a:pPr marL="0" indent="0">
              <a:spcBef>
                <a:spcPts val="30"/>
              </a:spcBef>
              <a:buNone/>
            </a:pPr>
            <a:endParaRPr lang="en-US" sz="2400" dirty="0">
              <a:effectLst/>
              <a:latin typeface="Calibri" panose="020F0502020204030204" pitchFamily="34" charset="0"/>
              <a:ea typeface="Calibri" panose="020F0502020204030204" pitchFamily="34" charset="0"/>
            </a:endParaRPr>
          </a:p>
          <a:p>
            <a:pPr marL="133985" marR="298450" algn="just">
              <a:lnSpc>
                <a:spcPct val="102000"/>
              </a:lnSpc>
              <a:spcAft>
                <a:spcPts val="0"/>
              </a:spcAft>
            </a:pPr>
            <a:r>
              <a:rPr lang="en-US" sz="2400" dirty="0">
                <a:effectLst/>
                <a:latin typeface="Calibri" panose="020F0502020204030204" pitchFamily="34" charset="0"/>
                <a:ea typeface="Calibri" panose="020F0502020204030204" pitchFamily="34" charset="0"/>
              </a:rPr>
              <a:t>The</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process</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starts</a:t>
            </a:r>
            <a:r>
              <a:rPr lang="en-US" sz="2400" spc="-6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with</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request</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for</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blood,</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followed</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by</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selection</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of</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correct</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blood</a:t>
            </a:r>
            <a:r>
              <a:rPr lang="en-US" sz="2400" spc="-5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product for</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compatibility</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testing</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and</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finally</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issuing</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of</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compatible</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blood</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for</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infusion</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into</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patient.</a:t>
            </a:r>
          </a:p>
          <a:p>
            <a:endParaRPr lang="en-US" sz="3600" dirty="0"/>
          </a:p>
        </p:txBody>
      </p:sp>
    </p:spTree>
    <p:extLst>
      <p:ext uri="{BB962C8B-B14F-4D97-AF65-F5344CB8AC3E}">
        <p14:creationId xmlns:p14="http://schemas.microsoft.com/office/powerpoint/2010/main" val="1202314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B0F0B-1841-47B8-9718-CED5ECEECD10}"/>
              </a:ext>
            </a:extLst>
          </p:cNvPr>
          <p:cNvSpPr>
            <a:spLocks noGrp="1"/>
          </p:cNvSpPr>
          <p:nvPr>
            <p:ph type="title"/>
          </p:nvPr>
        </p:nvSpPr>
        <p:spPr>
          <a:xfrm>
            <a:off x="838200" y="157300"/>
            <a:ext cx="10515600" cy="1006475"/>
          </a:xfrm>
        </p:spPr>
        <p:txBody>
          <a:bodyPr/>
          <a:lstStyle/>
          <a:p>
            <a:pPr algn="ctr"/>
            <a:r>
              <a:rPr lang="en-US" sz="4400" b="1" spc="-5" dirty="0">
                <a:effectLst/>
                <a:latin typeface="Calibri" panose="020F0502020204030204" pitchFamily="34" charset="0"/>
                <a:ea typeface="Calibri" panose="020F0502020204030204" pitchFamily="34" charset="0"/>
              </a:rPr>
              <a:t>Blood request</a:t>
            </a:r>
            <a:r>
              <a:rPr lang="en-US" sz="4400" b="1" spc="-15"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form</a:t>
            </a:r>
            <a:endParaRPr lang="en-US" dirty="0"/>
          </a:p>
        </p:txBody>
      </p:sp>
      <p:sp>
        <p:nvSpPr>
          <p:cNvPr id="3" name="Content Placeholder 2">
            <a:extLst>
              <a:ext uri="{FF2B5EF4-FFF2-40B4-BE49-F238E27FC236}">
                <a16:creationId xmlns:a16="http://schemas.microsoft.com/office/drawing/2014/main" id="{AF43B387-2E0A-4A8D-B9EA-E82FA037164F}"/>
              </a:ext>
            </a:extLst>
          </p:cNvPr>
          <p:cNvSpPr>
            <a:spLocks noGrp="1"/>
          </p:cNvSpPr>
          <p:nvPr>
            <p:ph idx="1"/>
          </p:nvPr>
        </p:nvSpPr>
        <p:spPr>
          <a:xfrm>
            <a:off x="838200" y="1163775"/>
            <a:ext cx="10515600" cy="5250880"/>
          </a:xfrm>
        </p:spPr>
        <p:txBody>
          <a:bodyPr>
            <a:normAutofit lnSpcReduction="10000"/>
          </a:bodyPr>
          <a:lstStyle/>
          <a:p>
            <a:pPr marL="0" indent="0">
              <a:spcBef>
                <a:spcPts val="20"/>
              </a:spcBef>
              <a:buNone/>
            </a:pPr>
            <a:r>
              <a:rPr lang="en-US" b="1"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When blood is required for transfusion, the prescribing clinician should complete and sign a blood request form that is designed to provide all necessary information. All details requested on the blood request form must be completed accurately and legibly. </a:t>
            </a:r>
          </a:p>
          <a:p>
            <a:pPr marL="342900" marR="260985" lvl="0" indent="-342900" algn="just">
              <a:lnSpc>
                <a:spcPct val="103000"/>
              </a:lnSpc>
              <a:spcBef>
                <a:spcPts val="5"/>
              </a:spcBef>
              <a:spcAft>
                <a:spcPts val="0"/>
              </a:spcAft>
              <a:buSzPts val="1000"/>
              <a:buFont typeface="Symbol" panose="05050102010706020507" pitchFamily="18" charset="2"/>
              <a:buChar char=""/>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The blood request form should always be accompanied by the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patient’s blood sample</a:t>
            </a:r>
            <a:r>
              <a:rPr lang="en-US" sz="2400" dirty="0">
                <a:effectLst/>
                <a:latin typeface="Calibri" panose="020F0502020204030204" pitchFamily="34" charset="0"/>
                <a:ea typeface="Symbol" panose="05050102010706020507" pitchFamily="18" charset="2"/>
                <a:cs typeface="Symbol" panose="05050102010706020507" pitchFamily="18" charset="2"/>
              </a:rPr>
              <a:t>. The sample is placed in a sample tube that is correctly labelled and is uniquely identifiable with the patient.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marR="260350" lvl="0" indent="-342900" algn="just">
              <a:lnSpc>
                <a:spcPct val="102000"/>
              </a:lnSpc>
              <a:spcBef>
                <a:spcPts val="45"/>
              </a:spcBef>
              <a:spcAft>
                <a:spcPts val="0"/>
              </a:spcAft>
              <a:buSzPts val="1000"/>
              <a:buFont typeface="Symbol" panose="05050102010706020507" pitchFamily="18" charset="2"/>
              <a:buChar char=""/>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The blood sample shall </a:t>
            </a:r>
            <a:r>
              <a:rPr lang="en-US" sz="2400" dirty="0">
                <a:solidFill>
                  <a:srgbClr val="FF0000"/>
                </a:solidFill>
                <a:effectLst/>
                <a:latin typeface="Calibri" panose="020F0502020204030204" pitchFamily="34" charset="0"/>
                <a:ea typeface="Symbol" panose="05050102010706020507" pitchFamily="18" charset="2"/>
                <a:cs typeface="Symbol" panose="05050102010706020507" pitchFamily="18" charset="2"/>
              </a:rPr>
              <a:t>not be submitted in a syringe</a:t>
            </a:r>
            <a:r>
              <a:rPr lang="en-US" sz="2400" dirty="0">
                <a:effectLst/>
                <a:latin typeface="Calibri" panose="020F0502020204030204" pitchFamily="34" charset="0"/>
                <a:ea typeface="Symbol" panose="05050102010706020507" pitchFamily="18" charset="2"/>
                <a:cs typeface="Symbol" panose="05050102010706020507" pitchFamily="18" charset="2"/>
              </a:rPr>
              <a:t>, as this could lead to errors when transferring</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to</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test</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tube</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for</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grouping</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compatibility</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testing.</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It</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may</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also</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cause</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haemolysis</a:t>
            </a:r>
            <a:r>
              <a:rPr lang="en-US" sz="2400" dirty="0">
                <a:effectLst/>
                <a:latin typeface="Calibri" panose="020F0502020204030204" pitchFamily="34" charset="0"/>
                <a:ea typeface="Symbol" panose="05050102010706020507" pitchFamily="18" charset="2"/>
                <a:cs typeface="Symbol" panose="05050102010706020507" pitchFamily="18" charset="2"/>
              </a:rPr>
              <a: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marR="262255" lvl="0" indent="-342900" algn="just">
              <a:lnSpc>
                <a:spcPct val="102000"/>
              </a:lnSpc>
              <a:spcBef>
                <a:spcPts val="45"/>
              </a:spcBef>
              <a:spcAft>
                <a:spcPts val="0"/>
              </a:spcAft>
              <a:buSzPts val="1000"/>
              <a:buFont typeface="Symbol" panose="05050102010706020507" pitchFamily="18" charset="2"/>
              <a:buChar char=""/>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For a routine case, the sample and request form should be submitted to the transfusion department</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at</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least</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24</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hours</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before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required,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to</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make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sure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availability</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342900" marR="261620" lvl="0" indent="-342900" algn="just">
              <a:lnSpc>
                <a:spcPct val="103000"/>
              </a:lnSpc>
              <a:spcBef>
                <a:spcPts val="10"/>
              </a:spcBef>
              <a:spcAft>
                <a:spcPts val="0"/>
              </a:spcAft>
              <a:buSzPts val="1000"/>
              <a:buFont typeface="Symbol" panose="05050102010706020507" pitchFamily="18" charset="2"/>
              <a:buChar char=""/>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Physicians may request those, who accompany the patient, to consider becoming blood donors if they are healthy and lead a healthy</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lifestyle.</a:t>
            </a:r>
            <a:r>
              <a:rPr lang="en-US" sz="2400" dirty="0">
                <a:effectLst/>
                <a:latin typeface="Calibri" panose="020F0502020204030204" pitchFamily="34" charset="0"/>
                <a:ea typeface="Calibri" panose="020F0502020204030204" pitchFamily="34" charset="0"/>
              </a:rPr>
              <a:t> </a:t>
            </a:r>
          </a:p>
          <a:p>
            <a:endParaRPr lang="en-US" sz="6600" dirty="0"/>
          </a:p>
        </p:txBody>
      </p:sp>
    </p:spTree>
    <p:extLst>
      <p:ext uri="{BB962C8B-B14F-4D97-AF65-F5344CB8AC3E}">
        <p14:creationId xmlns:p14="http://schemas.microsoft.com/office/powerpoint/2010/main" val="2300446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Equisition Form BT.jpg"/>
          <p:cNvPicPr>
            <a:picLocks noGrp="1" noChangeAspect="1"/>
          </p:cNvPicPr>
          <p:nvPr>
            <p:ph idx="1"/>
          </p:nvPr>
        </p:nvPicPr>
        <p:blipFill>
          <a:blip r:embed="rId2" cstate="print"/>
          <a:stretch>
            <a:fillRect/>
          </a:stretch>
        </p:blipFill>
        <p:spPr>
          <a:xfrm>
            <a:off x="2764207" y="126124"/>
            <a:ext cx="5507421" cy="6453352"/>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FA60-846E-497A-8C44-8F3D274E6A6D}"/>
              </a:ext>
            </a:extLst>
          </p:cNvPr>
          <p:cNvSpPr>
            <a:spLocks noGrp="1"/>
          </p:cNvSpPr>
          <p:nvPr>
            <p:ph type="title"/>
          </p:nvPr>
        </p:nvSpPr>
        <p:spPr>
          <a:xfrm>
            <a:off x="838200" y="175946"/>
            <a:ext cx="10515600" cy="769992"/>
          </a:xfrm>
        </p:spPr>
        <p:txBody>
          <a:bodyPr/>
          <a:lstStyle/>
          <a:p>
            <a:pPr algn="ctr"/>
            <a:r>
              <a:rPr lang="en-US" sz="4400" b="1" spc="-5" dirty="0">
                <a:effectLst/>
                <a:latin typeface="Calibri" panose="020F0502020204030204" pitchFamily="34" charset="0"/>
                <a:ea typeface="Calibri" panose="020F0502020204030204" pitchFamily="34" charset="0"/>
              </a:rPr>
              <a:t>Blood</a:t>
            </a:r>
            <a:r>
              <a:rPr lang="en-US" sz="4400" b="1" spc="-10" dirty="0">
                <a:effectLst/>
                <a:latin typeface="Calibri" panose="020F0502020204030204" pitchFamily="34" charset="0"/>
                <a:ea typeface="Calibri" panose="020F0502020204030204" pitchFamily="34" charset="0"/>
              </a:rPr>
              <a:t> </a:t>
            </a:r>
            <a:r>
              <a:rPr lang="en-US" sz="4400" b="1" spc="-5" dirty="0">
                <a:effectLst/>
                <a:latin typeface="Calibri" panose="020F0502020204030204" pitchFamily="34" charset="0"/>
                <a:ea typeface="Calibri" panose="020F0502020204030204" pitchFamily="34" charset="0"/>
              </a:rPr>
              <a:t>samples</a:t>
            </a:r>
            <a:endParaRPr lang="en-US" dirty="0"/>
          </a:p>
        </p:txBody>
      </p:sp>
      <p:sp>
        <p:nvSpPr>
          <p:cNvPr id="3" name="Content Placeholder 2">
            <a:extLst>
              <a:ext uri="{FF2B5EF4-FFF2-40B4-BE49-F238E27FC236}">
                <a16:creationId xmlns:a16="http://schemas.microsoft.com/office/drawing/2014/main" id="{6CE97708-ED7B-47DE-A078-2F80E03AC80A}"/>
              </a:ext>
            </a:extLst>
          </p:cNvPr>
          <p:cNvSpPr>
            <a:spLocks noGrp="1"/>
          </p:cNvSpPr>
          <p:nvPr>
            <p:ph idx="1"/>
          </p:nvPr>
        </p:nvSpPr>
        <p:spPr>
          <a:xfrm>
            <a:off x="838200" y="1093076"/>
            <a:ext cx="10515600" cy="5444358"/>
          </a:xfrm>
        </p:spPr>
        <p:txBody>
          <a:bodyPr>
            <a:noAutofit/>
          </a:bodyPr>
          <a:lstStyle/>
          <a:p>
            <a:pPr marL="0" indent="0">
              <a:spcBef>
                <a:spcPts val="20"/>
              </a:spcBef>
              <a:buNone/>
            </a:pPr>
            <a:r>
              <a:rPr lang="en-US" sz="1600" b="1" dirty="0">
                <a:effectLst/>
                <a:latin typeface="Calibri" panose="020F0502020204030204" pitchFamily="34" charset="0"/>
                <a:ea typeface="Calibri" panose="020F0502020204030204" pitchFamily="34" charset="0"/>
              </a:rPr>
              <a:t> </a:t>
            </a:r>
            <a:r>
              <a:rPr lang="en-US" sz="1400" dirty="0">
                <a:effectLst/>
                <a:latin typeface="Calibri" panose="020F0502020204030204" pitchFamily="34" charset="0"/>
                <a:ea typeface="Calibri" panose="020F0502020204030204" pitchFamily="34" charset="0"/>
              </a:rPr>
              <a:t>The taking of a blood sample from the patient needs supervision. If the patient is conscious at the time of taking the sample, ask him/her to identify himself/herself by given name and all other appropriate information.</a:t>
            </a:r>
          </a:p>
          <a:p>
            <a:pPr>
              <a:spcBef>
                <a:spcPts val="20"/>
              </a:spcBef>
              <a:buNone/>
            </a:pPr>
            <a:r>
              <a:rPr lang="en-US" sz="1400" dirty="0">
                <a:effectLst/>
                <a:latin typeface="Calibri" panose="020F0502020204030204" pitchFamily="34" charset="0"/>
                <a:ea typeface="Calibri" panose="020F0502020204030204" pitchFamily="34" charset="0"/>
              </a:rPr>
              <a:t> </a:t>
            </a:r>
          </a:p>
          <a:p>
            <a:pPr>
              <a:spcBef>
                <a:spcPts val="20"/>
              </a:spcBef>
              <a:buNone/>
            </a:pPr>
            <a:r>
              <a:rPr lang="en-US" sz="1400" dirty="0">
                <a:solidFill>
                  <a:srgbClr val="00B050"/>
                </a:solidFill>
                <a:effectLst/>
                <a:latin typeface="Calibri" panose="020F0502020204030204" pitchFamily="34" charset="0"/>
                <a:ea typeface="Calibri" panose="020F0502020204030204" pitchFamily="34" charset="0"/>
              </a:rPr>
              <a:t>A 5 mL blood sample </a:t>
            </a:r>
            <a:r>
              <a:rPr lang="en-US" sz="1400" dirty="0">
                <a:effectLst/>
                <a:latin typeface="Calibri" panose="020F0502020204030204" pitchFamily="34" charset="0"/>
                <a:ea typeface="Calibri" panose="020F0502020204030204" pitchFamily="34" charset="0"/>
              </a:rPr>
              <a:t>should be collected into a dry test tube and then correctly and clearly labelled with the patient’s details, and submitted to the blood centre for testing. The specimen label must include the following information:</a:t>
            </a:r>
          </a:p>
          <a:p>
            <a:pPr>
              <a:spcBef>
                <a:spcPts val="35"/>
              </a:spcBef>
              <a:buNone/>
            </a:pPr>
            <a:r>
              <a:rPr lang="en-US" sz="1400" dirty="0">
                <a:effectLst/>
                <a:latin typeface="Calibri" panose="020F0502020204030204" pitchFamily="34" charset="0"/>
                <a:ea typeface="Calibri" panose="020F0502020204030204" pitchFamily="34" charset="0"/>
              </a:rPr>
              <a:t> </a:t>
            </a:r>
          </a:p>
          <a:p>
            <a:pPr marL="342900" lvl="0" indent="-342900">
              <a:spcBef>
                <a:spcPts val="45"/>
              </a:spcBef>
              <a:buSzPts val="1000"/>
              <a:buFont typeface="Symbol" panose="05050102010706020507" pitchFamily="18" charset="2"/>
              <a:buChar char=""/>
              <a:tabLst>
                <a:tab pos="349250" algn="l"/>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Patient’s full name, age and</a:t>
            </a:r>
            <a:r>
              <a:rPr lang="en-US" sz="1400" spc="-3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sex.</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Registration number.</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0"/>
              </a:spcBef>
              <a:buSzPts val="1000"/>
              <a:buFont typeface="Symbol" panose="05050102010706020507" pitchFamily="18" charset="2"/>
              <a:buChar char=""/>
              <a:tabLst>
                <a:tab pos="349250" algn="l"/>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Ward/bed</a:t>
            </a:r>
            <a:r>
              <a:rPr lang="en-US" sz="1400" spc="-1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number.</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0"/>
              </a:spcBef>
              <a:buSzPts val="1000"/>
              <a:buFont typeface="Symbol" panose="05050102010706020507" pitchFamily="18" charset="2"/>
              <a:buChar char=""/>
              <a:tabLst>
                <a:tab pos="349250" algn="l"/>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Date and time specimen</a:t>
            </a:r>
            <a:r>
              <a:rPr lang="en-US" sz="1400" spc="-3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taken.</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0"/>
              </a:spcBef>
              <a:buSzPts val="1000"/>
              <a:buFont typeface="Symbol" panose="05050102010706020507" pitchFamily="18" charset="2"/>
              <a:buChar char=""/>
              <a:tabLst>
                <a:tab pos="349250" algn="l"/>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Phlebotomist’s</a:t>
            </a:r>
            <a:r>
              <a:rPr lang="en-US" sz="1400" spc="-1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signature/initials.</a:t>
            </a:r>
          </a:p>
          <a:p>
            <a:pPr marL="342900" lvl="0" indent="-342900">
              <a:spcBef>
                <a:spcPts val="50"/>
              </a:spcBef>
              <a:buSzPts val="1000"/>
              <a:buNone/>
              <a:tabLst>
                <a:tab pos="349250" algn="l"/>
                <a:tab pos="349885" algn="l"/>
              </a:tabLst>
            </a:pP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742950" marR="441960" lvl="1" indent="-285750" algn="just">
              <a:lnSpc>
                <a:spcPct val="102000"/>
              </a:lnSpc>
              <a:spcBef>
                <a:spcPts val="405"/>
              </a:spcBef>
              <a:spcAft>
                <a:spcPts val="0"/>
              </a:spcAft>
              <a:buSzPts val="1000"/>
              <a:buFont typeface="Times New Roman" panose="02020603050405020304" pitchFamily="18" charset="0"/>
              <a:buChar char="–"/>
              <a:tabLst>
                <a:tab pos="565150" algn="l"/>
              </a:tabLst>
            </a:pPr>
            <a:r>
              <a:rPr lang="en-US" sz="1400" dirty="0">
                <a:effectLst/>
                <a:latin typeface="Calibri" panose="020F0502020204030204" pitchFamily="34" charset="0"/>
                <a:ea typeface="Times New Roman" panose="02020603050405020304" pitchFamily="18" charset="0"/>
              </a:rPr>
              <a:t>Use positive patient identification to identify the patient. NEVER pre‐label the sample tube before</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phlebotomy.</a:t>
            </a:r>
            <a:endParaRPr lang="en-US" sz="1800" dirty="0">
              <a:effectLst/>
              <a:latin typeface="Calibri" panose="020F0502020204030204" pitchFamily="34" charset="0"/>
              <a:ea typeface="Times New Roman" panose="02020603050405020304" pitchFamily="18" charset="0"/>
            </a:endParaRPr>
          </a:p>
          <a:p>
            <a:pPr marL="742950" lvl="1" indent="-285750" algn="just">
              <a:spcBef>
                <a:spcPts val="10"/>
              </a:spcBef>
              <a:spcAft>
                <a:spcPts val="0"/>
              </a:spcAft>
              <a:buSzPts val="1000"/>
              <a:buFont typeface="Times New Roman" panose="02020603050405020304" pitchFamily="18" charset="0"/>
              <a:buChar char="–"/>
              <a:tabLst>
                <a:tab pos="565150" algn="l"/>
              </a:tabLst>
            </a:pPr>
            <a:r>
              <a:rPr lang="en-US" sz="1400" dirty="0">
                <a:effectLst/>
                <a:latin typeface="Calibri" panose="020F0502020204030204" pitchFamily="34" charset="0"/>
                <a:ea typeface="Times New Roman" panose="02020603050405020304" pitchFamily="18" charset="0"/>
              </a:rPr>
              <a:t>Use</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the</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blood</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product</a:t>
            </a:r>
            <a:r>
              <a:rPr lang="en-US" sz="1400" spc="-1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request</a:t>
            </a:r>
            <a:r>
              <a:rPr lang="en-US" sz="1400" spc="-1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form,</a:t>
            </a:r>
            <a:r>
              <a:rPr lang="en-US" sz="1400" spc="-3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write</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legibly</a:t>
            </a:r>
            <a:r>
              <a:rPr lang="en-US" sz="1400" spc="-1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and</a:t>
            </a:r>
            <a:r>
              <a:rPr lang="en-US" sz="1400" spc="-1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fill</a:t>
            </a:r>
            <a:r>
              <a:rPr lang="en-US" sz="1400" spc="-1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in</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all</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appropriate</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details.</a:t>
            </a:r>
            <a:endParaRPr lang="en-US" sz="1800" dirty="0">
              <a:effectLst/>
              <a:latin typeface="Calibri" panose="020F0502020204030204" pitchFamily="34" charset="0"/>
              <a:ea typeface="Times New Roman" panose="02020603050405020304" pitchFamily="18" charset="0"/>
            </a:endParaRPr>
          </a:p>
          <a:p>
            <a:pPr marL="742950" marR="344170" lvl="1" indent="-285750" algn="just">
              <a:lnSpc>
                <a:spcPct val="103000"/>
              </a:lnSpc>
              <a:spcBef>
                <a:spcPts val="40"/>
              </a:spcBef>
              <a:spcAft>
                <a:spcPts val="0"/>
              </a:spcAft>
              <a:buSzPts val="1000"/>
              <a:buFont typeface="Times New Roman" panose="02020603050405020304" pitchFamily="18" charset="0"/>
              <a:buChar char="–"/>
              <a:tabLst>
                <a:tab pos="565150" algn="l"/>
              </a:tabLst>
            </a:pPr>
            <a:r>
              <a:rPr lang="en-US" sz="1400" dirty="0">
                <a:effectLst/>
                <a:latin typeface="Calibri" panose="020F0502020204030204" pitchFamily="34" charset="0"/>
                <a:ea typeface="Times New Roman" panose="02020603050405020304" pitchFamily="18" charset="0"/>
              </a:rPr>
              <a:t>When taking a blood sample for cross match, complete the whole procedure before any other task is undertaken – it is important that there are no interruptions during the process.</a:t>
            </a:r>
            <a:endParaRPr lang="en-US" sz="1800" dirty="0">
              <a:effectLst/>
              <a:latin typeface="Calibri" panose="020F0502020204030204" pitchFamily="34" charset="0"/>
              <a:ea typeface="Times New Roman" panose="02020603050405020304" pitchFamily="18" charset="0"/>
            </a:endParaRPr>
          </a:p>
          <a:p>
            <a:pPr marL="742950" lvl="1" indent="-285750" algn="just">
              <a:lnSpc>
                <a:spcPts val="1205"/>
              </a:lnSpc>
              <a:spcBef>
                <a:spcPts val="45"/>
              </a:spcBef>
              <a:spcAft>
                <a:spcPts val="0"/>
              </a:spcAft>
              <a:buSzPts val="1000"/>
              <a:buFont typeface="Times New Roman" panose="02020603050405020304" pitchFamily="18" charset="0"/>
              <a:buChar char="–"/>
              <a:tabLst>
                <a:tab pos="565785" algn="l"/>
              </a:tabLst>
            </a:pPr>
            <a:r>
              <a:rPr lang="en-US" sz="1400" dirty="0">
                <a:effectLst/>
                <a:latin typeface="Calibri" panose="020F0502020204030204" pitchFamily="34" charset="0"/>
                <a:ea typeface="Times New Roman" panose="02020603050405020304" pitchFamily="18" charset="0"/>
              </a:rPr>
              <a:t>The</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signature</a:t>
            </a:r>
            <a:r>
              <a:rPr lang="en-US" sz="1400" spc="-3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of</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the</a:t>
            </a:r>
            <a:r>
              <a:rPr lang="en-US" sz="1400" spc="-3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individual</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who</a:t>
            </a:r>
            <a:r>
              <a:rPr lang="en-US" sz="1400" spc="-3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took</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the</a:t>
            </a:r>
            <a:r>
              <a:rPr lang="en-US" sz="1400" spc="-3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sample</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must</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appear</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on</a:t>
            </a:r>
            <a:r>
              <a:rPr lang="en-US" sz="1400" spc="-25"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the</a:t>
            </a:r>
            <a:r>
              <a:rPr lang="en-US" sz="1400" spc="-3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specimen</a:t>
            </a:r>
            <a:r>
              <a:rPr lang="en-US" sz="1400" spc="-20" dirty="0">
                <a:effectLst/>
                <a:latin typeface="Calibri" panose="020F0502020204030204" pitchFamily="34" charset="0"/>
                <a:ea typeface="Times New Roman" panose="02020603050405020304" pitchFamily="18" charset="0"/>
              </a:rPr>
              <a:t> </a:t>
            </a:r>
            <a:r>
              <a:rPr lang="en-US" sz="1400" dirty="0">
                <a:effectLst/>
                <a:latin typeface="Calibri" panose="020F0502020204030204" pitchFamily="34" charset="0"/>
                <a:ea typeface="Times New Roman" panose="02020603050405020304" pitchFamily="18" charset="0"/>
              </a:rPr>
              <a:t>label.</a:t>
            </a:r>
            <a:endParaRPr lang="en-US" sz="1800" dirty="0">
              <a:effectLst/>
              <a:latin typeface="Calibri" panose="020F0502020204030204" pitchFamily="34" charset="0"/>
              <a:ea typeface="Times New Roman" panose="02020603050405020304" pitchFamily="18" charset="0"/>
            </a:endParaRPr>
          </a:p>
          <a:p>
            <a:pPr>
              <a:spcBef>
                <a:spcPts val="25"/>
              </a:spcBef>
              <a:buNone/>
            </a:pPr>
            <a:r>
              <a:rPr lang="en-US" sz="1600" dirty="0">
                <a:effectLst/>
                <a:latin typeface="Calibri" panose="020F0502020204030204" pitchFamily="34" charset="0"/>
                <a:ea typeface="Calibri" panose="020F0502020204030204" pitchFamily="34" charset="0"/>
              </a:rPr>
              <a:t> </a:t>
            </a:r>
            <a:endParaRPr lang="en-US" sz="1400" dirty="0">
              <a:effectLst/>
              <a:latin typeface="Calibri" panose="020F0502020204030204" pitchFamily="34" charset="0"/>
              <a:ea typeface="Calibri" panose="020F0502020204030204" pitchFamily="34" charset="0"/>
            </a:endParaRPr>
          </a:p>
          <a:p>
            <a:pPr marL="134620" algn="just">
              <a:buNone/>
            </a:pPr>
            <a:r>
              <a:rPr lang="en-US" sz="1400" b="1" dirty="0">
                <a:effectLst/>
                <a:latin typeface="Calibri" panose="020F0502020204030204" pitchFamily="34" charset="0"/>
                <a:ea typeface="Calibri" panose="020F0502020204030204" pitchFamily="34" charset="0"/>
              </a:rPr>
              <a:t>Retention of blood samples:</a:t>
            </a:r>
          </a:p>
          <a:p>
            <a:pPr marL="342900" marR="261620" lvl="0" indent="-342900" algn="just">
              <a:lnSpc>
                <a:spcPct val="102000"/>
              </a:lnSpc>
              <a:spcBef>
                <a:spcPts val="35"/>
              </a:spcBef>
              <a:spcAft>
                <a:spcPts val="0"/>
              </a:spcAft>
              <a:buSzPts val="1000"/>
              <a:buFont typeface="Symbol" panose="05050102010706020507" pitchFamily="18" charset="2"/>
              <a:buChar char=""/>
              <a:tabLst>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Blood samples from recipient and donor(s) must be retained for 7 days at +2°C to +8°C after each</a:t>
            </a:r>
            <a:r>
              <a:rPr lang="en-US" sz="1400" spc="-1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transfusion.</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marR="259715" lvl="0" indent="-342900" algn="just">
              <a:lnSpc>
                <a:spcPct val="102000"/>
              </a:lnSpc>
              <a:spcBef>
                <a:spcPts val="15"/>
              </a:spcBef>
              <a:spcAft>
                <a:spcPts val="0"/>
              </a:spcAft>
              <a:buSzPts val="1000"/>
              <a:buFont typeface="Symbol" panose="05050102010706020507" pitchFamily="18" charset="2"/>
              <a:buChar char=""/>
              <a:tabLst>
                <a:tab pos="349885" algn="l"/>
              </a:tabLst>
            </a:pPr>
            <a:r>
              <a:rPr lang="en-US" sz="1400" dirty="0">
                <a:effectLst/>
                <a:latin typeface="Calibri" panose="020F0502020204030204" pitchFamily="34" charset="0"/>
                <a:ea typeface="Symbol" panose="05050102010706020507" pitchFamily="18" charset="2"/>
                <a:cs typeface="Symbol" panose="05050102010706020507" pitchFamily="18" charset="2"/>
              </a:rPr>
              <a:t>Should another transfusion be necessary 72 hours after the earlier transfusion, a fresh sample shall be requested for cross match. Collection of a second 5 mL blood sample is required for re‐ checking</a:t>
            </a:r>
            <a:r>
              <a:rPr lang="en-US" sz="1400" spc="-3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and</a:t>
            </a:r>
            <a:r>
              <a:rPr lang="en-US" sz="1400" spc="-2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further</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cross</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matching</a:t>
            </a:r>
            <a:r>
              <a:rPr lang="en-US" sz="1400" spc="-2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and</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must</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be</a:t>
            </a:r>
            <a:r>
              <a:rPr lang="en-US" sz="1400" spc="-3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retained</a:t>
            </a:r>
            <a:r>
              <a:rPr lang="en-US" sz="1400" spc="-3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in</a:t>
            </a:r>
            <a:r>
              <a:rPr lang="en-US" sz="1400" spc="-2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case</a:t>
            </a:r>
            <a:r>
              <a:rPr lang="en-US" sz="1400" spc="-30"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of</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investigation</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of</a:t>
            </a:r>
            <a:r>
              <a:rPr lang="en-US" sz="1400" spc="-25" dirty="0">
                <a:effectLst/>
                <a:latin typeface="Calibri" panose="020F0502020204030204" pitchFamily="34" charset="0"/>
                <a:ea typeface="Symbol" panose="05050102010706020507" pitchFamily="18" charset="2"/>
                <a:cs typeface="Symbol" panose="05050102010706020507" pitchFamily="18" charset="2"/>
              </a:rPr>
              <a:t> </a:t>
            </a:r>
            <a:r>
              <a:rPr lang="en-US" sz="1400" dirty="0">
                <a:effectLst/>
                <a:latin typeface="Calibri" panose="020F0502020204030204" pitchFamily="34" charset="0"/>
                <a:ea typeface="Symbol" panose="05050102010706020507" pitchFamily="18" charset="2"/>
                <a:cs typeface="Symbol" panose="05050102010706020507" pitchFamily="18" charset="2"/>
              </a:rPr>
              <a:t>transfusion reaction.</a:t>
            </a:r>
            <a:endParaRPr lang="en-US" sz="1800"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2266693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spc="-5" dirty="0">
                <a:latin typeface="Calibri" panose="020F0502020204030204" pitchFamily="34" charset="0"/>
                <a:ea typeface="Calibri" panose="020F0502020204030204" pitchFamily="34" charset="0"/>
              </a:rPr>
              <a:t>Blood</a:t>
            </a:r>
            <a:r>
              <a:rPr lang="en-US" b="1" spc="-10" dirty="0">
                <a:latin typeface="Calibri" panose="020F0502020204030204" pitchFamily="34" charset="0"/>
                <a:ea typeface="Calibri" panose="020F0502020204030204" pitchFamily="34" charset="0"/>
              </a:rPr>
              <a:t> </a:t>
            </a:r>
            <a:r>
              <a:rPr lang="en-US" b="1" spc="-5" dirty="0">
                <a:latin typeface="Calibri" panose="020F0502020204030204" pitchFamily="34" charset="0"/>
                <a:ea typeface="Calibri" panose="020F0502020204030204" pitchFamily="34" charset="0"/>
              </a:rPr>
              <a:t>samples label</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944414" y="2690649"/>
            <a:ext cx="7903779" cy="1658308"/>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62F52-670E-489C-80AE-98665DD2A1C1}"/>
              </a:ext>
            </a:extLst>
          </p:cNvPr>
          <p:cNvSpPr>
            <a:spLocks noGrp="1"/>
          </p:cNvSpPr>
          <p:nvPr>
            <p:ph type="title"/>
          </p:nvPr>
        </p:nvSpPr>
        <p:spPr/>
        <p:txBody>
          <a:bodyPr>
            <a:normAutofit/>
          </a:bodyPr>
          <a:lstStyle/>
          <a:p>
            <a:pPr marL="742950" lvl="1" indent="-285750" algn="ctr">
              <a:tabLst>
                <a:tab pos="473075" algn="l"/>
                <a:tab pos="473710" algn="l"/>
              </a:tabLst>
            </a:pPr>
            <a:r>
              <a:rPr lang="en-US" sz="3600" b="1" spc="-5" dirty="0">
                <a:effectLst/>
                <a:latin typeface="Calibri" panose="020F0502020204030204" pitchFamily="34" charset="0"/>
                <a:ea typeface="Calibri" panose="020F0502020204030204" pitchFamily="34" charset="0"/>
              </a:rPr>
              <a:t>Red cell compatibility</a:t>
            </a:r>
            <a:r>
              <a:rPr lang="en-US" sz="3600" b="1" spc="-40"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testing</a:t>
            </a:r>
            <a:endParaRPr lang="en-US" sz="5400" dirty="0"/>
          </a:p>
        </p:txBody>
      </p:sp>
      <p:sp>
        <p:nvSpPr>
          <p:cNvPr id="3" name="Content Placeholder 2">
            <a:extLst>
              <a:ext uri="{FF2B5EF4-FFF2-40B4-BE49-F238E27FC236}">
                <a16:creationId xmlns:a16="http://schemas.microsoft.com/office/drawing/2014/main" id="{F1048F4E-B286-4234-9EC1-7071E044B8D9}"/>
              </a:ext>
            </a:extLst>
          </p:cNvPr>
          <p:cNvSpPr>
            <a:spLocks noGrp="1"/>
          </p:cNvSpPr>
          <p:nvPr>
            <p:ph idx="1"/>
          </p:nvPr>
        </p:nvSpPr>
        <p:spPr/>
        <p:txBody>
          <a:bodyPr>
            <a:normAutofit/>
          </a:bodyPr>
          <a:lstStyle/>
          <a:p>
            <a:pPr marL="0" indent="0">
              <a:spcBef>
                <a:spcPts val="10"/>
              </a:spcBef>
              <a:buNone/>
            </a:pPr>
            <a:r>
              <a:rPr lang="en-US" sz="2400" b="1" dirty="0">
                <a:effectLst/>
                <a:latin typeface="Calibri" panose="020F0502020204030204" pitchFamily="34" charset="0"/>
                <a:ea typeface="Calibri" panose="020F0502020204030204" pitchFamily="34" charset="0"/>
              </a:rPr>
              <a:t> </a:t>
            </a:r>
            <a:endParaRPr lang="en-US" sz="2400" dirty="0">
              <a:effectLst/>
              <a:latin typeface="Calibri" panose="020F0502020204030204" pitchFamily="34" charset="0"/>
              <a:ea typeface="Calibri" panose="020F0502020204030204" pitchFamily="34" charset="0"/>
            </a:endParaRPr>
          </a:p>
          <a:p>
            <a:pPr marL="342900" indent="-342900">
              <a:spcBef>
                <a:spcPts val="55"/>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The compatibility test</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includes:</a:t>
            </a:r>
          </a:p>
          <a:p>
            <a:pPr marL="342900" lvl="0" indent="-342900">
              <a:spcBef>
                <a:spcPts val="55"/>
              </a:spcBef>
              <a:buSzPts val="1000"/>
              <a:buFont typeface="Symbol" panose="05050102010706020507" pitchFamily="18" charset="2"/>
              <a:buChar char=""/>
              <a:tabLst>
                <a:tab pos="349250" algn="l"/>
                <a:tab pos="349885" algn="l"/>
              </a:tabLst>
            </a:pPr>
            <a:endParaRPr lang="en-US" sz="2400"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5"/>
              </a:spcBef>
              <a:buSzPts val="1000"/>
              <a:buFont typeface="Symbol" panose="05050102010706020507" pitchFamily="18" charset="2"/>
              <a:buChar char=""/>
              <a:tabLst>
                <a:tab pos="349250" algn="l"/>
                <a:tab pos="349885" algn="l"/>
              </a:tabLst>
            </a:pPr>
            <a:endParaRPr lang="en-US" sz="2400" dirty="0">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5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ABO and </a:t>
            </a:r>
            <a:r>
              <a:rPr lang="en-US" sz="2400" dirty="0" err="1">
                <a:effectLst/>
                <a:latin typeface="Calibri" panose="020F0502020204030204" pitchFamily="34" charset="0"/>
                <a:ea typeface="Symbol" panose="05050102010706020507" pitchFamily="18" charset="2"/>
                <a:cs typeface="Symbol" panose="05050102010706020507" pitchFamily="18" charset="2"/>
              </a:rPr>
              <a:t>RhD</a:t>
            </a:r>
            <a:r>
              <a:rPr lang="en-US" sz="2400" dirty="0">
                <a:effectLst/>
                <a:latin typeface="Calibri" panose="020F0502020204030204" pitchFamily="34" charset="0"/>
                <a:ea typeface="Symbol" panose="05050102010706020507" pitchFamily="18" charset="2"/>
                <a:cs typeface="Symbol" panose="05050102010706020507" pitchFamily="18" charset="2"/>
              </a:rPr>
              <a:t> grouping on patient and</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donors.</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Antibody screening on</a:t>
            </a:r>
            <a:r>
              <a:rPr lang="en-US" sz="2400" spc="-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patient.</a:t>
            </a: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Cross</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matching</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between</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serum</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patient</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red</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cells</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donor.</a:t>
            </a:r>
          </a:p>
          <a:p>
            <a:endParaRPr lang="en-US" sz="2400" dirty="0"/>
          </a:p>
        </p:txBody>
      </p:sp>
    </p:spTree>
    <p:extLst>
      <p:ext uri="{BB962C8B-B14F-4D97-AF65-F5344CB8AC3E}">
        <p14:creationId xmlns:p14="http://schemas.microsoft.com/office/powerpoint/2010/main" val="837377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8D9D8-B376-4CA3-8AFA-1C7D953895D6}"/>
              </a:ext>
            </a:extLst>
          </p:cNvPr>
          <p:cNvSpPr>
            <a:spLocks noGrp="1"/>
          </p:cNvSpPr>
          <p:nvPr>
            <p:ph type="title"/>
          </p:nvPr>
        </p:nvSpPr>
        <p:spPr/>
        <p:txBody>
          <a:bodyPr>
            <a:normAutofit/>
          </a:bodyPr>
          <a:lstStyle/>
          <a:p>
            <a:pPr algn="ctr"/>
            <a:r>
              <a:rPr lang="en-US" sz="3200" dirty="0">
                <a:effectLst/>
                <a:latin typeface="Calibri" panose="020F0502020204030204" pitchFamily="34" charset="0"/>
                <a:ea typeface="Calibri" panose="020F0502020204030204" pitchFamily="34" charset="0"/>
              </a:rPr>
              <a:t>Check points for signs of deterioration in blood and plasma</a:t>
            </a:r>
            <a:endParaRPr lang="en-US" sz="6600" dirty="0"/>
          </a:p>
        </p:txBody>
      </p:sp>
      <p:pic>
        <p:nvPicPr>
          <p:cNvPr id="4" name="image54.jpeg">
            <a:extLst>
              <a:ext uri="{FF2B5EF4-FFF2-40B4-BE49-F238E27FC236}">
                <a16:creationId xmlns:a16="http://schemas.microsoft.com/office/drawing/2014/main" id="{1000DF47-3953-4649-AFCC-C4E134B8280E}"/>
              </a:ext>
            </a:extLst>
          </p:cNvPr>
          <p:cNvPicPr>
            <a:picLocks noGrp="1"/>
          </p:cNvPicPr>
          <p:nvPr>
            <p:ph idx="1"/>
          </p:nvPr>
        </p:nvPicPr>
        <p:blipFill>
          <a:blip r:embed="rId2" cstate="print"/>
          <a:stretch>
            <a:fillRect/>
          </a:stretch>
        </p:blipFill>
        <p:spPr>
          <a:xfrm>
            <a:off x="3678629" y="1376855"/>
            <a:ext cx="4929351" cy="5307724"/>
          </a:xfrm>
          <a:prstGeom prst="rect">
            <a:avLst/>
          </a:prstGeom>
        </p:spPr>
      </p:pic>
    </p:spTree>
    <p:extLst>
      <p:ext uri="{BB962C8B-B14F-4D97-AF65-F5344CB8AC3E}">
        <p14:creationId xmlns:p14="http://schemas.microsoft.com/office/powerpoint/2010/main" val="2057395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DE60-FD67-4EB1-9EC1-F21FA0BAA379}"/>
              </a:ext>
            </a:extLst>
          </p:cNvPr>
          <p:cNvSpPr>
            <a:spLocks noGrp="1"/>
          </p:cNvSpPr>
          <p:nvPr>
            <p:ph type="title"/>
          </p:nvPr>
        </p:nvSpPr>
        <p:spPr>
          <a:xfrm>
            <a:off x="838200" y="365125"/>
            <a:ext cx="10515600" cy="850489"/>
          </a:xfrm>
        </p:spPr>
        <p:txBody>
          <a:bodyPr>
            <a:normAutofit/>
          </a:bodyPr>
          <a:lstStyle/>
          <a:p>
            <a:pPr algn="ctr"/>
            <a:r>
              <a:rPr lang="en-US" sz="4000" dirty="0">
                <a:effectLst/>
                <a:latin typeface="Calibri" panose="020F0502020204030204" pitchFamily="34" charset="0"/>
                <a:ea typeface="Calibri" panose="020F0502020204030204" pitchFamily="34" charset="0"/>
              </a:rPr>
              <a:t>Suggested rates of transfusion</a:t>
            </a:r>
            <a:endParaRPr lang="en-US" sz="8000" dirty="0"/>
          </a:p>
        </p:txBody>
      </p:sp>
      <p:graphicFrame>
        <p:nvGraphicFramePr>
          <p:cNvPr id="4" name="Content Placeholder 3">
            <a:extLst>
              <a:ext uri="{FF2B5EF4-FFF2-40B4-BE49-F238E27FC236}">
                <a16:creationId xmlns:a16="http://schemas.microsoft.com/office/drawing/2014/main" id="{DC163F81-B474-423E-9160-CF37C0C10068}"/>
              </a:ext>
            </a:extLst>
          </p:cNvPr>
          <p:cNvGraphicFramePr>
            <a:graphicFrameLocks noGrp="1"/>
          </p:cNvGraphicFramePr>
          <p:nvPr>
            <p:ph idx="1"/>
            <p:extLst>
              <p:ext uri="{D42A27DB-BD31-4B8C-83A1-F6EECF244321}">
                <p14:modId xmlns:p14="http://schemas.microsoft.com/office/powerpoint/2010/main" val="987301951"/>
              </p:ext>
            </p:extLst>
          </p:nvPr>
        </p:nvGraphicFramePr>
        <p:xfrm>
          <a:off x="570154" y="1635163"/>
          <a:ext cx="10503947" cy="5171247"/>
        </p:xfrm>
        <a:graphic>
          <a:graphicData uri="http://schemas.openxmlformats.org/drawingml/2006/table">
            <a:tbl>
              <a:tblPr firstRow="1" firstCol="1" lastRow="1" lastCol="1" bandRow="1" bandCol="1">
                <a:tableStyleId>{5C22544A-7EE6-4342-B048-85BDC9FD1C3A}</a:tableStyleId>
              </a:tblPr>
              <a:tblGrid>
                <a:gridCol w="2625987">
                  <a:extLst>
                    <a:ext uri="{9D8B030D-6E8A-4147-A177-3AD203B41FA5}">
                      <a16:colId xmlns:a16="http://schemas.microsoft.com/office/drawing/2014/main" val="3181537613"/>
                    </a:ext>
                  </a:extLst>
                </a:gridCol>
                <a:gridCol w="2467260">
                  <a:extLst>
                    <a:ext uri="{9D8B030D-6E8A-4147-A177-3AD203B41FA5}">
                      <a16:colId xmlns:a16="http://schemas.microsoft.com/office/drawing/2014/main" val="1840916754"/>
                    </a:ext>
                  </a:extLst>
                </a:gridCol>
                <a:gridCol w="2784713">
                  <a:extLst>
                    <a:ext uri="{9D8B030D-6E8A-4147-A177-3AD203B41FA5}">
                      <a16:colId xmlns:a16="http://schemas.microsoft.com/office/drawing/2014/main" val="2972844122"/>
                    </a:ext>
                  </a:extLst>
                </a:gridCol>
                <a:gridCol w="2625987">
                  <a:extLst>
                    <a:ext uri="{9D8B030D-6E8A-4147-A177-3AD203B41FA5}">
                      <a16:colId xmlns:a16="http://schemas.microsoft.com/office/drawing/2014/main" val="1837623497"/>
                    </a:ext>
                  </a:extLst>
                </a:gridCol>
              </a:tblGrid>
              <a:tr h="1344705">
                <a:tc>
                  <a:txBody>
                    <a:bodyPr/>
                    <a:lstStyle/>
                    <a:p>
                      <a:pPr marL="63500">
                        <a:lnSpc>
                          <a:spcPts val="1125"/>
                        </a:lnSpc>
                        <a:spcBef>
                          <a:spcPts val="30"/>
                        </a:spcBef>
                      </a:pPr>
                      <a:r>
                        <a:rPr lang="en-US" sz="2000" dirty="0">
                          <a:solidFill>
                            <a:srgbClr val="FF0000"/>
                          </a:solidFill>
                          <a:effectLst/>
                        </a:rPr>
                        <a:t>Adults</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25"/>
                        </a:lnSpc>
                        <a:spcBef>
                          <a:spcPts val="30"/>
                        </a:spcBef>
                        <a:spcAft>
                          <a:spcPts val="0"/>
                        </a:spcAft>
                      </a:pPr>
                      <a:r>
                        <a:rPr lang="en-US" sz="2000">
                          <a:solidFill>
                            <a:srgbClr val="FF0000"/>
                          </a:solidFill>
                          <a:effectLst/>
                        </a:rPr>
                        <a:t>Rate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25"/>
                        </a:lnSpc>
                        <a:spcBef>
                          <a:spcPts val="30"/>
                        </a:spcBef>
                        <a:spcAft>
                          <a:spcPts val="0"/>
                        </a:spcAft>
                      </a:pPr>
                      <a:r>
                        <a:rPr lang="en-US" sz="2000">
                          <a:solidFill>
                            <a:srgbClr val="FF0000"/>
                          </a:solidFill>
                          <a:effectLst/>
                        </a:rPr>
                        <a:t>Paediatric patients</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25"/>
                        </a:lnSpc>
                        <a:spcBef>
                          <a:spcPts val="30"/>
                        </a:spcBef>
                      </a:pPr>
                      <a:r>
                        <a:rPr lang="en-US" sz="2000" dirty="0">
                          <a:solidFill>
                            <a:srgbClr val="FF0000"/>
                          </a:solidFill>
                          <a:effectLst/>
                        </a:rPr>
                        <a:t>Rate</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2138690713"/>
                  </a:ext>
                </a:extLst>
              </a:tr>
              <a:tr h="1369685">
                <a:tc>
                  <a:txBody>
                    <a:bodyPr/>
                    <a:lstStyle/>
                    <a:p>
                      <a:pPr marL="63500">
                        <a:lnSpc>
                          <a:spcPts val="1125"/>
                        </a:lnSpc>
                        <a:spcBef>
                          <a:spcPts val="35"/>
                        </a:spcBef>
                      </a:pPr>
                      <a:r>
                        <a:rPr lang="en-US" sz="2000" dirty="0">
                          <a:solidFill>
                            <a:srgbClr val="FF0000"/>
                          </a:solidFill>
                          <a:effectLst/>
                        </a:rPr>
                        <a:t>Whole blood</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25"/>
                        </a:lnSpc>
                        <a:spcBef>
                          <a:spcPts val="35"/>
                        </a:spcBef>
                      </a:pPr>
                      <a:r>
                        <a:rPr lang="en-US" sz="2000" dirty="0">
                          <a:solidFill>
                            <a:srgbClr val="FF0000"/>
                          </a:solidFill>
                          <a:effectLst/>
                        </a:rPr>
                        <a:t>150‐200 </a:t>
                      </a:r>
                      <a:r>
                        <a:rPr lang="en-US" sz="2000" dirty="0" err="1">
                          <a:solidFill>
                            <a:srgbClr val="FF0000"/>
                          </a:solidFill>
                          <a:effectLst/>
                        </a:rPr>
                        <a:t>mL</a:t>
                      </a:r>
                      <a:r>
                        <a:rPr lang="en-US" sz="2000" dirty="0">
                          <a:solidFill>
                            <a:srgbClr val="FF0000"/>
                          </a:solidFill>
                          <a:effectLst/>
                        </a:rPr>
                        <a:t>/hour</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25"/>
                        </a:lnSpc>
                        <a:spcBef>
                          <a:spcPts val="35"/>
                        </a:spcBef>
                        <a:spcAft>
                          <a:spcPts val="0"/>
                        </a:spcAft>
                      </a:pPr>
                      <a:r>
                        <a:rPr lang="en-US" sz="2000">
                          <a:solidFill>
                            <a:srgbClr val="FF0000"/>
                          </a:solidFill>
                          <a:effectLst/>
                        </a:rPr>
                        <a:t>Whole blood / PRBC</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25"/>
                        </a:lnSpc>
                        <a:spcBef>
                          <a:spcPts val="35"/>
                        </a:spcBef>
                      </a:pPr>
                      <a:r>
                        <a:rPr lang="en-US" sz="2000">
                          <a:solidFill>
                            <a:srgbClr val="FF0000"/>
                          </a:solidFill>
                          <a:effectLst/>
                        </a:rPr>
                        <a:t>2‐5 mL/kg/hour</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311872790"/>
                  </a:ext>
                </a:extLst>
              </a:tr>
              <a:tr h="1326282">
                <a:tc>
                  <a:txBody>
                    <a:bodyPr/>
                    <a:lstStyle/>
                    <a:p>
                      <a:pPr marL="63500">
                        <a:lnSpc>
                          <a:spcPts val="1130"/>
                        </a:lnSpc>
                        <a:spcBef>
                          <a:spcPts val="30"/>
                        </a:spcBef>
                      </a:pPr>
                      <a:r>
                        <a:rPr lang="en-US" sz="2000">
                          <a:solidFill>
                            <a:srgbClr val="FF0000"/>
                          </a:solidFill>
                          <a:effectLst/>
                        </a:rPr>
                        <a:t>PRBC</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30"/>
                        </a:lnSpc>
                        <a:spcBef>
                          <a:spcPts val="30"/>
                        </a:spcBef>
                        <a:spcAft>
                          <a:spcPts val="0"/>
                        </a:spcAft>
                      </a:pPr>
                      <a:r>
                        <a:rPr lang="en-US" sz="2000" dirty="0">
                          <a:solidFill>
                            <a:srgbClr val="FF0000"/>
                          </a:solidFill>
                          <a:effectLst/>
                        </a:rPr>
                        <a:t>100‐150 </a:t>
                      </a:r>
                      <a:r>
                        <a:rPr lang="en-US" sz="2000" dirty="0" err="1">
                          <a:solidFill>
                            <a:srgbClr val="FF0000"/>
                          </a:solidFill>
                          <a:effectLst/>
                        </a:rPr>
                        <a:t>mL</a:t>
                      </a:r>
                      <a:r>
                        <a:rPr lang="en-US" sz="2000" dirty="0">
                          <a:solidFill>
                            <a:srgbClr val="FF0000"/>
                          </a:solidFill>
                          <a:effectLst/>
                        </a:rPr>
                        <a:t>/hour</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30"/>
                        </a:lnSpc>
                        <a:spcBef>
                          <a:spcPts val="30"/>
                        </a:spcBef>
                        <a:spcAft>
                          <a:spcPts val="0"/>
                        </a:spcAft>
                      </a:pPr>
                      <a:r>
                        <a:rPr lang="en-US" sz="2000" dirty="0">
                          <a:solidFill>
                            <a:srgbClr val="FF0000"/>
                          </a:solidFill>
                          <a:effectLst/>
                        </a:rPr>
                        <a:t>Platelets / plasma</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30"/>
                        </a:lnSpc>
                        <a:spcBef>
                          <a:spcPts val="30"/>
                        </a:spcBef>
                      </a:pPr>
                      <a:r>
                        <a:rPr lang="en-US" sz="2000">
                          <a:solidFill>
                            <a:srgbClr val="FF0000"/>
                          </a:solidFill>
                          <a:effectLst/>
                        </a:rPr>
                        <a:t>1‐2 mL/minute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293523811"/>
                  </a:ext>
                </a:extLst>
              </a:tr>
              <a:tr h="1130575">
                <a:tc>
                  <a:txBody>
                    <a:bodyPr/>
                    <a:lstStyle/>
                    <a:p>
                      <a:pPr marL="63500">
                        <a:lnSpc>
                          <a:spcPts val="1135"/>
                        </a:lnSpc>
                        <a:spcBef>
                          <a:spcPts val="25"/>
                        </a:spcBef>
                      </a:pPr>
                      <a:r>
                        <a:rPr lang="en-US" sz="2000" dirty="0">
                          <a:solidFill>
                            <a:srgbClr val="FF0000"/>
                          </a:solidFill>
                          <a:effectLst/>
                        </a:rPr>
                        <a:t>Platelets / plasma</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35"/>
                        </a:lnSpc>
                        <a:spcBef>
                          <a:spcPts val="25"/>
                        </a:spcBef>
                      </a:pPr>
                      <a:r>
                        <a:rPr lang="en-US" sz="2000" dirty="0">
                          <a:solidFill>
                            <a:srgbClr val="FF0000"/>
                          </a:solidFill>
                          <a:effectLst/>
                        </a:rPr>
                        <a:t>150‐300 mL/hour</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gridSpan="2">
                  <a:txBody>
                    <a:bodyPr/>
                    <a:lstStyle/>
                    <a:p>
                      <a:pPr marL="63500"/>
                      <a:r>
                        <a:rPr lang="en-US" sz="1800" dirty="0">
                          <a:solidFill>
                            <a:srgbClr val="FF0000"/>
                          </a:solidFill>
                          <a:effectLst/>
                        </a:rPr>
                        <a:t> </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hMerge="1">
                  <a:txBody>
                    <a:bodyPr/>
                    <a:lstStyle/>
                    <a:p>
                      <a:endParaRPr lang="en-US"/>
                    </a:p>
                  </a:txBody>
                  <a:tcPr/>
                </a:tc>
                <a:extLst>
                  <a:ext uri="{0D108BD9-81ED-4DB2-BD59-A6C34878D82A}">
                    <a16:rowId xmlns:a16="http://schemas.microsoft.com/office/drawing/2014/main" val="84573822"/>
                  </a:ext>
                </a:extLst>
              </a:tr>
            </a:tbl>
          </a:graphicData>
        </a:graphic>
      </p:graphicFrame>
      <p:sp>
        <p:nvSpPr>
          <p:cNvPr id="5" name="Rectangle 1">
            <a:extLst>
              <a:ext uri="{FF2B5EF4-FFF2-40B4-BE49-F238E27FC236}">
                <a16:creationId xmlns:a16="http://schemas.microsoft.com/office/drawing/2014/main" id="{EEC58DA4-5847-457F-B777-14D644CFB0F8}"/>
              </a:ext>
            </a:extLst>
          </p:cNvPr>
          <p:cNvSpPr>
            <a:spLocks noChangeArrowheads="1"/>
          </p:cNvSpPr>
          <p:nvPr/>
        </p:nvSpPr>
        <p:spPr bwMode="auto">
          <a:xfrm>
            <a:off x="-5191567" y="-286922"/>
            <a:ext cx="22244383" cy="103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3308"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Arial" panose="020B0604020202020204" pitchFamily="34" charset="0"/>
                <a:ea typeface="Calibri" panose="020F0502020204030204" pitchFamily="34" charset="0"/>
              </a:rPr>
              <a:t>Suggested rates of transfusion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4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3069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7436-B113-49AA-B95E-A6E541418D01}"/>
              </a:ext>
            </a:extLst>
          </p:cNvPr>
          <p:cNvSpPr>
            <a:spLocks noGrp="1"/>
          </p:cNvSpPr>
          <p:nvPr>
            <p:ph type="title"/>
          </p:nvPr>
        </p:nvSpPr>
        <p:spPr>
          <a:xfrm>
            <a:off x="838200" y="365125"/>
            <a:ext cx="10515600" cy="1032751"/>
          </a:xfrm>
        </p:spPr>
        <p:txBody>
          <a:bodyPr/>
          <a:lstStyle/>
          <a:p>
            <a:pPr lvl="0" algn="ctr"/>
            <a:r>
              <a:rPr lang="en-US" altLang="en-US" b="1" dirty="0">
                <a:latin typeface="Arial" panose="020B0604020202020204" pitchFamily="34" charset="0"/>
                <a:ea typeface="Calibri" panose="020F0502020204030204" pitchFamily="34" charset="0"/>
              </a:rPr>
              <a:t>Duration times for transfusion</a:t>
            </a:r>
            <a:endParaRPr lang="en-US" dirty="0"/>
          </a:p>
        </p:txBody>
      </p:sp>
      <p:graphicFrame>
        <p:nvGraphicFramePr>
          <p:cNvPr id="4" name="Content Placeholder 3">
            <a:extLst>
              <a:ext uri="{FF2B5EF4-FFF2-40B4-BE49-F238E27FC236}">
                <a16:creationId xmlns:a16="http://schemas.microsoft.com/office/drawing/2014/main" id="{E9959943-0FCE-436F-8468-932714A215CD}"/>
              </a:ext>
            </a:extLst>
          </p:cNvPr>
          <p:cNvGraphicFramePr>
            <a:graphicFrameLocks noGrp="1"/>
          </p:cNvGraphicFramePr>
          <p:nvPr>
            <p:ph idx="1"/>
            <p:extLst>
              <p:ext uri="{D42A27DB-BD31-4B8C-83A1-F6EECF244321}">
                <p14:modId xmlns:p14="http://schemas.microsoft.com/office/powerpoint/2010/main" val="1415902249"/>
              </p:ext>
            </p:extLst>
          </p:nvPr>
        </p:nvGraphicFramePr>
        <p:xfrm>
          <a:off x="609599" y="1660633"/>
          <a:ext cx="10888717" cy="4971394"/>
        </p:xfrm>
        <a:graphic>
          <a:graphicData uri="http://schemas.openxmlformats.org/drawingml/2006/table">
            <a:tbl>
              <a:tblPr firstRow="1" firstCol="1" lastRow="1" lastCol="1" bandRow="1" bandCol="1"/>
              <a:tblGrid>
                <a:gridCol w="2541833">
                  <a:extLst>
                    <a:ext uri="{9D8B030D-6E8A-4147-A177-3AD203B41FA5}">
                      <a16:colId xmlns:a16="http://schemas.microsoft.com/office/drawing/2014/main" val="3758097270"/>
                    </a:ext>
                  </a:extLst>
                </a:gridCol>
                <a:gridCol w="3374300">
                  <a:extLst>
                    <a:ext uri="{9D8B030D-6E8A-4147-A177-3AD203B41FA5}">
                      <a16:colId xmlns:a16="http://schemas.microsoft.com/office/drawing/2014/main" val="1677802718"/>
                    </a:ext>
                  </a:extLst>
                </a:gridCol>
                <a:gridCol w="4972584">
                  <a:extLst>
                    <a:ext uri="{9D8B030D-6E8A-4147-A177-3AD203B41FA5}">
                      <a16:colId xmlns:a16="http://schemas.microsoft.com/office/drawing/2014/main" val="1876278246"/>
                    </a:ext>
                  </a:extLst>
                </a:gridCol>
              </a:tblGrid>
              <a:tr h="829114">
                <a:tc>
                  <a:txBody>
                    <a:bodyPr/>
                    <a:lstStyle/>
                    <a:p>
                      <a:pPr marL="63500">
                        <a:lnSpc>
                          <a:spcPts val="1135"/>
                        </a:lnSpc>
                        <a:spcBef>
                          <a:spcPts val="25"/>
                        </a:spcBef>
                      </a:pPr>
                      <a:r>
                        <a:rPr lang="en-US" sz="2000" b="1" dirty="0">
                          <a:solidFill>
                            <a:srgbClr val="FF0000"/>
                          </a:solidFill>
                          <a:effectLst/>
                          <a:latin typeface="Calibri" panose="020F0502020204030204" pitchFamily="34" charset="0"/>
                          <a:ea typeface="Calibri" panose="020F0502020204030204" pitchFamily="34" charset="0"/>
                          <a:cs typeface="Vrinda" panose="020B0502040204020203" pitchFamily="34" charset="0"/>
                        </a:rPr>
                        <a:t>Blood products</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lnSpc>
                          <a:spcPts val="1135"/>
                        </a:lnSpc>
                        <a:spcBef>
                          <a:spcPts val="25"/>
                        </a:spcBef>
                      </a:pPr>
                      <a:r>
                        <a:rPr lang="en-US" sz="2000" b="1">
                          <a:solidFill>
                            <a:srgbClr val="FF0000"/>
                          </a:solidFill>
                          <a:effectLst/>
                          <a:latin typeface="Calibri" panose="020F0502020204030204" pitchFamily="34" charset="0"/>
                          <a:ea typeface="Calibri" panose="020F0502020204030204" pitchFamily="34" charset="0"/>
                          <a:cs typeface="Vrinda" panose="020B0502040204020203" pitchFamily="34" charset="0"/>
                        </a:rPr>
                        <a:t>Start transfusion</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lnSpc>
                          <a:spcPts val="1135"/>
                        </a:lnSpc>
                        <a:spcBef>
                          <a:spcPts val="25"/>
                        </a:spcBef>
                        <a:spcAft>
                          <a:spcPts val="0"/>
                        </a:spcAft>
                      </a:pPr>
                      <a:r>
                        <a:rPr lang="en-US" sz="2000" b="1" dirty="0">
                          <a:solidFill>
                            <a:srgbClr val="FF0000"/>
                          </a:solidFill>
                          <a:effectLst/>
                          <a:latin typeface="Calibri" panose="020F0502020204030204" pitchFamily="34" charset="0"/>
                          <a:ea typeface="Calibri" panose="020F0502020204030204" pitchFamily="34" charset="0"/>
                          <a:cs typeface="Vrinda" panose="020B0502040204020203" pitchFamily="34" charset="0"/>
                        </a:rPr>
                        <a:t>Complete transfusion</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0450345"/>
                  </a:ext>
                </a:extLst>
              </a:tr>
              <a:tr h="1658227">
                <a:tc>
                  <a:txBody>
                    <a:bodyPr/>
                    <a:lstStyle/>
                    <a:p>
                      <a:pPr marL="63500">
                        <a:spcBef>
                          <a:spcPts val="30"/>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Whole blood / PRBC</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spcBef>
                          <a:spcPts val="30"/>
                        </a:spcBef>
                      </a:pPr>
                      <a:r>
                        <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rPr>
                        <a:t>Within 30 minutes of</a:t>
                      </a:r>
                    </a:p>
                    <a:p>
                      <a:pPr marL="63500">
                        <a:spcBef>
                          <a:spcPts val="30"/>
                        </a:spcBef>
                      </a:pP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p>
                      <a:pPr marL="63500">
                        <a:lnSpc>
                          <a:spcPts val="1135"/>
                        </a:lnSpc>
                        <a:spcBef>
                          <a:spcPts val="40"/>
                        </a:spcBef>
                      </a:pPr>
                      <a:r>
                        <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rPr>
                        <a:t>removing from refrigerator</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spcBef>
                          <a:spcPts val="30"/>
                        </a:spcBef>
                        <a:spcAft>
                          <a:spcPts val="0"/>
                        </a:spcAft>
                      </a:pPr>
                      <a:r>
                        <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rPr>
                        <a:t>≤ 4 hours</a:t>
                      </a:r>
                    </a:p>
                    <a:p>
                      <a:pPr marL="64135">
                        <a:spcBef>
                          <a:spcPts val="30"/>
                        </a:spcBef>
                        <a:spcAft>
                          <a:spcPts val="0"/>
                        </a:spcAft>
                      </a:pP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p>
                      <a:pPr marL="64135">
                        <a:lnSpc>
                          <a:spcPts val="1135"/>
                        </a:lnSpc>
                        <a:spcBef>
                          <a:spcPts val="40"/>
                        </a:spcBef>
                        <a:spcAft>
                          <a:spcPts val="0"/>
                        </a:spcAft>
                      </a:pPr>
                      <a:r>
                        <a:rPr lang="en-US" sz="2000" i="1" dirty="0">
                          <a:solidFill>
                            <a:srgbClr val="FF0000"/>
                          </a:solidFill>
                          <a:effectLst/>
                          <a:latin typeface="Calibri" panose="020F0502020204030204" pitchFamily="34" charset="0"/>
                          <a:ea typeface="Calibri" panose="020F0502020204030204" pitchFamily="34" charset="0"/>
                          <a:cs typeface="Vrinda" panose="020B0502040204020203" pitchFamily="34" charset="0"/>
                        </a:rPr>
                        <a:t>Discard unit if this period is exceeded</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84144"/>
                  </a:ext>
                </a:extLst>
              </a:tr>
              <a:tr h="825825">
                <a:tc>
                  <a:txBody>
                    <a:bodyPr/>
                    <a:lstStyle/>
                    <a:p>
                      <a:pPr marL="63500">
                        <a:lnSpc>
                          <a:spcPts val="1135"/>
                        </a:lnSpc>
                        <a:spcBef>
                          <a:spcPts val="25"/>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Platelet concentrate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lnSpc>
                          <a:spcPts val="1135"/>
                        </a:lnSpc>
                        <a:spcBef>
                          <a:spcPts val="25"/>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Immediately</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lnSpc>
                          <a:spcPts val="1135"/>
                        </a:lnSpc>
                        <a:spcBef>
                          <a:spcPts val="25"/>
                        </a:spcBef>
                        <a:spcAft>
                          <a:spcPts val="0"/>
                        </a:spcAft>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Within 30 minutes</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017710"/>
                  </a:ext>
                </a:extLst>
              </a:tr>
              <a:tr h="829114">
                <a:tc>
                  <a:txBody>
                    <a:bodyPr/>
                    <a:lstStyle/>
                    <a:p>
                      <a:pPr marL="63500">
                        <a:lnSpc>
                          <a:spcPts val="1125"/>
                        </a:lnSpc>
                        <a:spcBef>
                          <a:spcPts val="35"/>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FFP</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lnSpc>
                          <a:spcPts val="1125"/>
                        </a:lnSpc>
                        <a:spcBef>
                          <a:spcPts val="35"/>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As soon as possible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lnSpc>
                          <a:spcPts val="1125"/>
                        </a:lnSpc>
                        <a:spcBef>
                          <a:spcPts val="35"/>
                        </a:spcBef>
                        <a:spcAft>
                          <a:spcPts val="0"/>
                        </a:spcAft>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Within 30 minutes</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1929306"/>
                  </a:ext>
                </a:extLst>
              </a:tr>
              <a:tr h="829114">
                <a:tc>
                  <a:txBody>
                    <a:bodyPr/>
                    <a:lstStyle/>
                    <a:p>
                      <a:pPr marL="63500">
                        <a:lnSpc>
                          <a:spcPts val="1130"/>
                        </a:lnSpc>
                        <a:spcBef>
                          <a:spcPts val="30"/>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Cryoprecipitate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a:lnSpc>
                          <a:spcPts val="1130"/>
                        </a:lnSpc>
                        <a:spcBef>
                          <a:spcPts val="30"/>
                        </a:spcBef>
                      </a:pPr>
                      <a:r>
                        <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rPr>
                        <a:t>As soon as possible</a:t>
                      </a:r>
                      <a:endParaRPr lang="en-US" sz="2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a:lnSpc>
                          <a:spcPts val="1130"/>
                        </a:lnSpc>
                        <a:spcBef>
                          <a:spcPts val="30"/>
                        </a:spcBef>
                        <a:spcAft>
                          <a:spcPts val="0"/>
                        </a:spcAft>
                      </a:pPr>
                      <a:r>
                        <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rPr>
                        <a:t>Within 30 minutes</a:t>
                      </a:r>
                      <a:endParaRPr lang="en-US" sz="2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9016336"/>
                  </a:ext>
                </a:extLst>
              </a:tr>
            </a:tbl>
          </a:graphicData>
        </a:graphic>
      </p:graphicFrame>
      <p:sp>
        <p:nvSpPr>
          <p:cNvPr id="5" name="Rectangle 1">
            <a:extLst>
              <a:ext uri="{FF2B5EF4-FFF2-40B4-BE49-F238E27FC236}">
                <a16:creationId xmlns:a16="http://schemas.microsoft.com/office/drawing/2014/main" id="{E782A55E-10F7-49FB-BFB6-EABD882FF530}"/>
              </a:ext>
            </a:extLst>
          </p:cNvPr>
          <p:cNvSpPr>
            <a:spLocks noChangeArrowheads="1"/>
          </p:cNvSpPr>
          <p:nvPr/>
        </p:nvSpPr>
        <p:spPr bwMode="auto">
          <a:xfrm>
            <a:off x="859220" y="602223"/>
            <a:ext cx="9982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3308"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1" i="0" u="none" strike="noStrike" cap="none" normalizeH="0" baseline="0" dirty="0">
              <a:ln>
                <a:noFill/>
              </a:ln>
              <a:solidFill>
                <a:schemeClr val="tx1"/>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894841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C314-E391-4C54-8E50-1956DA0382E4}"/>
              </a:ext>
            </a:extLst>
          </p:cNvPr>
          <p:cNvSpPr>
            <a:spLocks noGrp="1"/>
          </p:cNvSpPr>
          <p:nvPr>
            <p:ph type="title"/>
          </p:nvPr>
        </p:nvSpPr>
        <p:spPr>
          <a:xfrm>
            <a:off x="838200" y="365125"/>
            <a:ext cx="10515600" cy="843565"/>
          </a:xfrm>
        </p:spPr>
        <p:txBody>
          <a:bodyPr/>
          <a:lstStyle/>
          <a:p>
            <a:pPr algn="ctr"/>
            <a:r>
              <a:rPr lang="en-US" b="1" dirty="0">
                <a:latin typeface="Calibri" panose="020F0502020204030204" pitchFamily="34" charset="0"/>
                <a:ea typeface="Calibri" panose="020F0502020204030204" pitchFamily="34" charset="0"/>
              </a:rPr>
              <a:t>Blood administration set</a:t>
            </a:r>
            <a:endParaRPr lang="en-US" dirty="0"/>
          </a:p>
        </p:txBody>
      </p:sp>
      <p:sp>
        <p:nvSpPr>
          <p:cNvPr id="3" name="Content Placeholder 2">
            <a:extLst>
              <a:ext uri="{FF2B5EF4-FFF2-40B4-BE49-F238E27FC236}">
                <a16:creationId xmlns:a16="http://schemas.microsoft.com/office/drawing/2014/main" id="{BD4153B2-A9C3-4325-B682-960C5744857A}"/>
              </a:ext>
            </a:extLst>
          </p:cNvPr>
          <p:cNvSpPr>
            <a:spLocks noGrp="1"/>
          </p:cNvSpPr>
          <p:nvPr>
            <p:ph idx="1"/>
          </p:nvPr>
        </p:nvSpPr>
        <p:spPr/>
        <p:txBody>
          <a:bodyPr>
            <a:normAutofit/>
          </a:bodyPr>
          <a:lstStyle/>
          <a:p>
            <a:pPr marL="133985">
              <a:spcBef>
                <a:spcPts val="205"/>
              </a:spcBef>
              <a:spcAft>
                <a:spcPts val="0"/>
              </a:spcAft>
              <a:buNone/>
            </a:pPr>
            <a:endParaRPr lang="en-US" sz="2000" dirty="0">
              <a:effectLst/>
              <a:latin typeface="Calibri" panose="020F0502020204030204" pitchFamily="34" charset="0"/>
              <a:ea typeface="Calibri" panose="020F0502020204030204" pitchFamily="34" charset="0"/>
            </a:endParaRPr>
          </a:p>
          <a:p>
            <a:pPr>
              <a:spcBef>
                <a:spcPts val="30"/>
              </a:spcBef>
              <a:buNone/>
            </a:pPr>
            <a:endParaRPr lang="en-US" sz="2000" dirty="0">
              <a:effectLst/>
              <a:latin typeface="Calibri" panose="020F0502020204030204" pitchFamily="34" charset="0"/>
              <a:ea typeface="Calibri" panose="020F0502020204030204" pitchFamily="34" charset="0"/>
            </a:endParaRPr>
          </a:p>
          <a:p>
            <a:pPr marL="342900" lvl="0" indent="-342900" algn="just">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Use a new, sterile blood administration set containing an </a:t>
            </a:r>
            <a:r>
              <a:rPr lang="en-US" sz="2000" dirty="0">
                <a:solidFill>
                  <a:srgbClr val="FF0000"/>
                </a:solidFill>
                <a:effectLst/>
                <a:latin typeface="Calibri" panose="020F0502020204030204" pitchFamily="34" charset="0"/>
                <a:ea typeface="Symbol" panose="05050102010706020507" pitchFamily="18" charset="2"/>
                <a:cs typeface="Symbol" panose="05050102010706020507" pitchFamily="18" charset="2"/>
              </a:rPr>
              <a:t>integral 170‐200µ</a:t>
            </a:r>
            <a:r>
              <a:rPr lang="en-US" sz="2000" spc="-170" dirty="0">
                <a:solidFill>
                  <a:srgbClr val="FF000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FF0000"/>
                </a:solidFill>
                <a:effectLst/>
                <a:latin typeface="Calibri" panose="020F0502020204030204" pitchFamily="34" charset="0"/>
                <a:ea typeface="Symbol" panose="05050102010706020507" pitchFamily="18" charset="2"/>
                <a:cs typeface="Symbol" panose="05050102010706020507" pitchFamily="18" charset="2"/>
              </a:rPr>
              <a:t>filter</a:t>
            </a:r>
            <a:r>
              <a:rPr lang="en-US" sz="2000" dirty="0">
                <a:effectLst/>
                <a:latin typeface="Calibri" panose="020F0502020204030204" pitchFamily="34" charset="0"/>
                <a:ea typeface="Symbol" panose="05050102010706020507" pitchFamily="18" charset="2"/>
                <a:cs typeface="Symbol" panose="05050102010706020507" pitchFamily="18" charset="2"/>
              </a:rPr>
              <a:t>.</a:t>
            </a:r>
          </a:p>
          <a:p>
            <a:pPr marL="342900" lvl="0" indent="-342900" algn="just">
              <a:spcBef>
                <a:spcPts val="40"/>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Change the set at least 12‐hourly during blood</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p>
          <a:p>
            <a:pPr marL="342900" marR="259715" lvl="0" indent="-342900" algn="just">
              <a:lnSpc>
                <a:spcPct val="102000"/>
              </a:lnSpc>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In a very warm climate, change the set more frequently and usually after every four units of blood, if given within a 12‐hour</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period.</a:t>
            </a:r>
          </a:p>
          <a:p>
            <a:pPr marL="342900" marR="260985" lvl="0" indent="-342900" algn="just">
              <a:lnSpc>
                <a:spcPct val="102000"/>
              </a:lnSpc>
              <a:spcBef>
                <a:spcPts val="1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Use a fresh blood administration set or special platelet transfusion set, primed with saline. All blood components can be slowly infused through small‐bore cannulas or butterfly needles, e.g. 21</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to</a:t>
            </a:r>
            <a:r>
              <a:rPr lang="en-US" sz="2000" spc="-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25</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G.</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rapid</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infusion,</a:t>
            </a:r>
            <a:r>
              <a:rPr lang="en-US" sz="2000" spc="-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large‐bore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cannulas,</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e.g.</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14</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G,</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are</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needed.</a:t>
            </a:r>
          </a:p>
          <a:p>
            <a:pPr>
              <a:buNone/>
            </a:pPr>
            <a:endParaRPr lang="en-US" sz="3200" dirty="0"/>
          </a:p>
        </p:txBody>
      </p:sp>
    </p:spTree>
    <p:extLst>
      <p:ext uri="{BB962C8B-B14F-4D97-AF65-F5344CB8AC3E}">
        <p14:creationId xmlns:p14="http://schemas.microsoft.com/office/powerpoint/2010/main" val="2475327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7A3C-CEF1-44FD-8EAD-5C725933BBA4}"/>
              </a:ext>
            </a:extLst>
          </p:cNvPr>
          <p:cNvSpPr>
            <a:spLocks noGrp="1"/>
          </p:cNvSpPr>
          <p:nvPr>
            <p:ph type="title"/>
          </p:nvPr>
        </p:nvSpPr>
        <p:spPr>
          <a:xfrm>
            <a:off x="838200" y="365126"/>
            <a:ext cx="10515600" cy="885606"/>
          </a:xfrm>
        </p:spPr>
        <p:txBody>
          <a:bodyPr>
            <a:normAutofit/>
          </a:bodyPr>
          <a:lstStyle/>
          <a:p>
            <a:pPr algn="ctr"/>
            <a:r>
              <a:rPr lang="en-US" sz="4400" b="1" spc="-5" dirty="0">
                <a:effectLst/>
                <a:latin typeface="Calibri" panose="020F0502020204030204" pitchFamily="34" charset="0"/>
                <a:ea typeface="Calibri" panose="020F0502020204030204" pitchFamily="34" charset="0"/>
              </a:rPr>
              <a:t>Monitoring the transfusion</a:t>
            </a:r>
            <a:endParaRPr lang="en-US" dirty="0"/>
          </a:p>
        </p:txBody>
      </p:sp>
      <p:sp>
        <p:nvSpPr>
          <p:cNvPr id="3" name="Content Placeholder 2">
            <a:extLst>
              <a:ext uri="{FF2B5EF4-FFF2-40B4-BE49-F238E27FC236}">
                <a16:creationId xmlns:a16="http://schemas.microsoft.com/office/drawing/2014/main" id="{84D86E54-6E2C-4A8A-A42B-9A220B094B82}"/>
              </a:ext>
            </a:extLst>
          </p:cNvPr>
          <p:cNvSpPr>
            <a:spLocks noGrp="1"/>
          </p:cNvSpPr>
          <p:nvPr>
            <p:ph idx="1"/>
          </p:nvPr>
        </p:nvSpPr>
        <p:spPr/>
        <p:txBody>
          <a:bodyPr>
            <a:noAutofit/>
          </a:bodyPr>
          <a:lstStyle/>
          <a:p>
            <a:pPr marL="342900" marR="260350" lvl="0" indent="-342900" algn="just">
              <a:lnSpc>
                <a:spcPct val="102000"/>
              </a:lnSpc>
              <a:spcBef>
                <a:spcPts val="4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It is essential to take baseline observations and to ensure that the patient is monitored during the</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order</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to</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detect</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any</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adverse</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event</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as</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early</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as</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possible.</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Before</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commencing</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 transfusion,</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it</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is</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essential</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to</a:t>
            </a:r>
            <a:r>
              <a:rPr lang="en-US" sz="2000" spc="-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encourage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to</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notify</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nurse</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or</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doctor</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immediately if</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he or she becomes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aware of any discomfort </a:t>
            </a:r>
            <a:r>
              <a:rPr lang="en-US" sz="2000" dirty="0">
                <a:effectLst/>
                <a:latin typeface="Calibri" panose="020F0502020204030204" pitchFamily="34" charset="0"/>
                <a:ea typeface="Symbol" panose="05050102010706020507" pitchFamily="18" charset="2"/>
                <a:cs typeface="Symbol" panose="05050102010706020507" pitchFamily="18" charset="2"/>
              </a:rPr>
              <a:t>such as shivering, flushing, pain or shortness of breath or begins to feel</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anxious.</a:t>
            </a:r>
          </a:p>
          <a:p>
            <a:pPr marL="342900" marR="260350" lvl="0" indent="-342900" algn="just">
              <a:lnSpc>
                <a:spcPct val="102000"/>
              </a:lnSpc>
              <a:spcBef>
                <a:spcPts val="45"/>
              </a:spcBef>
              <a:spcAft>
                <a:spcPts val="0"/>
              </a:spcAft>
              <a:buSzPts val="1000"/>
              <a:buFont typeface="Symbol" panose="05050102010706020507" pitchFamily="18" charset="2"/>
              <a:buChar char=""/>
              <a:tabLst>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lgn="just">
              <a:spcBef>
                <a:spcPts val="30"/>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Ensure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that</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a:t>
            </a:r>
            <a:r>
              <a:rPr lang="en-US" sz="2000" spc="-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is</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setting</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where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he</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or</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she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can</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be</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directly</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observed.</a:t>
            </a:r>
          </a:p>
          <a:p>
            <a:pPr marL="342900" lvl="0" indent="-342900" algn="just">
              <a:spcBef>
                <a:spcPts val="30"/>
              </a:spcBef>
              <a:buSzPts val="1000"/>
              <a:buFont typeface="Symbol" panose="05050102010706020507" pitchFamily="18" charset="2"/>
              <a:buChar char=""/>
              <a:tabLst>
                <a:tab pos="349885" algn="l"/>
              </a:tabLst>
            </a:pP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lgn="just">
              <a:spcBef>
                <a:spcPts val="40"/>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For each unit of blood transfused, monitor the</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patient:</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spcBef>
                <a:spcPts val="45"/>
              </a:spcBef>
              <a:buSzPts val="1000"/>
              <a:buFont typeface="Courier New" panose="02070309020205020404" pitchFamily="49" charset="0"/>
              <a:buChar char="-"/>
              <a:tabLst>
                <a:tab pos="564515" algn="l"/>
                <a:tab pos="565150" algn="l"/>
              </a:tabLst>
            </a:pPr>
            <a:r>
              <a:rPr lang="en-US" sz="2000" dirty="0">
                <a:effectLst/>
                <a:latin typeface="Calibri" panose="020F0502020204030204" pitchFamily="34" charset="0"/>
                <a:ea typeface="Courier New" panose="02070309020205020404" pitchFamily="49" charset="0"/>
              </a:rPr>
              <a:t>        Before starting the transfusion (baseline</a:t>
            </a:r>
            <a:r>
              <a:rPr lang="en-US" sz="2000" spc="-5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observation).</a:t>
            </a:r>
            <a:endParaRPr lang="en-US" dirty="0">
              <a:effectLst/>
              <a:latin typeface="Calibri" panose="020F0502020204030204" pitchFamily="34" charset="0"/>
              <a:ea typeface="Courier New" panose="02070309020205020404" pitchFamily="49" charset="0"/>
            </a:endParaRPr>
          </a:p>
          <a:p>
            <a:pPr marL="342900" lvl="0" indent="-342900">
              <a:spcBef>
                <a:spcPts val="15"/>
              </a:spcBef>
              <a:spcAft>
                <a:spcPts val="0"/>
              </a:spcAft>
              <a:buSzPts val="1000"/>
              <a:buFont typeface="Courier New" panose="02070309020205020404" pitchFamily="49" charset="0"/>
              <a:buChar char="-"/>
              <a:tabLst>
                <a:tab pos="564515" algn="l"/>
                <a:tab pos="565150" algn="l"/>
              </a:tabLst>
            </a:pPr>
            <a:r>
              <a:rPr lang="en-US" sz="2000" dirty="0">
                <a:effectLst/>
                <a:latin typeface="Calibri" panose="020F0502020204030204" pitchFamily="34" charset="0"/>
                <a:ea typeface="Courier New" panose="02070309020205020404" pitchFamily="49" charset="0"/>
              </a:rPr>
              <a:t>       15 minutes after starting the</a:t>
            </a:r>
            <a:r>
              <a:rPr lang="en-US" sz="2000" spc="-4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transfusion.</a:t>
            </a:r>
            <a:endParaRPr lang="en-US" dirty="0">
              <a:effectLst/>
              <a:latin typeface="Calibri" panose="020F0502020204030204" pitchFamily="34" charset="0"/>
              <a:ea typeface="Courier New" panose="02070309020205020404" pitchFamily="49" charset="0"/>
            </a:endParaRPr>
          </a:p>
          <a:p>
            <a:pPr marL="342900" lvl="0" indent="-342900">
              <a:spcBef>
                <a:spcPts val="45"/>
              </a:spcBef>
              <a:spcAft>
                <a:spcPts val="0"/>
              </a:spcAft>
              <a:buSzPts val="1000"/>
              <a:buFont typeface="Courier New" panose="02070309020205020404" pitchFamily="49" charset="0"/>
              <a:buChar char="-"/>
              <a:tabLst>
                <a:tab pos="564515" algn="l"/>
                <a:tab pos="565150" algn="l"/>
              </a:tabLst>
            </a:pPr>
            <a:r>
              <a:rPr lang="en-US" sz="2000" dirty="0">
                <a:effectLst/>
                <a:latin typeface="Calibri" panose="020F0502020204030204" pitchFamily="34" charset="0"/>
                <a:ea typeface="Courier New" panose="02070309020205020404" pitchFamily="49" charset="0"/>
              </a:rPr>
              <a:t>       At least every hour during</a:t>
            </a:r>
            <a:r>
              <a:rPr lang="en-US" sz="2000" spc="-3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transfusion.</a:t>
            </a:r>
            <a:endParaRPr lang="en-US" dirty="0">
              <a:effectLst/>
              <a:latin typeface="Calibri" panose="020F0502020204030204" pitchFamily="34" charset="0"/>
              <a:ea typeface="Courier New" panose="02070309020205020404" pitchFamily="49" charset="0"/>
            </a:endParaRPr>
          </a:p>
          <a:p>
            <a:pPr marL="342900" lvl="0" indent="-342900">
              <a:spcBef>
                <a:spcPts val="15"/>
              </a:spcBef>
              <a:spcAft>
                <a:spcPts val="0"/>
              </a:spcAft>
              <a:buSzPts val="1000"/>
              <a:buFont typeface="Courier New" panose="02070309020205020404" pitchFamily="49" charset="0"/>
              <a:buChar char="-"/>
              <a:tabLst>
                <a:tab pos="564515" algn="l"/>
                <a:tab pos="565150" algn="l"/>
              </a:tabLst>
            </a:pPr>
            <a:r>
              <a:rPr lang="en-US" sz="2000" dirty="0">
                <a:effectLst/>
                <a:latin typeface="Calibri" panose="020F0502020204030204" pitchFamily="34" charset="0"/>
                <a:ea typeface="Courier New" panose="02070309020205020404" pitchFamily="49" charset="0"/>
              </a:rPr>
              <a:t>      Carry</a:t>
            </a:r>
            <a:r>
              <a:rPr lang="en-US" sz="2000" spc="-2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out</a:t>
            </a:r>
            <a:r>
              <a:rPr lang="en-US" sz="2000" spc="-1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a</a:t>
            </a:r>
            <a:r>
              <a:rPr lang="en-US" sz="2000" spc="-2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final</a:t>
            </a:r>
            <a:r>
              <a:rPr lang="en-US" sz="2000" spc="-2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set</a:t>
            </a:r>
            <a:r>
              <a:rPr lang="en-US" sz="2000" spc="-1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of</a:t>
            </a:r>
            <a:r>
              <a:rPr lang="en-US" sz="2000" spc="-2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observations</a:t>
            </a:r>
            <a:r>
              <a:rPr lang="en-US" sz="2000" spc="-2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15</a:t>
            </a:r>
            <a:r>
              <a:rPr lang="en-US" sz="2000" spc="-1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minutes</a:t>
            </a:r>
            <a:r>
              <a:rPr lang="en-US" sz="2000" spc="-1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after</a:t>
            </a:r>
            <a:r>
              <a:rPr lang="en-US" sz="2000" spc="-2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each</a:t>
            </a:r>
            <a:r>
              <a:rPr lang="en-US" sz="2000" spc="-2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unit</a:t>
            </a:r>
            <a:r>
              <a:rPr lang="en-US" sz="2000" spc="-10"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has</a:t>
            </a:r>
            <a:r>
              <a:rPr lang="en-US" sz="2000" spc="-2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been</a:t>
            </a:r>
            <a:r>
              <a:rPr lang="en-US" sz="2000" spc="-25" dirty="0">
                <a:effectLst/>
                <a:latin typeface="Calibri" panose="020F0502020204030204" pitchFamily="34" charset="0"/>
                <a:ea typeface="Courier New" panose="02070309020205020404" pitchFamily="49" charset="0"/>
              </a:rPr>
              <a:t> </a:t>
            </a:r>
            <a:r>
              <a:rPr lang="en-US" sz="2000" dirty="0">
                <a:effectLst/>
                <a:latin typeface="Calibri" panose="020F0502020204030204" pitchFamily="34" charset="0"/>
                <a:ea typeface="Courier New" panose="02070309020205020404" pitchFamily="49" charset="0"/>
              </a:rPr>
              <a:t>transfused.</a:t>
            </a:r>
            <a:endParaRPr lang="en-US" dirty="0">
              <a:effectLst/>
              <a:latin typeface="Calibri" panose="020F0502020204030204" pitchFamily="34" charset="0"/>
              <a:ea typeface="Courier New" panose="02070309020205020404" pitchFamily="49" charset="0"/>
            </a:endParaRPr>
          </a:p>
          <a:p>
            <a:pPr>
              <a:spcBef>
                <a:spcPts val="55"/>
              </a:spcBef>
            </a:pPr>
            <a:endParaRPr lang="en-US" sz="2000" dirty="0">
              <a:effectLst/>
              <a:latin typeface="Calibri" panose="020F0502020204030204" pitchFamily="34" charset="0"/>
              <a:ea typeface="Calibri" panose="020F0502020204030204" pitchFamily="34" charset="0"/>
            </a:endParaRPr>
          </a:p>
          <a:p>
            <a:endParaRPr lang="en-US" sz="6000" dirty="0"/>
          </a:p>
        </p:txBody>
      </p:sp>
    </p:spTree>
    <p:extLst>
      <p:ext uri="{BB962C8B-B14F-4D97-AF65-F5344CB8AC3E}">
        <p14:creationId xmlns:p14="http://schemas.microsoft.com/office/powerpoint/2010/main" val="42628207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7A3C-CEF1-44FD-8EAD-5C725933BBA4}"/>
              </a:ext>
            </a:extLst>
          </p:cNvPr>
          <p:cNvSpPr>
            <a:spLocks noGrp="1"/>
          </p:cNvSpPr>
          <p:nvPr>
            <p:ph type="title"/>
          </p:nvPr>
        </p:nvSpPr>
        <p:spPr/>
        <p:txBody>
          <a:bodyPr/>
          <a:lstStyle/>
          <a:p>
            <a:pPr algn="ctr"/>
            <a:r>
              <a:rPr lang="en-US" sz="4400" b="1" spc="-10" dirty="0">
                <a:effectLst/>
                <a:latin typeface="Calibri" panose="020F0502020204030204" pitchFamily="34" charset="0"/>
                <a:ea typeface="Calibri" panose="020F0502020204030204" pitchFamily="34" charset="0"/>
              </a:rPr>
              <a:t>Use of medication at time of</a:t>
            </a:r>
            <a:r>
              <a:rPr lang="en-US" sz="4400" b="1" spc="-70" dirty="0">
                <a:effectLst/>
                <a:latin typeface="Calibri" panose="020F0502020204030204" pitchFamily="34" charset="0"/>
                <a:ea typeface="Calibri" panose="020F0502020204030204" pitchFamily="34" charset="0"/>
              </a:rPr>
              <a:t> </a:t>
            </a:r>
            <a:r>
              <a:rPr lang="en-US" sz="4400" b="1" spc="-10" dirty="0">
                <a:effectLst/>
                <a:latin typeface="Calibri" panose="020F0502020204030204" pitchFamily="34" charset="0"/>
                <a:ea typeface="Calibri" panose="020F0502020204030204" pitchFamily="34" charset="0"/>
              </a:rPr>
              <a:t>transfusion</a:t>
            </a:r>
            <a:endParaRPr lang="en-US" dirty="0"/>
          </a:p>
        </p:txBody>
      </p:sp>
      <p:sp>
        <p:nvSpPr>
          <p:cNvPr id="3" name="Content Placeholder 2">
            <a:extLst>
              <a:ext uri="{FF2B5EF4-FFF2-40B4-BE49-F238E27FC236}">
                <a16:creationId xmlns:a16="http://schemas.microsoft.com/office/drawing/2014/main" id="{84D86E54-6E2C-4A8A-A42B-9A220B094B82}"/>
              </a:ext>
            </a:extLst>
          </p:cNvPr>
          <p:cNvSpPr>
            <a:spLocks noGrp="1"/>
          </p:cNvSpPr>
          <p:nvPr>
            <p:ph idx="1"/>
          </p:nvPr>
        </p:nvSpPr>
        <p:spPr/>
        <p:txBody>
          <a:bodyPr>
            <a:normAutofit/>
          </a:bodyPr>
          <a:lstStyle/>
          <a:p>
            <a:pPr marL="0" indent="0">
              <a:spcBef>
                <a:spcPts val="20"/>
              </a:spcBef>
              <a:buNone/>
            </a:pPr>
            <a:r>
              <a:rPr lang="en-US" b="1" dirty="0">
                <a:effectLst/>
                <a:latin typeface="Calibri" panose="020F0502020204030204" pitchFamily="34" charset="0"/>
                <a:ea typeface="Calibri" panose="020F0502020204030204" pitchFamily="34" charset="0"/>
              </a:rPr>
              <a:t> </a:t>
            </a:r>
            <a:endParaRPr lang="en-US" sz="2400" dirty="0">
              <a:effectLst/>
              <a:latin typeface="Calibri" panose="020F0502020204030204" pitchFamily="34" charset="0"/>
              <a:ea typeface="Calibri" panose="020F0502020204030204" pitchFamily="34" charset="0"/>
            </a:endParaRPr>
          </a:p>
          <a:p>
            <a:pPr marL="476885" marR="260350" indent="-635" algn="just">
              <a:lnSpc>
                <a:spcPct val="103000"/>
              </a:lnSpc>
              <a:spcBef>
                <a:spcPts val="5"/>
              </a:spcBef>
              <a:spcAft>
                <a:spcPts val="0"/>
              </a:spcAft>
              <a:buNone/>
            </a:pPr>
            <a:r>
              <a:rPr lang="en-US" sz="2400" dirty="0">
                <a:effectLst/>
                <a:latin typeface="Calibri" panose="020F0502020204030204" pitchFamily="34" charset="0"/>
                <a:ea typeface="Calibri" panose="020F0502020204030204" pitchFamily="34" charset="0"/>
              </a:rPr>
              <a:t>It</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is</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generally</a:t>
            </a:r>
            <a:r>
              <a:rPr lang="en-US" sz="2400" spc="-35" dirty="0">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not</a:t>
            </a:r>
            <a:r>
              <a:rPr lang="en-US" sz="2400" spc="-4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recommended</a:t>
            </a:r>
            <a:r>
              <a:rPr lang="en-US" sz="2400" spc="-45"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to</a:t>
            </a:r>
            <a:r>
              <a:rPr lang="en-US" sz="2400" spc="-40" dirty="0">
                <a:solidFill>
                  <a:srgbClr val="00B050"/>
                </a:solidFill>
                <a:effectLst/>
                <a:latin typeface="Calibri" panose="020F0502020204030204" pitchFamily="34" charset="0"/>
                <a:ea typeface="Calibri" panose="020F0502020204030204" pitchFamily="34" charset="0"/>
              </a:rPr>
              <a:t> </a:t>
            </a:r>
            <a:r>
              <a:rPr lang="en-US" sz="2400" dirty="0">
                <a:solidFill>
                  <a:srgbClr val="00B050"/>
                </a:solidFill>
                <a:effectLst/>
                <a:latin typeface="Calibri" panose="020F0502020204030204" pitchFamily="34" charset="0"/>
                <a:ea typeface="Calibri" panose="020F0502020204030204" pitchFamily="34" charset="0"/>
              </a:rPr>
              <a:t>routinely</a:t>
            </a:r>
            <a:r>
              <a:rPr lang="en-US" sz="2400" spc="-45" dirty="0">
                <a:solidFill>
                  <a:srgbClr val="00B050"/>
                </a:solidFill>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use</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pre‐medication</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like</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anti‐histamines,</a:t>
            </a:r>
            <a:r>
              <a:rPr lang="en-US" sz="2400" spc="-4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steroids or other medication before transfusion. </a:t>
            </a:r>
          </a:p>
          <a:p>
            <a:pPr marL="476885" marR="260350" indent="-635" algn="just">
              <a:lnSpc>
                <a:spcPct val="103000"/>
              </a:lnSpc>
              <a:spcBef>
                <a:spcPts val="5"/>
              </a:spcBef>
              <a:spcAft>
                <a:spcPts val="0"/>
              </a:spcAft>
              <a:buNone/>
            </a:pPr>
            <a:r>
              <a:rPr lang="en-US" sz="2400" dirty="0">
                <a:effectLst/>
                <a:latin typeface="Calibri" panose="020F0502020204030204" pitchFamily="34" charset="0"/>
                <a:ea typeface="Calibri" panose="020F0502020204030204" pitchFamily="34" charset="0"/>
              </a:rPr>
              <a:t>This practice may mask or delay the signs and symptoms</a:t>
            </a:r>
            <a:r>
              <a:rPr lang="en-US" sz="2400" spc="-4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of</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an</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acute</a:t>
            </a:r>
            <a:r>
              <a:rPr lang="en-US" sz="2400" spc="-2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transfusion</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reaction</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and</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therefore</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delay</a:t>
            </a:r>
            <a:r>
              <a:rPr lang="en-US" sz="2400" spc="-2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recognition</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and</a:t>
            </a:r>
            <a:r>
              <a:rPr lang="en-US" sz="2400" spc="-3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action</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to</a:t>
            </a:r>
            <a:r>
              <a:rPr lang="en-US" sz="2400" spc="-35"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stop the</a:t>
            </a:r>
            <a:r>
              <a:rPr lang="en-US" sz="2400" spc="-10" dirty="0">
                <a:effectLst/>
                <a:latin typeface="Calibri" panose="020F0502020204030204" pitchFamily="34" charset="0"/>
                <a:ea typeface="Calibri" panose="020F0502020204030204" pitchFamily="34" charset="0"/>
              </a:rPr>
              <a:t> </a:t>
            </a:r>
            <a:r>
              <a:rPr lang="en-US" sz="2400" dirty="0">
                <a:effectLst/>
                <a:latin typeface="Calibri" panose="020F0502020204030204" pitchFamily="34" charset="0"/>
                <a:ea typeface="Calibri" panose="020F0502020204030204" pitchFamily="34" charset="0"/>
              </a:rPr>
              <a:t>transfusion.</a:t>
            </a:r>
          </a:p>
        </p:txBody>
      </p:sp>
    </p:spTree>
    <p:extLst>
      <p:ext uri="{BB962C8B-B14F-4D97-AF65-F5344CB8AC3E}">
        <p14:creationId xmlns:p14="http://schemas.microsoft.com/office/powerpoint/2010/main" val="965762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AE19-A499-4D6C-AF0E-EF530CE8947B}"/>
              </a:ext>
            </a:extLst>
          </p:cNvPr>
          <p:cNvSpPr>
            <a:spLocks noGrp="1"/>
          </p:cNvSpPr>
          <p:nvPr>
            <p:ph type="title"/>
          </p:nvPr>
        </p:nvSpPr>
        <p:spPr>
          <a:xfrm>
            <a:off x="838200" y="365125"/>
            <a:ext cx="10515600" cy="1547758"/>
          </a:xfrm>
        </p:spPr>
        <p:txBody>
          <a:bodyPr>
            <a:normAutofit/>
          </a:bodyPr>
          <a:lstStyle/>
          <a:p>
            <a:pPr algn="ctr"/>
            <a:r>
              <a:rPr lang="en-US" sz="4400" b="1" dirty="0">
                <a:effectLst/>
                <a:latin typeface="Calibri" panose="020F0502020204030204" pitchFamily="34" charset="0"/>
                <a:ea typeface="Calibri" panose="020F0502020204030204" pitchFamily="34" charset="0"/>
              </a:rPr>
              <a:t>Addition of medicine or other fluids with blood and blood components</a:t>
            </a:r>
            <a:endParaRPr lang="en-US" dirty="0"/>
          </a:p>
        </p:txBody>
      </p:sp>
      <p:sp>
        <p:nvSpPr>
          <p:cNvPr id="3" name="Content Placeholder 2">
            <a:extLst>
              <a:ext uri="{FF2B5EF4-FFF2-40B4-BE49-F238E27FC236}">
                <a16:creationId xmlns:a16="http://schemas.microsoft.com/office/drawing/2014/main" id="{6F4ED2E6-320E-402B-8384-97CA35F3DC89}"/>
              </a:ext>
            </a:extLst>
          </p:cNvPr>
          <p:cNvSpPr>
            <a:spLocks noGrp="1"/>
          </p:cNvSpPr>
          <p:nvPr>
            <p:ph idx="1"/>
          </p:nvPr>
        </p:nvSpPr>
        <p:spPr>
          <a:xfrm>
            <a:off x="606972" y="1846645"/>
            <a:ext cx="10515600" cy="4351338"/>
          </a:xfrm>
        </p:spPr>
        <p:txBody>
          <a:bodyPr>
            <a:normAutofit/>
          </a:bodyPr>
          <a:lstStyle/>
          <a:p>
            <a:pPr>
              <a:buNone/>
            </a:pPr>
            <a:endParaRPr lang="en-US" sz="2400" dirty="0">
              <a:effectLst/>
              <a:latin typeface="Calibri" panose="020F0502020204030204" pitchFamily="34" charset="0"/>
              <a:ea typeface="Calibri" panose="020F0502020204030204" pitchFamily="34" charset="0"/>
            </a:endParaRPr>
          </a:p>
          <a:p>
            <a:pPr marL="1600200" marR="260350" lvl="3" indent="-228600" algn="just">
              <a:lnSpc>
                <a:spcPct val="102000"/>
              </a:lnSpc>
              <a:spcBef>
                <a:spcPts val="45"/>
              </a:spcBef>
              <a:spcAft>
                <a:spcPts val="0"/>
              </a:spcAft>
              <a:buSzPts val="1000"/>
              <a:buFont typeface="Symbol" panose="05050102010706020507" pitchFamily="18" charset="2"/>
              <a:buChar char=""/>
              <a:tabLst>
                <a:tab pos="695960"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Medicines</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or</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other</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fluids</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should</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never</a:t>
            </a:r>
            <a:r>
              <a:rPr lang="en-US" sz="24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be</a:t>
            </a:r>
            <a:r>
              <a:rPr lang="en-US" sz="2400" spc="-3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infused</a:t>
            </a:r>
            <a:r>
              <a:rPr lang="en-US" sz="24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within</a:t>
            </a:r>
            <a:r>
              <a:rPr lang="en-US" sz="2400" spc="-4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the</a:t>
            </a:r>
            <a:r>
              <a:rPr lang="en-US" sz="2400" spc="-3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same</a:t>
            </a:r>
            <a:r>
              <a:rPr lang="en-US" sz="2400" spc="-3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line</a:t>
            </a:r>
            <a:r>
              <a:rPr lang="en-US" sz="24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as</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 components.</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exception</a:t>
            </a:r>
            <a:r>
              <a:rPr lang="en-US" sz="24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is</a:t>
            </a:r>
            <a:r>
              <a:rPr lang="en-US" sz="24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normal</a:t>
            </a:r>
            <a:r>
              <a:rPr lang="en-US" sz="24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saline</a:t>
            </a:r>
            <a:r>
              <a:rPr lang="en-US" sz="2400"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(sodium</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chloride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0.9%)</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which</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may</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used</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 special circumstances, e.g. when the flow is slow due to increased </a:t>
            </a:r>
            <a:r>
              <a:rPr lang="en-US" sz="2400" dirty="0" err="1">
                <a:effectLst/>
                <a:latin typeface="Calibri" panose="020F0502020204030204" pitchFamily="34" charset="0"/>
                <a:ea typeface="Symbol" panose="05050102010706020507" pitchFamily="18" charset="2"/>
                <a:cs typeface="Symbol" panose="05050102010706020507" pitchFamily="18" charset="2"/>
              </a:rPr>
              <a:t>Hct</a:t>
            </a:r>
            <a:r>
              <a:rPr lang="en-US" sz="2400" dirty="0">
                <a:effectLst/>
                <a:latin typeface="Calibri" panose="020F0502020204030204" pitchFamily="34" charset="0"/>
                <a:ea typeface="Symbol" panose="05050102010706020507" pitchFamily="18" charset="2"/>
                <a:cs typeface="Symbol" panose="05050102010706020507" pitchFamily="18" charset="2"/>
              </a:rPr>
              <a:t>, or when saline is used to prepare washed red</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cells.</a:t>
            </a:r>
          </a:p>
          <a:p>
            <a:pPr marL="1600200" marR="260350" lvl="3" indent="-228600" algn="just">
              <a:lnSpc>
                <a:spcPct val="102000"/>
              </a:lnSpc>
              <a:spcBef>
                <a:spcPts val="45"/>
              </a:spcBef>
              <a:spcAft>
                <a:spcPts val="0"/>
              </a:spcAft>
              <a:buSzPts val="1000"/>
              <a:buNone/>
              <a:tabLst>
                <a:tab pos="695960" algn="l"/>
              </a:tabLst>
            </a:pP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1600200" marR="260985" lvl="3" indent="-228600" algn="just">
              <a:lnSpc>
                <a:spcPct val="103000"/>
              </a:lnSpc>
              <a:spcBef>
                <a:spcPts val="25"/>
              </a:spcBef>
              <a:spcAft>
                <a:spcPts val="0"/>
              </a:spcAft>
              <a:buSzPts val="1000"/>
              <a:buFont typeface="Symbol" panose="05050102010706020507" pitchFamily="18" charset="2"/>
              <a:buChar char=""/>
              <a:tabLst>
                <a:tab pos="695960"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Use a separate IV line if an intravenous fluid has to be given at the same time as blood transfusion.</a:t>
            </a:r>
            <a:endParaRPr lang="en-US" sz="3200"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37047460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DD953-7612-4DE6-BC71-9C110E860108}"/>
              </a:ext>
            </a:extLst>
          </p:cNvPr>
          <p:cNvSpPr>
            <a:spLocks noGrp="1"/>
          </p:cNvSpPr>
          <p:nvPr>
            <p:ph type="title"/>
          </p:nvPr>
        </p:nvSpPr>
        <p:spPr/>
        <p:txBody>
          <a:bodyPr/>
          <a:lstStyle/>
          <a:p>
            <a:endParaRPr lang="en-US"/>
          </a:p>
        </p:txBody>
      </p:sp>
      <p:pic>
        <p:nvPicPr>
          <p:cNvPr id="4" name="image55.jpeg">
            <a:extLst>
              <a:ext uri="{FF2B5EF4-FFF2-40B4-BE49-F238E27FC236}">
                <a16:creationId xmlns:a16="http://schemas.microsoft.com/office/drawing/2014/main" id="{777474E7-BB59-4229-8A41-36F261708457}"/>
              </a:ext>
            </a:extLst>
          </p:cNvPr>
          <p:cNvPicPr>
            <a:picLocks noGrp="1"/>
          </p:cNvPicPr>
          <p:nvPr>
            <p:ph idx="1"/>
          </p:nvPr>
        </p:nvPicPr>
        <p:blipFill>
          <a:blip r:embed="rId2" cstate="print"/>
          <a:stretch>
            <a:fillRect/>
          </a:stretch>
        </p:blipFill>
        <p:spPr>
          <a:xfrm>
            <a:off x="838200" y="365125"/>
            <a:ext cx="10515600" cy="6127750"/>
          </a:xfrm>
          <a:prstGeom prst="rect">
            <a:avLst/>
          </a:prstGeom>
        </p:spPr>
      </p:pic>
    </p:spTree>
    <p:extLst>
      <p:ext uri="{BB962C8B-B14F-4D97-AF65-F5344CB8AC3E}">
        <p14:creationId xmlns:p14="http://schemas.microsoft.com/office/powerpoint/2010/main" val="25376424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D1CB-5EF7-4356-AD16-7FFA7E4EA074}"/>
              </a:ext>
            </a:extLst>
          </p:cNvPr>
          <p:cNvSpPr>
            <a:spLocks noGrp="1"/>
          </p:cNvSpPr>
          <p:nvPr>
            <p:ph type="title"/>
          </p:nvPr>
        </p:nvSpPr>
        <p:spPr>
          <a:xfrm>
            <a:off x="838200" y="365126"/>
            <a:ext cx="10515600" cy="1053772"/>
          </a:xfrm>
        </p:spPr>
        <p:txBody>
          <a:bodyPr>
            <a:noAutofit/>
          </a:bodyPr>
          <a:lstStyle/>
          <a:p>
            <a:pPr algn="ctr"/>
            <a:r>
              <a:rPr lang="en-US" sz="3600" b="1" spc="-5" dirty="0">
                <a:effectLst/>
                <a:latin typeface="Calibri" panose="020F0502020204030204" pitchFamily="34" charset="0"/>
                <a:ea typeface="Calibri" panose="020F0502020204030204" pitchFamily="34" charset="0"/>
              </a:rPr>
              <a:t>Guidelines</a:t>
            </a:r>
            <a:r>
              <a:rPr lang="en-US" sz="3600" b="1" spc="-3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for</a:t>
            </a:r>
            <a:r>
              <a:rPr lang="en-US" sz="3600" b="1" spc="-30"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recognition</a:t>
            </a:r>
            <a:r>
              <a:rPr lang="en-US" sz="3600" b="1" spc="-2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and</a:t>
            </a:r>
            <a:r>
              <a:rPr lang="en-US" sz="3600" b="1" spc="-3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management</a:t>
            </a:r>
            <a:r>
              <a:rPr lang="en-US" sz="3600" b="1" spc="-2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of</a:t>
            </a:r>
            <a:r>
              <a:rPr lang="en-US" sz="3600" b="1" spc="-3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acute</a:t>
            </a:r>
            <a:r>
              <a:rPr lang="en-US" sz="3600" b="1" spc="-3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transfusion</a:t>
            </a:r>
            <a:r>
              <a:rPr lang="en-US" sz="3600" b="1" spc="-3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reactions</a:t>
            </a:r>
            <a:endParaRPr lang="en-US" sz="7200" dirty="0"/>
          </a:p>
        </p:txBody>
      </p:sp>
      <p:graphicFrame>
        <p:nvGraphicFramePr>
          <p:cNvPr id="4" name="Content Placeholder 3">
            <a:extLst>
              <a:ext uri="{FF2B5EF4-FFF2-40B4-BE49-F238E27FC236}">
                <a16:creationId xmlns:a16="http://schemas.microsoft.com/office/drawing/2014/main" id="{0028C5CA-0683-413B-A7C7-9A8B2E44B133}"/>
              </a:ext>
            </a:extLst>
          </p:cNvPr>
          <p:cNvGraphicFramePr>
            <a:graphicFrameLocks noGrp="1"/>
          </p:cNvGraphicFramePr>
          <p:nvPr>
            <p:ph sz="half" idx="1"/>
            <p:extLst>
              <p:ext uri="{D42A27DB-BD31-4B8C-83A1-F6EECF244321}">
                <p14:modId xmlns:p14="http://schemas.microsoft.com/office/powerpoint/2010/main" val="4213207204"/>
              </p:ext>
            </p:extLst>
          </p:nvPr>
        </p:nvGraphicFramePr>
        <p:xfrm>
          <a:off x="332508" y="1825625"/>
          <a:ext cx="5726979" cy="1726872"/>
        </p:xfrm>
        <a:graphic>
          <a:graphicData uri="http://schemas.openxmlformats.org/drawingml/2006/table">
            <a:tbl>
              <a:tblPr firstRow="1" firstCol="1" lastRow="1" lastCol="1" bandRow="1" bandCol="1">
                <a:tableStyleId>{5C22544A-7EE6-4342-B048-85BDC9FD1C3A}</a:tableStyleId>
              </a:tblPr>
              <a:tblGrid>
                <a:gridCol w="1908993">
                  <a:extLst>
                    <a:ext uri="{9D8B030D-6E8A-4147-A177-3AD203B41FA5}">
                      <a16:colId xmlns:a16="http://schemas.microsoft.com/office/drawing/2014/main" val="1834575741"/>
                    </a:ext>
                  </a:extLst>
                </a:gridCol>
                <a:gridCol w="1908993">
                  <a:extLst>
                    <a:ext uri="{9D8B030D-6E8A-4147-A177-3AD203B41FA5}">
                      <a16:colId xmlns:a16="http://schemas.microsoft.com/office/drawing/2014/main" val="1889833756"/>
                    </a:ext>
                  </a:extLst>
                </a:gridCol>
                <a:gridCol w="1908993">
                  <a:extLst>
                    <a:ext uri="{9D8B030D-6E8A-4147-A177-3AD203B41FA5}">
                      <a16:colId xmlns:a16="http://schemas.microsoft.com/office/drawing/2014/main" val="984712087"/>
                    </a:ext>
                  </a:extLst>
                </a:gridCol>
              </a:tblGrid>
              <a:tr h="430005">
                <a:tc>
                  <a:txBody>
                    <a:bodyPr/>
                    <a:lstStyle/>
                    <a:p>
                      <a:pPr marL="63500">
                        <a:lnSpc>
                          <a:spcPts val="1135"/>
                        </a:lnSpc>
                        <a:spcBef>
                          <a:spcPts val="25"/>
                        </a:spcBef>
                      </a:pPr>
                      <a:r>
                        <a:rPr lang="en-US" sz="1200" dirty="0">
                          <a:effectLst/>
                        </a:rPr>
                        <a:t>Signs</a:t>
                      </a:r>
                      <a:endParaRPr lang="en-US" sz="16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92710">
                        <a:lnSpc>
                          <a:spcPts val="1135"/>
                        </a:lnSpc>
                        <a:spcBef>
                          <a:spcPts val="25"/>
                        </a:spcBef>
                        <a:spcAft>
                          <a:spcPts val="0"/>
                        </a:spcAft>
                      </a:pPr>
                      <a:r>
                        <a:rPr lang="en-US" sz="1200" dirty="0">
                          <a:effectLst/>
                        </a:rPr>
                        <a:t>Symptoms</a:t>
                      </a:r>
                      <a:endParaRPr lang="en-US" sz="16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35"/>
                        </a:lnSpc>
                        <a:spcBef>
                          <a:spcPts val="25"/>
                        </a:spcBef>
                      </a:pPr>
                      <a:r>
                        <a:rPr lang="en-US" sz="1200">
                          <a:effectLst/>
                        </a:rPr>
                        <a:t>Possible cause</a:t>
                      </a:r>
                      <a:endParaRPr lang="en-US" sz="160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827272683"/>
                  </a:ext>
                </a:extLst>
              </a:tr>
              <a:tr h="1296867">
                <a:tc>
                  <a:txBody>
                    <a:bodyPr/>
                    <a:lstStyle/>
                    <a:p>
                      <a:pPr marL="63500">
                        <a:spcBef>
                          <a:spcPts val="30"/>
                        </a:spcBef>
                      </a:pPr>
                      <a:r>
                        <a:rPr lang="en-US" sz="1800" dirty="0">
                          <a:solidFill>
                            <a:srgbClr val="FF0000"/>
                          </a:solidFill>
                          <a:effectLst/>
                        </a:rPr>
                        <a:t>Localized cutaneous:</a:t>
                      </a:r>
                      <a:endParaRPr lang="en-US" sz="2400" dirty="0">
                        <a:solidFill>
                          <a:srgbClr val="FF0000"/>
                        </a:solidFill>
                        <a:effectLst/>
                      </a:endParaRPr>
                    </a:p>
                    <a:p>
                      <a:pPr marL="63500">
                        <a:spcBef>
                          <a:spcPts val="40"/>
                        </a:spcBef>
                      </a:pPr>
                      <a:r>
                        <a:rPr lang="en-US" sz="1800" dirty="0">
                          <a:solidFill>
                            <a:srgbClr val="FF0000"/>
                          </a:solidFill>
                          <a:effectLst/>
                        </a:rPr>
                        <a:t>Urticaria</a:t>
                      </a:r>
                      <a:endParaRPr lang="en-US" sz="2400" dirty="0">
                        <a:solidFill>
                          <a:srgbClr val="FF0000"/>
                        </a:solidFill>
                        <a:effectLst/>
                      </a:endParaRPr>
                    </a:p>
                    <a:p>
                      <a:pPr marL="63500">
                        <a:lnSpc>
                          <a:spcPts val="1135"/>
                        </a:lnSpc>
                        <a:spcBef>
                          <a:spcPts val="45"/>
                        </a:spcBef>
                      </a:pPr>
                      <a:r>
                        <a:rPr lang="en-US" sz="1800" dirty="0">
                          <a:solidFill>
                            <a:srgbClr val="FF0000"/>
                          </a:solidFill>
                          <a:effectLst/>
                        </a:rPr>
                        <a:t>Rash</a:t>
                      </a:r>
                      <a:endParaRPr lang="en-US" sz="24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spcBef>
                          <a:spcPts val="30"/>
                        </a:spcBef>
                        <a:spcAft>
                          <a:spcPts val="0"/>
                        </a:spcAft>
                      </a:pPr>
                      <a:r>
                        <a:rPr lang="en-US" sz="1800" dirty="0">
                          <a:solidFill>
                            <a:srgbClr val="FF0000"/>
                          </a:solidFill>
                          <a:effectLst/>
                        </a:rPr>
                        <a:t>Pruritus</a:t>
                      </a:r>
                      <a:endParaRPr lang="en-US" sz="24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marR="637540">
                        <a:lnSpc>
                          <a:spcPct val="102000"/>
                        </a:lnSpc>
                        <a:spcBef>
                          <a:spcPts val="30"/>
                        </a:spcBef>
                        <a:spcAft>
                          <a:spcPts val="0"/>
                        </a:spcAft>
                      </a:pPr>
                      <a:r>
                        <a:rPr lang="en-US" sz="1800" dirty="0">
                          <a:solidFill>
                            <a:srgbClr val="FF0000"/>
                          </a:solidFill>
                          <a:effectLst/>
                        </a:rPr>
                        <a:t>Hypersensitivity (mild)</a:t>
                      </a:r>
                      <a:endParaRPr lang="en-US" sz="24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530306216"/>
                  </a:ext>
                </a:extLst>
              </a:tr>
            </a:tbl>
          </a:graphicData>
        </a:graphic>
      </p:graphicFrame>
      <p:sp>
        <p:nvSpPr>
          <p:cNvPr id="5" name="Content Placeholder 4">
            <a:extLst>
              <a:ext uri="{FF2B5EF4-FFF2-40B4-BE49-F238E27FC236}">
                <a16:creationId xmlns:a16="http://schemas.microsoft.com/office/drawing/2014/main" id="{BC27AC83-76EC-4CD7-8581-B54B7E9A0ED0}"/>
              </a:ext>
            </a:extLst>
          </p:cNvPr>
          <p:cNvSpPr>
            <a:spLocks noGrp="1"/>
          </p:cNvSpPr>
          <p:nvPr>
            <p:ph sz="half" idx="2"/>
          </p:nvPr>
        </p:nvSpPr>
        <p:spPr/>
        <p:txBody>
          <a:bodyPr>
            <a:normAutofit/>
          </a:bodyPr>
          <a:lstStyle/>
          <a:p>
            <a:pPr marL="133985">
              <a:buNone/>
            </a:pPr>
            <a:r>
              <a:rPr lang="en-US" sz="2400" b="1" dirty="0">
                <a:effectLst/>
                <a:latin typeface="Calibri" panose="020F0502020204030204" pitchFamily="34" charset="0"/>
                <a:ea typeface="Calibri" panose="020F0502020204030204" pitchFamily="34" charset="0"/>
              </a:rPr>
              <a:t>Immediate management of Category 1: Mild reactions</a:t>
            </a:r>
          </a:p>
          <a:p>
            <a:pPr marL="133985">
              <a:buNone/>
            </a:pPr>
            <a:endParaRPr lang="en-US" sz="2400"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Slow the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p>
          <a:p>
            <a:pPr marL="342900" lvl="0" indent="-342900">
              <a:spcBef>
                <a:spcPts val="40"/>
              </a:spcBef>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Administer antihistamine</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IM.</a:t>
            </a:r>
          </a:p>
          <a:p>
            <a:pPr marL="342900" marR="262255" lvl="0" indent="-342900">
              <a:lnSpc>
                <a:spcPct val="102000"/>
              </a:lnSpc>
              <a:spcBef>
                <a:spcPts val="50"/>
              </a:spcBef>
              <a:spcAft>
                <a:spcPts val="0"/>
              </a:spcAft>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If</a:t>
            </a:r>
            <a:r>
              <a:rPr lang="en-US" sz="2400" spc="-8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no</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clinical</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spc="-15" dirty="0">
                <a:effectLst/>
                <a:latin typeface="Calibri" panose="020F0502020204030204" pitchFamily="34" charset="0"/>
                <a:ea typeface="Symbol" panose="05050102010706020507" pitchFamily="18" charset="2"/>
                <a:cs typeface="Symbol" panose="05050102010706020507" pitchFamily="18" charset="2"/>
              </a:rPr>
              <a:t>improvement</a:t>
            </a:r>
            <a:r>
              <a:rPr lang="en-US" sz="2400" spc="-6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within</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30</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minutes</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or</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if</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signs</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spc="-15" dirty="0">
                <a:effectLst/>
                <a:latin typeface="Calibri" panose="020F0502020204030204" pitchFamily="34" charset="0"/>
                <a:ea typeface="Symbol" panose="05050102010706020507" pitchFamily="18" charset="2"/>
                <a:cs typeface="Symbol" panose="05050102010706020507" pitchFamily="18" charset="2"/>
              </a:rPr>
              <a:t>symptoms</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worsen,</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treat</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as</a:t>
            </a:r>
            <a:r>
              <a:rPr lang="en-US" sz="2400" spc="-75" dirty="0">
                <a:effectLst/>
                <a:latin typeface="Calibri" panose="020F0502020204030204" pitchFamily="34" charset="0"/>
                <a:ea typeface="Symbol" panose="05050102010706020507" pitchFamily="18" charset="2"/>
                <a:cs typeface="Symbol" panose="05050102010706020507" pitchFamily="18" charset="2"/>
              </a:rPr>
              <a:t> </a:t>
            </a:r>
            <a:r>
              <a:rPr lang="en-US" sz="2400" spc="-15" dirty="0">
                <a:effectLst/>
                <a:latin typeface="Calibri" panose="020F0502020204030204" pitchFamily="34" charset="0"/>
                <a:ea typeface="Symbol" panose="05050102010706020507" pitchFamily="18" charset="2"/>
                <a:cs typeface="Symbol" panose="05050102010706020507" pitchFamily="18" charset="2"/>
              </a:rPr>
              <a:t>Category</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2.</a:t>
            </a:r>
          </a:p>
          <a:p>
            <a:pPr marL="342900" marR="262255" lvl="0" indent="-342900">
              <a:lnSpc>
                <a:spcPct val="102000"/>
              </a:lnSpc>
              <a:spcBef>
                <a:spcPts val="50"/>
              </a:spcBef>
              <a:spcAft>
                <a:spcPts val="0"/>
              </a:spcAft>
              <a:buSzPts val="1000"/>
              <a:buFont typeface="Symbol" panose="05050102010706020507" pitchFamily="18" charset="2"/>
              <a:buChar char=""/>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If improved, restart transfusion</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slowly.</a:t>
            </a:r>
          </a:p>
          <a:p>
            <a:endParaRPr lang="en-US" sz="3600" dirty="0"/>
          </a:p>
        </p:txBody>
      </p:sp>
    </p:spTree>
    <p:extLst>
      <p:ext uri="{BB962C8B-B14F-4D97-AF65-F5344CB8AC3E}">
        <p14:creationId xmlns:p14="http://schemas.microsoft.com/office/powerpoint/2010/main" val="111678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88BB30-AD5F-4C4F-9506-722B50CC6E09}"/>
              </a:ext>
            </a:extLst>
          </p:cNvPr>
          <p:cNvSpPr>
            <a:spLocks noGrp="1"/>
          </p:cNvSpPr>
          <p:nvPr>
            <p:ph type="title"/>
          </p:nvPr>
        </p:nvSpPr>
        <p:spPr>
          <a:xfrm>
            <a:off x="859221" y="323083"/>
            <a:ext cx="10515600" cy="1148365"/>
          </a:xfrm>
        </p:spPr>
        <p:txBody>
          <a:bodyPr>
            <a:normAutofit/>
          </a:bodyPr>
          <a:lstStyle/>
          <a:p>
            <a:pPr algn="ctr"/>
            <a:r>
              <a:rPr lang="en-US" sz="4000" dirty="0">
                <a:effectLst/>
                <a:latin typeface="Calibri" panose="020F0502020204030204" pitchFamily="34" charset="0"/>
                <a:ea typeface="Calibri" panose="020F0502020204030204" pitchFamily="34" charset="0"/>
              </a:rPr>
              <a:t>Moderately severe reactions</a:t>
            </a:r>
            <a:endParaRPr lang="en-US" sz="19900" dirty="0"/>
          </a:p>
        </p:txBody>
      </p:sp>
      <p:graphicFrame>
        <p:nvGraphicFramePr>
          <p:cNvPr id="5" name="Content Placeholder 4">
            <a:extLst>
              <a:ext uri="{FF2B5EF4-FFF2-40B4-BE49-F238E27FC236}">
                <a16:creationId xmlns:a16="http://schemas.microsoft.com/office/drawing/2014/main" id="{6B77E39A-C1ED-4F14-AECE-C5E91CCD3C19}"/>
              </a:ext>
            </a:extLst>
          </p:cNvPr>
          <p:cNvGraphicFramePr>
            <a:graphicFrameLocks noGrp="1"/>
          </p:cNvGraphicFramePr>
          <p:nvPr>
            <p:ph idx="1"/>
            <p:extLst>
              <p:ext uri="{D42A27DB-BD31-4B8C-83A1-F6EECF244321}">
                <p14:modId xmlns:p14="http://schemas.microsoft.com/office/powerpoint/2010/main" val="1929011497"/>
              </p:ext>
            </p:extLst>
          </p:nvPr>
        </p:nvGraphicFramePr>
        <p:xfrm>
          <a:off x="848711" y="2133602"/>
          <a:ext cx="10515600" cy="4153495"/>
        </p:xfrm>
        <a:graphic>
          <a:graphicData uri="http://schemas.openxmlformats.org/drawingml/2006/table">
            <a:tbl>
              <a:tblPr firstRow="1" firstCol="1" lastRow="1" lastCol="1" bandRow="1" bandCol="1">
                <a:tableStyleId>{5C22544A-7EE6-4342-B048-85BDC9FD1C3A}</a:tableStyleId>
              </a:tblPr>
              <a:tblGrid>
                <a:gridCol w="3505200">
                  <a:extLst>
                    <a:ext uri="{9D8B030D-6E8A-4147-A177-3AD203B41FA5}">
                      <a16:colId xmlns:a16="http://schemas.microsoft.com/office/drawing/2014/main" val="3709656623"/>
                    </a:ext>
                  </a:extLst>
                </a:gridCol>
                <a:gridCol w="3505200">
                  <a:extLst>
                    <a:ext uri="{9D8B030D-6E8A-4147-A177-3AD203B41FA5}">
                      <a16:colId xmlns:a16="http://schemas.microsoft.com/office/drawing/2014/main" val="2515952265"/>
                    </a:ext>
                  </a:extLst>
                </a:gridCol>
                <a:gridCol w="3505200">
                  <a:extLst>
                    <a:ext uri="{9D8B030D-6E8A-4147-A177-3AD203B41FA5}">
                      <a16:colId xmlns:a16="http://schemas.microsoft.com/office/drawing/2014/main" val="1376603333"/>
                    </a:ext>
                  </a:extLst>
                </a:gridCol>
              </a:tblGrid>
              <a:tr h="593356">
                <a:tc>
                  <a:txBody>
                    <a:bodyPr/>
                    <a:lstStyle/>
                    <a:p>
                      <a:pPr marL="63500">
                        <a:lnSpc>
                          <a:spcPts val="1135"/>
                        </a:lnSpc>
                        <a:spcBef>
                          <a:spcPts val="25"/>
                        </a:spcBef>
                      </a:pPr>
                      <a:r>
                        <a:rPr lang="en-US" sz="1600" dirty="0">
                          <a:effectLst/>
                        </a:rPr>
                        <a:t>Signs</a:t>
                      </a:r>
                      <a:endParaRPr lang="en-US" sz="18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35"/>
                        </a:lnSpc>
                        <a:spcBef>
                          <a:spcPts val="25"/>
                        </a:spcBef>
                        <a:spcAft>
                          <a:spcPts val="0"/>
                        </a:spcAft>
                      </a:pPr>
                      <a:r>
                        <a:rPr lang="en-US" sz="1600" dirty="0">
                          <a:effectLst/>
                        </a:rPr>
                        <a:t>Symptoms</a:t>
                      </a:r>
                      <a:endParaRPr lang="en-US" sz="18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35"/>
                        </a:lnSpc>
                        <a:spcBef>
                          <a:spcPts val="25"/>
                        </a:spcBef>
                      </a:pPr>
                      <a:r>
                        <a:rPr lang="en-US" sz="1600">
                          <a:effectLst/>
                        </a:rPr>
                        <a:t>Possible cause</a:t>
                      </a:r>
                      <a:endParaRPr lang="en-US" sz="180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675874750"/>
                  </a:ext>
                </a:extLst>
              </a:tr>
              <a:tr h="635741">
                <a:tc>
                  <a:txBody>
                    <a:bodyPr/>
                    <a:lstStyle/>
                    <a:p>
                      <a:pPr marL="63500">
                        <a:spcBef>
                          <a:spcPts val="25"/>
                        </a:spcBef>
                      </a:pPr>
                      <a:r>
                        <a:rPr lang="en-US" sz="1600" dirty="0">
                          <a:solidFill>
                            <a:srgbClr val="FF0000"/>
                          </a:solidFill>
                          <a:effectLst/>
                        </a:rPr>
                        <a:t>Flushing</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spcBef>
                          <a:spcPts val="25"/>
                        </a:spcBef>
                        <a:spcAft>
                          <a:spcPts val="0"/>
                        </a:spcAft>
                      </a:pPr>
                      <a:r>
                        <a:rPr lang="en-US" sz="1600" dirty="0">
                          <a:solidFill>
                            <a:srgbClr val="FF0000"/>
                          </a:solidFill>
                          <a:effectLst/>
                        </a:rPr>
                        <a:t>Anxiety</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spcBef>
                          <a:spcPts val="25"/>
                        </a:spcBef>
                      </a:pPr>
                      <a:r>
                        <a:rPr lang="en-US" sz="1600">
                          <a:solidFill>
                            <a:srgbClr val="FF0000"/>
                          </a:solidFill>
                          <a:effectLst/>
                        </a:rPr>
                        <a:t>Hypersensitivity</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298575716"/>
                  </a:ext>
                </a:extLst>
              </a:tr>
              <a:tr h="595711">
                <a:tc>
                  <a:txBody>
                    <a:bodyPr/>
                    <a:lstStyle/>
                    <a:p>
                      <a:pPr marL="63500">
                        <a:lnSpc>
                          <a:spcPts val="1160"/>
                        </a:lnSpc>
                      </a:pPr>
                      <a:r>
                        <a:rPr lang="en-US" sz="1600" dirty="0">
                          <a:solidFill>
                            <a:srgbClr val="FF0000"/>
                          </a:solidFill>
                          <a:effectLst/>
                        </a:rPr>
                        <a:t>Urticaria</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dirty="0" err="1">
                          <a:solidFill>
                            <a:srgbClr val="FF0000"/>
                          </a:solidFill>
                          <a:effectLst/>
                        </a:rPr>
                        <a:t>Pruritus</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dirty="0">
                          <a:solidFill>
                            <a:srgbClr val="FF0000"/>
                          </a:solidFill>
                          <a:effectLst/>
                        </a:rPr>
                        <a:t> </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882310754"/>
                  </a:ext>
                </a:extLst>
              </a:tr>
              <a:tr h="593356">
                <a:tc>
                  <a:txBody>
                    <a:bodyPr/>
                    <a:lstStyle/>
                    <a:p>
                      <a:pPr marL="63500">
                        <a:lnSpc>
                          <a:spcPts val="1160"/>
                        </a:lnSpc>
                      </a:pPr>
                      <a:r>
                        <a:rPr lang="en-US" sz="1600" dirty="0">
                          <a:solidFill>
                            <a:srgbClr val="FF0000"/>
                          </a:solidFill>
                          <a:effectLst/>
                        </a:rPr>
                        <a:t>Rigors</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Palpitations</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dirty="0">
                          <a:solidFill>
                            <a:srgbClr val="FF0000"/>
                          </a:solidFill>
                          <a:effectLst/>
                        </a:rPr>
                        <a:t> </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03129816"/>
                  </a:ext>
                </a:extLst>
              </a:tr>
              <a:tr h="593356">
                <a:tc>
                  <a:txBody>
                    <a:bodyPr/>
                    <a:lstStyle/>
                    <a:p>
                      <a:pPr marL="63500">
                        <a:lnSpc>
                          <a:spcPts val="1155"/>
                        </a:lnSpc>
                      </a:pPr>
                      <a:r>
                        <a:rPr lang="en-US" sz="1600">
                          <a:solidFill>
                            <a:srgbClr val="FF0000"/>
                          </a:solidFill>
                          <a:effectLst/>
                        </a:rPr>
                        <a:t>Fever</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55"/>
                        </a:lnSpc>
                      </a:pPr>
                      <a:r>
                        <a:rPr lang="en-US" sz="1600" dirty="0">
                          <a:solidFill>
                            <a:srgbClr val="FF0000"/>
                          </a:solidFill>
                          <a:effectLst/>
                        </a:rPr>
                        <a:t>Mild </a:t>
                      </a:r>
                      <a:r>
                        <a:rPr lang="en-US" sz="1600" dirty="0" err="1">
                          <a:solidFill>
                            <a:srgbClr val="FF0000"/>
                          </a:solidFill>
                          <a:effectLst/>
                        </a:rPr>
                        <a:t>dyspnoea</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dirty="0">
                          <a:solidFill>
                            <a:srgbClr val="FF0000"/>
                          </a:solidFill>
                          <a:effectLst/>
                        </a:rPr>
                        <a:t> </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726211504"/>
                  </a:ext>
                </a:extLst>
              </a:tr>
              <a:tr h="593356">
                <a:tc>
                  <a:txBody>
                    <a:bodyPr/>
                    <a:lstStyle/>
                    <a:p>
                      <a:pPr marL="63500">
                        <a:lnSpc>
                          <a:spcPts val="1160"/>
                        </a:lnSpc>
                      </a:pPr>
                      <a:r>
                        <a:rPr lang="en-US" sz="1600">
                          <a:solidFill>
                            <a:srgbClr val="FF0000"/>
                          </a:solidFill>
                          <a:effectLst/>
                        </a:rPr>
                        <a:t>Restlessness</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Headache</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dirty="0">
                          <a:solidFill>
                            <a:srgbClr val="FF0000"/>
                          </a:solidFill>
                          <a:effectLst/>
                        </a:rPr>
                        <a:t> </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2410202683"/>
                  </a:ext>
                </a:extLst>
              </a:tr>
              <a:tr h="548619">
                <a:tc>
                  <a:txBody>
                    <a:bodyPr/>
                    <a:lstStyle/>
                    <a:p>
                      <a:pPr marL="63500">
                        <a:lnSpc>
                          <a:spcPts val="1070"/>
                        </a:lnSpc>
                      </a:pPr>
                      <a:r>
                        <a:rPr lang="en-US" sz="1600">
                          <a:solidFill>
                            <a:srgbClr val="FF0000"/>
                          </a:solidFill>
                          <a:effectLst/>
                        </a:rPr>
                        <a:t>Tachycardia</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a:solidFill>
                            <a:srgbClr val="FF0000"/>
                          </a:solidFill>
                          <a:effectLst/>
                        </a:rPr>
                        <a:t> </a:t>
                      </a:r>
                      <a:endParaRPr lang="en-US" sz="18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400" dirty="0">
                          <a:solidFill>
                            <a:srgbClr val="FF0000"/>
                          </a:solidFill>
                          <a:effectLst/>
                        </a:rPr>
                        <a:t> </a:t>
                      </a:r>
                      <a:endParaRPr lang="en-US" sz="18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2247992387"/>
                  </a:ext>
                </a:extLst>
              </a:tr>
            </a:tbl>
          </a:graphicData>
        </a:graphic>
      </p:graphicFrame>
    </p:spTree>
    <p:extLst>
      <p:ext uri="{BB962C8B-B14F-4D97-AF65-F5344CB8AC3E}">
        <p14:creationId xmlns:p14="http://schemas.microsoft.com/office/powerpoint/2010/main" val="1787802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76AA5-E543-4012-B80F-0431319AACC8}"/>
              </a:ext>
            </a:extLst>
          </p:cNvPr>
          <p:cNvSpPr>
            <a:spLocks noGrp="1"/>
          </p:cNvSpPr>
          <p:nvPr>
            <p:ph type="title"/>
          </p:nvPr>
        </p:nvSpPr>
        <p:spPr>
          <a:xfrm>
            <a:off x="838200" y="365126"/>
            <a:ext cx="10515600" cy="1137854"/>
          </a:xfrm>
        </p:spPr>
        <p:txBody>
          <a:bodyPr>
            <a:normAutofit fontScale="90000"/>
          </a:bodyPr>
          <a:lstStyle/>
          <a:p>
            <a:pPr algn="ctr"/>
            <a:r>
              <a:rPr lang="en-US" sz="4000" b="1" dirty="0">
                <a:effectLst/>
                <a:latin typeface="Calibri" panose="020F0502020204030204" pitchFamily="34" charset="0"/>
                <a:ea typeface="Calibri" panose="020F0502020204030204" pitchFamily="34" charset="0"/>
              </a:rPr>
              <a:t>Immediate management of Category 2: </a:t>
            </a:r>
            <a:br>
              <a:rPr lang="en-US" sz="4000" b="1" dirty="0">
                <a:effectLst/>
                <a:latin typeface="Calibri" panose="020F0502020204030204" pitchFamily="34" charset="0"/>
                <a:ea typeface="Calibri" panose="020F0502020204030204" pitchFamily="34" charset="0"/>
              </a:rPr>
            </a:br>
            <a:r>
              <a:rPr lang="en-US" sz="4000" b="1" dirty="0">
                <a:effectLst/>
                <a:latin typeface="Calibri" panose="020F0502020204030204" pitchFamily="34" charset="0"/>
                <a:ea typeface="Calibri" panose="020F0502020204030204" pitchFamily="34" charset="0"/>
              </a:rPr>
              <a:t>Moderately severe reactions</a:t>
            </a:r>
            <a:endParaRPr lang="en-US" sz="4000" dirty="0"/>
          </a:p>
        </p:txBody>
      </p:sp>
      <p:sp>
        <p:nvSpPr>
          <p:cNvPr id="3" name="Content Placeholder 2">
            <a:extLst>
              <a:ext uri="{FF2B5EF4-FFF2-40B4-BE49-F238E27FC236}">
                <a16:creationId xmlns:a16="http://schemas.microsoft.com/office/drawing/2014/main" id="{421A2175-8404-416F-963F-9ACA0AF7017E}"/>
              </a:ext>
            </a:extLst>
          </p:cNvPr>
          <p:cNvSpPr>
            <a:spLocks noGrp="1"/>
          </p:cNvSpPr>
          <p:nvPr>
            <p:ph idx="1"/>
          </p:nvPr>
        </p:nvSpPr>
        <p:spPr>
          <a:xfrm>
            <a:off x="838200" y="1492469"/>
            <a:ext cx="10515600" cy="5013434"/>
          </a:xfrm>
        </p:spPr>
        <p:txBody>
          <a:bodyPr>
            <a:noAutofit/>
          </a:bodyPr>
          <a:lstStyle/>
          <a:p>
            <a:pPr marL="342900" lvl="0" indent="-342900" algn="just">
              <a:spcBef>
                <a:spcPts val="45"/>
              </a:spcBef>
              <a:buSzPts val="1000"/>
              <a:buFont typeface="Symbol" panose="05050102010706020507" pitchFamily="18" charset="2"/>
              <a:buChar char=""/>
              <a:tabLst>
                <a:tab pos="349885" algn="l"/>
              </a:tabLst>
            </a:pP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Stop</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the</a:t>
            </a:r>
            <a:r>
              <a:rPr lang="en-US" sz="2000"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transfusion</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and</a:t>
            </a:r>
            <a:r>
              <a:rPr lang="en-US" sz="2000" spc="-2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keep</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IV</a:t>
            </a:r>
            <a:r>
              <a:rPr lang="en-US" sz="2000" spc="-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line</a:t>
            </a:r>
            <a:r>
              <a:rPr lang="en-US" sz="2000" spc="-2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open</a:t>
            </a:r>
            <a:r>
              <a:rPr lang="en-US" sz="2000" spc="-1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with</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normal</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saline</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a:t>
            </a:r>
            <a:r>
              <a:rPr lang="en-US" sz="2000" spc="-1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another</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site.</a:t>
            </a:r>
          </a:p>
          <a:p>
            <a:pPr marL="342900" marR="259080" lvl="0" indent="-342900" algn="just">
              <a:lnSpc>
                <a:spcPct val="102000"/>
              </a:lnSpc>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Return</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blood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unit</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with</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r>
              <a:rPr lang="en-US" sz="2000" spc="-1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administration</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set,</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freshly</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collected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urine</a:t>
            </a:r>
            <a:r>
              <a:rPr lang="en-US" sz="2000" spc="-2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new</a:t>
            </a:r>
            <a:r>
              <a:rPr lang="en-US" sz="2000" spc="-2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blood samples (1 clotted and 1 anticoagulated), drawn from a vein opposite to the transfusion site, to the blood transfusion </a:t>
            </a:r>
            <a:r>
              <a:rPr lang="en-US" sz="2000" dirty="0" err="1">
                <a:effectLst/>
                <a:latin typeface="Calibri" panose="020F0502020204030204" pitchFamily="34" charset="0"/>
                <a:ea typeface="Symbol" panose="05050102010706020507" pitchFamily="18" charset="2"/>
                <a:cs typeface="Symbol" panose="05050102010706020507" pitchFamily="18" charset="2"/>
              </a:rPr>
              <a:t>centre</a:t>
            </a:r>
            <a:r>
              <a:rPr lang="en-US" sz="2000" dirty="0">
                <a:effectLst/>
                <a:latin typeface="Calibri" panose="020F0502020204030204" pitchFamily="34" charset="0"/>
                <a:ea typeface="Symbol" panose="05050102010706020507" pitchFamily="18" charset="2"/>
                <a:cs typeface="Symbol" panose="05050102010706020507" pitchFamily="18" charset="2"/>
              </a:rPr>
              <a:t> for laboratory</a:t>
            </a:r>
            <a:r>
              <a:rPr lang="en-US" sz="2000" spc="-8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investigations.</a:t>
            </a:r>
          </a:p>
          <a:p>
            <a:pPr marL="342900" marR="262255" lvl="0" indent="-342900" algn="just">
              <a:lnSpc>
                <a:spcPct val="103000"/>
              </a:lnSpc>
              <a:spcBef>
                <a:spcPts val="15"/>
              </a:spcBef>
              <a:spcAft>
                <a:spcPts val="0"/>
              </a:spcAft>
              <a:buSzPts val="1000"/>
              <a:buFont typeface="Symbol" panose="05050102010706020507" pitchFamily="18" charset="2"/>
              <a:buChar char=""/>
              <a:tabLst>
                <a:tab pos="349885" algn="l"/>
              </a:tabLst>
            </a:pP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Administer antihistamine IM and oral or rectal antipyretic</a:t>
            </a:r>
            <a:r>
              <a:rPr lang="en-US" sz="2000" dirty="0">
                <a:effectLst/>
                <a:latin typeface="Calibri" panose="020F0502020204030204" pitchFamily="34" charset="0"/>
                <a:ea typeface="Symbol" panose="05050102010706020507" pitchFamily="18" charset="2"/>
                <a:cs typeface="Symbol" panose="05050102010706020507" pitchFamily="18" charset="2"/>
              </a:rPr>
              <a:t>. Avoid aspirin in thrombocytopenic patients.</a:t>
            </a:r>
          </a:p>
          <a:p>
            <a:pPr marL="342900" marR="260350" lvl="0" indent="-342900" algn="just">
              <a:lnSpc>
                <a:spcPct val="102000"/>
              </a:lnSpc>
              <a:spcBef>
                <a:spcPts val="45"/>
              </a:spcBef>
              <a:spcAft>
                <a:spcPts val="0"/>
              </a:spcAft>
              <a:buSzPts val="1000"/>
              <a:buFont typeface="Symbol" panose="05050102010706020507" pitchFamily="18" charset="2"/>
              <a:buChar char=""/>
              <a:tabLst>
                <a:tab pos="349885" algn="l"/>
              </a:tabLst>
            </a:pPr>
            <a:r>
              <a:rPr lang="en-US" sz="20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Give IV corticosteroids and bronchodilators </a:t>
            </a:r>
            <a:r>
              <a:rPr lang="en-US" sz="2000" dirty="0">
                <a:effectLst/>
                <a:latin typeface="Calibri" panose="020F0502020204030204" pitchFamily="34" charset="0"/>
                <a:ea typeface="Symbol" panose="05050102010706020507" pitchFamily="18" charset="2"/>
                <a:cs typeface="Symbol" panose="05050102010706020507" pitchFamily="18" charset="2"/>
              </a:rPr>
              <a:t>if there are anaphylactoid features (e.g. broncho‐ spasm,</a:t>
            </a:r>
            <a:r>
              <a:rPr lang="en-US" sz="2000" spc="-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stridor).</a:t>
            </a:r>
          </a:p>
          <a:p>
            <a:pPr marL="342900" marR="261620" lvl="0" indent="-342900" algn="just">
              <a:lnSpc>
                <a:spcPct val="103000"/>
              </a:lnSpc>
              <a:spcBef>
                <a:spcPts val="5"/>
              </a:spcBef>
              <a:spcAft>
                <a:spcPts val="0"/>
              </a:spcAft>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If clinical improvement occurs, restart transfusion slowly with new blood unit and observe carefully.</a:t>
            </a:r>
          </a:p>
          <a:p>
            <a:pPr marL="342900" lvl="0" indent="-342900" algn="just">
              <a:lnSpc>
                <a:spcPts val="1260"/>
              </a:lnSpc>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If</a:t>
            </a:r>
            <a:r>
              <a:rPr lang="en-US" sz="2000" spc="-8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no</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clinical</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improvement</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within</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15</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minutes</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or</a:t>
            </a:r>
            <a:r>
              <a:rPr lang="en-US" sz="2000" spc="-6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if</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signs</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symptoms</a:t>
            </a:r>
            <a:r>
              <a:rPr lang="en-US" sz="2000" spc="-8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worsen,</a:t>
            </a:r>
            <a:r>
              <a:rPr lang="en-US" sz="2000" spc="-7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treat</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as</a:t>
            </a:r>
            <a:r>
              <a:rPr lang="en-US" sz="2000" spc="-8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Category</a:t>
            </a:r>
            <a:r>
              <a:rPr lang="en-US" sz="2000" spc="-6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3.</a:t>
            </a:r>
          </a:p>
          <a:p>
            <a:pPr marL="342900" lvl="0" indent="-342900" algn="just">
              <a:spcBef>
                <a:spcPts val="45"/>
              </a:spcBef>
              <a:buSzPts val="1000"/>
              <a:buFont typeface="Symbol" panose="05050102010706020507" pitchFamily="18" charset="2"/>
              <a:buChar char=""/>
              <a:tabLst>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Collect</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urine</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next</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24</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hours</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evidence</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of</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err="1">
                <a:effectLst/>
                <a:latin typeface="Calibri" panose="020F0502020204030204" pitchFamily="34" charset="0"/>
                <a:ea typeface="Symbol" panose="05050102010706020507" pitchFamily="18" charset="2"/>
                <a:cs typeface="Symbol" panose="05050102010706020507" pitchFamily="18" charset="2"/>
              </a:rPr>
              <a:t>haemolysis</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send</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a:t>
            </a:r>
            <a:r>
              <a:rPr lang="en-US" sz="2000" spc="-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laboratory</a:t>
            </a:r>
            <a:r>
              <a:rPr lang="en-US" sz="2000" spc="-3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investigations</a:t>
            </a:r>
          </a:p>
          <a:p>
            <a:pPr>
              <a:spcBef>
                <a:spcPts val="25"/>
              </a:spcBef>
              <a:buNone/>
            </a:pPr>
            <a:r>
              <a:rPr lang="en-US" sz="2000" dirty="0">
                <a:effectLst/>
                <a:latin typeface="Calibri" panose="020F0502020204030204" pitchFamily="34" charset="0"/>
                <a:ea typeface="Calibri" panose="020F0502020204030204" pitchFamily="34" charset="0"/>
              </a:rPr>
              <a:t> </a:t>
            </a:r>
          </a:p>
          <a:p>
            <a:pPr marL="133985"/>
            <a:r>
              <a:rPr lang="en-US" sz="2000" i="1" dirty="0">
                <a:effectLst/>
                <a:latin typeface="Calibri" panose="020F0502020204030204" pitchFamily="34" charset="0"/>
                <a:ea typeface="Calibri" panose="020F0502020204030204" pitchFamily="34" charset="0"/>
              </a:rPr>
              <a:t>If available, a </a:t>
            </a:r>
            <a:r>
              <a:rPr lang="en-US" sz="2000" i="1" dirty="0">
                <a:solidFill>
                  <a:srgbClr val="00B050"/>
                </a:solidFill>
                <a:effectLst/>
                <a:latin typeface="Calibri" panose="020F0502020204030204" pitchFamily="34" charset="0"/>
                <a:ea typeface="Calibri" panose="020F0502020204030204" pitchFamily="34" charset="0"/>
              </a:rPr>
              <a:t>leucocyte reduction filter (WBC filter</a:t>
            </a:r>
            <a:r>
              <a:rPr lang="en-US" sz="2000" i="1" dirty="0">
                <a:effectLst/>
                <a:latin typeface="Calibri" panose="020F0502020204030204" pitchFamily="34" charset="0"/>
                <a:ea typeface="Calibri" panose="020F0502020204030204" pitchFamily="34" charset="0"/>
              </a:rPr>
              <a:t>) may be used in repeated transfusion.</a:t>
            </a:r>
            <a:endParaRPr lang="en-US" sz="2000" dirty="0">
              <a:effectLst/>
              <a:latin typeface="Calibri" panose="020F0502020204030204" pitchFamily="34" charset="0"/>
              <a:ea typeface="Calibri" panose="020F0502020204030204" pitchFamily="34" charset="0"/>
            </a:endParaRPr>
          </a:p>
          <a:p>
            <a:pPr>
              <a:spcBef>
                <a:spcPts val="25"/>
              </a:spcBef>
              <a:buNone/>
            </a:pPr>
            <a:endParaRPr lang="en-US" sz="2000" dirty="0">
              <a:effectLst/>
              <a:latin typeface="Calibri" panose="020F0502020204030204" pitchFamily="34" charset="0"/>
              <a:ea typeface="Calibri" panose="020F0502020204030204" pitchFamily="34" charset="0"/>
            </a:endParaRPr>
          </a:p>
          <a:p>
            <a:endParaRPr lang="en-US" sz="3200" dirty="0"/>
          </a:p>
        </p:txBody>
      </p:sp>
    </p:spTree>
    <p:extLst>
      <p:ext uri="{BB962C8B-B14F-4D97-AF65-F5344CB8AC3E}">
        <p14:creationId xmlns:p14="http://schemas.microsoft.com/office/powerpoint/2010/main" val="2018524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2594C-64A0-46BB-AF2A-3DCAB2B77BBA}"/>
              </a:ext>
            </a:extLst>
          </p:cNvPr>
          <p:cNvSpPr>
            <a:spLocks noGrp="1"/>
          </p:cNvSpPr>
          <p:nvPr>
            <p:ph type="title"/>
          </p:nvPr>
        </p:nvSpPr>
        <p:spPr>
          <a:xfrm>
            <a:off x="890752" y="294280"/>
            <a:ext cx="10515600" cy="893379"/>
          </a:xfrm>
        </p:spPr>
        <p:txBody>
          <a:bodyPr>
            <a:normAutofit/>
          </a:bodyPr>
          <a:lstStyle/>
          <a:p>
            <a:pPr algn="ctr"/>
            <a:r>
              <a:rPr lang="en-US" sz="4000" dirty="0">
                <a:effectLst/>
                <a:latin typeface="Calibri" panose="020F0502020204030204" pitchFamily="34" charset="0"/>
                <a:ea typeface="Calibri" panose="020F0502020204030204" pitchFamily="34" charset="0"/>
              </a:rPr>
              <a:t>Category 3: Life‐threatening reactions</a:t>
            </a:r>
            <a:endParaRPr lang="en-US" sz="8000" dirty="0"/>
          </a:p>
        </p:txBody>
      </p:sp>
      <p:graphicFrame>
        <p:nvGraphicFramePr>
          <p:cNvPr id="4" name="Content Placeholder 3">
            <a:extLst>
              <a:ext uri="{FF2B5EF4-FFF2-40B4-BE49-F238E27FC236}">
                <a16:creationId xmlns:a16="http://schemas.microsoft.com/office/drawing/2014/main" id="{EF4173EE-3206-4F6A-9EA2-9FC65D177D5C}"/>
              </a:ext>
            </a:extLst>
          </p:cNvPr>
          <p:cNvGraphicFramePr>
            <a:graphicFrameLocks noGrp="1"/>
          </p:cNvGraphicFramePr>
          <p:nvPr>
            <p:ph idx="1"/>
          </p:nvPr>
        </p:nvGraphicFramePr>
        <p:xfrm>
          <a:off x="2060029" y="1471450"/>
          <a:ext cx="7977351" cy="4803225"/>
        </p:xfrm>
        <a:graphic>
          <a:graphicData uri="http://schemas.openxmlformats.org/drawingml/2006/table">
            <a:tbl>
              <a:tblPr firstRow="1" firstCol="1" lastRow="1" lastCol="1" bandRow="1" bandCol="1">
                <a:tableStyleId>{5C22544A-7EE6-4342-B048-85BDC9FD1C3A}</a:tableStyleId>
              </a:tblPr>
              <a:tblGrid>
                <a:gridCol w="2659117">
                  <a:extLst>
                    <a:ext uri="{9D8B030D-6E8A-4147-A177-3AD203B41FA5}">
                      <a16:colId xmlns:a16="http://schemas.microsoft.com/office/drawing/2014/main" val="1001227356"/>
                    </a:ext>
                  </a:extLst>
                </a:gridCol>
                <a:gridCol w="2659117">
                  <a:extLst>
                    <a:ext uri="{9D8B030D-6E8A-4147-A177-3AD203B41FA5}">
                      <a16:colId xmlns:a16="http://schemas.microsoft.com/office/drawing/2014/main" val="85852362"/>
                    </a:ext>
                  </a:extLst>
                </a:gridCol>
                <a:gridCol w="2659117">
                  <a:extLst>
                    <a:ext uri="{9D8B030D-6E8A-4147-A177-3AD203B41FA5}">
                      <a16:colId xmlns:a16="http://schemas.microsoft.com/office/drawing/2014/main" val="3431943206"/>
                    </a:ext>
                  </a:extLst>
                </a:gridCol>
              </a:tblGrid>
              <a:tr h="480132">
                <a:tc>
                  <a:txBody>
                    <a:bodyPr/>
                    <a:lstStyle/>
                    <a:p>
                      <a:pPr marL="63500">
                        <a:lnSpc>
                          <a:spcPts val="1130"/>
                        </a:lnSpc>
                        <a:spcBef>
                          <a:spcPts val="30"/>
                        </a:spcBef>
                      </a:pPr>
                      <a:r>
                        <a:rPr lang="en-US" sz="1200" dirty="0">
                          <a:effectLst/>
                        </a:rPr>
                        <a:t>Signs</a:t>
                      </a:r>
                      <a:endParaRPr lang="en-US" sz="12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30"/>
                        </a:lnSpc>
                        <a:spcBef>
                          <a:spcPts val="30"/>
                        </a:spcBef>
                        <a:spcAft>
                          <a:spcPts val="0"/>
                        </a:spcAft>
                      </a:pPr>
                      <a:r>
                        <a:rPr lang="en-US" sz="1200" dirty="0">
                          <a:effectLst/>
                        </a:rPr>
                        <a:t>Symptoms</a:t>
                      </a:r>
                      <a:endParaRPr lang="en-US" sz="12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30"/>
                        </a:lnSpc>
                        <a:spcBef>
                          <a:spcPts val="30"/>
                        </a:spcBef>
                      </a:pPr>
                      <a:r>
                        <a:rPr lang="en-US" sz="1200" dirty="0">
                          <a:effectLst/>
                        </a:rPr>
                        <a:t>Possible cause</a:t>
                      </a:r>
                      <a:endParaRPr lang="en-US" sz="1200" dirty="0">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355877711"/>
                  </a:ext>
                </a:extLst>
              </a:tr>
              <a:tr h="514427">
                <a:tc>
                  <a:txBody>
                    <a:bodyPr/>
                    <a:lstStyle/>
                    <a:p>
                      <a:pPr marL="63500">
                        <a:spcBef>
                          <a:spcPts val="25"/>
                        </a:spcBef>
                      </a:pPr>
                      <a:r>
                        <a:rPr lang="en-US" sz="1600" dirty="0">
                          <a:solidFill>
                            <a:srgbClr val="FF0000"/>
                          </a:solidFill>
                          <a:effectLst/>
                        </a:rPr>
                        <a:t>Rigor</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spcBef>
                          <a:spcPts val="25"/>
                        </a:spcBef>
                        <a:spcAft>
                          <a:spcPts val="0"/>
                        </a:spcAft>
                      </a:pPr>
                      <a:r>
                        <a:rPr lang="en-US" sz="1600" dirty="0">
                          <a:solidFill>
                            <a:srgbClr val="FF0000"/>
                          </a:solidFill>
                          <a:effectLst/>
                        </a:rPr>
                        <a:t>Anxiety</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spcBef>
                          <a:spcPts val="25"/>
                        </a:spcBef>
                      </a:pPr>
                      <a:r>
                        <a:rPr lang="en-US" sz="1600" dirty="0">
                          <a:solidFill>
                            <a:srgbClr val="FF0000"/>
                          </a:solidFill>
                          <a:effectLst/>
                        </a:rPr>
                        <a:t>Acute intravascular </a:t>
                      </a:r>
                      <a:r>
                        <a:rPr lang="en-US" sz="1600" dirty="0" err="1">
                          <a:solidFill>
                            <a:srgbClr val="FF0000"/>
                          </a:solidFill>
                          <a:effectLst/>
                        </a:rPr>
                        <a:t>haemolysis</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2543180718"/>
                  </a:ext>
                </a:extLst>
              </a:tr>
              <a:tr h="480132">
                <a:tc>
                  <a:txBody>
                    <a:bodyPr/>
                    <a:lstStyle/>
                    <a:p>
                      <a:pPr marL="63500">
                        <a:lnSpc>
                          <a:spcPts val="1160"/>
                        </a:lnSpc>
                      </a:pPr>
                      <a:r>
                        <a:rPr lang="en-US" sz="1600">
                          <a:solidFill>
                            <a:srgbClr val="FF0000"/>
                          </a:solidFill>
                          <a:effectLst/>
                        </a:rPr>
                        <a:t>Fever</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Chest pain</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60"/>
                        </a:lnSpc>
                      </a:pPr>
                      <a:r>
                        <a:rPr lang="en-US" sz="1600" dirty="0">
                          <a:solidFill>
                            <a:srgbClr val="FF0000"/>
                          </a:solidFill>
                          <a:effectLst/>
                        </a:rPr>
                        <a:t>(mismatched blood transfusion)</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436845381"/>
                  </a:ext>
                </a:extLst>
              </a:tr>
              <a:tr h="480132">
                <a:tc>
                  <a:txBody>
                    <a:bodyPr/>
                    <a:lstStyle/>
                    <a:p>
                      <a:pPr marL="63500">
                        <a:lnSpc>
                          <a:spcPts val="1155"/>
                        </a:lnSpc>
                      </a:pPr>
                      <a:r>
                        <a:rPr lang="en-US" sz="1600">
                          <a:solidFill>
                            <a:srgbClr val="FF0000"/>
                          </a:solidFill>
                          <a:effectLst/>
                        </a:rPr>
                        <a:t>Restlessness</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55"/>
                        </a:lnSpc>
                      </a:pPr>
                      <a:r>
                        <a:rPr lang="en-US" sz="1600">
                          <a:solidFill>
                            <a:srgbClr val="FF0000"/>
                          </a:solidFill>
                          <a:effectLst/>
                        </a:rPr>
                        <a:t>Pain along the transfusion line</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55"/>
                        </a:lnSpc>
                      </a:pPr>
                      <a:r>
                        <a:rPr lang="en-US" sz="1600" dirty="0">
                          <a:solidFill>
                            <a:srgbClr val="FF0000"/>
                          </a:solidFill>
                          <a:effectLst/>
                        </a:rPr>
                        <a:t>Bacterial contamination and</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133822127"/>
                  </a:ext>
                </a:extLst>
              </a:tr>
              <a:tr h="480132">
                <a:tc>
                  <a:txBody>
                    <a:bodyPr/>
                    <a:lstStyle/>
                    <a:p>
                      <a:pPr marL="63500">
                        <a:lnSpc>
                          <a:spcPts val="1160"/>
                        </a:lnSpc>
                      </a:pPr>
                      <a:r>
                        <a:rPr lang="en-US" sz="1600" dirty="0">
                          <a:solidFill>
                            <a:srgbClr val="FF0000"/>
                          </a:solidFill>
                          <a:effectLst/>
                        </a:rPr>
                        <a:t>Hypotension (fall of 20% in</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Respiratory distress/shortness</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lnSpc>
                          <a:spcPts val="1160"/>
                        </a:lnSpc>
                      </a:pPr>
                      <a:r>
                        <a:rPr lang="en-US" sz="1600" dirty="0">
                          <a:solidFill>
                            <a:srgbClr val="FF0000"/>
                          </a:solidFill>
                          <a:effectLst/>
                        </a:rPr>
                        <a:t>septic shock</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703988468"/>
                  </a:ext>
                </a:extLst>
              </a:tr>
              <a:tr h="480132">
                <a:tc>
                  <a:txBody>
                    <a:bodyPr/>
                    <a:lstStyle/>
                    <a:p>
                      <a:pPr marL="63500">
                        <a:lnSpc>
                          <a:spcPts val="1155"/>
                        </a:lnSpc>
                      </a:pPr>
                      <a:r>
                        <a:rPr lang="en-US" sz="1600" dirty="0">
                          <a:solidFill>
                            <a:srgbClr val="FF0000"/>
                          </a:solidFill>
                          <a:effectLst/>
                        </a:rPr>
                        <a:t>systolic BP)</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55"/>
                        </a:lnSpc>
                      </a:pPr>
                      <a:r>
                        <a:rPr lang="en-US" sz="1600">
                          <a:solidFill>
                            <a:srgbClr val="FF0000"/>
                          </a:solidFill>
                          <a:effectLst/>
                        </a:rPr>
                        <a:t>of breath</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55"/>
                        </a:lnSpc>
                      </a:pPr>
                      <a:r>
                        <a:rPr lang="en-US" sz="1600" dirty="0">
                          <a:solidFill>
                            <a:srgbClr val="FF0000"/>
                          </a:solidFill>
                          <a:effectLst/>
                        </a:rPr>
                        <a:t>Fluid overload</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712931869"/>
                  </a:ext>
                </a:extLst>
              </a:tr>
              <a:tr h="480132">
                <a:tc>
                  <a:txBody>
                    <a:bodyPr/>
                    <a:lstStyle/>
                    <a:p>
                      <a:pPr marL="63500">
                        <a:lnSpc>
                          <a:spcPts val="1160"/>
                        </a:lnSpc>
                      </a:pPr>
                      <a:r>
                        <a:rPr lang="en-US" sz="1600">
                          <a:solidFill>
                            <a:srgbClr val="FF0000"/>
                          </a:solidFill>
                          <a:effectLst/>
                        </a:rPr>
                        <a:t>Tachycardia (rise of 20% in</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Loin/back pain</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60"/>
                        </a:lnSpc>
                      </a:pPr>
                      <a:r>
                        <a:rPr lang="en-US" sz="1600" dirty="0">
                          <a:solidFill>
                            <a:srgbClr val="FF0000"/>
                          </a:solidFill>
                          <a:effectLst/>
                        </a:rPr>
                        <a:t>Anaphylaxis</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4195735872"/>
                  </a:ext>
                </a:extLst>
              </a:tr>
              <a:tr h="480132">
                <a:tc>
                  <a:txBody>
                    <a:bodyPr/>
                    <a:lstStyle/>
                    <a:p>
                      <a:pPr marL="63500">
                        <a:lnSpc>
                          <a:spcPts val="1155"/>
                        </a:lnSpc>
                      </a:pPr>
                      <a:r>
                        <a:rPr lang="en-US" sz="1600">
                          <a:solidFill>
                            <a:srgbClr val="FF0000"/>
                          </a:solidFill>
                          <a:effectLst/>
                        </a:rPr>
                        <a:t>heart rate)</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55"/>
                        </a:lnSpc>
                      </a:pPr>
                      <a:r>
                        <a:rPr lang="en-US" sz="1600">
                          <a:solidFill>
                            <a:srgbClr val="FF0000"/>
                          </a:solidFill>
                          <a:effectLst/>
                        </a:rPr>
                        <a:t>Headache</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55"/>
                        </a:lnSpc>
                      </a:pPr>
                      <a:r>
                        <a:rPr lang="en-US" sz="1600" dirty="0">
                          <a:solidFill>
                            <a:srgbClr val="FF0000"/>
                          </a:solidFill>
                          <a:effectLst/>
                        </a:rPr>
                        <a:t>Transfusion related acute lung</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3769471042"/>
                  </a:ext>
                </a:extLst>
              </a:tr>
              <a:tr h="482037">
                <a:tc>
                  <a:txBody>
                    <a:bodyPr/>
                    <a:lstStyle/>
                    <a:p>
                      <a:pPr marL="63500">
                        <a:lnSpc>
                          <a:spcPts val="1160"/>
                        </a:lnSpc>
                      </a:pPr>
                      <a:r>
                        <a:rPr lang="en-US" sz="1600">
                          <a:solidFill>
                            <a:srgbClr val="FF0000"/>
                          </a:solidFill>
                          <a:effectLst/>
                        </a:rPr>
                        <a:t>Haemoglobinuria (Hb in urine)</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2865">
                        <a:lnSpc>
                          <a:spcPts val="1160"/>
                        </a:lnSpc>
                      </a:pPr>
                      <a:r>
                        <a:rPr lang="en-US" sz="1600">
                          <a:solidFill>
                            <a:srgbClr val="FF0000"/>
                          </a:solidFill>
                          <a:effectLst/>
                        </a:rPr>
                        <a:t>Dyspnoea</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4135">
                        <a:lnSpc>
                          <a:spcPts val="1160"/>
                        </a:lnSpc>
                      </a:pPr>
                      <a:r>
                        <a:rPr lang="en-US" sz="1600" dirty="0">
                          <a:solidFill>
                            <a:srgbClr val="FF0000"/>
                          </a:solidFill>
                          <a:effectLst/>
                        </a:rPr>
                        <a:t>injury (TRALI)</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1844189597"/>
                  </a:ext>
                </a:extLst>
              </a:tr>
              <a:tr h="445837">
                <a:tc>
                  <a:txBody>
                    <a:bodyPr/>
                    <a:lstStyle/>
                    <a:p>
                      <a:pPr marL="63500">
                        <a:lnSpc>
                          <a:spcPts val="1070"/>
                        </a:lnSpc>
                      </a:pPr>
                      <a:r>
                        <a:rPr lang="en-US" sz="1600">
                          <a:solidFill>
                            <a:srgbClr val="FF0000"/>
                          </a:solidFill>
                          <a:effectLst/>
                        </a:rPr>
                        <a:t>Unexplained bleeding (DIC)</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200">
                          <a:solidFill>
                            <a:srgbClr val="FF0000"/>
                          </a:solidFill>
                          <a:effectLst/>
                        </a:rPr>
                        <a:t> </a:t>
                      </a:r>
                      <a:endParaRPr lang="en-US" sz="200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tc>
                  <a:txBody>
                    <a:bodyPr/>
                    <a:lstStyle/>
                    <a:p>
                      <a:pPr marL="63500"/>
                      <a:r>
                        <a:rPr lang="en-US" sz="1200" dirty="0">
                          <a:solidFill>
                            <a:srgbClr val="FF0000"/>
                          </a:solidFill>
                          <a:effectLst/>
                        </a:rPr>
                        <a:t> </a:t>
                      </a:r>
                      <a:endParaRPr lang="en-US" sz="2000" dirty="0">
                        <a:solidFill>
                          <a:srgbClr val="FF0000"/>
                        </a:solidFill>
                        <a:effectLst/>
                        <a:latin typeface="Calibri" panose="020F0502020204030204" pitchFamily="34" charset="0"/>
                        <a:ea typeface="Calibri" panose="020F0502020204030204" pitchFamily="34" charset="0"/>
                        <a:cs typeface="Vrinda" panose="020B0502040204020203" pitchFamily="34" charset="0"/>
                      </a:endParaRPr>
                    </a:p>
                  </a:txBody>
                  <a:tcPr marL="0" marR="0" marT="0" marB="0"/>
                </a:tc>
                <a:extLst>
                  <a:ext uri="{0D108BD9-81ED-4DB2-BD59-A6C34878D82A}">
                    <a16:rowId xmlns:a16="http://schemas.microsoft.com/office/drawing/2014/main" val="834713640"/>
                  </a:ext>
                </a:extLst>
              </a:tr>
            </a:tbl>
          </a:graphicData>
        </a:graphic>
      </p:graphicFrame>
    </p:spTree>
    <p:extLst>
      <p:ext uri="{BB962C8B-B14F-4D97-AF65-F5344CB8AC3E}">
        <p14:creationId xmlns:p14="http://schemas.microsoft.com/office/powerpoint/2010/main" val="21759894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172E-6C1B-410B-9A95-FBC1C2D71CA5}"/>
              </a:ext>
            </a:extLst>
          </p:cNvPr>
          <p:cNvSpPr>
            <a:spLocks noGrp="1"/>
          </p:cNvSpPr>
          <p:nvPr>
            <p:ph type="title"/>
          </p:nvPr>
        </p:nvSpPr>
        <p:spPr>
          <a:xfrm>
            <a:off x="838200" y="281046"/>
            <a:ext cx="10515600" cy="1011730"/>
          </a:xfrm>
        </p:spPr>
        <p:txBody>
          <a:bodyPr>
            <a:normAutofit fontScale="90000"/>
          </a:bodyPr>
          <a:lstStyle/>
          <a:p>
            <a:pPr algn="ctr"/>
            <a:r>
              <a:rPr lang="en-US" sz="3600" b="1" dirty="0">
                <a:effectLst/>
                <a:latin typeface="Calibri" panose="020F0502020204030204" pitchFamily="34" charset="0"/>
                <a:ea typeface="Calibri" panose="020F0502020204030204" pitchFamily="34" charset="0"/>
              </a:rPr>
              <a:t>Immediate management of Category 3: Life‐threatening reactions</a:t>
            </a:r>
            <a:endParaRPr lang="en-US" sz="3600" dirty="0"/>
          </a:p>
        </p:txBody>
      </p:sp>
      <p:sp>
        <p:nvSpPr>
          <p:cNvPr id="3" name="Content Placeholder 2">
            <a:extLst>
              <a:ext uri="{FF2B5EF4-FFF2-40B4-BE49-F238E27FC236}">
                <a16:creationId xmlns:a16="http://schemas.microsoft.com/office/drawing/2014/main" id="{B5B1CA09-5843-4C4C-9D7E-6F97A839BBDD}"/>
              </a:ext>
            </a:extLst>
          </p:cNvPr>
          <p:cNvSpPr>
            <a:spLocks noGrp="1"/>
          </p:cNvSpPr>
          <p:nvPr>
            <p:ph idx="1"/>
          </p:nvPr>
        </p:nvSpPr>
        <p:spPr>
          <a:xfrm>
            <a:off x="838200" y="1271752"/>
            <a:ext cx="10515600" cy="4905211"/>
          </a:xfrm>
        </p:spPr>
        <p:txBody>
          <a:bodyPr>
            <a:noAutofit/>
          </a:bodyPr>
          <a:lstStyle/>
          <a:p>
            <a:pPr marL="0" indent="0">
              <a:spcBef>
                <a:spcPts val="30"/>
              </a:spcBef>
              <a:buNone/>
            </a:pPr>
            <a:r>
              <a:rPr lang="en-US" dirty="0">
                <a:effectLst/>
                <a:latin typeface="Calibri" panose="020F0502020204030204" pitchFamily="34" charset="0"/>
                <a:ea typeface="Calibri" panose="020F0502020204030204" pitchFamily="34" charset="0"/>
              </a:rPr>
              <a:t>1. </a:t>
            </a:r>
            <a:r>
              <a:rPr lang="en-US" sz="2400" dirty="0">
                <a:effectLst/>
                <a:latin typeface="Calibri" panose="020F0502020204030204" pitchFamily="34" charset="0"/>
                <a:ea typeface="Symbol" panose="05050102010706020507" pitchFamily="18" charset="2"/>
                <a:cs typeface="Symbol" panose="05050102010706020507" pitchFamily="18" charset="2"/>
              </a:rPr>
              <a:t>Stop</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keep</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IV</a:t>
            </a:r>
            <a:r>
              <a:rPr lang="en-US" sz="2400" spc="-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line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open</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with</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normal</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saline</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a:t>
            </a:r>
            <a:r>
              <a:rPr lang="en-US" sz="2400" spc="-1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another</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site.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2.Infuse normal saline to maintain systolic</a:t>
            </a:r>
            <a:r>
              <a:rPr lang="en-US" sz="2400" spc="-5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BP.</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5"/>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3.Maintain airway and give high flow oxygen by</a:t>
            </a:r>
            <a:r>
              <a:rPr lang="en-US" sz="2400" spc="-6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mask.</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4.Give</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adrenaline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(as</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1:1000</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solution)</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0.01</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mg/kg</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body</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weight</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by</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slow</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intramuscular</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injection.</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5"/>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5.Give IV corticosteroids and bronchodilators if there are anaphylactoid</a:t>
            </a:r>
            <a:r>
              <a:rPr lang="en-US" sz="2400" spc="-1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features.</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5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6.Give diuretic: e.g. frusemide 1 mg/kg IV or</a:t>
            </a:r>
            <a:r>
              <a:rPr lang="en-US" sz="2400" spc="-7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equivalent.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5"/>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7.Check a fresh urine specimen visually for signs of</a:t>
            </a:r>
            <a:r>
              <a:rPr lang="en-US" sz="2400" spc="-110"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haemoglobinuria</a:t>
            </a:r>
            <a:r>
              <a:rPr lang="en-US" sz="2400" dirty="0">
                <a:effectLst/>
                <a:latin typeface="Calibri" panose="020F0502020204030204" pitchFamily="34" charset="0"/>
                <a:ea typeface="Symbol" panose="05050102010706020507" pitchFamily="18" charset="2"/>
                <a:cs typeface="Symbol" panose="05050102010706020507" pitchFamily="18" charset="2"/>
              </a:rPr>
              <a: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spcBef>
                <a:spcPts val="40"/>
              </a:spcBef>
              <a:buSzPts val="1000"/>
              <a:buNone/>
              <a:tabLst>
                <a:tab pos="349250" algn="l"/>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8.Notify</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superior</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or</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senior</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doctor</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attending</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patient,</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centre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immediately.</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marR="261620" lvl="0" indent="0" algn="just">
              <a:lnSpc>
                <a:spcPct val="102000"/>
              </a:lnSpc>
              <a:spcBef>
                <a:spcPts val="45"/>
              </a:spcBef>
              <a:buSzPts val="1000"/>
              <a:buNone/>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9.Send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unit</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with</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transfusion</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set,</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fresh</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urine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sample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new</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blood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samples</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(1</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clotted</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1 anticoagulated),</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drawn</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from</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vein</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opposite</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infusion</a:t>
            </a:r>
            <a:r>
              <a:rPr lang="en-US" sz="2400" spc="-4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site,</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with</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the</a:t>
            </a:r>
            <a:r>
              <a:rPr lang="en-US" sz="2400" spc="-4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appropriate</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request</a:t>
            </a:r>
            <a:r>
              <a:rPr lang="en-US" sz="2400" spc="-5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form to the blood transfusion </a:t>
            </a:r>
            <a:r>
              <a:rPr lang="en-US" sz="2400" dirty="0" err="1">
                <a:effectLst/>
                <a:latin typeface="Calibri" panose="020F0502020204030204" pitchFamily="34" charset="0"/>
                <a:ea typeface="Symbol" panose="05050102010706020507" pitchFamily="18" charset="2"/>
                <a:cs typeface="Symbol" panose="05050102010706020507" pitchFamily="18" charset="2"/>
              </a:rPr>
              <a:t>centre</a:t>
            </a:r>
            <a:r>
              <a:rPr lang="en-US" sz="2400" dirty="0">
                <a:effectLst/>
                <a:latin typeface="Calibri" panose="020F0502020204030204" pitchFamily="34" charset="0"/>
                <a:ea typeface="Symbol" panose="05050102010706020507" pitchFamily="18" charset="2"/>
                <a:cs typeface="Symbol" panose="05050102010706020507" pitchFamily="18" charset="2"/>
              </a:rPr>
              <a:t> for</a:t>
            </a:r>
            <a:r>
              <a:rPr lang="en-US" sz="2400" spc="-8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investigation.</a:t>
            </a:r>
            <a:endParaRPr lang="en-US" sz="3200"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28794465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46B13-E07B-4A5F-BDF5-09BA34F4EE8D}"/>
              </a:ext>
            </a:extLst>
          </p:cNvPr>
          <p:cNvSpPr>
            <a:spLocks noGrp="1"/>
          </p:cNvSpPr>
          <p:nvPr>
            <p:ph type="title"/>
          </p:nvPr>
        </p:nvSpPr>
        <p:spPr>
          <a:xfrm>
            <a:off x="838200" y="124685"/>
            <a:ext cx="10515600" cy="1399743"/>
          </a:xfrm>
        </p:spPr>
        <p:txBody>
          <a:bodyPr>
            <a:normAutofit/>
          </a:bodyPr>
          <a:lstStyle/>
          <a:p>
            <a:pPr algn="ctr"/>
            <a:r>
              <a:rPr lang="en-US" sz="3600" b="1" dirty="0">
                <a:effectLst/>
                <a:latin typeface="Calibri" panose="020F0502020204030204" pitchFamily="34" charset="0"/>
                <a:ea typeface="Calibri" panose="020F0502020204030204" pitchFamily="34" charset="0"/>
              </a:rPr>
              <a:t>Immediate management of Category 3:       </a:t>
            </a:r>
            <a:r>
              <a:rPr lang="en-US" sz="2800" b="1" dirty="0" err="1">
                <a:solidFill>
                  <a:srgbClr val="00B050"/>
                </a:solidFill>
                <a:effectLst/>
                <a:latin typeface="Calibri" panose="020F0502020204030204" pitchFamily="34" charset="0"/>
                <a:ea typeface="Calibri" panose="020F0502020204030204" pitchFamily="34" charset="0"/>
              </a:rPr>
              <a:t>Ctd</a:t>
            </a:r>
            <a:r>
              <a:rPr lang="en-US" sz="2800" b="1" dirty="0">
                <a:solidFill>
                  <a:srgbClr val="00B050"/>
                </a:solidFill>
                <a:effectLst/>
                <a:latin typeface="Calibri" panose="020F0502020204030204" pitchFamily="34" charset="0"/>
                <a:ea typeface="Calibri" panose="020F0502020204030204" pitchFamily="34" charset="0"/>
              </a:rPr>
              <a:t>.. </a:t>
            </a:r>
            <a:r>
              <a:rPr lang="en-US" sz="3600" b="1" dirty="0">
                <a:effectLst/>
                <a:latin typeface="Calibri" panose="020F0502020204030204" pitchFamily="34" charset="0"/>
                <a:ea typeface="Calibri" panose="020F0502020204030204" pitchFamily="34" charset="0"/>
              </a:rPr>
              <a:t>Life‐threatening reactions</a:t>
            </a:r>
            <a:endParaRPr lang="en-US" sz="3600" dirty="0"/>
          </a:p>
        </p:txBody>
      </p:sp>
      <p:sp>
        <p:nvSpPr>
          <p:cNvPr id="3" name="Content Placeholder 2">
            <a:extLst>
              <a:ext uri="{FF2B5EF4-FFF2-40B4-BE49-F238E27FC236}">
                <a16:creationId xmlns:a16="http://schemas.microsoft.com/office/drawing/2014/main" id="{08685E46-39FE-4F4B-908B-6248871FBA2B}"/>
              </a:ext>
            </a:extLst>
          </p:cNvPr>
          <p:cNvSpPr>
            <a:spLocks noGrp="1"/>
          </p:cNvSpPr>
          <p:nvPr>
            <p:ph idx="1"/>
          </p:nvPr>
        </p:nvSpPr>
        <p:spPr>
          <a:xfrm>
            <a:off x="838200" y="1524428"/>
            <a:ext cx="10515600" cy="5001063"/>
          </a:xfrm>
        </p:spPr>
        <p:txBody>
          <a:bodyPr>
            <a:normAutofit fontScale="92500" lnSpcReduction="10000"/>
          </a:bodyPr>
          <a:lstStyle/>
          <a:p>
            <a:pPr marL="0" lvl="0" indent="0" algn="just">
              <a:spcBef>
                <a:spcPts val="20"/>
              </a:spcBef>
              <a:buSzPts val="1000"/>
              <a:buNone/>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10.Start</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24‐hour</a:t>
            </a:r>
            <a:r>
              <a:rPr lang="en-US" sz="2400" spc="-3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urine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collection</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record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all</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intake</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and</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output.</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Maintain</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fluid</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balance</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chart.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marR="260350" lvl="0" indent="0" algn="just">
              <a:lnSpc>
                <a:spcPct val="102000"/>
              </a:lnSpc>
              <a:spcBef>
                <a:spcPts val="45"/>
              </a:spcBef>
              <a:buSzPts val="1000"/>
              <a:buNone/>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11.Assess for bleeding from puncture sites or wounds. If there is clinical or laboratory evidence of DIC, give platelets (adult: 4‐6 units) and either cryoprecipitate (adult: 12 units) or FFP (adult: 3 units).</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0" lvl="0" indent="0" algn="just">
              <a:spcBef>
                <a:spcPts val="25"/>
              </a:spcBef>
              <a:buSzPts val="1000"/>
              <a:buNone/>
              <a:tabLst>
                <a:tab pos="34988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12.Reassess. If</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hypotensive: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742950" lvl="1" indent="-285750" algn="just">
              <a:spcBef>
                <a:spcPts val="30"/>
              </a:spcBef>
              <a:spcAft>
                <a:spcPts val="0"/>
              </a:spcAft>
              <a:buSzPts val="1000"/>
              <a:buFont typeface="Times New Roman" panose="02020603050405020304" pitchFamily="18" charset="0"/>
              <a:buChar char="–"/>
              <a:tabLst>
                <a:tab pos="569595" algn="l"/>
              </a:tabLst>
            </a:pPr>
            <a:r>
              <a:rPr lang="en-US" dirty="0">
                <a:effectLst/>
                <a:latin typeface="Calibri" panose="020F0502020204030204" pitchFamily="34" charset="0"/>
                <a:ea typeface="Times New Roman" panose="02020603050405020304" pitchFamily="18" charset="0"/>
              </a:rPr>
              <a:t>Give further</a:t>
            </a:r>
            <a:r>
              <a:rPr lang="en-US" spc="-15"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saline.</a:t>
            </a:r>
            <a:endParaRPr lang="en-US" sz="3200" dirty="0">
              <a:effectLst/>
              <a:latin typeface="Calibri" panose="020F0502020204030204" pitchFamily="34" charset="0"/>
              <a:ea typeface="Times New Roman" panose="02020603050405020304" pitchFamily="18" charset="0"/>
            </a:endParaRPr>
          </a:p>
          <a:p>
            <a:pPr marL="742950" lvl="1" indent="-285750" algn="just">
              <a:spcBef>
                <a:spcPts val="45"/>
              </a:spcBef>
              <a:buSzPts val="1000"/>
              <a:buFont typeface="Times New Roman" panose="02020603050405020304" pitchFamily="18" charset="0"/>
              <a:buChar char="–"/>
              <a:tabLst>
                <a:tab pos="570230" algn="l"/>
              </a:tabLst>
            </a:pPr>
            <a:r>
              <a:rPr lang="en-US" dirty="0">
                <a:effectLst/>
                <a:latin typeface="Calibri" panose="020F0502020204030204" pitchFamily="34" charset="0"/>
                <a:ea typeface="Times New Roman" panose="02020603050405020304" pitchFamily="18" charset="0"/>
              </a:rPr>
              <a:t>Give inotrope, if</a:t>
            </a:r>
            <a:r>
              <a:rPr lang="en-US" spc="-20"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available.</a:t>
            </a:r>
            <a:endParaRPr lang="en-US" sz="3200" dirty="0">
              <a:effectLst/>
              <a:latin typeface="Calibri" panose="020F0502020204030204" pitchFamily="34" charset="0"/>
              <a:ea typeface="Times New Roman" panose="02020603050405020304" pitchFamily="18" charset="0"/>
            </a:endParaRPr>
          </a:p>
          <a:p>
            <a:pPr marL="0" marR="261620" lvl="0" indent="0" algn="just">
              <a:lnSpc>
                <a:spcPct val="103000"/>
              </a:lnSpc>
              <a:spcBef>
                <a:spcPts val="45"/>
              </a:spcBef>
              <a:spcAft>
                <a:spcPts val="0"/>
              </a:spcAft>
              <a:buSzPts val="1000"/>
              <a:buNone/>
              <a:tabLst>
                <a:tab pos="360680"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13.If urine output falls or there is laboratory evidence of acute renal failure (rising K+, urea, creatinine):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742950" lvl="1" indent="-285750">
              <a:lnSpc>
                <a:spcPts val="1205"/>
              </a:lnSpc>
              <a:spcBef>
                <a:spcPts val="45"/>
              </a:spcBef>
              <a:spcAft>
                <a:spcPts val="0"/>
              </a:spcAft>
              <a:buSzPts val="1000"/>
              <a:buFont typeface="Times New Roman" panose="02020603050405020304" pitchFamily="18" charset="0"/>
              <a:buChar char="–"/>
              <a:tabLst>
                <a:tab pos="577215" algn="l"/>
                <a:tab pos="577850" algn="l"/>
              </a:tabLst>
            </a:pPr>
            <a:r>
              <a:rPr lang="en-US" dirty="0">
                <a:effectLst/>
                <a:latin typeface="Calibri" panose="020F0502020204030204" pitchFamily="34" charset="0"/>
                <a:ea typeface="Times New Roman" panose="02020603050405020304" pitchFamily="18" charset="0"/>
              </a:rPr>
              <a:t>Maintain fluid balance</a:t>
            </a:r>
            <a:r>
              <a:rPr lang="en-US" spc="-20"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accurately.</a:t>
            </a:r>
            <a:endParaRPr lang="en-US" sz="3200" dirty="0">
              <a:effectLst/>
              <a:latin typeface="Calibri" panose="020F0502020204030204" pitchFamily="34" charset="0"/>
              <a:ea typeface="Times New Roman" panose="02020603050405020304" pitchFamily="18" charset="0"/>
            </a:endParaRPr>
          </a:p>
          <a:p>
            <a:pPr marL="742950" lvl="1" indent="-285750">
              <a:spcBef>
                <a:spcPts val="50"/>
              </a:spcBef>
              <a:spcAft>
                <a:spcPts val="0"/>
              </a:spcAft>
              <a:buSzPts val="1000"/>
              <a:buFont typeface="Times New Roman" panose="02020603050405020304" pitchFamily="18" charset="0"/>
              <a:buChar char="–"/>
              <a:tabLst>
                <a:tab pos="577215" algn="l"/>
                <a:tab pos="577850" algn="l"/>
              </a:tabLst>
            </a:pPr>
            <a:r>
              <a:rPr lang="en-US" dirty="0">
                <a:effectLst/>
                <a:latin typeface="Calibri" panose="020F0502020204030204" pitchFamily="34" charset="0"/>
                <a:ea typeface="Times New Roman" panose="02020603050405020304" pitchFamily="18" charset="0"/>
              </a:rPr>
              <a:t>Give further diuretic: e.g. frusemide 1 mg/kg IV or</a:t>
            </a:r>
            <a:r>
              <a:rPr lang="en-US" spc="-75"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equivalent.</a:t>
            </a:r>
            <a:endParaRPr lang="en-US" sz="3200" dirty="0">
              <a:effectLst/>
              <a:latin typeface="Calibri" panose="020F0502020204030204" pitchFamily="34" charset="0"/>
              <a:ea typeface="Times New Roman" panose="02020603050405020304" pitchFamily="18" charset="0"/>
            </a:endParaRPr>
          </a:p>
          <a:p>
            <a:pPr marL="742950" lvl="1" indent="-285750">
              <a:spcBef>
                <a:spcPts val="35"/>
              </a:spcBef>
              <a:spcAft>
                <a:spcPts val="0"/>
              </a:spcAft>
              <a:buSzPts val="1000"/>
              <a:buFont typeface="Times New Roman" panose="02020603050405020304" pitchFamily="18" charset="0"/>
              <a:buChar char="–"/>
              <a:tabLst>
                <a:tab pos="577215" algn="l"/>
                <a:tab pos="577850" algn="l"/>
              </a:tabLst>
            </a:pPr>
            <a:r>
              <a:rPr lang="en-US" dirty="0">
                <a:effectLst/>
                <a:latin typeface="Calibri" panose="020F0502020204030204" pitchFamily="34" charset="0"/>
                <a:ea typeface="Times New Roman" panose="02020603050405020304" pitchFamily="18" charset="0"/>
              </a:rPr>
              <a:t>Consider dopamine infusion, if</a:t>
            </a:r>
            <a:r>
              <a:rPr lang="en-US" spc="-25"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available.</a:t>
            </a:r>
            <a:endParaRPr lang="en-US" sz="32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577215" algn="l"/>
                <a:tab pos="577850" algn="l"/>
              </a:tabLst>
            </a:pPr>
            <a:r>
              <a:rPr lang="en-US" dirty="0">
                <a:effectLst/>
                <a:latin typeface="Calibri" panose="020F0502020204030204" pitchFamily="34" charset="0"/>
                <a:ea typeface="Times New Roman" panose="02020603050405020304" pitchFamily="18" charset="0"/>
              </a:rPr>
              <a:t>Seek expert help: the patient may need renal</a:t>
            </a:r>
            <a:r>
              <a:rPr lang="en-US" spc="-85" dirty="0">
                <a:effectLst/>
                <a:latin typeface="Calibri" panose="020F0502020204030204" pitchFamily="34" charset="0"/>
                <a:ea typeface="Times New Roman" panose="02020603050405020304" pitchFamily="18" charset="0"/>
              </a:rPr>
              <a:t> </a:t>
            </a:r>
            <a:r>
              <a:rPr lang="en-US" dirty="0">
                <a:effectLst/>
                <a:latin typeface="Calibri" panose="020F0502020204030204" pitchFamily="34" charset="0"/>
                <a:ea typeface="Times New Roman" panose="02020603050405020304" pitchFamily="18" charset="0"/>
              </a:rPr>
              <a:t>dialysis.</a:t>
            </a:r>
            <a:endParaRPr lang="en-US" sz="3200" dirty="0">
              <a:effectLst/>
              <a:latin typeface="Calibri" panose="020F0502020204030204" pitchFamily="34" charset="0"/>
              <a:ea typeface="Times New Roman" panose="02020603050405020304" pitchFamily="18" charset="0"/>
            </a:endParaRPr>
          </a:p>
          <a:p>
            <a:pPr marL="0" marR="260985" lvl="0" indent="0">
              <a:lnSpc>
                <a:spcPct val="102000"/>
              </a:lnSpc>
              <a:spcBef>
                <a:spcPts val="50"/>
              </a:spcBef>
              <a:spcAft>
                <a:spcPts val="0"/>
              </a:spcAft>
              <a:buSzPts val="1000"/>
              <a:buNone/>
              <a:tabLst>
                <a:tab pos="379095" algn="l"/>
                <a:tab pos="379730" algn="l"/>
              </a:tabLst>
            </a:pPr>
            <a:r>
              <a:rPr lang="en-US" sz="2400" dirty="0">
                <a:latin typeface="Calibri" panose="020F0502020204030204" pitchFamily="34" charset="0"/>
                <a:ea typeface="Symbol" panose="05050102010706020507" pitchFamily="18" charset="2"/>
                <a:cs typeface="Symbol" panose="05050102010706020507" pitchFamily="18" charset="2"/>
              </a:rPr>
              <a:t>14.I</a:t>
            </a:r>
            <a:r>
              <a:rPr lang="en-US" sz="2400" dirty="0">
                <a:effectLst/>
                <a:latin typeface="Calibri" panose="020F0502020204030204" pitchFamily="34" charset="0"/>
                <a:ea typeface="Symbol" panose="05050102010706020507" pitchFamily="18" charset="2"/>
                <a:cs typeface="Symbol" panose="05050102010706020507" pitchFamily="18" charset="2"/>
              </a:rPr>
              <a:t>f</a:t>
            </a:r>
            <a:r>
              <a:rPr lang="en-US" sz="2400" spc="-30"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bacteraemia</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is</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suspected</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(rigor,</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fever,</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collapse,</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no</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evidence</a:t>
            </a:r>
            <a:r>
              <a:rPr lang="en-US" sz="2400" spc="-2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of</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haemolytic</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reaction),</a:t>
            </a:r>
            <a:r>
              <a:rPr lang="en-US" sz="2400" spc="-15"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start</a:t>
            </a:r>
            <a:r>
              <a:rPr lang="en-US" sz="2400" spc="-20" dirty="0">
                <a:effectLst/>
                <a:latin typeface="Calibri" panose="020F0502020204030204" pitchFamily="34" charset="0"/>
                <a:ea typeface="Symbol" panose="05050102010706020507" pitchFamily="18" charset="2"/>
                <a:cs typeface="Symbol" panose="05050102010706020507" pitchFamily="18" charset="2"/>
              </a:rPr>
              <a:t> </a:t>
            </a:r>
            <a:r>
              <a:rPr lang="en-US" sz="2400" dirty="0">
                <a:effectLst/>
                <a:latin typeface="Calibri" panose="020F0502020204030204" pitchFamily="34" charset="0"/>
                <a:ea typeface="Symbol" panose="05050102010706020507" pitchFamily="18" charset="2"/>
                <a:cs typeface="Symbol" panose="05050102010706020507" pitchFamily="18" charset="2"/>
              </a:rPr>
              <a:t>a broad‐spectrum antibiotic IV.</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endParaRPr lang="en-US" sz="4400" dirty="0"/>
          </a:p>
        </p:txBody>
      </p:sp>
    </p:spTree>
    <p:extLst>
      <p:ext uri="{BB962C8B-B14F-4D97-AF65-F5344CB8AC3E}">
        <p14:creationId xmlns:p14="http://schemas.microsoft.com/office/powerpoint/2010/main" val="19912285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B0835-2489-40C3-83F6-D54EDF3A6123}"/>
              </a:ext>
            </a:extLst>
          </p:cNvPr>
          <p:cNvSpPr>
            <a:spLocks noGrp="1"/>
          </p:cNvSpPr>
          <p:nvPr>
            <p:ph type="title"/>
          </p:nvPr>
        </p:nvSpPr>
        <p:spPr>
          <a:xfrm>
            <a:off x="838200" y="41550"/>
            <a:ext cx="10515600" cy="761529"/>
          </a:xfrm>
        </p:spPr>
        <p:txBody>
          <a:bodyPr>
            <a:normAutofit/>
          </a:bodyPr>
          <a:lstStyle/>
          <a:p>
            <a:pPr algn="ctr"/>
            <a:r>
              <a:rPr lang="en-US" sz="3600" b="1" spc="-5" dirty="0">
                <a:effectLst/>
                <a:latin typeface="Calibri" panose="020F0502020204030204" pitchFamily="34" charset="0"/>
                <a:ea typeface="Calibri" panose="020F0502020204030204" pitchFamily="34" charset="0"/>
              </a:rPr>
              <a:t>Investigating acute transfusion</a:t>
            </a:r>
            <a:r>
              <a:rPr lang="en-US" sz="3600" b="1" spc="-25" dirty="0">
                <a:effectLst/>
                <a:latin typeface="Calibri" panose="020F0502020204030204" pitchFamily="34" charset="0"/>
                <a:ea typeface="Calibri" panose="020F0502020204030204" pitchFamily="34" charset="0"/>
              </a:rPr>
              <a:t> </a:t>
            </a:r>
            <a:r>
              <a:rPr lang="en-US" sz="3600" b="1" spc="-5" dirty="0">
                <a:effectLst/>
                <a:latin typeface="Calibri" panose="020F0502020204030204" pitchFamily="34" charset="0"/>
                <a:ea typeface="Calibri" panose="020F0502020204030204" pitchFamily="34" charset="0"/>
              </a:rPr>
              <a:t>reactions</a:t>
            </a:r>
            <a:endParaRPr lang="en-US" sz="7200" dirty="0"/>
          </a:p>
        </p:txBody>
      </p:sp>
      <p:sp>
        <p:nvSpPr>
          <p:cNvPr id="3" name="Content Placeholder 2">
            <a:extLst>
              <a:ext uri="{FF2B5EF4-FFF2-40B4-BE49-F238E27FC236}">
                <a16:creationId xmlns:a16="http://schemas.microsoft.com/office/drawing/2014/main" id="{F1A48147-2174-4C01-B933-5F1F2AD07CDD}"/>
              </a:ext>
            </a:extLst>
          </p:cNvPr>
          <p:cNvSpPr>
            <a:spLocks noGrp="1"/>
          </p:cNvSpPr>
          <p:nvPr>
            <p:ph idx="1"/>
          </p:nvPr>
        </p:nvSpPr>
        <p:spPr>
          <a:xfrm>
            <a:off x="838200" y="734287"/>
            <a:ext cx="10515600" cy="5317981"/>
          </a:xfrm>
        </p:spPr>
        <p:txBody>
          <a:bodyPr>
            <a:noAutofit/>
          </a:bodyPr>
          <a:lstStyle/>
          <a:p>
            <a:pPr marL="342900" marR="262255" lvl="0" indent="-342900">
              <a:lnSpc>
                <a:spcPct val="102000"/>
              </a:lnSpc>
              <a:spcBef>
                <a:spcPts val="45"/>
              </a:spcBef>
              <a:spcAft>
                <a:spcPts val="0"/>
              </a:spcAft>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Immediately</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take</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post‐transfusion</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blood</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samples</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(1</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clotted</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1</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anti‐coagulated)</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from</a:t>
            </a:r>
            <a:r>
              <a:rPr lang="en-US" sz="2000" spc="-6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5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vein opposite</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transfusion</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site</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and</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forward</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to</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blood</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err="1">
                <a:effectLst/>
                <a:latin typeface="Calibri" panose="020F0502020204030204" pitchFamily="34" charset="0"/>
                <a:ea typeface="Symbol" panose="05050102010706020507" pitchFamily="18" charset="2"/>
                <a:cs typeface="Symbol" panose="05050102010706020507" pitchFamily="18" charset="2"/>
              </a:rPr>
              <a:t>centre</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for</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investigation</a:t>
            </a:r>
            <a:r>
              <a:rPr lang="en-US" sz="2000" spc="-4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of</a:t>
            </a:r>
            <a:r>
              <a:rPr lang="en-US" sz="2000" spc="-5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the</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following:</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742950" lvl="1" indent="-285750">
              <a:spcBef>
                <a:spcPts val="5"/>
              </a:spcBef>
              <a:spcAft>
                <a:spcPts val="0"/>
              </a:spcAft>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Repeat ABO and </a:t>
            </a:r>
            <a:r>
              <a:rPr lang="en-US" sz="2000" dirty="0" err="1">
                <a:effectLst/>
                <a:latin typeface="Calibri" panose="020F0502020204030204" pitchFamily="34" charset="0"/>
                <a:ea typeface="Times New Roman" panose="02020603050405020304" pitchFamily="18" charset="0"/>
              </a:rPr>
              <a:t>RhD</a:t>
            </a:r>
            <a:r>
              <a:rPr lang="en-US" sz="2000" spc="-20"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group.</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Repeat antibody screen and cross</a:t>
            </a:r>
            <a:r>
              <a:rPr lang="en-US" sz="2000" spc="-3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match.</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Full blood</a:t>
            </a:r>
            <a:r>
              <a:rPr lang="en-US" sz="2000" spc="-20"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count.</a:t>
            </a:r>
            <a:endParaRPr lang="en-US" sz="2800" dirty="0">
              <a:effectLst/>
              <a:latin typeface="Calibri" panose="020F0502020204030204" pitchFamily="34" charset="0"/>
              <a:ea typeface="Times New Roman" panose="02020603050405020304" pitchFamily="18" charset="0"/>
            </a:endParaRPr>
          </a:p>
          <a:p>
            <a:pPr marL="742950" lvl="1" indent="-285750">
              <a:spcBef>
                <a:spcPts val="40"/>
              </a:spcBef>
              <a:spcAft>
                <a:spcPts val="0"/>
              </a:spcAft>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Coagulation</a:t>
            </a:r>
            <a:r>
              <a:rPr lang="en-US" sz="2000" spc="-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screen.</a:t>
            </a:r>
            <a:endParaRPr lang="en-US" sz="2800" dirty="0">
              <a:effectLst/>
              <a:latin typeface="Calibri" panose="020F0502020204030204" pitchFamily="34" charset="0"/>
              <a:ea typeface="Times New Roman" panose="02020603050405020304" pitchFamily="18" charset="0"/>
            </a:endParaRPr>
          </a:p>
          <a:p>
            <a:pPr marL="742950" lvl="1" indent="-285750">
              <a:spcBef>
                <a:spcPts val="40"/>
              </a:spcBef>
              <a:spcAft>
                <a:spcPts val="0"/>
              </a:spcAft>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Direct antiglobulin</a:t>
            </a:r>
            <a:r>
              <a:rPr lang="en-US" sz="2000" spc="-1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test.</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Urea and</a:t>
            </a:r>
            <a:r>
              <a:rPr lang="en-US" sz="2000" spc="-1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creatinine.</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27380" algn="l"/>
                <a:tab pos="628015" algn="l"/>
              </a:tabLst>
            </a:pPr>
            <a:r>
              <a:rPr lang="en-US" sz="2000" dirty="0">
                <a:effectLst/>
                <a:latin typeface="Calibri" panose="020F0502020204030204" pitchFamily="34" charset="0"/>
                <a:ea typeface="Times New Roman" panose="02020603050405020304" pitchFamily="18" charset="0"/>
              </a:rPr>
              <a:t>Electrolytes.</a:t>
            </a:r>
            <a:endParaRPr lang="en-US" sz="2800" dirty="0">
              <a:effectLst/>
              <a:latin typeface="Calibri" panose="020F0502020204030204" pitchFamily="34" charset="0"/>
              <a:ea typeface="Times New Roman" panose="02020603050405020304" pitchFamily="18" charset="0"/>
            </a:endParaRPr>
          </a:p>
          <a:p>
            <a:pPr marL="342900" lvl="0" indent="-342900">
              <a:spcBef>
                <a:spcPts val="405"/>
              </a:spcBef>
              <a:buSzPts val="1000"/>
              <a:buFont typeface="Symbol" panose="05050102010706020507" pitchFamily="18" charset="2"/>
              <a:buChar char=""/>
              <a:tabLst>
                <a:tab pos="349250" algn="l"/>
                <a:tab pos="349885" algn="l"/>
              </a:tabLst>
            </a:pPr>
            <a:br>
              <a:rPr lang="en-US" sz="2000" dirty="0">
                <a:effectLst/>
                <a:latin typeface="Calibri" panose="020F0502020204030204" pitchFamily="34" charset="0"/>
                <a:ea typeface="Calibri" panose="020F0502020204030204" pitchFamily="34" charset="0"/>
              </a:rPr>
            </a:br>
            <a:r>
              <a:rPr lang="en-US" sz="2000" dirty="0">
                <a:effectLst/>
                <a:latin typeface="Calibri" panose="020F0502020204030204" pitchFamily="34" charset="0"/>
                <a:ea typeface="Symbol" panose="05050102010706020507" pitchFamily="18" charset="2"/>
                <a:cs typeface="Symbol" panose="05050102010706020507" pitchFamily="18" charset="2"/>
              </a:rPr>
              <a:t>Also return the following to the blood</a:t>
            </a:r>
            <a:r>
              <a:rPr lang="en-US" sz="2000" spc="-70" dirty="0">
                <a:effectLst/>
                <a:latin typeface="Calibri" panose="020F0502020204030204" pitchFamily="34" charset="0"/>
                <a:ea typeface="Symbol" panose="05050102010706020507" pitchFamily="18" charset="2"/>
                <a:cs typeface="Symbol" panose="05050102010706020507" pitchFamily="18" charset="2"/>
              </a:rPr>
              <a:t> </a:t>
            </a:r>
            <a:r>
              <a:rPr lang="en-US" sz="2000" dirty="0" err="1">
                <a:effectLst/>
                <a:latin typeface="Calibri" panose="020F0502020204030204" pitchFamily="34" charset="0"/>
                <a:ea typeface="Symbol" panose="05050102010706020507" pitchFamily="18" charset="2"/>
                <a:cs typeface="Symbol" panose="05050102010706020507" pitchFamily="18" charset="2"/>
              </a:rPr>
              <a:t>centre</a:t>
            </a:r>
            <a:r>
              <a:rPr lang="en-US" sz="2000" dirty="0">
                <a:effectLst/>
                <a:latin typeface="Calibri" panose="020F0502020204030204" pitchFamily="34" charset="0"/>
                <a:ea typeface="Symbol" panose="05050102010706020507" pitchFamily="18" charset="2"/>
                <a:cs typeface="Symbol" panose="05050102010706020507" pitchFamily="18" charset="2"/>
              </a:rPr>
              <a:t>:</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742950" marR="260985" lvl="1" indent="-285750">
              <a:lnSpc>
                <a:spcPct val="102000"/>
              </a:lnSpc>
              <a:spcBef>
                <a:spcPts val="45"/>
              </a:spcBef>
              <a:spcAft>
                <a:spcPts val="0"/>
              </a:spcAft>
              <a:buSzPts val="1000"/>
              <a:buFont typeface="Times New Roman" panose="02020603050405020304" pitchFamily="18" charset="0"/>
              <a:buChar char="–"/>
              <a:tabLst>
                <a:tab pos="642620" algn="l"/>
                <a:tab pos="643255" algn="l"/>
              </a:tabLst>
            </a:pPr>
            <a:r>
              <a:rPr lang="en-US" sz="2000" dirty="0">
                <a:effectLst/>
                <a:latin typeface="Calibri" panose="020F0502020204030204" pitchFamily="34" charset="0"/>
                <a:ea typeface="Times New Roman" panose="02020603050405020304" pitchFamily="18" charset="0"/>
              </a:rPr>
              <a:t>Blood bag and transfusion set containing red cell and plasma residues from the transfused unit.</a:t>
            </a:r>
            <a:endParaRPr lang="en-US" sz="2800" dirty="0">
              <a:effectLst/>
              <a:latin typeface="Calibri" panose="020F0502020204030204" pitchFamily="34" charset="0"/>
              <a:ea typeface="Times New Roman" panose="02020603050405020304" pitchFamily="18" charset="0"/>
            </a:endParaRPr>
          </a:p>
          <a:p>
            <a:pPr marL="742950" lvl="1" indent="-285750">
              <a:spcBef>
                <a:spcPts val="5"/>
              </a:spcBef>
              <a:spcAft>
                <a:spcPts val="0"/>
              </a:spcAft>
              <a:buSzPts val="1000"/>
              <a:buFont typeface="Times New Roman" panose="02020603050405020304" pitchFamily="18" charset="0"/>
              <a:buChar char="–"/>
              <a:tabLst>
                <a:tab pos="644525" algn="l"/>
                <a:tab pos="645160" algn="l"/>
              </a:tabLst>
            </a:pPr>
            <a:r>
              <a:rPr lang="en-US" sz="2000" dirty="0">
                <a:effectLst/>
                <a:latin typeface="Calibri" panose="020F0502020204030204" pitchFamily="34" charset="0"/>
                <a:ea typeface="Times New Roman" panose="02020603050405020304" pitchFamily="18" charset="0"/>
              </a:rPr>
              <a:t>Blood culture in a special blood culture</a:t>
            </a:r>
            <a:r>
              <a:rPr lang="en-US" sz="2000" spc="-65"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bottle.</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44525" algn="l"/>
                <a:tab pos="645795" algn="l"/>
              </a:tabLst>
            </a:pPr>
            <a:r>
              <a:rPr lang="en-US" sz="2000" dirty="0">
                <a:effectLst/>
                <a:latin typeface="Calibri" panose="020F0502020204030204" pitchFamily="34" charset="0"/>
                <a:ea typeface="Times New Roman" panose="02020603050405020304" pitchFamily="18" charset="0"/>
              </a:rPr>
              <a:t>First specimen of the patient’s urine following the</a:t>
            </a:r>
            <a:r>
              <a:rPr lang="en-US" sz="2000" spc="-90"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reaction.</a:t>
            </a:r>
            <a:endParaRPr lang="en-US" sz="2800" dirty="0">
              <a:effectLst/>
              <a:latin typeface="Calibri" panose="020F0502020204030204" pitchFamily="34" charset="0"/>
              <a:ea typeface="Times New Roman" panose="02020603050405020304" pitchFamily="18" charset="0"/>
            </a:endParaRPr>
          </a:p>
          <a:p>
            <a:pPr marL="742950" lvl="1" indent="-285750">
              <a:spcBef>
                <a:spcPts val="45"/>
              </a:spcBef>
              <a:buSzPts val="1000"/>
              <a:buFont typeface="Times New Roman" panose="02020603050405020304" pitchFamily="18" charset="0"/>
              <a:buChar char="–"/>
              <a:tabLst>
                <a:tab pos="644525" algn="l"/>
                <a:tab pos="645795" algn="l"/>
              </a:tabLst>
            </a:pPr>
            <a:r>
              <a:rPr lang="en-US" sz="2000" dirty="0">
                <a:effectLst/>
                <a:latin typeface="Calibri" panose="020F0502020204030204" pitchFamily="34" charset="0"/>
                <a:ea typeface="Times New Roman" panose="02020603050405020304" pitchFamily="18" charset="0"/>
              </a:rPr>
              <a:t>Completed transfusion reaction report</a:t>
            </a:r>
            <a:r>
              <a:rPr lang="en-US" sz="2000" spc="-40" dirty="0">
                <a:effectLst/>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form.</a:t>
            </a:r>
            <a:endParaRPr lang="en-US" sz="2800" dirty="0">
              <a:effectLst/>
              <a:latin typeface="Calibri" panose="020F0502020204030204" pitchFamily="34" charset="0"/>
              <a:ea typeface="Times New Roman" panose="02020603050405020304" pitchFamily="18" charset="0"/>
            </a:endParaRPr>
          </a:p>
          <a:p>
            <a:pPr>
              <a:spcBef>
                <a:spcPts val="25"/>
              </a:spcBef>
              <a:buNone/>
            </a:pPr>
            <a:endParaRPr lang="en-US" sz="2000" dirty="0">
              <a:effectLst/>
              <a:latin typeface="Calibri" panose="020F0502020204030204" pitchFamily="34" charset="0"/>
              <a:ea typeface="Calibri" panose="020F0502020204030204" pitchFamily="34" charset="0"/>
            </a:endParaRPr>
          </a:p>
          <a:p>
            <a:pPr marL="342900" marR="260985" lvl="0" indent="-342900">
              <a:lnSpc>
                <a:spcPct val="103000"/>
              </a:lnSpc>
              <a:spcBef>
                <a:spcPts val="45"/>
              </a:spcBef>
              <a:spcAft>
                <a:spcPts val="0"/>
              </a:spcAft>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After the initial investigation of the reaction, send patient’s 24‐hour urine sample to the blood transfusion </a:t>
            </a:r>
            <a:r>
              <a:rPr lang="en-US" sz="2000" dirty="0" err="1">
                <a:effectLst/>
                <a:latin typeface="Calibri" panose="020F0502020204030204" pitchFamily="34" charset="0"/>
                <a:ea typeface="Symbol" panose="05050102010706020507" pitchFamily="18" charset="2"/>
                <a:cs typeface="Symbol" panose="05050102010706020507" pitchFamily="18" charset="2"/>
              </a:rPr>
              <a:t>centre</a:t>
            </a:r>
            <a:r>
              <a:rPr lang="en-US" sz="2000" dirty="0">
                <a:effectLst/>
                <a:latin typeface="Calibri" panose="020F0502020204030204" pitchFamily="34" charset="0"/>
                <a:ea typeface="Symbol" panose="05050102010706020507" pitchFamily="18" charset="2"/>
                <a:cs typeface="Symbol" panose="05050102010706020507" pitchFamily="18" charset="2"/>
              </a:rPr>
              <a:t> for laboratory</a:t>
            </a:r>
            <a:r>
              <a:rPr lang="en-US" sz="2000" spc="-45"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investigation.</a:t>
            </a:r>
            <a:endParaRPr lang="en-US" dirty="0">
              <a:effectLst/>
              <a:latin typeface="Calibri" panose="020F0502020204030204" pitchFamily="34" charset="0"/>
              <a:ea typeface="Symbol" panose="05050102010706020507" pitchFamily="18" charset="2"/>
              <a:cs typeface="Symbol" panose="05050102010706020507" pitchFamily="18" charset="2"/>
            </a:endParaRPr>
          </a:p>
          <a:p>
            <a:pPr marL="342900" lvl="0" indent="-342900">
              <a:lnSpc>
                <a:spcPts val="1265"/>
              </a:lnSpc>
              <a:spcBef>
                <a:spcPts val="45"/>
              </a:spcBef>
              <a:buSzPts val="1000"/>
              <a:buFont typeface="Symbol" panose="05050102010706020507" pitchFamily="18" charset="2"/>
              <a:buChar char=""/>
              <a:tabLst>
                <a:tab pos="349250" algn="l"/>
                <a:tab pos="349885" algn="l"/>
              </a:tabLst>
            </a:pPr>
            <a:r>
              <a:rPr lang="en-US" sz="2000" dirty="0">
                <a:effectLst/>
                <a:latin typeface="Calibri" panose="020F0502020204030204" pitchFamily="34" charset="0"/>
                <a:ea typeface="Symbol" panose="05050102010706020507" pitchFamily="18" charset="2"/>
                <a:cs typeface="Symbol" panose="05050102010706020507" pitchFamily="18" charset="2"/>
              </a:rPr>
              <a:t>Record the results of the investigations for future follow‐up, if</a:t>
            </a:r>
            <a:r>
              <a:rPr lang="en-US" sz="2000" spc="-130" dirty="0">
                <a:effectLst/>
                <a:latin typeface="Calibri" panose="020F0502020204030204" pitchFamily="34" charset="0"/>
                <a:ea typeface="Symbol" panose="05050102010706020507" pitchFamily="18" charset="2"/>
                <a:cs typeface="Symbol" panose="05050102010706020507" pitchFamily="18" charset="2"/>
              </a:rPr>
              <a:t> </a:t>
            </a:r>
            <a:r>
              <a:rPr lang="en-US" sz="2000" dirty="0">
                <a:effectLst/>
                <a:latin typeface="Calibri" panose="020F0502020204030204" pitchFamily="34" charset="0"/>
                <a:ea typeface="Symbol" panose="05050102010706020507" pitchFamily="18" charset="2"/>
                <a:cs typeface="Symbol" panose="05050102010706020507" pitchFamily="18" charset="2"/>
              </a:rPr>
              <a:t>required.</a:t>
            </a:r>
            <a:endParaRPr lang="en-US" dirty="0">
              <a:effectLst/>
              <a:latin typeface="Calibri" panose="020F050202020403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2339640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3CE4C-68F7-49A9-AC71-201DA3D3A238}"/>
              </a:ext>
            </a:extLst>
          </p:cNvPr>
          <p:cNvSpPr>
            <a:spLocks noGrp="1"/>
          </p:cNvSpPr>
          <p:nvPr>
            <p:ph type="title"/>
          </p:nvPr>
        </p:nvSpPr>
        <p:spPr/>
        <p:txBody>
          <a:bodyPr>
            <a:normAutofit/>
          </a:bodyPr>
          <a:lstStyle/>
          <a:p>
            <a:pPr algn="ctr"/>
            <a:r>
              <a:rPr lang="en-US" sz="3600" b="1" spc="-5" dirty="0">
                <a:latin typeface="Calibri" panose="020F0502020204030204" pitchFamily="34" charset="0"/>
                <a:ea typeface="Calibri" panose="020F0502020204030204" pitchFamily="34" charset="0"/>
              </a:rPr>
              <a:t>Guidelines</a:t>
            </a:r>
            <a:r>
              <a:rPr lang="en-US" sz="3600" b="1" spc="-3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for</a:t>
            </a:r>
            <a:r>
              <a:rPr lang="en-US" sz="3600" b="1" spc="-30"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recognition</a:t>
            </a:r>
            <a:r>
              <a:rPr lang="en-US" sz="3600" b="1" spc="-2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and</a:t>
            </a:r>
            <a:r>
              <a:rPr lang="en-US" sz="3600" b="1" spc="-3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management</a:t>
            </a:r>
            <a:r>
              <a:rPr lang="en-US" sz="3600" b="1" spc="-2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of</a:t>
            </a:r>
            <a:r>
              <a:rPr lang="en-US" sz="3600" b="1" spc="-3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transfusion</a:t>
            </a:r>
            <a:r>
              <a:rPr lang="en-US" sz="3600" b="1" spc="-35" dirty="0">
                <a:latin typeface="Calibri" panose="020F0502020204030204" pitchFamily="34" charset="0"/>
                <a:ea typeface="Calibri" panose="020F0502020204030204" pitchFamily="34" charset="0"/>
              </a:rPr>
              <a:t> </a:t>
            </a:r>
            <a:r>
              <a:rPr lang="en-US" sz="3600" b="1" spc="-5" dirty="0">
                <a:latin typeface="Calibri" panose="020F0502020204030204" pitchFamily="34" charset="0"/>
                <a:ea typeface="Calibri" panose="020F0502020204030204" pitchFamily="34" charset="0"/>
              </a:rPr>
              <a:t>reactions</a:t>
            </a:r>
            <a:endParaRPr lang="en-US" sz="3600" dirty="0"/>
          </a:p>
        </p:txBody>
      </p:sp>
      <p:sp>
        <p:nvSpPr>
          <p:cNvPr id="3" name="Content Placeholder 2">
            <a:extLst>
              <a:ext uri="{FF2B5EF4-FFF2-40B4-BE49-F238E27FC236}">
                <a16:creationId xmlns:a16="http://schemas.microsoft.com/office/drawing/2014/main" id="{F06F2DBC-B6A6-4E77-88E4-44A4B52C18C0}"/>
              </a:ext>
            </a:extLst>
          </p:cNvPr>
          <p:cNvSpPr>
            <a:spLocks noGrp="1"/>
          </p:cNvSpPr>
          <p:nvPr>
            <p:ph idx="1"/>
          </p:nvPr>
        </p:nvSpPr>
        <p:spPr>
          <a:xfrm>
            <a:off x="838200" y="1972765"/>
            <a:ext cx="10515600" cy="4351338"/>
          </a:xfrm>
        </p:spPr>
        <p:txBody>
          <a:bodyPr>
            <a:normAutofit/>
          </a:bodyPr>
          <a:lstStyle/>
          <a:p>
            <a:r>
              <a:rPr lang="en-US" b="1" spc="-5" dirty="0" err="1">
                <a:effectLst/>
                <a:latin typeface="Calibri" panose="020F0502020204030204" pitchFamily="34" charset="0"/>
                <a:ea typeface="Calibri" panose="020F0502020204030204" pitchFamily="34" charset="0"/>
              </a:rPr>
              <a:t>Haemolytic</a:t>
            </a:r>
            <a:r>
              <a:rPr lang="en-US" b="1" spc="-5" dirty="0">
                <a:effectLst/>
                <a:latin typeface="Calibri" panose="020F0502020204030204" pitchFamily="34" charset="0"/>
                <a:ea typeface="Calibri" panose="020F0502020204030204" pitchFamily="34" charset="0"/>
              </a:rPr>
              <a:t> transfusion</a:t>
            </a:r>
            <a:r>
              <a:rPr lang="en-US" b="1" spc="-20" dirty="0">
                <a:effectLst/>
                <a:latin typeface="Calibri" panose="020F0502020204030204" pitchFamily="34" charset="0"/>
                <a:ea typeface="Calibri" panose="020F0502020204030204" pitchFamily="34" charset="0"/>
              </a:rPr>
              <a:t> </a:t>
            </a:r>
            <a:r>
              <a:rPr lang="en-US" b="1" spc="-5" dirty="0">
                <a:effectLst/>
                <a:latin typeface="Calibri" panose="020F0502020204030204" pitchFamily="34" charset="0"/>
                <a:ea typeface="Calibri" panose="020F0502020204030204" pitchFamily="34" charset="0"/>
              </a:rPr>
              <a:t>reaction.</a:t>
            </a:r>
          </a:p>
          <a:p>
            <a:r>
              <a:rPr lang="en-US" b="1" spc="-5" dirty="0">
                <a:effectLst/>
                <a:latin typeface="Calibri" panose="020F0502020204030204" pitchFamily="34" charset="0"/>
                <a:ea typeface="Calibri" panose="020F0502020204030204" pitchFamily="34" charset="0"/>
              </a:rPr>
              <a:t>Bacterial contamination and septic</a:t>
            </a:r>
            <a:r>
              <a:rPr lang="en-US" b="1" spc="-60" dirty="0">
                <a:effectLst/>
                <a:latin typeface="Calibri" panose="020F0502020204030204" pitchFamily="34" charset="0"/>
                <a:ea typeface="Calibri" panose="020F0502020204030204" pitchFamily="34" charset="0"/>
              </a:rPr>
              <a:t> </a:t>
            </a:r>
            <a:r>
              <a:rPr lang="en-US" b="1" spc="-5" dirty="0">
                <a:effectLst/>
                <a:latin typeface="Calibri" panose="020F0502020204030204" pitchFamily="34" charset="0"/>
                <a:ea typeface="Calibri" panose="020F0502020204030204" pitchFamily="34" charset="0"/>
              </a:rPr>
              <a:t>shock</a:t>
            </a:r>
          </a:p>
          <a:p>
            <a:r>
              <a:rPr lang="en-US" b="1" spc="-5" dirty="0">
                <a:effectLst/>
                <a:latin typeface="Calibri" panose="020F0502020204030204" pitchFamily="34" charset="0"/>
                <a:ea typeface="Calibri" panose="020F0502020204030204" pitchFamily="34" charset="0"/>
              </a:rPr>
              <a:t>Transfusion Associated Circulatory</a:t>
            </a:r>
            <a:r>
              <a:rPr lang="en-US" b="1" spc="-45" dirty="0">
                <a:effectLst/>
                <a:latin typeface="Calibri" panose="020F0502020204030204" pitchFamily="34" charset="0"/>
                <a:ea typeface="Calibri" panose="020F0502020204030204" pitchFamily="34" charset="0"/>
              </a:rPr>
              <a:t> </a:t>
            </a:r>
            <a:r>
              <a:rPr lang="en-US" b="1" spc="-5" dirty="0">
                <a:effectLst/>
                <a:latin typeface="Calibri" panose="020F0502020204030204" pitchFamily="34" charset="0"/>
                <a:ea typeface="Calibri" panose="020F0502020204030204" pitchFamily="34" charset="0"/>
              </a:rPr>
              <a:t>Overload</a:t>
            </a:r>
          </a:p>
          <a:p>
            <a:r>
              <a:rPr lang="en-US" b="1" spc="-5" dirty="0">
                <a:effectLst/>
                <a:latin typeface="Calibri" panose="020F0502020204030204" pitchFamily="34" charset="0"/>
                <a:ea typeface="Calibri" panose="020F0502020204030204" pitchFamily="34" charset="0"/>
              </a:rPr>
              <a:t>Anaphylactic</a:t>
            </a:r>
            <a:r>
              <a:rPr lang="en-US" b="1" spc="-15" dirty="0">
                <a:effectLst/>
                <a:latin typeface="Calibri" panose="020F0502020204030204" pitchFamily="34" charset="0"/>
                <a:ea typeface="Calibri" panose="020F0502020204030204" pitchFamily="34" charset="0"/>
              </a:rPr>
              <a:t> </a:t>
            </a:r>
            <a:r>
              <a:rPr lang="en-US" b="1" spc="-5" dirty="0">
                <a:effectLst/>
                <a:latin typeface="Calibri" panose="020F0502020204030204" pitchFamily="34" charset="0"/>
                <a:ea typeface="Calibri" panose="020F0502020204030204" pitchFamily="34" charset="0"/>
              </a:rPr>
              <a:t>reaction</a:t>
            </a:r>
          </a:p>
          <a:p>
            <a:r>
              <a:rPr lang="en-US" b="1" spc="-5" dirty="0">
                <a:effectLst/>
                <a:latin typeface="Calibri" panose="020F0502020204030204" pitchFamily="34" charset="0"/>
                <a:ea typeface="Calibri" panose="020F0502020204030204" pitchFamily="34" charset="0"/>
              </a:rPr>
              <a:t>Transfusion Related Acute Lung</a:t>
            </a:r>
            <a:r>
              <a:rPr lang="en-US" b="1" spc="-50" dirty="0">
                <a:effectLst/>
                <a:latin typeface="Calibri" panose="020F0502020204030204" pitchFamily="34" charset="0"/>
                <a:ea typeface="Calibri" panose="020F0502020204030204" pitchFamily="34" charset="0"/>
              </a:rPr>
              <a:t> </a:t>
            </a:r>
            <a:r>
              <a:rPr lang="en-US" b="1" spc="-5" dirty="0">
                <a:effectLst/>
                <a:latin typeface="Calibri" panose="020F0502020204030204" pitchFamily="34" charset="0"/>
                <a:ea typeface="Calibri" panose="020F0502020204030204" pitchFamily="34" charset="0"/>
              </a:rPr>
              <a:t>Injury</a:t>
            </a:r>
          </a:p>
          <a:p>
            <a:endParaRPr lang="en-US" b="1" spc="-5"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951069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7CD-2EF9-41F5-AE8D-C6BB736A40F3}"/>
              </a:ext>
            </a:extLst>
          </p:cNvPr>
          <p:cNvSpPr>
            <a:spLocks noGrp="1"/>
          </p:cNvSpPr>
          <p:nvPr>
            <p:ph type="title"/>
          </p:nvPr>
        </p:nvSpPr>
        <p:spPr/>
        <p:txBody>
          <a:bodyPr>
            <a:normAutofit/>
          </a:bodyPr>
          <a:lstStyle/>
          <a:p>
            <a:pPr lvl="2" algn="ctr" rtl="0">
              <a:lnSpc>
                <a:spcPct val="90000"/>
              </a:lnSpc>
              <a:spcBef>
                <a:spcPct val="0"/>
              </a:spcBef>
            </a:pPr>
            <a:r>
              <a:rPr lang="en-US" sz="3600" b="1" spc="-10" dirty="0">
                <a:effectLst/>
                <a:latin typeface="Calibri" panose="020F0502020204030204" pitchFamily="34" charset="0"/>
                <a:ea typeface="Calibri" panose="020F0502020204030204" pitchFamily="34" charset="0"/>
              </a:rPr>
              <a:t>Delayed</a:t>
            </a:r>
            <a:r>
              <a:rPr lang="en-US" sz="3600" b="1" spc="-115" dirty="0">
                <a:effectLst/>
                <a:latin typeface="Calibri" panose="020F0502020204030204" pitchFamily="34" charset="0"/>
                <a:ea typeface="Calibri" panose="020F0502020204030204" pitchFamily="34" charset="0"/>
              </a:rPr>
              <a:t> </a:t>
            </a:r>
            <a:r>
              <a:rPr lang="en-US" sz="3600" b="1" spc="-10" dirty="0" err="1">
                <a:effectLst/>
                <a:latin typeface="Calibri" panose="020F0502020204030204" pitchFamily="34" charset="0"/>
                <a:ea typeface="Calibri" panose="020F0502020204030204" pitchFamily="34" charset="0"/>
              </a:rPr>
              <a:t>haemolytic</a:t>
            </a:r>
            <a:r>
              <a:rPr lang="en-US" sz="3600" b="1" spc="-125" dirty="0">
                <a:effectLst/>
                <a:latin typeface="Calibri" panose="020F0502020204030204" pitchFamily="34" charset="0"/>
                <a:ea typeface="Calibri" panose="020F0502020204030204" pitchFamily="34" charset="0"/>
              </a:rPr>
              <a:t> </a:t>
            </a:r>
            <a:r>
              <a:rPr lang="en-US" sz="3600" b="1" spc="-10" dirty="0">
                <a:effectLst/>
                <a:latin typeface="Calibri" panose="020F0502020204030204" pitchFamily="34" charset="0"/>
                <a:ea typeface="Calibri" panose="020F0502020204030204" pitchFamily="34" charset="0"/>
              </a:rPr>
              <a:t>transfusion</a:t>
            </a:r>
            <a:r>
              <a:rPr lang="en-US" sz="3600" b="1" spc="-115" dirty="0">
                <a:effectLst/>
                <a:latin typeface="Calibri" panose="020F0502020204030204" pitchFamily="34" charset="0"/>
                <a:ea typeface="Calibri" panose="020F0502020204030204" pitchFamily="34" charset="0"/>
              </a:rPr>
              <a:t> </a:t>
            </a:r>
            <a:r>
              <a:rPr lang="en-US" sz="3600" b="1" spc="-10" dirty="0">
                <a:effectLst/>
                <a:latin typeface="Calibri" panose="020F0502020204030204" pitchFamily="34" charset="0"/>
                <a:ea typeface="Calibri" panose="020F0502020204030204" pitchFamily="34" charset="0"/>
              </a:rPr>
              <a:t>reaction</a:t>
            </a:r>
            <a:endParaRPr lang="en-US" sz="2800" dirty="0"/>
          </a:p>
        </p:txBody>
      </p:sp>
      <p:sp>
        <p:nvSpPr>
          <p:cNvPr id="5" name="TextBox 4">
            <a:extLst>
              <a:ext uri="{FF2B5EF4-FFF2-40B4-BE49-F238E27FC236}">
                <a16:creationId xmlns:a16="http://schemas.microsoft.com/office/drawing/2014/main" id="{016EE11C-27A2-4B66-BDC7-141CF35AF83D}"/>
              </a:ext>
            </a:extLst>
          </p:cNvPr>
          <p:cNvSpPr txBox="1"/>
          <p:nvPr/>
        </p:nvSpPr>
        <p:spPr>
          <a:xfrm>
            <a:off x="693679" y="2102059"/>
            <a:ext cx="10238509" cy="2782172"/>
          </a:xfrm>
          <a:prstGeom prst="rect">
            <a:avLst/>
          </a:prstGeom>
          <a:noFill/>
        </p:spPr>
        <p:txBody>
          <a:bodyPr wrap="square">
            <a:spAutoFit/>
          </a:bodyPr>
          <a:lstStyle/>
          <a:p>
            <a:pPr marR="3141980" algn="r">
              <a:spcBef>
                <a:spcPts val="40"/>
              </a:spcBef>
              <a:spcAft>
                <a:spcPts val="0"/>
              </a:spcAft>
            </a:pPr>
            <a:r>
              <a:rPr lang="en-US" sz="2400" dirty="0">
                <a:solidFill>
                  <a:srgbClr val="00B050"/>
                </a:solidFill>
                <a:effectLst/>
                <a:latin typeface="Calibri" panose="020F0502020204030204" pitchFamily="34" charset="0"/>
                <a:ea typeface="Calibri" panose="020F0502020204030204" pitchFamily="34" charset="0"/>
              </a:rPr>
              <a:t>Signs appear 5‐10 days after transfusion:</a:t>
            </a:r>
          </a:p>
          <a:p>
            <a:pPr marL="1600200" lvl="3" indent="-228600">
              <a:spcBef>
                <a:spcPts val="50"/>
              </a:spcBef>
              <a:spcAft>
                <a:spcPts val="0"/>
              </a:spcAft>
              <a:buSzPts val="1000"/>
              <a:buFont typeface="Symbol" panose="05050102010706020507" pitchFamily="18" charset="2"/>
              <a:buChar char=""/>
              <a:tabLst>
                <a:tab pos="688340" algn="l"/>
                <a:tab pos="68897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 Fever.</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1600200" lvl="3" indent="-228600">
              <a:spcBef>
                <a:spcPts val="50"/>
              </a:spcBef>
              <a:spcAft>
                <a:spcPts val="0"/>
              </a:spcAft>
              <a:buSzPts val="1000"/>
              <a:buFont typeface="Symbol" panose="05050102010706020507" pitchFamily="18" charset="2"/>
              <a:buChar char=""/>
              <a:tabLst>
                <a:tab pos="688340" algn="l"/>
                <a:tab pos="688975" algn="l"/>
              </a:tabLst>
            </a:pPr>
            <a:r>
              <a:rPr lang="en-US" sz="2400" dirty="0" err="1">
                <a:effectLst/>
                <a:latin typeface="Calibri" panose="020F0502020204030204" pitchFamily="34" charset="0"/>
                <a:ea typeface="Symbol" panose="05050102010706020507" pitchFamily="18" charset="2"/>
                <a:cs typeface="Symbol" panose="05050102010706020507" pitchFamily="18" charset="2"/>
              </a:rPr>
              <a:t>Anaemia</a:t>
            </a:r>
            <a:r>
              <a:rPr lang="en-US" sz="2400" dirty="0">
                <a:effectLst/>
                <a:latin typeface="Calibri" panose="020F0502020204030204" pitchFamily="34" charset="0"/>
                <a:ea typeface="Symbol" panose="05050102010706020507" pitchFamily="18" charset="2"/>
                <a:cs typeface="Symbol" panose="05050102010706020507" pitchFamily="18" charset="2"/>
              </a:rPr>
              <a: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1600200" lvl="3" indent="-228600">
              <a:spcBef>
                <a:spcPts val="40"/>
              </a:spcBef>
              <a:spcAft>
                <a:spcPts val="0"/>
              </a:spcAft>
              <a:buSzPts val="1000"/>
              <a:buFont typeface="Symbol" panose="05050102010706020507" pitchFamily="18" charset="2"/>
              <a:buChar char=""/>
              <a:tabLst>
                <a:tab pos="688340" algn="l"/>
                <a:tab pos="68897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Jaundice.</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1600200" lvl="3" indent="-228600">
              <a:spcBef>
                <a:spcPts val="45"/>
              </a:spcBef>
              <a:buSzPts val="1000"/>
              <a:buFont typeface="Symbol" panose="05050102010706020507" pitchFamily="18" charset="2"/>
              <a:buChar char=""/>
              <a:tabLst>
                <a:tab pos="688340" algn="l"/>
                <a:tab pos="688975" algn="l"/>
              </a:tabLst>
            </a:pPr>
            <a:r>
              <a:rPr lang="en-US" sz="2400" dirty="0">
                <a:effectLst/>
                <a:latin typeface="Calibri" panose="020F0502020204030204" pitchFamily="34" charset="0"/>
                <a:ea typeface="Symbol" panose="05050102010706020507" pitchFamily="18" charset="2"/>
                <a:cs typeface="Symbol" panose="05050102010706020507" pitchFamily="18" charset="2"/>
              </a:rPr>
              <a:t>Occasionally</a:t>
            </a:r>
            <a:r>
              <a:rPr lang="en-US" sz="2400" spc="-5" dirty="0">
                <a:effectLst/>
                <a:latin typeface="Calibri" panose="020F0502020204030204" pitchFamily="34" charset="0"/>
                <a:ea typeface="Symbol" panose="05050102010706020507" pitchFamily="18" charset="2"/>
                <a:cs typeface="Symbol" panose="05050102010706020507" pitchFamily="18" charset="2"/>
              </a:rPr>
              <a:t> </a:t>
            </a:r>
            <a:r>
              <a:rPr lang="en-US" sz="2400" dirty="0" err="1">
                <a:effectLst/>
                <a:latin typeface="Calibri" panose="020F0502020204030204" pitchFamily="34" charset="0"/>
                <a:ea typeface="Symbol" panose="05050102010706020507" pitchFamily="18" charset="2"/>
                <a:cs typeface="Symbol" panose="05050102010706020507" pitchFamily="18" charset="2"/>
              </a:rPr>
              <a:t>haemoglobinuria</a:t>
            </a:r>
            <a:r>
              <a:rPr lang="en-US" sz="2400" dirty="0">
                <a:effectLst/>
                <a:latin typeface="Calibri" panose="020F0502020204030204" pitchFamily="34" charset="0"/>
                <a:ea typeface="Symbol" panose="05050102010706020507" pitchFamily="18" charset="2"/>
                <a:cs typeface="Symbol" panose="05050102010706020507" pitchFamily="18" charset="2"/>
              </a:rPr>
              <a:t>.</a:t>
            </a:r>
            <a:endParaRPr lang="en-US" sz="3200" dirty="0">
              <a:effectLst/>
              <a:latin typeface="Calibri" panose="020F0502020204030204" pitchFamily="34" charset="0"/>
              <a:ea typeface="Symbol" panose="05050102010706020507" pitchFamily="18" charset="2"/>
              <a:cs typeface="Symbol" panose="05050102010706020507" pitchFamily="18" charset="2"/>
            </a:endParaRPr>
          </a:p>
          <a:p>
            <a:pPr marL="476885" marR="201295">
              <a:lnSpc>
                <a:spcPct val="102000"/>
              </a:lnSpc>
              <a:spcBef>
                <a:spcPts val="500"/>
              </a:spcBef>
              <a:spcAft>
                <a:spcPts val="0"/>
              </a:spcAft>
            </a:pPr>
            <a:r>
              <a:rPr lang="en-US" sz="2400" dirty="0">
                <a:effectLst/>
                <a:latin typeface="Calibri" panose="020F0502020204030204" pitchFamily="34" charset="0"/>
                <a:ea typeface="Calibri" panose="020F0502020204030204" pitchFamily="34" charset="0"/>
              </a:rPr>
              <a:t>Severe, life‐threatening delayed </a:t>
            </a:r>
            <a:r>
              <a:rPr lang="en-US" sz="2400" dirty="0" err="1">
                <a:effectLst/>
                <a:latin typeface="Calibri" panose="020F0502020204030204" pitchFamily="34" charset="0"/>
                <a:ea typeface="Calibri" panose="020F0502020204030204" pitchFamily="34" charset="0"/>
              </a:rPr>
              <a:t>haemolytic</a:t>
            </a:r>
            <a:r>
              <a:rPr lang="en-US" sz="2400" dirty="0">
                <a:effectLst/>
                <a:latin typeface="Calibri" panose="020F0502020204030204" pitchFamily="34" charset="0"/>
                <a:ea typeface="Calibri" panose="020F0502020204030204" pitchFamily="34" charset="0"/>
              </a:rPr>
              <a:t> transfusion reactions with shock, renal failure and DIC are rare.</a:t>
            </a:r>
          </a:p>
        </p:txBody>
      </p:sp>
    </p:spTree>
    <p:extLst>
      <p:ext uri="{BB962C8B-B14F-4D97-AF65-F5344CB8AC3E}">
        <p14:creationId xmlns:p14="http://schemas.microsoft.com/office/powerpoint/2010/main" val="89053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A332C-86AC-497B-BA4D-EB122B2259B9}"/>
              </a:ext>
            </a:extLst>
          </p:cNvPr>
          <p:cNvSpPr>
            <a:spLocks noGrp="1"/>
          </p:cNvSpPr>
          <p:nvPr>
            <p:ph type="title"/>
          </p:nvPr>
        </p:nvSpPr>
        <p:spPr>
          <a:xfrm>
            <a:off x="838200" y="228495"/>
            <a:ext cx="10515600" cy="917137"/>
          </a:xfrm>
        </p:spPr>
        <p:txBody>
          <a:bodyPr>
            <a:normAutofit/>
          </a:bodyPr>
          <a:lstStyle/>
          <a:p>
            <a:pPr algn="ctr"/>
            <a:r>
              <a:rPr lang="en-US" sz="3600" b="1" dirty="0">
                <a:effectLst/>
                <a:latin typeface="Calibri" panose="020F0502020204030204" pitchFamily="34" charset="0"/>
                <a:ea typeface="Calibri" panose="020F0502020204030204" pitchFamily="34" charset="0"/>
              </a:rPr>
              <a:t>Massive Blood</a:t>
            </a:r>
            <a:r>
              <a:rPr lang="en-US" sz="3600" b="1" spc="-10" dirty="0">
                <a:effectLst/>
                <a:latin typeface="Calibri" panose="020F0502020204030204" pitchFamily="34" charset="0"/>
                <a:ea typeface="Calibri" panose="020F0502020204030204" pitchFamily="34" charset="0"/>
              </a:rPr>
              <a:t> </a:t>
            </a:r>
            <a:r>
              <a:rPr lang="en-US" sz="3600" b="1" spc="-15" dirty="0">
                <a:effectLst/>
                <a:latin typeface="Calibri" panose="020F0502020204030204" pitchFamily="34" charset="0"/>
                <a:ea typeface="Calibri" panose="020F0502020204030204" pitchFamily="34" charset="0"/>
              </a:rPr>
              <a:t>Transfusion</a:t>
            </a:r>
            <a:endParaRPr lang="en-US" sz="3600" dirty="0"/>
          </a:p>
        </p:txBody>
      </p:sp>
      <p:sp>
        <p:nvSpPr>
          <p:cNvPr id="3" name="Content Placeholder 2">
            <a:extLst>
              <a:ext uri="{FF2B5EF4-FFF2-40B4-BE49-F238E27FC236}">
                <a16:creationId xmlns:a16="http://schemas.microsoft.com/office/drawing/2014/main" id="{2B9E9011-9222-4D2C-99C9-9792B3459254}"/>
              </a:ext>
            </a:extLst>
          </p:cNvPr>
          <p:cNvSpPr>
            <a:spLocks noGrp="1"/>
          </p:cNvSpPr>
          <p:nvPr>
            <p:ph idx="1"/>
          </p:nvPr>
        </p:nvSpPr>
        <p:spPr>
          <a:xfrm>
            <a:off x="838200" y="1177159"/>
            <a:ext cx="10515600" cy="4999804"/>
          </a:xfrm>
        </p:spPr>
        <p:txBody>
          <a:bodyPr>
            <a:normAutofit lnSpcReduction="10000"/>
          </a:bodyPr>
          <a:lstStyle/>
          <a:p>
            <a:pPr marL="0" indent="0">
              <a:buNone/>
            </a:pPr>
            <a:r>
              <a:rPr lang="en-US" sz="1800" b="1"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Massive blood transfusion may be defined as the replacement of one blood volume (equivalent to 10 units of blood) in any 24 hour period, or half of the blood volume (5 units of blood) in any four‐ hour period in an adult.</a:t>
            </a:r>
          </a:p>
          <a:p>
            <a:pPr>
              <a:spcBef>
                <a:spcPts val="60"/>
              </a:spcBef>
              <a:buNone/>
            </a:pPr>
            <a:endParaRPr lang="en-US" sz="1800" dirty="0">
              <a:effectLst/>
              <a:latin typeface="Calibri" panose="020F0502020204030204" pitchFamily="34" charset="0"/>
              <a:ea typeface="Calibri" panose="020F0502020204030204" pitchFamily="34" charset="0"/>
            </a:endParaRPr>
          </a:p>
          <a:p>
            <a:pPr marL="342900" lvl="0" indent="-342900">
              <a:spcBef>
                <a:spcPts val="45"/>
              </a:spcBef>
              <a:buSzPts val="1000"/>
              <a:buFont typeface="Symbol" panose="05050102010706020507" pitchFamily="18" charset="2"/>
              <a:buChar char=""/>
              <a:tabLst>
                <a:tab pos="349250" algn="l"/>
                <a:tab pos="349885" algn="l"/>
              </a:tabLst>
            </a:pP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Replacement of a blood volume equivalent within 24</a:t>
            </a:r>
            <a:r>
              <a:rPr lang="en-US" sz="1800" spc="-6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hours.</a:t>
            </a:r>
          </a:p>
          <a:p>
            <a:pPr marL="342900" lvl="0" indent="-342900">
              <a:spcBef>
                <a:spcPts val="45"/>
              </a:spcBef>
              <a:buSzPts val="1000"/>
              <a:buFont typeface="Symbol" panose="05050102010706020507" pitchFamily="18" charset="2"/>
              <a:buChar char=""/>
              <a:tabLst>
                <a:tab pos="349250" algn="l"/>
                <a:tab pos="349885" algn="l"/>
              </a:tabLst>
            </a:pP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&gt;10 units within 24</a:t>
            </a:r>
            <a:r>
              <a:rPr lang="en-US" sz="1800" spc="-3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hours.</a:t>
            </a:r>
          </a:p>
          <a:p>
            <a:pPr marL="342900" lvl="0" indent="-342900">
              <a:spcBef>
                <a:spcPts val="45"/>
              </a:spcBef>
              <a:buSzPts val="1000"/>
              <a:buFont typeface="Symbol" panose="05050102010706020507" pitchFamily="18" charset="2"/>
              <a:buChar char=""/>
              <a:tabLst>
                <a:tab pos="349250" algn="l"/>
                <a:tab pos="349885" algn="l"/>
              </a:tabLst>
            </a:pP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Transfusion &gt;4 units in 1</a:t>
            </a:r>
            <a:r>
              <a:rPr lang="en-US" sz="1800" spc="-3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hour.</a:t>
            </a:r>
          </a:p>
          <a:p>
            <a:pPr marL="342900" lvl="0" indent="-342900">
              <a:spcBef>
                <a:spcPts val="40"/>
              </a:spcBef>
              <a:buSzPts val="1000"/>
              <a:buFont typeface="Symbol" panose="05050102010706020507" pitchFamily="18" charset="2"/>
              <a:buChar char=""/>
              <a:tabLst>
                <a:tab pos="349250" algn="l"/>
                <a:tab pos="349885" algn="l"/>
              </a:tabLst>
            </a:pP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Replacement of 50% of blood volume in 3‐4</a:t>
            </a:r>
            <a:r>
              <a:rPr lang="en-US" sz="1800" spc="-60"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hours.</a:t>
            </a:r>
          </a:p>
          <a:p>
            <a:pPr marL="342900" lvl="0" indent="-342900">
              <a:spcBef>
                <a:spcPts val="50"/>
              </a:spcBef>
              <a:buSzPts val="1000"/>
              <a:buFont typeface="Symbol" panose="05050102010706020507" pitchFamily="18" charset="2"/>
              <a:buChar char=""/>
              <a:tabLst>
                <a:tab pos="349250" algn="l"/>
                <a:tab pos="349885" algn="l"/>
              </a:tabLst>
            </a:pP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A rate of loss &gt;150</a:t>
            </a:r>
            <a:r>
              <a:rPr lang="en-US" sz="1800" spc="-35" dirty="0">
                <a:solidFill>
                  <a:srgbClr val="00B050"/>
                </a:solidFill>
                <a:effectLst/>
                <a:latin typeface="Calibri" panose="020F0502020204030204" pitchFamily="34" charset="0"/>
                <a:ea typeface="Symbol" panose="05050102010706020507" pitchFamily="18" charset="2"/>
                <a:cs typeface="Symbol" panose="05050102010706020507" pitchFamily="18" charset="2"/>
              </a:rPr>
              <a:t> </a:t>
            </a:r>
            <a:r>
              <a:rPr lang="en-US" sz="1800" dirty="0">
                <a:solidFill>
                  <a:srgbClr val="00B050"/>
                </a:solidFill>
                <a:effectLst/>
                <a:latin typeface="Calibri" panose="020F0502020204030204" pitchFamily="34" charset="0"/>
                <a:ea typeface="Symbol" panose="05050102010706020507" pitchFamily="18" charset="2"/>
                <a:cs typeface="Symbol" panose="05050102010706020507" pitchFamily="18" charset="2"/>
              </a:rPr>
              <a:t>ml/hour.</a:t>
            </a:r>
          </a:p>
          <a:p>
            <a:pPr>
              <a:spcBef>
                <a:spcPts val="20"/>
              </a:spcBef>
              <a:buNone/>
            </a:pPr>
            <a:r>
              <a:rPr lang="en-US" sz="1800" dirty="0">
                <a:effectLst/>
                <a:latin typeface="Calibri" panose="020F0502020204030204" pitchFamily="34" charset="0"/>
                <a:ea typeface="Calibri" panose="020F0502020204030204" pitchFamily="34" charset="0"/>
              </a:rPr>
              <a:t> </a:t>
            </a:r>
          </a:p>
          <a:p>
            <a:pPr marL="133985" marR="259715" algn="just">
              <a:lnSpc>
                <a:spcPct val="102000"/>
              </a:lnSpc>
              <a:spcAft>
                <a:spcPts val="0"/>
              </a:spcAft>
            </a:pPr>
            <a:r>
              <a:rPr lang="en-US" sz="1800" dirty="0">
                <a:effectLst/>
                <a:latin typeface="Calibri" panose="020F0502020204030204" pitchFamily="34" charset="0"/>
                <a:ea typeface="Calibri" panose="020F0502020204030204" pitchFamily="34" charset="0"/>
              </a:rPr>
              <a:t>Massive</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transfusion</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occurs</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4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settings</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such</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45" dirty="0">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severe</a:t>
            </a:r>
            <a:r>
              <a:rPr lang="en-US" sz="1800" spc="-40"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trauma,</a:t>
            </a:r>
            <a:r>
              <a:rPr lang="en-US" sz="1800" spc="-40"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ruptured</a:t>
            </a:r>
            <a:r>
              <a:rPr lang="en-US" sz="1800" spc="-45"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aortic</a:t>
            </a:r>
            <a:r>
              <a:rPr lang="en-US" sz="1800" spc="-35"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aneurysm,</a:t>
            </a:r>
            <a:r>
              <a:rPr lang="en-US" sz="1800" spc="-40"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surgery</a:t>
            </a:r>
            <a:r>
              <a:rPr lang="en-US" sz="1800" spc="-40" dirty="0">
                <a:solidFill>
                  <a:srgbClr val="00B050"/>
                </a:solidFill>
                <a:effectLst/>
                <a:latin typeface="Calibri" panose="020F0502020204030204" pitchFamily="34" charset="0"/>
                <a:ea typeface="Calibri" panose="020F0502020204030204" pitchFamily="34" charset="0"/>
              </a:rPr>
              <a:t> </a:t>
            </a:r>
            <a:r>
              <a:rPr lang="en-US" sz="1800" dirty="0">
                <a:solidFill>
                  <a:srgbClr val="00B050"/>
                </a:solidFill>
                <a:effectLst/>
                <a:latin typeface="Calibri" panose="020F0502020204030204" pitchFamily="34" charset="0"/>
                <a:ea typeface="Calibri" panose="020F0502020204030204" pitchFamily="34" charset="0"/>
              </a:rPr>
              <a:t>and obstetric complications. </a:t>
            </a:r>
            <a:r>
              <a:rPr lang="en-US" sz="1800" dirty="0">
                <a:effectLst/>
                <a:latin typeface="Calibri" panose="020F0502020204030204" pitchFamily="34" charset="0"/>
                <a:ea typeface="Calibri" panose="020F0502020204030204" pitchFamily="34" charset="0"/>
              </a:rPr>
              <a:t>The goals to the management of massive transfusion include early recognition of blood loss, maintenance of tissue perfusion, oxygenation by restoration of blood volume and Hb, and the cessation of bleeding by several means including early surgical or radiological intervention, and the judicious use of blood component therapy to correct coagulopathy.</a:t>
            </a:r>
          </a:p>
          <a:p>
            <a:pPr>
              <a:spcBef>
                <a:spcPts val="20"/>
              </a:spcBef>
              <a:buNone/>
            </a:pPr>
            <a:endParaRPr lang="en-US" sz="1800" dirty="0">
              <a:effectLst/>
              <a:latin typeface="Calibri" panose="020F0502020204030204" pitchFamily="34" charset="0"/>
              <a:ea typeface="Calibri" panose="020F0502020204030204" pitchFamily="34" charset="0"/>
            </a:endParaRPr>
          </a:p>
          <a:p>
            <a:pPr marL="342900" marR="260985" lvl="0" indent="-342900" algn="just">
              <a:lnSpc>
                <a:spcPct val="102000"/>
              </a:lnSpc>
              <a:spcBef>
                <a:spcPts val="45"/>
              </a:spcBef>
              <a:spcAft>
                <a:spcPts val="0"/>
              </a:spcAft>
              <a:buSzPts val="1000"/>
              <a:buFont typeface="Symbol" panose="05050102010706020507" pitchFamily="18" charset="2"/>
              <a:buChar char=""/>
              <a:tabLst>
                <a:tab pos="349885" algn="l"/>
              </a:tabLst>
            </a:pPr>
            <a:r>
              <a:rPr lang="en-US" sz="1800" i="1" dirty="0">
                <a:effectLst/>
                <a:latin typeface="Calibri" panose="020F0502020204030204" pitchFamily="34" charset="0"/>
                <a:ea typeface="Symbol" panose="05050102010706020507" pitchFamily="18" charset="2"/>
                <a:cs typeface="Symbol" panose="05050102010706020507" pitchFamily="18" charset="2"/>
              </a:rPr>
              <a:t>Plasma undergoes progressive loss of coagulation factors during storage, particularly Factors V and VIII, unless stored at –30°C or</a:t>
            </a:r>
            <a:r>
              <a:rPr lang="en-US" sz="1800" i="1" spc="-6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colder.</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pPr marL="342900" marR="261620" lvl="0" indent="-342900" algn="just">
              <a:lnSpc>
                <a:spcPct val="103000"/>
              </a:lnSpc>
              <a:spcBef>
                <a:spcPts val="10"/>
              </a:spcBef>
              <a:spcAft>
                <a:spcPts val="0"/>
              </a:spcAft>
              <a:buSzPts val="1000"/>
              <a:buFont typeface="Symbol" panose="05050102010706020507" pitchFamily="18" charset="2"/>
              <a:buChar char=""/>
              <a:tabLst>
                <a:tab pos="349885" algn="l"/>
              </a:tabLst>
            </a:pPr>
            <a:r>
              <a:rPr lang="en-US" sz="1800" i="1" dirty="0">
                <a:effectLst/>
                <a:latin typeface="Calibri" panose="020F0502020204030204" pitchFamily="34" charset="0"/>
                <a:ea typeface="Symbol" panose="05050102010706020507" pitchFamily="18" charset="2"/>
                <a:cs typeface="Symbol" panose="05050102010706020507" pitchFamily="18" charset="2"/>
              </a:rPr>
              <a:t>Dilution</a:t>
            </a:r>
            <a:r>
              <a:rPr lang="en-US" sz="1800" i="1" spc="-20"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of</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coagulation</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factors</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and</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platelets</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will</a:t>
            </a:r>
            <a:r>
              <a:rPr lang="en-US" sz="1800" i="1" spc="-30"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occur</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following</a:t>
            </a:r>
            <a:r>
              <a:rPr lang="en-US" sz="1800" i="1" spc="-1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administration</a:t>
            </a:r>
            <a:r>
              <a:rPr lang="en-US" sz="1800" i="1" spc="-25"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of</a:t>
            </a:r>
            <a:r>
              <a:rPr lang="en-US" sz="1800" i="1" spc="-20"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large</a:t>
            </a:r>
            <a:r>
              <a:rPr lang="en-US" sz="1800" i="1" spc="-20" dirty="0">
                <a:effectLst/>
                <a:latin typeface="Calibri" panose="020F0502020204030204" pitchFamily="34" charset="0"/>
                <a:ea typeface="Symbol" panose="05050102010706020507" pitchFamily="18" charset="2"/>
                <a:cs typeface="Symbol" panose="05050102010706020507" pitchFamily="18" charset="2"/>
              </a:rPr>
              <a:t> </a:t>
            </a:r>
            <a:r>
              <a:rPr lang="en-US" sz="1800" i="1" dirty="0">
                <a:effectLst/>
                <a:latin typeface="Calibri" panose="020F0502020204030204" pitchFamily="34" charset="0"/>
                <a:ea typeface="Symbol" panose="05050102010706020507" pitchFamily="18" charset="2"/>
                <a:cs typeface="Symbol" panose="05050102010706020507" pitchFamily="18" charset="2"/>
              </a:rPr>
              <a:t>volumes of replacement fluids. Massive or large volume transfusions can therefore result in disorders of coagulation.</a:t>
            </a:r>
            <a:endParaRPr lang="en-US" sz="1800" dirty="0">
              <a:effectLst/>
              <a:latin typeface="Calibri" panose="020F0502020204030204" pitchFamily="34" charset="0"/>
              <a:ea typeface="Symbol" panose="05050102010706020507" pitchFamily="18" charset="2"/>
              <a:cs typeface="Symbol" panose="05050102010706020507" pitchFamily="18" charset="2"/>
            </a:endParaRPr>
          </a:p>
          <a:p>
            <a:endParaRPr lang="en-US" dirty="0"/>
          </a:p>
        </p:txBody>
      </p:sp>
    </p:spTree>
    <p:extLst>
      <p:ext uri="{BB962C8B-B14F-4D97-AF65-F5344CB8AC3E}">
        <p14:creationId xmlns:p14="http://schemas.microsoft.com/office/powerpoint/2010/main" val="2289905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4BF7-ACBB-432F-9663-DB90A8C470A9}"/>
              </a:ext>
            </a:extLst>
          </p:cNvPr>
          <p:cNvSpPr>
            <a:spLocks noGrp="1"/>
          </p:cNvSpPr>
          <p:nvPr>
            <p:ph type="title"/>
          </p:nvPr>
        </p:nvSpPr>
        <p:spPr/>
        <p:txBody>
          <a:bodyPr/>
          <a:lstStyle/>
          <a:p>
            <a:pPr algn="ctr"/>
            <a:r>
              <a:rPr lang="en-US" b="1" dirty="0"/>
              <a:t>Thanks From</a:t>
            </a:r>
          </a:p>
        </p:txBody>
      </p:sp>
      <p:pic>
        <p:nvPicPr>
          <p:cNvPr id="5" name="Content Placeholder 4">
            <a:extLst>
              <a:ext uri="{FF2B5EF4-FFF2-40B4-BE49-F238E27FC236}">
                <a16:creationId xmlns:a16="http://schemas.microsoft.com/office/drawing/2014/main" id="{5CBC9C8F-717D-4B2F-85FE-FE17C49E8F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842" y="2369146"/>
            <a:ext cx="4220441" cy="3982244"/>
          </a:xfrm>
        </p:spPr>
      </p:pic>
    </p:spTree>
    <p:extLst>
      <p:ext uri="{BB962C8B-B14F-4D97-AF65-F5344CB8AC3E}">
        <p14:creationId xmlns:p14="http://schemas.microsoft.com/office/powerpoint/2010/main" val="4089008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TotalTime>
  <Words>4815</Words>
  <Application>Microsoft Office PowerPoint</Application>
  <PresentationFormat>Widescreen</PresentationFormat>
  <Paragraphs>493</Paragraphs>
  <Slides>58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Courier New</vt:lpstr>
      <vt:lpstr>Symbol</vt:lpstr>
      <vt:lpstr>Times New Roman</vt:lpstr>
      <vt:lpstr>Office Theme</vt:lpstr>
      <vt:lpstr>Clinical Transfusion Practice</vt:lpstr>
      <vt:lpstr>Introduction</vt:lpstr>
      <vt:lpstr>Principles of clinical transfusion practice</vt:lpstr>
      <vt:lpstr>Safe blood</vt:lpstr>
      <vt:lpstr>WHO Blood Safety Initiative</vt:lpstr>
      <vt:lpstr>Screening of Blood Donations</vt:lpstr>
      <vt:lpstr>Blood donor recruitment</vt:lpstr>
      <vt:lpstr>Blood Donar requirement eligibility criteria</vt:lpstr>
      <vt:lpstr>PowerPoint Presentation</vt:lpstr>
      <vt:lpstr>Blood collection</vt:lpstr>
      <vt:lpstr>Blood collection</vt:lpstr>
      <vt:lpstr>Blood Screening</vt:lpstr>
      <vt:lpstr>Blood Components</vt:lpstr>
      <vt:lpstr>Whole Blood</vt:lpstr>
      <vt:lpstr>Centrifuse</vt:lpstr>
      <vt:lpstr>Blood Component Separation</vt:lpstr>
      <vt:lpstr>Store</vt:lpstr>
      <vt:lpstr>Whole blood</vt:lpstr>
      <vt:lpstr>Whole blood</vt:lpstr>
      <vt:lpstr>Red cell concentrates (RCC)/Packed Cell</vt:lpstr>
      <vt:lpstr>Red cell concentrates (RCC)/Packed Cell</vt:lpstr>
      <vt:lpstr>Platelet concentrates (PC)</vt:lpstr>
      <vt:lpstr>Blood Cell Separator / Apheresis</vt:lpstr>
      <vt:lpstr>Platelet concentrates (PC)</vt:lpstr>
      <vt:lpstr>Platelet concentrates (PC)</vt:lpstr>
      <vt:lpstr>Platelet concentrates (PC)</vt:lpstr>
      <vt:lpstr>Fresh Frozen Plasma (FFP)</vt:lpstr>
      <vt:lpstr>Fresh Frozen Plasma (FFP)</vt:lpstr>
      <vt:lpstr>Fresh Frozen Plasma (FFP)</vt:lpstr>
      <vt:lpstr>Cryoprecipitated </vt:lpstr>
      <vt:lpstr>Store minus Temparature</vt:lpstr>
      <vt:lpstr>Indications for blood transfusion</vt:lpstr>
      <vt:lpstr>Responsibilities of attending physician</vt:lpstr>
      <vt:lpstr>Administration of Blood Products</vt:lpstr>
      <vt:lpstr>Blood request form</vt:lpstr>
      <vt:lpstr>PowerPoint Presentation</vt:lpstr>
      <vt:lpstr>Blood samples</vt:lpstr>
      <vt:lpstr>Blood samples label</vt:lpstr>
      <vt:lpstr>Red cell compatibility testing</vt:lpstr>
      <vt:lpstr>Check points for signs of deterioration in blood and plasma</vt:lpstr>
      <vt:lpstr>Suggested rates of transfusion</vt:lpstr>
      <vt:lpstr>Duration times for transfusion</vt:lpstr>
      <vt:lpstr>Blood administration set</vt:lpstr>
      <vt:lpstr>Monitoring the transfusion</vt:lpstr>
      <vt:lpstr>Use of medication at time of transfusion</vt:lpstr>
      <vt:lpstr>Addition of medicine or other fluids with blood and blood components</vt:lpstr>
      <vt:lpstr>PowerPoint Presentation</vt:lpstr>
      <vt:lpstr>Guidelines for recognition and management of acute transfusion reactions</vt:lpstr>
      <vt:lpstr>Moderately severe reactions</vt:lpstr>
      <vt:lpstr>Immediate management of Category 2:  Moderately severe reactions</vt:lpstr>
      <vt:lpstr>Category 3: Life‐threatening reactions</vt:lpstr>
      <vt:lpstr>Immediate management of Category 3: Life‐threatening reactions</vt:lpstr>
      <vt:lpstr>Immediate management of Category 3:       Ctd.. Life‐threatening reactions</vt:lpstr>
      <vt:lpstr>Investigating acute transfusion reactions</vt:lpstr>
      <vt:lpstr>Guidelines for recognition and management of  transfusion reactions</vt:lpstr>
      <vt:lpstr>Delayed haemolytic transfusion reaction</vt:lpstr>
      <vt:lpstr>Massive Blood Transfusion</vt:lpstr>
      <vt:lpstr>Thanks From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Transfusion Practice </dc:title>
  <dc:creator>Ahmed Zami</dc:creator>
  <cp:lastModifiedBy>Ahmed Zami</cp:lastModifiedBy>
  <cp:revision>62</cp:revision>
  <dcterms:created xsi:type="dcterms:W3CDTF">2021-06-03T04:45:29Z</dcterms:created>
  <dcterms:modified xsi:type="dcterms:W3CDTF">2021-06-08T05:30:30Z</dcterms:modified>
</cp:coreProperties>
</file>