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Lst>
  <p:sldSz cx="9144000" cy="6858000" type="screen4x3"/>
  <p:notesSz cx="9144000" cy="6858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FF"/>
    <a:srgbClr val="FF0066"/>
  </p:clrMru>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78" y="-108"/>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a:lstStyle>
            <a:lvl1pPr>
              <a:defRPr/>
            </a:lvl1pPr>
          </a:lstStyle>
          <a:p>
            <a:endParaRPr/>
          </a:p>
        </p:txBody>
      </p:sp>
      <p:sp>
        <p:nvSpPr>
          <p:cNvPr id="4" name="Holder 4"/>
          <p:cNvSpPr>
            <a:spLocks noGrp="1"/>
          </p:cNvSpPr>
          <p:nvPr>
            <p:ph type="ftr" sz="quarter" idx="10"/>
          </p:nvPr>
        </p:nvSpPr>
        <p:spPr/>
        <p:txBody>
          <a:bodyPr/>
          <a:lstStyle>
            <a:lvl1pPr>
              <a:defRPr/>
            </a:lvl1pPr>
          </a:lstStyle>
          <a:p>
            <a:pPr>
              <a:defRPr/>
            </a:pPr>
            <a:endParaRPr/>
          </a:p>
        </p:txBody>
      </p:sp>
      <p:sp>
        <p:nvSpPr>
          <p:cNvPr id="5" name="Holder 5"/>
          <p:cNvSpPr>
            <a:spLocks noGrp="1"/>
          </p:cNvSpPr>
          <p:nvPr>
            <p:ph type="dt" sz="half" idx="11"/>
          </p:nvPr>
        </p:nvSpPr>
        <p:spPr/>
        <p:txBody>
          <a:bodyPr/>
          <a:lstStyle>
            <a:lvl1pPr>
              <a:defRPr/>
            </a:lvl1pPr>
          </a:lstStyle>
          <a:p>
            <a:pPr>
              <a:defRPr/>
            </a:pPr>
            <a:fld id="{CEC64805-E5F8-41EB-9A2D-E6362081C13F}" type="datetimeFigureOut">
              <a:rPr lang="en-US"/>
              <a:pPr>
                <a:defRPr/>
              </a:pPr>
              <a:t>10/16/2019</a:t>
            </a:fld>
            <a:endParaRPr lang="en-US"/>
          </a:p>
        </p:txBody>
      </p:sp>
      <p:sp>
        <p:nvSpPr>
          <p:cNvPr id="6" name="Holder 6"/>
          <p:cNvSpPr>
            <a:spLocks noGrp="1"/>
          </p:cNvSpPr>
          <p:nvPr>
            <p:ph type="sldNum" sz="quarter" idx="12"/>
          </p:nvPr>
        </p:nvSpPr>
        <p:spPr/>
        <p:txBody>
          <a:bodyPr/>
          <a:lstStyle>
            <a:lvl1pPr>
              <a:defRPr/>
            </a:lvl1pPr>
          </a:lstStyle>
          <a:p>
            <a:pPr>
              <a:defRPr/>
            </a:pPr>
            <a:fld id="{047BFCAB-BABE-47AA-98DA-B835FCF0E611}" type="slidenum">
              <a:rPr/>
              <a:pPr>
                <a:def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3200" b="0" i="0">
                <a:solidFill>
                  <a:schemeClr val="tx1"/>
                </a:solidFill>
                <a:latin typeface="Times New Roman"/>
                <a:cs typeface="Times New Roman"/>
              </a:defRPr>
            </a:lvl1pPr>
          </a:lstStyle>
          <a:p>
            <a:endParaRPr/>
          </a:p>
        </p:txBody>
      </p:sp>
      <p:sp>
        <p:nvSpPr>
          <p:cNvPr id="3" name="Holder 3"/>
          <p:cNvSpPr>
            <a:spLocks noGrp="1"/>
          </p:cNvSpPr>
          <p:nvPr>
            <p:ph type="body" idx="1"/>
          </p:nvPr>
        </p:nvSpPr>
        <p:spPr/>
        <p:txBody>
          <a:bodyPr/>
          <a:lstStyle>
            <a:lvl1pPr>
              <a:defRPr b="0" i="0">
                <a:solidFill>
                  <a:schemeClr val="tx1"/>
                </a:solidFill>
              </a:defRPr>
            </a:lvl1pPr>
          </a:lstStyle>
          <a:p>
            <a:endParaRPr/>
          </a:p>
        </p:txBody>
      </p:sp>
      <p:sp>
        <p:nvSpPr>
          <p:cNvPr id="4" name="Holder 4"/>
          <p:cNvSpPr>
            <a:spLocks noGrp="1"/>
          </p:cNvSpPr>
          <p:nvPr>
            <p:ph type="ftr" sz="quarter" idx="10"/>
          </p:nvPr>
        </p:nvSpPr>
        <p:spPr/>
        <p:txBody>
          <a:bodyPr/>
          <a:lstStyle>
            <a:lvl1pPr>
              <a:defRPr/>
            </a:lvl1pPr>
          </a:lstStyle>
          <a:p>
            <a:pPr>
              <a:defRPr/>
            </a:pPr>
            <a:endParaRPr/>
          </a:p>
        </p:txBody>
      </p:sp>
      <p:sp>
        <p:nvSpPr>
          <p:cNvPr id="5" name="Holder 5"/>
          <p:cNvSpPr>
            <a:spLocks noGrp="1"/>
          </p:cNvSpPr>
          <p:nvPr>
            <p:ph type="dt" sz="half" idx="11"/>
          </p:nvPr>
        </p:nvSpPr>
        <p:spPr/>
        <p:txBody>
          <a:bodyPr/>
          <a:lstStyle>
            <a:lvl1pPr>
              <a:defRPr/>
            </a:lvl1pPr>
          </a:lstStyle>
          <a:p>
            <a:pPr>
              <a:defRPr/>
            </a:pPr>
            <a:fld id="{EA21FB71-B0FF-43D7-95B4-136F8689E18F}" type="datetimeFigureOut">
              <a:rPr lang="en-US"/>
              <a:pPr>
                <a:defRPr/>
              </a:pPr>
              <a:t>10/16/2019</a:t>
            </a:fld>
            <a:endParaRPr lang="en-US"/>
          </a:p>
        </p:txBody>
      </p:sp>
      <p:sp>
        <p:nvSpPr>
          <p:cNvPr id="6" name="Holder 6"/>
          <p:cNvSpPr>
            <a:spLocks noGrp="1"/>
          </p:cNvSpPr>
          <p:nvPr>
            <p:ph type="sldNum" sz="quarter" idx="12"/>
          </p:nvPr>
        </p:nvSpPr>
        <p:spPr/>
        <p:txBody>
          <a:bodyPr/>
          <a:lstStyle>
            <a:lvl1pPr>
              <a:defRPr/>
            </a:lvl1pPr>
          </a:lstStyle>
          <a:p>
            <a:pPr>
              <a:defRPr/>
            </a:pPr>
            <a:fld id="{5D462BAE-6811-4189-B1AD-299FD60C62EB}" type="slidenum">
              <a:rPr/>
              <a:pPr>
                <a:def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3200" b="0" i="0">
                <a:solidFill>
                  <a:schemeClr val="tx1"/>
                </a:solidFill>
                <a:latin typeface="Times New Roman"/>
                <a:cs typeface="Times New Roman"/>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a:lstStyle>
            <a:lvl1pPr>
              <a:defRPr/>
            </a:lvl1pPr>
          </a:lstStyle>
          <a:p>
            <a:endParaRPr/>
          </a:p>
        </p:txBody>
      </p:sp>
      <p:sp>
        <p:nvSpPr>
          <p:cNvPr id="5" name="Holder 4"/>
          <p:cNvSpPr>
            <a:spLocks noGrp="1"/>
          </p:cNvSpPr>
          <p:nvPr>
            <p:ph type="ftr" sz="quarter" idx="10"/>
          </p:nvPr>
        </p:nvSpPr>
        <p:spPr/>
        <p:txBody>
          <a:bodyPr/>
          <a:lstStyle>
            <a:lvl1pPr>
              <a:defRPr/>
            </a:lvl1pPr>
          </a:lstStyle>
          <a:p>
            <a:pPr>
              <a:defRPr/>
            </a:pPr>
            <a:endParaRPr/>
          </a:p>
        </p:txBody>
      </p:sp>
      <p:sp>
        <p:nvSpPr>
          <p:cNvPr id="6" name="Holder 5"/>
          <p:cNvSpPr>
            <a:spLocks noGrp="1"/>
          </p:cNvSpPr>
          <p:nvPr>
            <p:ph type="dt" sz="half" idx="11"/>
          </p:nvPr>
        </p:nvSpPr>
        <p:spPr/>
        <p:txBody>
          <a:bodyPr/>
          <a:lstStyle>
            <a:lvl1pPr>
              <a:defRPr/>
            </a:lvl1pPr>
          </a:lstStyle>
          <a:p>
            <a:pPr>
              <a:defRPr/>
            </a:pPr>
            <a:fld id="{E0D509B3-EDB1-4F88-9117-7EFAD82DBEEE}" type="datetimeFigureOut">
              <a:rPr lang="en-US"/>
              <a:pPr>
                <a:defRPr/>
              </a:pPr>
              <a:t>10/16/2019</a:t>
            </a:fld>
            <a:endParaRPr lang="en-US"/>
          </a:p>
        </p:txBody>
      </p:sp>
      <p:sp>
        <p:nvSpPr>
          <p:cNvPr id="7" name="Holder 6"/>
          <p:cNvSpPr>
            <a:spLocks noGrp="1"/>
          </p:cNvSpPr>
          <p:nvPr>
            <p:ph type="sldNum" sz="quarter" idx="12"/>
          </p:nvPr>
        </p:nvSpPr>
        <p:spPr/>
        <p:txBody>
          <a:bodyPr/>
          <a:lstStyle>
            <a:lvl1pPr>
              <a:defRPr/>
            </a:lvl1pPr>
          </a:lstStyle>
          <a:p>
            <a:pPr>
              <a:defRPr/>
            </a:pPr>
            <a:fld id="{1968B5D0-7DAE-4510-81E2-FFDB3D5D1902}" type="slidenum">
              <a:rPr/>
              <a:pPr>
                <a:def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3200" b="0" i="0">
                <a:solidFill>
                  <a:schemeClr val="tx1"/>
                </a:solidFill>
                <a:latin typeface="Times New Roman"/>
                <a:cs typeface="Times New Roman"/>
              </a:defRPr>
            </a:lvl1pPr>
          </a:lstStyle>
          <a:p>
            <a:endParaRPr/>
          </a:p>
        </p:txBody>
      </p:sp>
      <p:sp>
        <p:nvSpPr>
          <p:cNvPr id="3" name="Holder 4"/>
          <p:cNvSpPr>
            <a:spLocks noGrp="1"/>
          </p:cNvSpPr>
          <p:nvPr>
            <p:ph type="ftr" sz="quarter" idx="10"/>
          </p:nvPr>
        </p:nvSpPr>
        <p:spPr/>
        <p:txBody>
          <a:bodyPr/>
          <a:lstStyle>
            <a:lvl1pPr>
              <a:defRPr/>
            </a:lvl1pPr>
          </a:lstStyle>
          <a:p>
            <a:pPr>
              <a:defRPr/>
            </a:pPr>
            <a:endParaRPr/>
          </a:p>
        </p:txBody>
      </p:sp>
      <p:sp>
        <p:nvSpPr>
          <p:cNvPr id="4" name="Holder 5"/>
          <p:cNvSpPr>
            <a:spLocks noGrp="1"/>
          </p:cNvSpPr>
          <p:nvPr>
            <p:ph type="dt" sz="half" idx="11"/>
          </p:nvPr>
        </p:nvSpPr>
        <p:spPr/>
        <p:txBody>
          <a:bodyPr/>
          <a:lstStyle>
            <a:lvl1pPr>
              <a:defRPr/>
            </a:lvl1pPr>
          </a:lstStyle>
          <a:p>
            <a:pPr>
              <a:defRPr/>
            </a:pPr>
            <a:fld id="{F5502F48-81A6-4490-8B8C-92C0147FFB6C}" type="datetimeFigureOut">
              <a:rPr lang="en-US"/>
              <a:pPr>
                <a:defRPr/>
              </a:pPr>
              <a:t>10/16/2019</a:t>
            </a:fld>
            <a:endParaRPr lang="en-US"/>
          </a:p>
        </p:txBody>
      </p:sp>
      <p:sp>
        <p:nvSpPr>
          <p:cNvPr id="5" name="Holder 6"/>
          <p:cNvSpPr>
            <a:spLocks noGrp="1"/>
          </p:cNvSpPr>
          <p:nvPr>
            <p:ph type="sldNum" sz="quarter" idx="12"/>
          </p:nvPr>
        </p:nvSpPr>
        <p:spPr/>
        <p:txBody>
          <a:bodyPr/>
          <a:lstStyle>
            <a:lvl1pPr>
              <a:defRPr/>
            </a:lvl1pPr>
          </a:lstStyle>
          <a:p>
            <a:pPr>
              <a:defRPr/>
            </a:pPr>
            <a:fld id="{3C00685A-8072-4804-82B0-58FCFE973EE5}" type="slidenum">
              <a:rPr/>
              <a:pPr>
                <a:def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p:cNvSpPr>
            <a:spLocks noGrp="1"/>
          </p:cNvSpPr>
          <p:nvPr>
            <p:ph type="ftr" sz="quarter" idx="10"/>
          </p:nvPr>
        </p:nvSpPr>
        <p:spPr/>
        <p:txBody>
          <a:bodyPr/>
          <a:lstStyle>
            <a:lvl1pPr>
              <a:defRPr/>
            </a:lvl1pPr>
          </a:lstStyle>
          <a:p>
            <a:pPr>
              <a:defRPr/>
            </a:pPr>
            <a:endParaRPr/>
          </a:p>
        </p:txBody>
      </p:sp>
      <p:sp>
        <p:nvSpPr>
          <p:cNvPr id="3" name="Holder 5"/>
          <p:cNvSpPr>
            <a:spLocks noGrp="1"/>
          </p:cNvSpPr>
          <p:nvPr>
            <p:ph type="dt" sz="half" idx="11"/>
          </p:nvPr>
        </p:nvSpPr>
        <p:spPr/>
        <p:txBody>
          <a:bodyPr/>
          <a:lstStyle>
            <a:lvl1pPr>
              <a:defRPr/>
            </a:lvl1pPr>
          </a:lstStyle>
          <a:p>
            <a:pPr>
              <a:defRPr/>
            </a:pPr>
            <a:fld id="{F38B38C3-43DD-42AC-A385-D5BF8CD3F637}" type="datetimeFigureOut">
              <a:rPr lang="en-US"/>
              <a:pPr>
                <a:defRPr/>
              </a:pPr>
              <a:t>10/16/2019</a:t>
            </a:fld>
            <a:endParaRPr lang="en-US"/>
          </a:p>
        </p:txBody>
      </p:sp>
      <p:sp>
        <p:nvSpPr>
          <p:cNvPr id="4" name="Holder 6"/>
          <p:cNvSpPr>
            <a:spLocks noGrp="1"/>
          </p:cNvSpPr>
          <p:nvPr>
            <p:ph type="sldNum" sz="quarter" idx="12"/>
          </p:nvPr>
        </p:nvSpPr>
        <p:spPr/>
        <p:txBody>
          <a:bodyPr/>
          <a:lstStyle>
            <a:lvl1pPr>
              <a:defRPr/>
            </a:lvl1pPr>
          </a:lstStyle>
          <a:p>
            <a:pPr>
              <a:defRPr/>
            </a:pPr>
            <a:fld id="{7E88EF77-C3A0-4C7F-8AA0-ECC09D0773FF}" type="slidenum">
              <a:rPr/>
              <a:pPr>
                <a:def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Holder 2"/>
          <p:cNvSpPr>
            <a:spLocks noGrp="1"/>
          </p:cNvSpPr>
          <p:nvPr>
            <p:ph type="title"/>
          </p:nvPr>
        </p:nvSpPr>
        <p:spPr bwMode="auto">
          <a:xfrm>
            <a:off x="612775" y="363538"/>
            <a:ext cx="7918450" cy="100330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lang="en-US" smtClean="0"/>
          </a:p>
        </p:txBody>
      </p:sp>
      <p:sp>
        <p:nvSpPr>
          <p:cNvPr id="1027" name="Holder 3"/>
          <p:cNvSpPr>
            <a:spLocks noGrp="1"/>
          </p:cNvSpPr>
          <p:nvPr>
            <p:ph type="body" idx="1"/>
          </p:nvPr>
        </p:nvSpPr>
        <p:spPr bwMode="auto">
          <a:xfrm>
            <a:off x="436563" y="1947863"/>
            <a:ext cx="8270875" cy="331787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endParaRPr lang="en-US" smtClean="0"/>
          </a:p>
        </p:txBody>
      </p:sp>
      <p:sp>
        <p:nvSpPr>
          <p:cNvPr id="4" name="Holder 4"/>
          <p:cNvSpPr>
            <a:spLocks noGrp="1"/>
          </p:cNvSpPr>
          <p:nvPr>
            <p:ph type="ftr" sz="quarter" idx="5"/>
          </p:nvPr>
        </p:nvSpPr>
        <p:spPr>
          <a:xfrm>
            <a:off x="3108325" y="6378575"/>
            <a:ext cx="2927350" cy="342900"/>
          </a:xfrm>
          <a:prstGeom prst="rect">
            <a:avLst/>
          </a:prstGeom>
        </p:spPr>
        <p:txBody>
          <a:bodyPr wrap="square" lIns="0" tIns="0" rIns="0" bIns="0">
            <a:spAutoFit/>
          </a:bodyPr>
          <a:lstStyle>
            <a:lvl1pPr algn="ctr" fontAlgn="auto">
              <a:spcBef>
                <a:spcPts val="0"/>
              </a:spcBef>
              <a:spcAft>
                <a:spcPts val="0"/>
              </a:spcAft>
              <a:defRPr>
                <a:solidFill>
                  <a:schemeClr val="tx1">
                    <a:tint val="75000"/>
                  </a:schemeClr>
                </a:solidFill>
                <a:latin typeface="+mn-lt"/>
                <a:cs typeface="+mn-cs"/>
              </a:defRPr>
            </a:lvl1pPr>
          </a:lstStyle>
          <a:p>
            <a:pPr>
              <a:defRPr/>
            </a:pPr>
            <a:endParaRPr/>
          </a:p>
        </p:txBody>
      </p:sp>
      <p:sp>
        <p:nvSpPr>
          <p:cNvPr id="5" name="Holder 5"/>
          <p:cNvSpPr>
            <a:spLocks noGrp="1"/>
          </p:cNvSpPr>
          <p:nvPr>
            <p:ph type="dt" sz="half" idx="6"/>
          </p:nvPr>
        </p:nvSpPr>
        <p:spPr>
          <a:xfrm>
            <a:off x="457200" y="6378575"/>
            <a:ext cx="2103438" cy="342900"/>
          </a:xfrm>
          <a:prstGeom prst="rect">
            <a:avLst/>
          </a:prstGeom>
        </p:spPr>
        <p:txBody>
          <a:bodyPr wrap="square" lIns="0" tIns="0" rIns="0" bIns="0">
            <a:spAutoFit/>
          </a:bodyPr>
          <a:lstStyle>
            <a:lvl1pPr algn="l" fontAlgn="auto">
              <a:spcBef>
                <a:spcPts val="0"/>
              </a:spcBef>
              <a:spcAft>
                <a:spcPts val="0"/>
              </a:spcAft>
              <a:defRPr>
                <a:solidFill>
                  <a:schemeClr val="tx1">
                    <a:tint val="75000"/>
                  </a:schemeClr>
                </a:solidFill>
                <a:latin typeface="+mn-lt"/>
                <a:cs typeface="+mn-cs"/>
              </a:defRPr>
            </a:lvl1pPr>
          </a:lstStyle>
          <a:p>
            <a:pPr>
              <a:defRPr/>
            </a:pPr>
            <a:fld id="{0850BE85-8DB8-463D-AEA3-555E2F2032F6}" type="datetimeFigureOut">
              <a:rPr lang="en-US"/>
              <a:pPr>
                <a:defRPr/>
              </a:pPr>
              <a:t>10/16/2019</a:t>
            </a:fld>
            <a:endParaRPr lang="en-US"/>
          </a:p>
        </p:txBody>
      </p:sp>
      <p:sp>
        <p:nvSpPr>
          <p:cNvPr id="6" name="Holder 6"/>
          <p:cNvSpPr>
            <a:spLocks noGrp="1"/>
          </p:cNvSpPr>
          <p:nvPr>
            <p:ph type="sldNum" sz="quarter" idx="7"/>
          </p:nvPr>
        </p:nvSpPr>
        <p:spPr>
          <a:xfrm>
            <a:off x="6583363" y="6378575"/>
            <a:ext cx="2103437" cy="342900"/>
          </a:xfrm>
          <a:prstGeom prst="rect">
            <a:avLst/>
          </a:prstGeom>
        </p:spPr>
        <p:txBody>
          <a:bodyPr wrap="square" lIns="0" tIns="0" rIns="0" bIns="0">
            <a:spAutoFit/>
          </a:bodyPr>
          <a:lstStyle>
            <a:lvl1pPr algn="r" fontAlgn="auto">
              <a:spcBef>
                <a:spcPts val="0"/>
              </a:spcBef>
              <a:spcAft>
                <a:spcPts val="0"/>
              </a:spcAft>
              <a:defRPr>
                <a:solidFill>
                  <a:schemeClr val="tx1">
                    <a:tint val="75000"/>
                  </a:schemeClr>
                </a:solidFill>
                <a:latin typeface="+mn-lt"/>
                <a:cs typeface="+mn-cs"/>
              </a:defRPr>
            </a:lvl1pPr>
          </a:lstStyle>
          <a:p>
            <a:pPr>
              <a:defRPr/>
            </a:pPr>
            <a:fld id="{BEF9B0A3-0BBD-4103-9020-797E44DBED6B}"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itchFamily="34" charset="0"/>
        </a:defRPr>
      </a:lvl2pPr>
      <a:lvl3pPr algn="ctr" rtl="0" eaLnBrk="0" fontAlgn="base" hangingPunct="0">
        <a:spcBef>
          <a:spcPct val="0"/>
        </a:spcBef>
        <a:spcAft>
          <a:spcPct val="0"/>
        </a:spcAft>
        <a:defRPr>
          <a:solidFill>
            <a:schemeClr val="tx2"/>
          </a:solidFill>
          <a:latin typeface="Calibri" pitchFamily="34" charset="0"/>
        </a:defRPr>
      </a:lvl3pPr>
      <a:lvl4pPr algn="ctr" rtl="0" eaLnBrk="0" fontAlgn="base" hangingPunct="0">
        <a:spcBef>
          <a:spcPct val="0"/>
        </a:spcBef>
        <a:spcAft>
          <a:spcPct val="0"/>
        </a:spcAft>
        <a:defRPr>
          <a:solidFill>
            <a:schemeClr val="tx2"/>
          </a:solidFill>
          <a:latin typeface="Calibri" pitchFamily="34" charset="0"/>
        </a:defRPr>
      </a:lvl4pPr>
      <a:lvl5pPr algn="ctr" rtl="0" eaLnBrk="0" fontAlgn="base" hangingPunct="0">
        <a:spcBef>
          <a:spcPct val="0"/>
        </a:spcBef>
        <a:spcAft>
          <a:spcPct val="0"/>
        </a:spcAft>
        <a:defRPr>
          <a:solidFill>
            <a:schemeClr val="tx2"/>
          </a:solidFill>
          <a:latin typeface="Calibri" pitchFamily="34" charset="0"/>
        </a:defRPr>
      </a:lvl5pPr>
      <a:lvl6pPr marL="457200" algn="ctr" rtl="0" eaLnBrk="0" fontAlgn="base" hangingPunct="0">
        <a:spcBef>
          <a:spcPct val="0"/>
        </a:spcBef>
        <a:spcAft>
          <a:spcPct val="0"/>
        </a:spcAft>
        <a:defRPr>
          <a:solidFill>
            <a:schemeClr val="tx2"/>
          </a:solidFill>
          <a:latin typeface="Calibri" pitchFamily="34" charset="0"/>
        </a:defRPr>
      </a:lvl6pPr>
      <a:lvl7pPr marL="914400" algn="ctr" rtl="0" eaLnBrk="0" fontAlgn="base" hangingPunct="0">
        <a:spcBef>
          <a:spcPct val="0"/>
        </a:spcBef>
        <a:spcAft>
          <a:spcPct val="0"/>
        </a:spcAft>
        <a:defRPr>
          <a:solidFill>
            <a:schemeClr val="tx2"/>
          </a:solidFill>
          <a:latin typeface="Calibri" pitchFamily="34" charset="0"/>
        </a:defRPr>
      </a:lvl7pPr>
      <a:lvl8pPr marL="1371600" algn="ctr" rtl="0" eaLnBrk="0" fontAlgn="base" hangingPunct="0">
        <a:spcBef>
          <a:spcPct val="0"/>
        </a:spcBef>
        <a:spcAft>
          <a:spcPct val="0"/>
        </a:spcAft>
        <a:defRPr>
          <a:solidFill>
            <a:schemeClr val="tx2"/>
          </a:solidFill>
          <a:latin typeface="Calibri" pitchFamily="34" charset="0"/>
        </a:defRPr>
      </a:lvl8pPr>
      <a:lvl9pPr marL="1828800" algn="ctr" rtl="0" eaLnBrk="0" fontAlgn="base" hangingPunct="0">
        <a:spcBef>
          <a:spcPct val="0"/>
        </a:spcBef>
        <a:spcAft>
          <a:spcPct val="0"/>
        </a:spcAft>
        <a:defRPr>
          <a:solidFill>
            <a:schemeClr val="tx2"/>
          </a:solidFill>
          <a:latin typeface="Calibri" pitchFamily="34" charset="0"/>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9.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4.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5.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6.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2.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4.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6.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9.jpe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7.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8.jpe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0.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3.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5.jpeg"/><Relationship Id="rId2" Type="http://schemas.openxmlformats.org/officeDocument/2006/relationships/image" Target="../media/image84.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91.jpeg"/><Relationship Id="rId2" Type="http://schemas.openxmlformats.org/officeDocument/2006/relationships/image" Target="../media/image46.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4.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6.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7.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8.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0.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4.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7.jpeg"/><Relationship Id="rId2" Type="http://schemas.openxmlformats.org/officeDocument/2006/relationships/image" Target="../media/image106.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8.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9.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2.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3.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4.pn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GB">
              <a:latin typeface="Calibri" pitchFamily="34" charset="0"/>
            </a:endParaRPr>
          </a:p>
        </p:txBody>
      </p:sp>
      <p:sp>
        <p:nvSpPr>
          <p:cNvPr id="717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GB">
              <a:latin typeface="Calibri" pitchFamily="34" charset="0"/>
            </a:endParaRPr>
          </a:p>
        </p:txBody>
      </p:sp>
      <p:sp>
        <p:nvSpPr>
          <p:cNvPr id="717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GB">
              <a:latin typeface="Calibri" pitchFamily="34" charset="0"/>
            </a:endParaRPr>
          </a:p>
        </p:txBody>
      </p:sp>
      <p:sp>
        <p:nvSpPr>
          <p:cNvPr id="717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GB">
              <a:latin typeface="Calibri" pitchFamily="34" charset="0"/>
            </a:endParaRPr>
          </a:p>
        </p:txBody>
      </p:sp>
      <p:sp>
        <p:nvSpPr>
          <p:cNvPr id="717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GB">
              <a:latin typeface="Calibri" pitchFamily="34" charset="0"/>
            </a:endParaRPr>
          </a:p>
        </p:txBody>
      </p:sp>
      <p:sp>
        <p:nvSpPr>
          <p:cNvPr id="7" name="object 7"/>
          <p:cNvSpPr txBox="1">
            <a:spLocks noGrp="1"/>
          </p:cNvSpPr>
          <p:nvPr>
            <p:ph type="title"/>
          </p:nvPr>
        </p:nvSpPr>
        <p:spPr>
          <a:xfrm>
            <a:off x="2324100" y="1312863"/>
            <a:ext cx="4762500" cy="744537"/>
          </a:xfrm>
        </p:spPr>
        <p:txBody>
          <a:bodyPr tIns="12700"/>
          <a:lstStyle/>
          <a:p>
            <a:pPr marL="12700" eaLnBrk="1" hangingPunct="1">
              <a:spcBef>
                <a:spcPts val="100"/>
              </a:spcBef>
            </a:pPr>
            <a:r>
              <a:rPr lang="en-US" sz="4800" smtClean="0">
                <a:latin typeface="Times New Roman" pitchFamily="18" charset="0"/>
                <a:cs typeface="Times New Roman" pitchFamily="18" charset="0"/>
              </a:rPr>
              <a:t>LYMPHOMA</a:t>
            </a:r>
          </a:p>
        </p:txBody>
      </p:sp>
      <p:sp>
        <p:nvSpPr>
          <p:cNvPr id="7175" name="object 8"/>
          <p:cNvSpPr txBox="1">
            <a:spLocks noChangeArrowheads="1"/>
          </p:cNvSpPr>
          <p:nvPr/>
        </p:nvSpPr>
        <p:spPr bwMode="auto">
          <a:xfrm>
            <a:off x="2286000" y="3519488"/>
            <a:ext cx="4602163" cy="1550987"/>
          </a:xfrm>
          <a:prstGeom prst="rect">
            <a:avLst/>
          </a:prstGeom>
          <a:noFill/>
          <a:ln w="9525">
            <a:noFill/>
            <a:miter lim="800000"/>
            <a:headEnd/>
            <a:tailEnd/>
          </a:ln>
        </p:spPr>
        <p:txBody>
          <a:bodyPr lIns="0" tIns="12700" rIns="0" bIns="0">
            <a:spAutoFit/>
          </a:bodyPr>
          <a:lstStyle/>
          <a:p>
            <a:pPr marL="12700" algn="ctr"/>
            <a:r>
              <a:rPr lang="en-GB" sz="2800">
                <a:solidFill>
                  <a:srgbClr val="6600FF"/>
                </a:solidFill>
              </a:rPr>
              <a:t>Dr. M. Morsed Zaman Miah</a:t>
            </a:r>
          </a:p>
          <a:p>
            <a:pPr marL="12700" algn="ctr"/>
            <a:r>
              <a:rPr lang="en-GB">
                <a:solidFill>
                  <a:srgbClr val="FF0066"/>
                </a:solidFill>
              </a:rPr>
              <a:t>Assistant Prof. &amp; Head</a:t>
            </a:r>
          </a:p>
          <a:p>
            <a:pPr marL="12700" algn="ctr"/>
            <a:r>
              <a:rPr lang="en-GB">
                <a:solidFill>
                  <a:srgbClr val="FF0066"/>
                </a:solidFill>
              </a:rPr>
              <a:t>Department of Haematology, RMC</a:t>
            </a:r>
          </a:p>
          <a:p>
            <a:pPr marL="12700" algn="ctr"/>
            <a:r>
              <a:rPr lang="en-GB">
                <a:solidFill>
                  <a:srgbClr val="FF0066"/>
                </a:solidFill>
              </a:rPr>
              <a:t>Bangladesh</a:t>
            </a:r>
          </a:p>
          <a:p>
            <a:pPr marL="12700" algn="ctr">
              <a:spcBef>
                <a:spcPts val="100"/>
              </a:spcBef>
            </a:pPr>
            <a:endParaRPr lang="en-US">
              <a:solidFill>
                <a:srgbClr val="FF0066"/>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19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19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19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19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908300" y="1293813"/>
            <a:ext cx="3187700" cy="512762"/>
          </a:xfrm>
        </p:spPr>
        <p:txBody>
          <a:bodyPr tIns="13335" rtlCol="0"/>
          <a:lstStyle/>
          <a:p>
            <a:pPr marL="12700" eaLnBrk="1" fontAlgn="auto" hangingPunct="1">
              <a:spcBef>
                <a:spcPts val="105"/>
              </a:spcBef>
              <a:spcAft>
                <a:spcPts val="0"/>
              </a:spcAft>
              <a:defRPr/>
            </a:pPr>
            <a:r>
              <a:rPr spc="55" dirty="0"/>
              <a:t>INTRODUCTION</a:t>
            </a:r>
          </a:p>
        </p:txBody>
      </p:sp>
      <p:sp>
        <p:nvSpPr>
          <p:cNvPr id="8199" name="object 8"/>
          <p:cNvSpPr txBox="1">
            <a:spLocks noChangeArrowheads="1"/>
          </p:cNvSpPr>
          <p:nvPr/>
        </p:nvSpPr>
        <p:spPr bwMode="auto">
          <a:xfrm>
            <a:off x="293688" y="2232025"/>
            <a:ext cx="8223250" cy="3317875"/>
          </a:xfrm>
          <a:prstGeom prst="rect">
            <a:avLst/>
          </a:prstGeom>
          <a:noFill/>
          <a:ln w="9525">
            <a:noFill/>
            <a:miter lim="800000"/>
            <a:headEnd/>
            <a:tailEnd/>
          </a:ln>
        </p:spPr>
        <p:txBody>
          <a:bodyPr lIns="0" tIns="12700" rIns="0" bIns="0">
            <a:spAutoFit/>
          </a:bodyPr>
          <a:lstStyle/>
          <a:p>
            <a:pPr marL="127000" indent="-114300">
              <a:spcBef>
                <a:spcPts val="100"/>
              </a:spcBef>
              <a:buFont typeface="Arial" charset="0"/>
              <a:buChar char="•"/>
              <a:tabLst>
                <a:tab pos="144463" algn="l"/>
              </a:tabLst>
            </a:pPr>
            <a:r>
              <a:rPr lang="en-US">
                <a:latin typeface="Times New Roman" pitchFamily="18" charset="0"/>
                <a:cs typeface="Times New Roman" pitchFamily="18" charset="0"/>
              </a:rPr>
              <a:t>The term lymphoma identifies a heterogeneous group of biologically and clinically</a:t>
            </a:r>
          </a:p>
          <a:p>
            <a:pPr marL="127000" indent="-114300">
              <a:tabLst>
                <a:tab pos="144463" algn="l"/>
              </a:tabLst>
            </a:pPr>
            <a:r>
              <a:rPr lang="en-US">
                <a:latin typeface="Times New Roman" pitchFamily="18" charset="0"/>
                <a:cs typeface="Times New Roman" pitchFamily="18" charset="0"/>
              </a:rPr>
              <a:t>distinct neoplasms that originate from cells in the lymphoid tissue.</a:t>
            </a:r>
          </a:p>
          <a:p>
            <a:pPr marL="127000" indent="-114300">
              <a:tabLst>
                <a:tab pos="144463" algn="l"/>
              </a:tabLst>
            </a:pPr>
            <a:endParaRPr lang="en-US">
              <a:latin typeface="Times New Roman" pitchFamily="18" charset="0"/>
              <a:cs typeface="Times New Roman" pitchFamily="18" charset="0"/>
            </a:endParaRPr>
          </a:p>
          <a:p>
            <a:pPr marL="127000" indent="-114300">
              <a:tabLst>
                <a:tab pos="144463" algn="l"/>
              </a:tabLst>
            </a:pPr>
            <a:endParaRPr lang="en-US" sz="1900">
              <a:latin typeface="Times New Roman" pitchFamily="18" charset="0"/>
              <a:cs typeface="Times New Roman" pitchFamily="18" charset="0"/>
            </a:endParaRPr>
          </a:p>
          <a:p>
            <a:pPr marL="127000" indent="-114300">
              <a:buFont typeface="Arial" charset="0"/>
              <a:buChar char="•"/>
              <a:tabLst>
                <a:tab pos="144463" algn="l"/>
              </a:tabLst>
            </a:pPr>
            <a:r>
              <a:rPr lang="en-US">
                <a:latin typeface="Times New Roman" pitchFamily="18" charset="0"/>
                <a:cs typeface="Times New Roman" pitchFamily="18" charset="0"/>
              </a:rPr>
              <a:t>They have been historically divided into 2 distinct categories : Hodgkin’s and Non-  Hodgkin’s Lymphoma.</a:t>
            </a:r>
          </a:p>
          <a:p>
            <a:pPr marL="127000" indent="-114300">
              <a:buFont typeface="Arial" charset="0"/>
              <a:buChar char="•"/>
              <a:tabLst>
                <a:tab pos="144463" algn="l"/>
              </a:tabLst>
            </a:pPr>
            <a:endParaRPr lang="en-US">
              <a:latin typeface="Times New Roman" pitchFamily="18" charset="0"/>
              <a:cs typeface="Times New Roman" pitchFamily="18" charset="0"/>
            </a:endParaRPr>
          </a:p>
          <a:p>
            <a:pPr marL="127000" indent="-114300">
              <a:spcBef>
                <a:spcPts val="13"/>
              </a:spcBef>
              <a:buFont typeface="Arial" charset="0"/>
              <a:buChar char="•"/>
              <a:tabLst>
                <a:tab pos="144463" algn="l"/>
              </a:tabLst>
            </a:pPr>
            <a:endParaRPr lang="en-US" sz="1900">
              <a:latin typeface="Times New Roman" pitchFamily="18" charset="0"/>
              <a:cs typeface="Times New Roman" pitchFamily="18" charset="0"/>
            </a:endParaRPr>
          </a:p>
          <a:p>
            <a:pPr marL="127000" indent="-114300">
              <a:buFont typeface="Arial" charset="0"/>
              <a:buChar char="•"/>
              <a:tabLst>
                <a:tab pos="144463" algn="l"/>
              </a:tabLst>
            </a:pPr>
            <a:r>
              <a:rPr lang="en-US">
                <a:latin typeface="Times New Roman" pitchFamily="18" charset="0"/>
                <a:cs typeface="Times New Roman" pitchFamily="18" charset="0"/>
              </a:rPr>
              <a:t>85% of lymphomas originate from mature B cells</a:t>
            </a:r>
          </a:p>
          <a:p>
            <a:pPr marL="127000" indent="-114300">
              <a:buFont typeface="Arial" charset="0"/>
              <a:buChar char="•"/>
              <a:tabLst>
                <a:tab pos="144463" algn="l"/>
              </a:tabLst>
            </a:pPr>
            <a:endParaRPr lang="en-US" sz="2100">
              <a:latin typeface="Times New Roman" pitchFamily="18" charset="0"/>
              <a:cs typeface="Times New Roman" pitchFamily="18" charset="0"/>
            </a:endParaRPr>
          </a:p>
          <a:p>
            <a:pPr marL="127000" indent="-114300">
              <a:buFont typeface="Arial" charset="0"/>
              <a:buChar char="•"/>
              <a:tabLst>
                <a:tab pos="144463" algn="l"/>
              </a:tabLst>
            </a:pPr>
            <a:endParaRPr lang="en-US" sz="1600">
              <a:latin typeface="Times New Roman" pitchFamily="18" charset="0"/>
              <a:cs typeface="Times New Roman" pitchFamily="18" charset="0"/>
            </a:endParaRPr>
          </a:p>
          <a:p>
            <a:pPr marL="127000" indent="-114300">
              <a:buFont typeface="Arial" charset="0"/>
              <a:buChar char="•"/>
              <a:tabLst>
                <a:tab pos="144463" algn="l"/>
              </a:tabLst>
            </a:pPr>
            <a:r>
              <a:rPr lang="en-US">
                <a:latin typeface="Times New Roman" pitchFamily="18" charset="0"/>
                <a:cs typeface="Times New Roman" pitchFamily="18" charset="0"/>
              </a:rPr>
              <a:t>10% to 15% derive from the T-cell lineage.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21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21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22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22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222" name="object 7"/>
          <p:cNvSpPr>
            <a:spLocks noGrp="1"/>
          </p:cNvSpPr>
          <p:nvPr>
            <p:ph type="title"/>
          </p:nvPr>
        </p:nvSpPr>
        <p:spPr>
          <a:xfrm>
            <a:off x="1309688" y="576263"/>
            <a:ext cx="6526212" cy="1122362"/>
          </a:xfrm>
        </p:spPr>
        <p:txBody>
          <a:bodyPr tIns="12700"/>
          <a:lstStyle/>
          <a:p>
            <a:pPr marL="2419350" indent="-2406650" eaLnBrk="1" hangingPunct="1">
              <a:spcBef>
                <a:spcPts val="100"/>
              </a:spcBef>
            </a:pPr>
            <a:r>
              <a:rPr lang="en-US" sz="3600" smtClean="0">
                <a:latin typeface="Times New Roman" pitchFamily="18" charset="0"/>
                <a:cs typeface="Times New Roman" pitchFamily="18" charset="0"/>
              </a:rPr>
              <a:t>ANATOMY OF THE LYMPHOID  SYSTEM</a:t>
            </a:r>
          </a:p>
        </p:txBody>
      </p:sp>
      <p:sp>
        <p:nvSpPr>
          <p:cNvPr id="8" name="object 8"/>
          <p:cNvSpPr txBox="1"/>
          <p:nvPr/>
        </p:nvSpPr>
        <p:spPr>
          <a:xfrm>
            <a:off x="222250" y="1803400"/>
            <a:ext cx="8359775" cy="4141788"/>
          </a:xfrm>
          <a:prstGeom prst="rect">
            <a:avLst/>
          </a:prstGeom>
        </p:spPr>
        <p:txBody>
          <a:bodyPr lIns="0" tIns="12700" rIns="0" bIns="0">
            <a:spAutoFit/>
          </a:bodyPr>
          <a:lstStyle/>
          <a:p>
            <a:pPr marL="12700" fontAlgn="auto">
              <a:spcBef>
                <a:spcPts val="100"/>
              </a:spcBef>
              <a:spcAft>
                <a:spcPts val="0"/>
              </a:spcAft>
              <a:defRPr/>
            </a:pPr>
            <a:r>
              <a:rPr spc="45" dirty="0">
                <a:latin typeface="Times New Roman"/>
                <a:cs typeface="Times New Roman"/>
              </a:rPr>
              <a:t>Lymphoid</a:t>
            </a:r>
            <a:r>
              <a:rPr spc="-20" dirty="0">
                <a:latin typeface="Times New Roman"/>
                <a:cs typeface="Times New Roman"/>
              </a:rPr>
              <a:t> </a:t>
            </a:r>
            <a:r>
              <a:rPr spc="35" dirty="0">
                <a:latin typeface="Times New Roman"/>
                <a:cs typeface="Times New Roman"/>
              </a:rPr>
              <a:t>Tissues</a:t>
            </a:r>
            <a:r>
              <a:rPr spc="-90" dirty="0">
                <a:latin typeface="Times New Roman"/>
                <a:cs typeface="Times New Roman"/>
              </a:rPr>
              <a:t> </a:t>
            </a:r>
            <a:r>
              <a:rPr spc="75" dirty="0">
                <a:latin typeface="Times New Roman"/>
                <a:cs typeface="Times New Roman"/>
              </a:rPr>
              <a:t>can</a:t>
            </a:r>
            <a:r>
              <a:rPr spc="-35" dirty="0">
                <a:latin typeface="Times New Roman"/>
                <a:cs typeface="Times New Roman"/>
              </a:rPr>
              <a:t> </a:t>
            </a:r>
            <a:r>
              <a:rPr spc="80" dirty="0">
                <a:latin typeface="Times New Roman"/>
                <a:cs typeface="Times New Roman"/>
              </a:rPr>
              <a:t>be</a:t>
            </a:r>
            <a:r>
              <a:rPr spc="-90" dirty="0">
                <a:latin typeface="Times New Roman"/>
                <a:cs typeface="Times New Roman"/>
              </a:rPr>
              <a:t> </a:t>
            </a:r>
            <a:r>
              <a:rPr spc="50" dirty="0">
                <a:latin typeface="Times New Roman"/>
                <a:cs typeface="Times New Roman"/>
              </a:rPr>
              <a:t>divided</a:t>
            </a:r>
            <a:r>
              <a:rPr spc="25" dirty="0">
                <a:latin typeface="Times New Roman"/>
                <a:cs typeface="Times New Roman"/>
              </a:rPr>
              <a:t> </a:t>
            </a:r>
            <a:r>
              <a:rPr spc="80" dirty="0">
                <a:latin typeface="Times New Roman"/>
                <a:cs typeface="Times New Roman"/>
              </a:rPr>
              <a:t>into</a:t>
            </a:r>
            <a:r>
              <a:rPr spc="-35" dirty="0">
                <a:latin typeface="Times New Roman"/>
                <a:cs typeface="Times New Roman"/>
              </a:rPr>
              <a:t> </a:t>
            </a:r>
            <a:r>
              <a:rPr spc="-30" dirty="0">
                <a:latin typeface="Times New Roman"/>
                <a:cs typeface="Times New Roman"/>
              </a:rPr>
              <a:t>2</a:t>
            </a:r>
            <a:r>
              <a:rPr spc="5" dirty="0">
                <a:latin typeface="Times New Roman"/>
                <a:cs typeface="Times New Roman"/>
              </a:rPr>
              <a:t> </a:t>
            </a:r>
            <a:r>
              <a:rPr spc="65" dirty="0">
                <a:latin typeface="Times New Roman"/>
                <a:cs typeface="Times New Roman"/>
              </a:rPr>
              <a:t>major</a:t>
            </a:r>
            <a:r>
              <a:rPr spc="-105" dirty="0">
                <a:latin typeface="Times New Roman"/>
                <a:cs typeface="Times New Roman"/>
              </a:rPr>
              <a:t> </a:t>
            </a:r>
            <a:r>
              <a:rPr spc="45" dirty="0">
                <a:latin typeface="Times New Roman"/>
                <a:cs typeface="Times New Roman"/>
              </a:rPr>
              <a:t>categories</a:t>
            </a:r>
            <a:r>
              <a:rPr spc="-40" dirty="0">
                <a:latin typeface="Times New Roman"/>
                <a:cs typeface="Times New Roman"/>
              </a:rPr>
              <a:t> :</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12700" fontAlgn="auto">
              <a:spcBef>
                <a:spcPts val="0"/>
              </a:spcBef>
              <a:spcAft>
                <a:spcPts val="0"/>
              </a:spcAft>
              <a:tabLst>
                <a:tab pos="354965" algn="l"/>
              </a:tabLst>
              <a:defRPr/>
            </a:pPr>
            <a:r>
              <a:rPr spc="-140" dirty="0">
                <a:latin typeface="Times New Roman"/>
                <a:cs typeface="Times New Roman"/>
              </a:rPr>
              <a:t>1)	</a:t>
            </a:r>
            <a:r>
              <a:rPr spc="-45" dirty="0">
                <a:latin typeface="Times New Roman"/>
                <a:cs typeface="Times New Roman"/>
              </a:rPr>
              <a:t>CENTRAL </a:t>
            </a:r>
            <a:r>
              <a:rPr spc="80" dirty="0">
                <a:latin typeface="Times New Roman"/>
                <a:cs typeface="Times New Roman"/>
              </a:rPr>
              <a:t>or </a:t>
            </a:r>
            <a:r>
              <a:rPr spc="-70" dirty="0">
                <a:latin typeface="Times New Roman"/>
                <a:cs typeface="Times New Roman"/>
              </a:rPr>
              <a:t>PRIMARY </a:t>
            </a:r>
            <a:r>
              <a:rPr spc="-15" dirty="0">
                <a:latin typeface="Times New Roman"/>
                <a:cs typeface="Times New Roman"/>
              </a:rPr>
              <a:t>LYMPHOID </a:t>
            </a:r>
            <a:r>
              <a:rPr spc="-40" dirty="0">
                <a:latin typeface="Times New Roman"/>
                <a:cs typeface="Times New Roman"/>
              </a:rPr>
              <a:t>TISSUES</a:t>
            </a:r>
            <a:r>
              <a:rPr spc="-195" dirty="0">
                <a:latin typeface="Times New Roman"/>
                <a:cs typeface="Times New Roman"/>
              </a:rPr>
              <a:t> </a:t>
            </a:r>
            <a:r>
              <a:rPr spc="-40" dirty="0">
                <a:latin typeface="Times New Roman"/>
                <a:cs typeface="Times New Roman"/>
              </a:rPr>
              <a:t>:</a:t>
            </a:r>
            <a:endParaRPr>
              <a:latin typeface="Times New Roman"/>
              <a:cs typeface="Times New Roman"/>
            </a:endParaRPr>
          </a:p>
          <a:p>
            <a:pPr fontAlgn="auto">
              <a:spcBef>
                <a:spcPts val="35"/>
              </a:spcBef>
              <a:spcAft>
                <a:spcPts val="0"/>
              </a:spcAft>
              <a:defRPr/>
            </a:pPr>
            <a:endParaRPr sz="1850">
              <a:latin typeface="Times New Roman"/>
              <a:cs typeface="Times New Roman"/>
            </a:endParaRPr>
          </a:p>
          <a:p>
            <a:pPr marL="355600" indent="-342900" fontAlgn="auto">
              <a:spcBef>
                <a:spcPts val="0"/>
              </a:spcBef>
              <a:spcAft>
                <a:spcPts val="0"/>
              </a:spcAft>
              <a:buFont typeface="Arial"/>
              <a:buChar char="•"/>
              <a:tabLst>
                <a:tab pos="354965" algn="l"/>
                <a:tab pos="355600" algn="l"/>
              </a:tabLst>
              <a:defRPr/>
            </a:pPr>
            <a:r>
              <a:rPr spc="55" dirty="0">
                <a:latin typeface="Times New Roman"/>
                <a:cs typeface="Times New Roman"/>
              </a:rPr>
              <a:t>These</a:t>
            </a:r>
            <a:r>
              <a:rPr spc="-114" dirty="0">
                <a:latin typeface="Times New Roman"/>
                <a:cs typeface="Times New Roman"/>
              </a:rPr>
              <a:t> </a:t>
            </a:r>
            <a:r>
              <a:rPr spc="65" dirty="0">
                <a:latin typeface="Times New Roman"/>
                <a:cs typeface="Times New Roman"/>
              </a:rPr>
              <a:t>are</a:t>
            </a:r>
            <a:r>
              <a:rPr spc="-60" dirty="0">
                <a:latin typeface="Times New Roman"/>
                <a:cs typeface="Times New Roman"/>
              </a:rPr>
              <a:t> </a:t>
            </a:r>
            <a:r>
              <a:rPr spc="55" dirty="0">
                <a:latin typeface="Times New Roman"/>
                <a:cs typeface="Times New Roman"/>
              </a:rPr>
              <a:t>tissues</a:t>
            </a:r>
            <a:r>
              <a:rPr spc="-40" dirty="0">
                <a:latin typeface="Times New Roman"/>
                <a:cs typeface="Times New Roman"/>
              </a:rPr>
              <a:t> </a:t>
            </a:r>
            <a:r>
              <a:rPr spc="70" dirty="0">
                <a:latin typeface="Times New Roman"/>
                <a:cs typeface="Times New Roman"/>
              </a:rPr>
              <a:t>in</a:t>
            </a:r>
            <a:r>
              <a:rPr spc="-70" dirty="0">
                <a:latin typeface="Times New Roman"/>
                <a:cs typeface="Times New Roman"/>
              </a:rPr>
              <a:t> </a:t>
            </a:r>
            <a:r>
              <a:rPr spc="60" dirty="0">
                <a:latin typeface="Times New Roman"/>
                <a:cs typeface="Times New Roman"/>
              </a:rPr>
              <a:t>which</a:t>
            </a:r>
            <a:r>
              <a:rPr spc="-55" dirty="0">
                <a:latin typeface="Times New Roman"/>
                <a:cs typeface="Times New Roman"/>
              </a:rPr>
              <a:t> </a:t>
            </a:r>
            <a:r>
              <a:rPr spc="114" dirty="0">
                <a:latin typeface="Times New Roman"/>
                <a:cs typeface="Times New Roman"/>
              </a:rPr>
              <a:t>the</a:t>
            </a:r>
            <a:r>
              <a:rPr spc="-55" dirty="0">
                <a:latin typeface="Times New Roman"/>
                <a:cs typeface="Times New Roman"/>
              </a:rPr>
              <a:t> </a:t>
            </a:r>
            <a:r>
              <a:rPr spc="65" dirty="0">
                <a:latin typeface="Times New Roman"/>
                <a:cs typeface="Times New Roman"/>
              </a:rPr>
              <a:t>lymphoid</a:t>
            </a:r>
            <a:r>
              <a:rPr spc="-20" dirty="0">
                <a:latin typeface="Times New Roman"/>
                <a:cs typeface="Times New Roman"/>
              </a:rPr>
              <a:t> </a:t>
            </a:r>
            <a:r>
              <a:rPr spc="75" dirty="0">
                <a:latin typeface="Times New Roman"/>
                <a:cs typeface="Times New Roman"/>
              </a:rPr>
              <a:t>precursor</a:t>
            </a:r>
            <a:r>
              <a:rPr spc="-135" dirty="0">
                <a:latin typeface="Times New Roman"/>
                <a:cs typeface="Times New Roman"/>
              </a:rPr>
              <a:t> </a:t>
            </a:r>
            <a:r>
              <a:rPr spc="15" dirty="0">
                <a:latin typeface="Times New Roman"/>
                <a:cs typeface="Times New Roman"/>
              </a:rPr>
              <a:t>cells</a:t>
            </a:r>
            <a:r>
              <a:rPr spc="-55" dirty="0">
                <a:latin typeface="Times New Roman"/>
                <a:cs typeface="Times New Roman"/>
              </a:rPr>
              <a:t> </a:t>
            </a:r>
            <a:r>
              <a:rPr spc="100" dirty="0">
                <a:latin typeface="Times New Roman"/>
                <a:cs typeface="Times New Roman"/>
              </a:rPr>
              <a:t>mature</a:t>
            </a:r>
            <a:r>
              <a:rPr spc="-60" dirty="0">
                <a:latin typeface="Times New Roman"/>
                <a:cs typeface="Times New Roman"/>
              </a:rPr>
              <a:t> </a:t>
            </a:r>
            <a:r>
              <a:rPr spc="90" dirty="0">
                <a:latin typeface="Times New Roman"/>
                <a:cs typeface="Times New Roman"/>
              </a:rPr>
              <a:t>to</a:t>
            </a:r>
            <a:r>
              <a:rPr spc="-90" dirty="0">
                <a:latin typeface="Times New Roman"/>
                <a:cs typeface="Times New Roman"/>
              </a:rPr>
              <a:t> </a:t>
            </a:r>
            <a:r>
              <a:rPr spc="65" dirty="0">
                <a:latin typeface="Times New Roman"/>
                <a:cs typeface="Times New Roman"/>
              </a:rPr>
              <a:t>a</a:t>
            </a:r>
            <a:r>
              <a:rPr spc="-75" dirty="0">
                <a:latin typeface="Times New Roman"/>
                <a:cs typeface="Times New Roman"/>
              </a:rPr>
              <a:t> </a:t>
            </a:r>
            <a:r>
              <a:rPr spc="50" dirty="0">
                <a:latin typeface="Times New Roman"/>
                <a:cs typeface="Times New Roman"/>
              </a:rPr>
              <a:t>stage</a:t>
            </a:r>
            <a:r>
              <a:rPr spc="-85" dirty="0">
                <a:latin typeface="Times New Roman"/>
                <a:cs typeface="Times New Roman"/>
              </a:rPr>
              <a:t> </a:t>
            </a:r>
            <a:r>
              <a:rPr spc="100" dirty="0">
                <a:latin typeface="Times New Roman"/>
                <a:cs typeface="Times New Roman"/>
              </a:rPr>
              <a:t>at</a:t>
            </a:r>
            <a:r>
              <a:rPr spc="-95" dirty="0">
                <a:latin typeface="Times New Roman"/>
                <a:cs typeface="Times New Roman"/>
              </a:rPr>
              <a:t> </a:t>
            </a:r>
            <a:r>
              <a:rPr spc="60" dirty="0">
                <a:latin typeface="Times New Roman"/>
                <a:cs typeface="Times New Roman"/>
              </a:rPr>
              <a:t>which</a:t>
            </a:r>
            <a:endParaRPr>
              <a:latin typeface="Times New Roman"/>
              <a:cs typeface="Times New Roman"/>
            </a:endParaRPr>
          </a:p>
          <a:p>
            <a:pPr marL="355600" fontAlgn="auto">
              <a:spcBef>
                <a:spcPts val="0"/>
              </a:spcBef>
              <a:spcAft>
                <a:spcPts val="0"/>
              </a:spcAft>
              <a:defRPr/>
            </a:pPr>
            <a:r>
              <a:rPr spc="75" dirty="0">
                <a:latin typeface="Times New Roman"/>
                <a:cs typeface="Times New Roman"/>
              </a:rPr>
              <a:t>they</a:t>
            </a:r>
            <a:r>
              <a:rPr spc="-105" dirty="0">
                <a:latin typeface="Times New Roman"/>
                <a:cs typeface="Times New Roman"/>
              </a:rPr>
              <a:t> </a:t>
            </a:r>
            <a:r>
              <a:rPr spc="65" dirty="0">
                <a:latin typeface="Times New Roman"/>
                <a:cs typeface="Times New Roman"/>
              </a:rPr>
              <a:t>are</a:t>
            </a:r>
            <a:r>
              <a:rPr spc="-105" dirty="0">
                <a:latin typeface="Times New Roman"/>
                <a:cs typeface="Times New Roman"/>
              </a:rPr>
              <a:t> </a:t>
            </a:r>
            <a:r>
              <a:rPr spc="55" dirty="0">
                <a:latin typeface="Times New Roman"/>
                <a:cs typeface="Times New Roman"/>
              </a:rPr>
              <a:t>capable</a:t>
            </a:r>
            <a:r>
              <a:rPr spc="-95" dirty="0">
                <a:latin typeface="Times New Roman"/>
                <a:cs typeface="Times New Roman"/>
              </a:rPr>
              <a:t> </a:t>
            </a:r>
            <a:r>
              <a:rPr spc="15" dirty="0">
                <a:latin typeface="Times New Roman"/>
                <a:cs typeface="Times New Roman"/>
              </a:rPr>
              <a:t>of</a:t>
            </a:r>
            <a:r>
              <a:rPr spc="30" dirty="0">
                <a:latin typeface="Times New Roman"/>
                <a:cs typeface="Times New Roman"/>
              </a:rPr>
              <a:t> </a:t>
            </a:r>
            <a:r>
              <a:rPr spc="65" dirty="0">
                <a:latin typeface="Times New Roman"/>
                <a:cs typeface="Times New Roman"/>
              </a:rPr>
              <a:t>performing</a:t>
            </a:r>
            <a:r>
              <a:rPr spc="-5" dirty="0">
                <a:latin typeface="Times New Roman"/>
                <a:cs typeface="Times New Roman"/>
              </a:rPr>
              <a:t> </a:t>
            </a:r>
            <a:r>
              <a:rPr spc="85" dirty="0">
                <a:latin typeface="Times New Roman"/>
                <a:cs typeface="Times New Roman"/>
              </a:rPr>
              <a:t>their</a:t>
            </a:r>
            <a:r>
              <a:rPr spc="-75" dirty="0">
                <a:latin typeface="Times New Roman"/>
                <a:cs typeface="Times New Roman"/>
              </a:rPr>
              <a:t> </a:t>
            </a:r>
            <a:r>
              <a:rPr spc="70" dirty="0">
                <a:latin typeface="Times New Roman"/>
                <a:cs typeface="Times New Roman"/>
              </a:rPr>
              <a:t>function</a:t>
            </a:r>
            <a:r>
              <a:rPr spc="5" dirty="0">
                <a:latin typeface="Times New Roman"/>
                <a:cs typeface="Times New Roman"/>
              </a:rPr>
              <a:t> </a:t>
            </a:r>
            <a:r>
              <a:rPr spc="75" dirty="0">
                <a:latin typeface="Times New Roman"/>
                <a:cs typeface="Times New Roman"/>
              </a:rPr>
              <a:t>in</a:t>
            </a:r>
            <a:r>
              <a:rPr spc="-40" dirty="0">
                <a:latin typeface="Times New Roman"/>
                <a:cs typeface="Times New Roman"/>
              </a:rPr>
              <a:t> </a:t>
            </a:r>
            <a:r>
              <a:rPr spc="70" dirty="0">
                <a:latin typeface="Times New Roman"/>
                <a:cs typeface="Times New Roman"/>
              </a:rPr>
              <a:t>response</a:t>
            </a:r>
            <a:r>
              <a:rPr spc="-70" dirty="0">
                <a:latin typeface="Times New Roman"/>
                <a:cs typeface="Times New Roman"/>
              </a:rPr>
              <a:t> </a:t>
            </a:r>
            <a:r>
              <a:rPr spc="90" dirty="0">
                <a:latin typeface="Times New Roman"/>
                <a:cs typeface="Times New Roman"/>
              </a:rPr>
              <a:t>to</a:t>
            </a:r>
            <a:r>
              <a:rPr spc="-95" dirty="0">
                <a:latin typeface="Times New Roman"/>
                <a:cs typeface="Times New Roman"/>
              </a:rPr>
              <a:t> </a:t>
            </a:r>
            <a:r>
              <a:rPr spc="105" dirty="0">
                <a:latin typeface="Times New Roman"/>
                <a:cs typeface="Times New Roman"/>
              </a:rPr>
              <a:t>an</a:t>
            </a:r>
            <a:r>
              <a:rPr spc="-70" dirty="0">
                <a:latin typeface="Times New Roman"/>
                <a:cs typeface="Times New Roman"/>
              </a:rPr>
              <a:t> </a:t>
            </a:r>
            <a:r>
              <a:rPr spc="70" dirty="0">
                <a:latin typeface="Times New Roman"/>
                <a:cs typeface="Times New Roman"/>
              </a:rPr>
              <a:t>antigen</a:t>
            </a:r>
            <a:endParaRPr>
              <a:latin typeface="Times New Roman"/>
              <a:cs typeface="Times New Roman"/>
            </a:endParaRPr>
          </a:p>
          <a:p>
            <a:pPr fontAlgn="auto">
              <a:spcBef>
                <a:spcPts val="35"/>
              </a:spcBef>
              <a:spcAft>
                <a:spcPts val="0"/>
              </a:spcAft>
              <a:defRPr/>
            </a:pPr>
            <a:endParaRPr sz="1850">
              <a:latin typeface="Times New Roman"/>
              <a:cs typeface="Times New Roman"/>
            </a:endParaRPr>
          </a:p>
          <a:p>
            <a:pPr marL="355600" indent="-342900" fontAlgn="auto">
              <a:spcBef>
                <a:spcPts val="0"/>
              </a:spcBef>
              <a:spcAft>
                <a:spcPts val="0"/>
              </a:spcAft>
              <a:buFont typeface="Arial"/>
              <a:buChar char="•"/>
              <a:tabLst>
                <a:tab pos="354965" algn="l"/>
                <a:tab pos="355600" algn="l"/>
              </a:tabLst>
              <a:defRPr/>
            </a:pPr>
            <a:r>
              <a:rPr spc="60" dirty="0">
                <a:latin typeface="Times New Roman"/>
                <a:cs typeface="Times New Roman"/>
              </a:rPr>
              <a:t>Includes</a:t>
            </a:r>
            <a:r>
              <a:rPr spc="-40" dirty="0">
                <a:latin typeface="Times New Roman"/>
                <a:cs typeface="Times New Roman"/>
              </a:rPr>
              <a:t> </a:t>
            </a:r>
            <a:r>
              <a:rPr spc="35" dirty="0">
                <a:latin typeface="Times New Roman"/>
                <a:cs typeface="Times New Roman"/>
              </a:rPr>
              <a:t>Bone</a:t>
            </a:r>
            <a:r>
              <a:rPr spc="-45" dirty="0">
                <a:latin typeface="Times New Roman"/>
                <a:cs typeface="Times New Roman"/>
              </a:rPr>
              <a:t> </a:t>
            </a:r>
            <a:r>
              <a:rPr spc="45" dirty="0">
                <a:latin typeface="Times New Roman"/>
                <a:cs typeface="Times New Roman"/>
              </a:rPr>
              <a:t>Marrow</a:t>
            </a:r>
            <a:r>
              <a:rPr spc="-114" dirty="0">
                <a:latin typeface="Times New Roman"/>
                <a:cs typeface="Times New Roman"/>
              </a:rPr>
              <a:t> </a:t>
            </a:r>
            <a:r>
              <a:rPr spc="110" dirty="0">
                <a:latin typeface="Times New Roman"/>
                <a:cs typeface="Times New Roman"/>
              </a:rPr>
              <a:t>and</a:t>
            </a:r>
            <a:r>
              <a:rPr spc="-35" dirty="0">
                <a:latin typeface="Times New Roman"/>
                <a:cs typeface="Times New Roman"/>
              </a:rPr>
              <a:t> </a:t>
            </a:r>
            <a:r>
              <a:rPr spc="60" dirty="0">
                <a:latin typeface="Times New Roman"/>
                <a:cs typeface="Times New Roman"/>
              </a:rPr>
              <a:t>Thymus</a:t>
            </a:r>
            <a:endParaRPr>
              <a:latin typeface="Times New Roman"/>
              <a:cs typeface="Times New Roman"/>
            </a:endParaRPr>
          </a:p>
          <a:p>
            <a:pPr fontAlgn="auto">
              <a:spcBef>
                <a:spcPts val="0"/>
              </a:spcBef>
              <a:spcAft>
                <a:spcPts val="0"/>
              </a:spcAft>
              <a:defRPr/>
            </a:pPr>
            <a:endParaRPr sz="2100">
              <a:latin typeface="Times New Roman"/>
              <a:cs typeface="Times New Roman"/>
            </a:endParaRPr>
          </a:p>
          <a:p>
            <a:pPr fontAlgn="auto">
              <a:spcBef>
                <a:spcPts val="5"/>
              </a:spcBef>
              <a:spcAft>
                <a:spcPts val="0"/>
              </a:spcAft>
              <a:defRPr/>
            </a:pPr>
            <a:endParaRPr sz="1650">
              <a:latin typeface="Times New Roman"/>
              <a:cs typeface="Times New Roman"/>
            </a:endParaRPr>
          </a:p>
          <a:p>
            <a:pPr marL="12700" fontAlgn="auto">
              <a:spcBef>
                <a:spcPts val="0"/>
              </a:spcBef>
              <a:spcAft>
                <a:spcPts val="0"/>
              </a:spcAft>
              <a:tabLst>
                <a:tab pos="354965" algn="l"/>
              </a:tabLst>
              <a:defRPr/>
            </a:pPr>
            <a:r>
              <a:rPr spc="15" dirty="0">
                <a:latin typeface="Times New Roman"/>
                <a:cs typeface="Times New Roman"/>
              </a:rPr>
              <a:t>2)	</a:t>
            </a:r>
            <a:r>
              <a:rPr spc="-30" dirty="0">
                <a:latin typeface="Times New Roman"/>
                <a:cs typeface="Times New Roman"/>
              </a:rPr>
              <a:t>PERIPHERAL </a:t>
            </a:r>
            <a:r>
              <a:rPr spc="80" dirty="0">
                <a:latin typeface="Times New Roman"/>
                <a:cs typeface="Times New Roman"/>
              </a:rPr>
              <a:t>or </a:t>
            </a:r>
            <a:r>
              <a:rPr spc="-65" dirty="0">
                <a:latin typeface="Times New Roman"/>
                <a:cs typeface="Times New Roman"/>
              </a:rPr>
              <a:t>SECONDARY </a:t>
            </a:r>
            <a:r>
              <a:rPr spc="-15" dirty="0">
                <a:latin typeface="Times New Roman"/>
                <a:cs typeface="Times New Roman"/>
              </a:rPr>
              <a:t>LYMPHOID</a:t>
            </a:r>
            <a:r>
              <a:rPr spc="-200" dirty="0">
                <a:latin typeface="Times New Roman"/>
                <a:cs typeface="Times New Roman"/>
              </a:rPr>
              <a:t> </a:t>
            </a:r>
            <a:r>
              <a:rPr spc="-35" dirty="0">
                <a:latin typeface="Times New Roman"/>
                <a:cs typeface="Times New Roman"/>
              </a:rPr>
              <a:t>TISSUE</a:t>
            </a:r>
            <a:endParaRPr>
              <a:latin typeface="Times New Roman"/>
              <a:cs typeface="Times New Roman"/>
            </a:endParaRPr>
          </a:p>
          <a:p>
            <a:pPr fontAlgn="auto">
              <a:spcBef>
                <a:spcPts val="35"/>
              </a:spcBef>
              <a:spcAft>
                <a:spcPts val="0"/>
              </a:spcAft>
              <a:defRPr/>
            </a:pPr>
            <a:endParaRPr sz="1850">
              <a:latin typeface="Times New Roman"/>
              <a:cs typeface="Times New Roman"/>
            </a:endParaRPr>
          </a:p>
          <a:p>
            <a:pPr marL="355600" indent="-342900" fontAlgn="auto">
              <a:spcBef>
                <a:spcPts val="0"/>
              </a:spcBef>
              <a:spcAft>
                <a:spcPts val="0"/>
              </a:spcAft>
              <a:buFont typeface="Arial"/>
              <a:buChar char="•"/>
              <a:tabLst>
                <a:tab pos="354965" algn="l"/>
                <a:tab pos="355600" algn="l"/>
              </a:tabLst>
              <a:defRPr/>
            </a:pPr>
            <a:r>
              <a:rPr spc="55" dirty="0">
                <a:latin typeface="Times New Roman"/>
                <a:cs typeface="Times New Roman"/>
              </a:rPr>
              <a:t>These</a:t>
            </a:r>
            <a:r>
              <a:rPr spc="-114" dirty="0">
                <a:latin typeface="Times New Roman"/>
                <a:cs typeface="Times New Roman"/>
              </a:rPr>
              <a:t> </a:t>
            </a:r>
            <a:r>
              <a:rPr spc="65" dirty="0">
                <a:latin typeface="Times New Roman"/>
                <a:cs typeface="Times New Roman"/>
              </a:rPr>
              <a:t>are</a:t>
            </a:r>
            <a:r>
              <a:rPr spc="-65" dirty="0">
                <a:latin typeface="Times New Roman"/>
                <a:cs typeface="Times New Roman"/>
              </a:rPr>
              <a:t> </a:t>
            </a:r>
            <a:r>
              <a:rPr spc="55" dirty="0">
                <a:latin typeface="Times New Roman"/>
                <a:cs typeface="Times New Roman"/>
              </a:rPr>
              <a:t>tissues</a:t>
            </a:r>
            <a:r>
              <a:rPr spc="-40" dirty="0">
                <a:latin typeface="Times New Roman"/>
                <a:cs typeface="Times New Roman"/>
              </a:rPr>
              <a:t> </a:t>
            </a:r>
            <a:r>
              <a:rPr spc="75" dirty="0">
                <a:latin typeface="Times New Roman"/>
                <a:cs typeface="Times New Roman"/>
              </a:rPr>
              <a:t>in</a:t>
            </a:r>
            <a:r>
              <a:rPr spc="-75" dirty="0">
                <a:latin typeface="Times New Roman"/>
                <a:cs typeface="Times New Roman"/>
              </a:rPr>
              <a:t> </a:t>
            </a:r>
            <a:r>
              <a:rPr spc="65" dirty="0">
                <a:latin typeface="Times New Roman"/>
                <a:cs typeface="Times New Roman"/>
              </a:rPr>
              <a:t>which</a:t>
            </a:r>
            <a:r>
              <a:rPr spc="-90" dirty="0">
                <a:latin typeface="Times New Roman"/>
                <a:cs typeface="Times New Roman"/>
              </a:rPr>
              <a:t> </a:t>
            </a:r>
            <a:r>
              <a:rPr spc="70" dirty="0">
                <a:latin typeface="Times New Roman"/>
                <a:cs typeface="Times New Roman"/>
              </a:rPr>
              <a:t>antigen</a:t>
            </a:r>
            <a:r>
              <a:rPr spc="-30" dirty="0">
                <a:latin typeface="Times New Roman"/>
                <a:cs typeface="Times New Roman"/>
              </a:rPr>
              <a:t> </a:t>
            </a:r>
            <a:r>
              <a:rPr spc="30" dirty="0">
                <a:latin typeface="Times New Roman"/>
                <a:cs typeface="Times New Roman"/>
              </a:rPr>
              <a:t>specific</a:t>
            </a:r>
            <a:r>
              <a:rPr spc="-75" dirty="0">
                <a:latin typeface="Times New Roman"/>
                <a:cs typeface="Times New Roman"/>
              </a:rPr>
              <a:t> </a:t>
            </a:r>
            <a:r>
              <a:rPr spc="65" dirty="0">
                <a:latin typeface="Times New Roman"/>
                <a:cs typeface="Times New Roman"/>
              </a:rPr>
              <a:t>reactions</a:t>
            </a:r>
            <a:r>
              <a:rPr spc="-80" dirty="0">
                <a:latin typeface="Times New Roman"/>
                <a:cs typeface="Times New Roman"/>
              </a:rPr>
              <a:t> </a:t>
            </a:r>
            <a:r>
              <a:rPr spc="55" dirty="0">
                <a:latin typeface="Times New Roman"/>
                <a:cs typeface="Times New Roman"/>
              </a:rPr>
              <a:t>occur</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355600" indent="-342900" fontAlgn="auto">
              <a:spcBef>
                <a:spcPts val="0"/>
              </a:spcBef>
              <a:spcAft>
                <a:spcPts val="0"/>
              </a:spcAft>
              <a:buFont typeface="Arial"/>
              <a:buChar char="•"/>
              <a:tabLst>
                <a:tab pos="354965" algn="l"/>
                <a:tab pos="355600" algn="l"/>
              </a:tabLst>
              <a:defRPr/>
            </a:pPr>
            <a:r>
              <a:rPr spc="60" dirty="0">
                <a:latin typeface="Times New Roman"/>
                <a:cs typeface="Times New Roman"/>
              </a:rPr>
              <a:t>Includes</a:t>
            </a:r>
            <a:r>
              <a:rPr spc="-35" dirty="0">
                <a:latin typeface="Times New Roman"/>
                <a:cs typeface="Times New Roman"/>
              </a:rPr>
              <a:t> </a:t>
            </a:r>
            <a:r>
              <a:rPr spc="35" dirty="0">
                <a:latin typeface="Times New Roman"/>
                <a:cs typeface="Times New Roman"/>
              </a:rPr>
              <a:t>Lymph</a:t>
            </a:r>
            <a:r>
              <a:rPr spc="-35" dirty="0">
                <a:latin typeface="Times New Roman"/>
                <a:cs typeface="Times New Roman"/>
              </a:rPr>
              <a:t> </a:t>
            </a:r>
            <a:r>
              <a:rPr spc="50" dirty="0">
                <a:latin typeface="Times New Roman"/>
                <a:cs typeface="Times New Roman"/>
              </a:rPr>
              <a:t>Nodes,</a:t>
            </a:r>
            <a:r>
              <a:rPr dirty="0">
                <a:latin typeface="Times New Roman"/>
                <a:cs typeface="Times New Roman"/>
              </a:rPr>
              <a:t> </a:t>
            </a:r>
            <a:r>
              <a:rPr spc="45" dirty="0">
                <a:latin typeface="Times New Roman"/>
                <a:cs typeface="Times New Roman"/>
              </a:rPr>
              <a:t>Spleen</a:t>
            </a:r>
            <a:r>
              <a:rPr spc="-65" dirty="0">
                <a:latin typeface="Times New Roman"/>
                <a:cs typeface="Times New Roman"/>
              </a:rPr>
              <a:t> </a:t>
            </a:r>
            <a:r>
              <a:rPr spc="110" dirty="0">
                <a:latin typeface="Times New Roman"/>
                <a:cs typeface="Times New Roman"/>
              </a:rPr>
              <a:t>and</a:t>
            </a:r>
            <a:r>
              <a:rPr dirty="0">
                <a:latin typeface="Times New Roman"/>
                <a:cs typeface="Times New Roman"/>
              </a:rPr>
              <a:t> </a:t>
            </a:r>
            <a:r>
              <a:rPr spc="40" dirty="0">
                <a:latin typeface="Times New Roman"/>
                <a:cs typeface="Times New Roman"/>
              </a:rPr>
              <a:t>Mucosa</a:t>
            </a:r>
            <a:r>
              <a:rPr spc="-80" dirty="0">
                <a:latin typeface="Times New Roman"/>
                <a:cs typeface="Times New Roman"/>
              </a:rPr>
              <a:t> </a:t>
            </a:r>
            <a:r>
              <a:rPr spc="40" dirty="0">
                <a:latin typeface="Times New Roman"/>
                <a:cs typeface="Times New Roman"/>
              </a:rPr>
              <a:t>Associated</a:t>
            </a:r>
            <a:r>
              <a:rPr spc="10" dirty="0">
                <a:latin typeface="Times New Roman"/>
                <a:cs typeface="Times New Roman"/>
              </a:rPr>
              <a:t> </a:t>
            </a:r>
            <a:r>
              <a:rPr spc="45" dirty="0">
                <a:latin typeface="Times New Roman"/>
                <a:cs typeface="Times New Roman"/>
              </a:rPr>
              <a:t>Lymphoid</a:t>
            </a:r>
            <a:r>
              <a:rPr spc="-20" dirty="0">
                <a:latin typeface="Times New Roman"/>
                <a:cs typeface="Times New Roman"/>
              </a:rPr>
              <a:t> </a:t>
            </a:r>
            <a:r>
              <a:rPr spc="35" dirty="0">
                <a:latin typeface="Times New Roman"/>
                <a:cs typeface="Times New Roman"/>
              </a:rPr>
              <a:t>Tissue</a:t>
            </a:r>
            <a:endParaRPr>
              <a:latin typeface="Times New Roman"/>
              <a:cs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024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024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024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024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0246" name="object 7"/>
          <p:cNvSpPr txBox="1">
            <a:spLocks noChangeArrowheads="1"/>
          </p:cNvSpPr>
          <p:nvPr/>
        </p:nvSpPr>
        <p:spPr bwMode="auto">
          <a:xfrm>
            <a:off x="508000" y="803275"/>
            <a:ext cx="6765925" cy="4965700"/>
          </a:xfrm>
          <a:prstGeom prst="rect">
            <a:avLst/>
          </a:prstGeom>
          <a:noFill/>
          <a:ln w="9525">
            <a:noFill/>
            <a:miter lim="800000"/>
            <a:headEnd/>
            <a:tailEnd/>
          </a:ln>
        </p:spPr>
        <p:txBody>
          <a:bodyPr lIns="0" tIns="12700" rIns="0" bIns="0">
            <a:spAutoFit/>
          </a:bodyPr>
          <a:lstStyle/>
          <a:p>
            <a:pPr marL="355600" indent="-342900">
              <a:spcBef>
                <a:spcPts val="100"/>
              </a:spcBef>
              <a:buFontTx/>
              <a:buAutoNum type="alphaUcParenR"/>
              <a:tabLst>
                <a:tab pos="355600" algn="l"/>
              </a:tabLst>
            </a:pPr>
            <a:r>
              <a:rPr lang="en-US" b="1" u="sng">
                <a:latin typeface="Times New Roman" pitchFamily="18" charset="0"/>
                <a:cs typeface="Times New Roman" pitchFamily="18" charset="0"/>
              </a:rPr>
              <a:t>CENTRAL LYMPHOID ORGANS</a:t>
            </a:r>
            <a:endParaRPr lang="en-US">
              <a:latin typeface="Times New Roman" pitchFamily="18" charset="0"/>
              <a:cs typeface="Times New Roman" pitchFamily="18" charset="0"/>
            </a:endParaRPr>
          </a:p>
          <a:p>
            <a:pPr marL="355600" indent="-342900">
              <a:spcBef>
                <a:spcPts val="25"/>
              </a:spcBef>
              <a:buFont typeface="Times New Roman" pitchFamily="18" charset="0"/>
              <a:buAutoNum type="alphaUcParenR"/>
              <a:tabLst>
                <a:tab pos="355600" algn="l"/>
              </a:tabLst>
            </a:pPr>
            <a:endParaRPr lang="en-US">
              <a:latin typeface="Times New Roman" pitchFamily="18" charset="0"/>
              <a:cs typeface="Times New Roman" pitchFamily="18" charset="0"/>
            </a:endParaRPr>
          </a:p>
          <a:p>
            <a:pPr marL="355600" lvl="1" indent="-342900">
              <a:buFontTx/>
              <a:buAutoNum type="alphaLcParenR"/>
              <a:tabLst>
                <a:tab pos="355600" algn="l"/>
              </a:tabLst>
            </a:pPr>
            <a:r>
              <a:rPr lang="en-US">
                <a:latin typeface="Times New Roman" pitchFamily="18" charset="0"/>
                <a:cs typeface="Times New Roman" pitchFamily="18" charset="0"/>
              </a:rPr>
              <a:t>BONE MARROW</a:t>
            </a:r>
          </a:p>
          <a:p>
            <a:pPr marL="355600" indent="-342900">
              <a:spcBef>
                <a:spcPts val="38"/>
              </a:spcBef>
              <a:tabLst>
                <a:tab pos="355600" algn="l"/>
              </a:tabLst>
            </a:pPr>
            <a:endParaRPr lang="en-US">
              <a:latin typeface="Times New Roman" pitchFamily="18" charset="0"/>
              <a:cs typeface="Times New Roman" pitchFamily="18" charset="0"/>
            </a:endParaRPr>
          </a:p>
          <a:p>
            <a:pPr marL="355600" indent="-342900">
              <a:buFont typeface="Arial" charset="0"/>
              <a:buChar char="•"/>
              <a:tabLst>
                <a:tab pos="355600" algn="l"/>
              </a:tabLst>
            </a:pPr>
            <a:r>
              <a:rPr lang="en-US">
                <a:latin typeface="Times New Roman" pitchFamily="18" charset="0"/>
                <a:cs typeface="Times New Roman" pitchFamily="18" charset="0"/>
              </a:rPr>
              <a:t>It is the site of generation of all circulating blood cells in an adult.</a:t>
            </a:r>
          </a:p>
          <a:p>
            <a:pPr marL="355600" indent="-342900">
              <a:spcBef>
                <a:spcPts val="38"/>
              </a:spcBef>
              <a:buFont typeface="Arial" charset="0"/>
              <a:buChar char="•"/>
              <a:tabLst>
                <a:tab pos="355600" algn="l"/>
              </a:tabLst>
            </a:pPr>
            <a:endParaRPr lang="en-US">
              <a:latin typeface="Times New Roman" pitchFamily="18" charset="0"/>
              <a:cs typeface="Times New Roman" pitchFamily="18" charset="0"/>
            </a:endParaRPr>
          </a:p>
          <a:p>
            <a:pPr marL="355600" indent="-342900">
              <a:buFont typeface="Arial" charset="0"/>
              <a:buChar char="•"/>
              <a:tabLst>
                <a:tab pos="355600" algn="l"/>
              </a:tabLst>
            </a:pPr>
            <a:r>
              <a:rPr lang="en-US">
                <a:latin typeface="Times New Roman" pitchFamily="18" charset="0"/>
                <a:cs typeface="Times New Roman" pitchFamily="18" charset="0"/>
              </a:rPr>
              <a:t>Gives rise to all cells of the immune system by a process called  haematopoiesis.</a:t>
            </a:r>
          </a:p>
          <a:p>
            <a:pPr marL="355600" indent="-342900">
              <a:spcBef>
                <a:spcPts val="25"/>
              </a:spcBef>
              <a:buFont typeface="Arial" charset="0"/>
              <a:buChar char="•"/>
              <a:tabLst>
                <a:tab pos="355600" algn="l"/>
              </a:tabLst>
            </a:pPr>
            <a:endParaRPr lang="en-US">
              <a:latin typeface="Times New Roman" pitchFamily="18" charset="0"/>
              <a:cs typeface="Times New Roman" pitchFamily="18" charset="0"/>
            </a:endParaRPr>
          </a:p>
          <a:p>
            <a:pPr marL="355600" indent="-342900">
              <a:buFont typeface="Arial" charset="0"/>
              <a:buChar char="•"/>
              <a:tabLst>
                <a:tab pos="355600" algn="l"/>
              </a:tabLst>
            </a:pPr>
            <a:r>
              <a:rPr lang="en-US">
                <a:latin typeface="Times New Roman" pitchFamily="18" charset="0"/>
                <a:cs typeface="Times New Roman" pitchFamily="18" charset="0"/>
              </a:rPr>
              <a:t>It is of 2 types :</a:t>
            </a:r>
          </a:p>
          <a:p>
            <a:pPr marL="355600" indent="-342900">
              <a:spcBef>
                <a:spcPts val="38"/>
              </a:spcBef>
              <a:tabLst>
                <a:tab pos="355600" algn="l"/>
              </a:tabLst>
            </a:pPr>
            <a:endParaRPr lang="en-US">
              <a:latin typeface="Times New Roman" pitchFamily="18" charset="0"/>
              <a:cs typeface="Times New Roman" pitchFamily="18" charset="0"/>
            </a:endParaRPr>
          </a:p>
          <a:p>
            <a:pPr marL="355600" indent="-342900">
              <a:tabLst>
                <a:tab pos="355600" algn="l"/>
              </a:tabLst>
            </a:pPr>
            <a:r>
              <a:rPr lang="en-US">
                <a:latin typeface="Times New Roman" pitchFamily="18" charset="0"/>
                <a:cs typeface="Times New Roman" pitchFamily="18" charset="0"/>
              </a:rPr>
              <a:t>a) Red marrow</a:t>
            </a:r>
          </a:p>
          <a:p>
            <a:pPr marL="355600" indent="-342900">
              <a:spcBef>
                <a:spcPts val="38"/>
              </a:spcBef>
              <a:tabLst>
                <a:tab pos="355600" algn="l"/>
              </a:tabLst>
            </a:pPr>
            <a:endParaRPr lang="en-US">
              <a:latin typeface="Times New Roman" pitchFamily="18" charset="0"/>
              <a:cs typeface="Times New Roman" pitchFamily="18" charset="0"/>
            </a:endParaRPr>
          </a:p>
          <a:p>
            <a:pPr marL="355600" indent="-342900">
              <a:buFontTx/>
              <a:buAutoNum type="arabicPeriod"/>
              <a:tabLst>
                <a:tab pos="355600" algn="l"/>
              </a:tabLst>
            </a:pPr>
            <a:r>
              <a:rPr lang="en-US">
                <a:latin typeface="Times New Roman" pitchFamily="18" charset="0"/>
                <a:cs typeface="Times New Roman" pitchFamily="18" charset="0"/>
              </a:rPr>
              <a:t>Contains haematopoietic tissue</a:t>
            </a:r>
          </a:p>
          <a:p>
            <a:pPr marL="355600" indent="-342900">
              <a:spcBef>
                <a:spcPts val="25"/>
              </a:spcBef>
              <a:buFont typeface="Times New Roman" pitchFamily="18" charset="0"/>
              <a:buAutoNum type="arabicPeriod"/>
              <a:tabLst>
                <a:tab pos="355600" algn="l"/>
              </a:tabLst>
            </a:pPr>
            <a:endParaRPr lang="en-US">
              <a:latin typeface="Times New Roman" pitchFamily="18" charset="0"/>
              <a:cs typeface="Times New Roman" pitchFamily="18" charset="0"/>
            </a:endParaRPr>
          </a:p>
          <a:p>
            <a:pPr marL="355600" indent="-342900">
              <a:buFontTx/>
              <a:buAutoNum type="arabicPeriod"/>
              <a:tabLst>
                <a:tab pos="355600" algn="l"/>
              </a:tabLst>
            </a:pPr>
            <a:r>
              <a:rPr lang="en-US">
                <a:latin typeface="Times New Roman" pitchFamily="18" charset="0"/>
                <a:cs typeface="Times New Roman" pitchFamily="18" charset="0"/>
              </a:rPr>
              <a:t>Found in flat bones like skull, scapula, pelvic bone, vertebrae,ribs</a:t>
            </a:r>
          </a:p>
          <a:p>
            <a:pPr marL="355600" indent="-342900">
              <a:spcBef>
                <a:spcPts val="38"/>
              </a:spcBef>
              <a:buFont typeface="Times New Roman" pitchFamily="18" charset="0"/>
              <a:buAutoNum type="arabicPeriod"/>
              <a:tabLst>
                <a:tab pos="355600" algn="l"/>
              </a:tabLst>
            </a:pPr>
            <a:endParaRPr lang="en-US">
              <a:latin typeface="Times New Roman" pitchFamily="18" charset="0"/>
              <a:cs typeface="Times New Roman" pitchFamily="18" charset="0"/>
            </a:endParaRPr>
          </a:p>
          <a:p>
            <a:pPr marL="355600" indent="-342900">
              <a:buFontTx/>
              <a:buAutoNum type="arabicPeriod"/>
              <a:tabLst>
                <a:tab pos="355600" algn="l"/>
              </a:tabLst>
            </a:pPr>
            <a:r>
              <a:rPr lang="en-US">
                <a:latin typeface="Times New Roman" pitchFamily="18" charset="0"/>
                <a:cs typeface="Times New Roman" pitchFamily="18" charset="0"/>
              </a:rPr>
              <a:t>Also found in epiphyseal and metaphyseal ends of long bones.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126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126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126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126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1270" name="object 7"/>
          <p:cNvSpPr txBox="1">
            <a:spLocks noChangeArrowheads="1"/>
          </p:cNvSpPr>
          <p:nvPr/>
        </p:nvSpPr>
        <p:spPr bwMode="auto">
          <a:xfrm>
            <a:off x="508000" y="1517650"/>
            <a:ext cx="4406900" cy="3044825"/>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b) Yellow Marrow</a:t>
            </a:r>
          </a:p>
          <a:p>
            <a:pPr marL="12700">
              <a:spcBef>
                <a:spcPts val="25"/>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Contains mainly fatty tissue</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Present in diaphysis of long bones</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As a person’s age advances, red marrow is  converted into yellow marrow.</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Process can be reversed if there is a need for  haematopoiesis.</a:t>
            </a:r>
          </a:p>
        </p:txBody>
      </p:sp>
      <p:sp>
        <p:nvSpPr>
          <p:cNvPr id="11271" name="object 8"/>
          <p:cNvSpPr>
            <a:spLocks noChangeArrowheads="1"/>
          </p:cNvSpPr>
          <p:nvPr/>
        </p:nvSpPr>
        <p:spPr bwMode="auto">
          <a:xfrm>
            <a:off x="5000625" y="1214438"/>
            <a:ext cx="3992563" cy="4591050"/>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229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229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229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229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2294" name="object 7"/>
          <p:cNvSpPr>
            <a:spLocks noChangeArrowheads="1"/>
          </p:cNvSpPr>
          <p:nvPr/>
        </p:nvSpPr>
        <p:spPr bwMode="auto">
          <a:xfrm>
            <a:off x="4572000" y="785813"/>
            <a:ext cx="4360863" cy="5857875"/>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2295" name="object 8"/>
          <p:cNvSpPr txBox="1">
            <a:spLocks noChangeArrowheads="1"/>
          </p:cNvSpPr>
          <p:nvPr/>
        </p:nvSpPr>
        <p:spPr bwMode="auto">
          <a:xfrm>
            <a:off x="579438" y="803275"/>
            <a:ext cx="4165600" cy="4202113"/>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b) THYMUS</a:t>
            </a:r>
          </a:p>
          <a:p>
            <a:pPr marL="12700">
              <a:spcBef>
                <a:spcPts val="38"/>
              </a:spcBef>
            </a:pPr>
            <a:endParaRPr lang="en-US" sz="22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Bi-lobed gland situated in the thorax  above the heart.</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It increases progressively in size upto  adolescence following which it atrophies.</a:t>
            </a:r>
          </a:p>
          <a:p>
            <a:pPr marL="12700">
              <a:spcBef>
                <a:spcPts val="25"/>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Divided into a cortex and medulla</a:t>
            </a:r>
          </a:p>
          <a:p>
            <a:pPr marL="12700">
              <a:spcBef>
                <a:spcPts val="38"/>
              </a:spcBef>
              <a:buFont typeface="Arial" charset="0"/>
              <a:buChar char="•"/>
            </a:pPr>
            <a:endParaRPr lang="en-US">
              <a:latin typeface="Times New Roman" pitchFamily="18" charset="0"/>
              <a:cs typeface="Times New Roman" pitchFamily="18" charset="0"/>
            </a:endParaRPr>
          </a:p>
          <a:p>
            <a:pPr marL="12700"/>
            <a:r>
              <a:rPr lang="en-US">
                <a:latin typeface="Times New Roman" pitchFamily="18" charset="0"/>
                <a:cs typeface="Times New Roman" pitchFamily="18" charset="0"/>
              </a:rPr>
              <a:t>FUNCTION:</a:t>
            </a:r>
          </a:p>
          <a:p>
            <a:pPr marL="12700">
              <a:spcBef>
                <a:spcPts val="38"/>
              </a:spcBef>
            </a:pPr>
            <a:endParaRPr lang="en-US">
              <a:latin typeface="Times New Roman" pitchFamily="18" charset="0"/>
              <a:cs typeface="Times New Roman" pitchFamily="18" charset="0"/>
            </a:endParaRPr>
          </a:p>
          <a:p>
            <a:pPr marL="12700" algn="just">
              <a:buFont typeface="Arial" charset="0"/>
              <a:buChar char="•"/>
            </a:pPr>
            <a:r>
              <a:rPr lang="en-US">
                <a:latin typeface="Times New Roman" pitchFamily="18" charset="0"/>
                <a:cs typeface="Times New Roman" pitchFamily="18" charset="0"/>
              </a:rPr>
              <a:t>Site at which immature T cells , which  migrate from the bone marrow undergo  maturation and selection to naive T cells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331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331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331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331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3318" name="object 7"/>
          <p:cNvSpPr txBox="1">
            <a:spLocks noChangeArrowheads="1"/>
          </p:cNvSpPr>
          <p:nvPr/>
        </p:nvSpPr>
        <p:spPr bwMode="auto">
          <a:xfrm>
            <a:off x="508000" y="588963"/>
            <a:ext cx="4981575" cy="5238750"/>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2) </a:t>
            </a:r>
            <a:r>
              <a:rPr lang="en-US" b="1" u="sng">
                <a:latin typeface="Times New Roman" pitchFamily="18" charset="0"/>
                <a:cs typeface="Times New Roman" pitchFamily="18" charset="0"/>
              </a:rPr>
              <a:t>PERIPHERAL LYMPHOID TISSUES</a:t>
            </a:r>
            <a:endParaRPr lang="en-US">
              <a:latin typeface="Times New Roman" pitchFamily="18" charset="0"/>
              <a:cs typeface="Times New Roman" pitchFamily="18" charset="0"/>
            </a:endParaRPr>
          </a:p>
          <a:p>
            <a:pPr marL="12700">
              <a:spcBef>
                <a:spcPts val="38"/>
              </a:spcBef>
            </a:pPr>
            <a:endParaRPr lang="en-US">
              <a:latin typeface="Times New Roman" pitchFamily="18" charset="0"/>
              <a:cs typeface="Times New Roman" pitchFamily="18" charset="0"/>
            </a:endParaRPr>
          </a:p>
          <a:p>
            <a:pPr marL="12700"/>
            <a:r>
              <a:rPr lang="en-US">
                <a:latin typeface="Times New Roman" pitchFamily="18" charset="0"/>
                <a:cs typeface="Times New Roman" pitchFamily="18" charset="0"/>
              </a:rPr>
              <a:t>a)	Lymph Nodes</a:t>
            </a:r>
          </a:p>
          <a:p>
            <a:pPr marL="12700">
              <a:spcBef>
                <a:spcPts val="25"/>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Bean shaped structures strategically positioned</a:t>
            </a:r>
          </a:p>
          <a:p>
            <a:pPr marL="12700"/>
            <a:r>
              <a:rPr lang="en-US">
                <a:latin typeface="Times New Roman" pitchFamily="18" charset="0"/>
                <a:cs typeface="Times New Roman" pitchFamily="18" charset="0"/>
              </a:rPr>
              <a:t>at various sites throughout the body</a:t>
            </a: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They have afferent vessels entering at the  periphery and efferent vessels emerging at the  hilus.</a:t>
            </a:r>
          </a:p>
          <a:p>
            <a:pPr marL="12700">
              <a:spcBef>
                <a:spcPts val="25"/>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Arranged in groups, along the blood vessels or</a:t>
            </a:r>
          </a:p>
          <a:p>
            <a:pPr marL="12700"/>
            <a:r>
              <a:rPr lang="en-US">
                <a:latin typeface="Times New Roman" pitchFamily="18" charset="0"/>
                <a:cs typeface="Times New Roman" pitchFamily="18" charset="0"/>
              </a:rPr>
              <a:t>the flexural side of a joint</a:t>
            </a:r>
          </a:p>
          <a:p>
            <a:pPr marL="12700">
              <a:spcBef>
                <a:spcPts val="25"/>
              </a:spcBef>
            </a:pPr>
            <a:endParaRPr lang="en-US">
              <a:latin typeface="Times New Roman" pitchFamily="18" charset="0"/>
              <a:cs typeface="Times New Roman" pitchFamily="18" charset="0"/>
            </a:endParaRPr>
          </a:p>
          <a:p>
            <a:pPr marL="12700"/>
            <a:r>
              <a:rPr lang="en-US">
                <a:latin typeface="Times New Roman" pitchFamily="18" charset="0"/>
                <a:cs typeface="Times New Roman" pitchFamily="18" charset="0"/>
              </a:rPr>
              <a:t>FUNCTION</a:t>
            </a: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To process antigens present in lymph fluid  drained from tissues and organs via the  afferent lymphatics.</a:t>
            </a:r>
          </a:p>
        </p:txBody>
      </p:sp>
      <p:sp>
        <p:nvSpPr>
          <p:cNvPr id="13319" name="object 8"/>
          <p:cNvSpPr>
            <a:spLocks noChangeArrowheads="1"/>
          </p:cNvSpPr>
          <p:nvPr/>
        </p:nvSpPr>
        <p:spPr bwMode="auto">
          <a:xfrm>
            <a:off x="6000750" y="1071563"/>
            <a:ext cx="2643188" cy="5143500"/>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433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433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434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434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4342" name="object 7"/>
          <p:cNvSpPr txBox="1">
            <a:spLocks noChangeArrowheads="1"/>
          </p:cNvSpPr>
          <p:nvPr/>
        </p:nvSpPr>
        <p:spPr bwMode="auto">
          <a:xfrm>
            <a:off x="293688" y="852488"/>
            <a:ext cx="4395787" cy="5513387"/>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HISTOLOGY</a:t>
            </a: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Divided into a capsule, cortex, medulla and  sinuses.</a:t>
            </a:r>
          </a:p>
          <a:p>
            <a:pPr marL="12700">
              <a:spcBef>
                <a:spcPts val="25"/>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Sinuses are present at three sites :  Subcapsular, cortical and medullary.</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Sinuses contain numerous macrophages  which filter the lymph fluid, identify and  process antigens and present them to  lymphocytes.</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Cortex contains B cell follicles</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Paracortex contains high endothelial  venules and T cell zones.</a:t>
            </a:r>
          </a:p>
          <a:p>
            <a:pPr marL="12700">
              <a:spcBef>
                <a:spcPts val="25"/>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Medulla contains medullary cords and  sinuses.</a:t>
            </a:r>
          </a:p>
        </p:txBody>
      </p:sp>
      <p:sp>
        <p:nvSpPr>
          <p:cNvPr id="14343" name="object 8"/>
          <p:cNvSpPr>
            <a:spLocks noChangeArrowheads="1"/>
          </p:cNvSpPr>
          <p:nvPr/>
        </p:nvSpPr>
        <p:spPr bwMode="auto">
          <a:xfrm>
            <a:off x="5357813" y="1357313"/>
            <a:ext cx="3286125" cy="4786312"/>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536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536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536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536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5366" name="object 7"/>
          <p:cNvSpPr>
            <a:spLocks/>
          </p:cNvSpPr>
          <p:nvPr/>
        </p:nvSpPr>
        <p:spPr bwMode="auto">
          <a:xfrm>
            <a:off x="428625" y="284163"/>
            <a:ext cx="4500563" cy="6573837"/>
          </a:xfrm>
          <a:custGeom>
            <a:avLst/>
            <a:gdLst>
              <a:gd name="T0" fmla="*/ 0 w 4500880"/>
              <a:gd name="T1" fmla="*/ 6574535 h 6574790"/>
              <a:gd name="T2" fmla="*/ 4500372 w 4500880"/>
              <a:gd name="T3" fmla="*/ 6574535 h 6574790"/>
              <a:gd name="T4" fmla="*/ 4500372 w 4500880"/>
              <a:gd name="T5" fmla="*/ 0 h 6574790"/>
              <a:gd name="T6" fmla="*/ 0 w 4500880"/>
              <a:gd name="T7" fmla="*/ 0 h 6574790"/>
              <a:gd name="T8" fmla="*/ 0 w 4500880"/>
              <a:gd name="T9" fmla="*/ 6574535 h 6574790"/>
              <a:gd name="T10" fmla="*/ 0 60000 65536"/>
              <a:gd name="T11" fmla="*/ 0 60000 65536"/>
              <a:gd name="T12" fmla="*/ 0 60000 65536"/>
              <a:gd name="T13" fmla="*/ 0 60000 65536"/>
              <a:gd name="T14" fmla="*/ 0 60000 65536"/>
              <a:gd name="T15" fmla="*/ 0 w 4500880"/>
              <a:gd name="T16" fmla="*/ 0 h 6574790"/>
              <a:gd name="T17" fmla="*/ 4500880 w 4500880"/>
              <a:gd name="T18" fmla="*/ 6574790 h 6574790"/>
            </a:gdLst>
            <a:ahLst/>
            <a:cxnLst>
              <a:cxn ang="T10">
                <a:pos x="T0" y="T1"/>
              </a:cxn>
              <a:cxn ang="T11">
                <a:pos x="T2" y="T3"/>
              </a:cxn>
              <a:cxn ang="T12">
                <a:pos x="T4" y="T5"/>
              </a:cxn>
              <a:cxn ang="T13">
                <a:pos x="T6" y="T7"/>
              </a:cxn>
              <a:cxn ang="T14">
                <a:pos x="T8" y="T9"/>
              </a:cxn>
            </a:cxnLst>
            <a:rect l="T15" t="T16" r="T17" b="T18"/>
            <a:pathLst>
              <a:path w="4500880" h="6574790">
                <a:moveTo>
                  <a:pt x="0" y="6574535"/>
                </a:moveTo>
                <a:lnTo>
                  <a:pt x="4500372" y="6574535"/>
                </a:lnTo>
                <a:lnTo>
                  <a:pt x="4500372" y="0"/>
                </a:lnTo>
                <a:lnTo>
                  <a:pt x="0" y="0"/>
                </a:lnTo>
                <a:lnTo>
                  <a:pt x="0" y="6574535"/>
                </a:lnTo>
                <a:close/>
              </a:path>
            </a:pathLst>
          </a:custGeom>
          <a:solidFill>
            <a:srgbClr val="FFFFFF"/>
          </a:solidFill>
          <a:ln w="9525">
            <a:noFill/>
            <a:round/>
            <a:headEnd/>
            <a:tailEnd/>
          </a:ln>
        </p:spPr>
        <p:txBody>
          <a:bodyPr lIns="0" tIns="0" rIns="0" bIns="0"/>
          <a:lstStyle/>
          <a:p>
            <a:endParaRPr lang="en-US"/>
          </a:p>
        </p:txBody>
      </p:sp>
      <p:sp>
        <p:nvSpPr>
          <p:cNvPr id="15367" name="object 8"/>
          <p:cNvSpPr>
            <a:spLocks/>
          </p:cNvSpPr>
          <p:nvPr/>
        </p:nvSpPr>
        <p:spPr bwMode="auto">
          <a:xfrm>
            <a:off x="428625" y="284163"/>
            <a:ext cx="4500563" cy="6573837"/>
          </a:xfrm>
          <a:custGeom>
            <a:avLst/>
            <a:gdLst>
              <a:gd name="T0" fmla="*/ 0 w 4500880"/>
              <a:gd name="T1" fmla="*/ 6574535 h 6574790"/>
              <a:gd name="T2" fmla="*/ 4500372 w 4500880"/>
              <a:gd name="T3" fmla="*/ 6574535 h 6574790"/>
              <a:gd name="T4" fmla="*/ 4500372 w 4500880"/>
              <a:gd name="T5" fmla="*/ 0 h 6574790"/>
              <a:gd name="T6" fmla="*/ 0 w 4500880"/>
              <a:gd name="T7" fmla="*/ 0 h 6574790"/>
              <a:gd name="T8" fmla="*/ 0 w 4500880"/>
              <a:gd name="T9" fmla="*/ 6574535 h 6574790"/>
              <a:gd name="T10" fmla="*/ 0 60000 65536"/>
              <a:gd name="T11" fmla="*/ 0 60000 65536"/>
              <a:gd name="T12" fmla="*/ 0 60000 65536"/>
              <a:gd name="T13" fmla="*/ 0 60000 65536"/>
              <a:gd name="T14" fmla="*/ 0 60000 65536"/>
              <a:gd name="T15" fmla="*/ 0 w 4500880"/>
              <a:gd name="T16" fmla="*/ 0 h 6574790"/>
              <a:gd name="T17" fmla="*/ 4500880 w 4500880"/>
              <a:gd name="T18" fmla="*/ 6574790 h 6574790"/>
            </a:gdLst>
            <a:ahLst/>
            <a:cxnLst>
              <a:cxn ang="T10">
                <a:pos x="T0" y="T1"/>
              </a:cxn>
              <a:cxn ang="T11">
                <a:pos x="T2" y="T3"/>
              </a:cxn>
              <a:cxn ang="T12">
                <a:pos x="T4" y="T5"/>
              </a:cxn>
              <a:cxn ang="T13">
                <a:pos x="T6" y="T7"/>
              </a:cxn>
              <a:cxn ang="T14">
                <a:pos x="T8" y="T9"/>
              </a:cxn>
            </a:cxnLst>
            <a:rect l="T15" t="T16" r="T17" b="T18"/>
            <a:pathLst>
              <a:path w="4500880" h="6574790">
                <a:moveTo>
                  <a:pt x="0" y="6574535"/>
                </a:moveTo>
                <a:lnTo>
                  <a:pt x="4500372" y="6574535"/>
                </a:lnTo>
                <a:lnTo>
                  <a:pt x="4500372" y="0"/>
                </a:lnTo>
                <a:lnTo>
                  <a:pt x="0" y="0"/>
                </a:lnTo>
                <a:lnTo>
                  <a:pt x="0" y="6574535"/>
                </a:lnTo>
                <a:close/>
              </a:path>
            </a:pathLst>
          </a:custGeom>
          <a:noFill/>
          <a:ln w="9144">
            <a:solidFill>
              <a:srgbClr val="FFFFFF"/>
            </a:solidFill>
            <a:round/>
            <a:headEnd/>
            <a:tailEnd/>
          </a:ln>
        </p:spPr>
        <p:txBody>
          <a:bodyPr lIns="0" tIns="0" rIns="0" bIns="0"/>
          <a:lstStyle/>
          <a:p>
            <a:endParaRPr lang="en-US"/>
          </a:p>
        </p:txBody>
      </p:sp>
      <p:sp>
        <p:nvSpPr>
          <p:cNvPr id="15368" name="object 9"/>
          <p:cNvSpPr txBox="1">
            <a:spLocks noChangeArrowheads="1"/>
          </p:cNvSpPr>
          <p:nvPr/>
        </p:nvSpPr>
        <p:spPr bwMode="auto">
          <a:xfrm>
            <a:off x="508000" y="301625"/>
            <a:ext cx="4162425" cy="5902325"/>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B) SPLEEN</a:t>
            </a:r>
          </a:p>
          <a:p>
            <a:pPr marL="12700"/>
            <a:endParaRPr lang="en-US" sz="1500">
              <a:latin typeface="Times New Roman" pitchFamily="18" charset="0"/>
              <a:cs typeface="Times New Roman" pitchFamily="18" charset="0"/>
            </a:endParaRPr>
          </a:p>
          <a:p>
            <a:pPr marL="12700">
              <a:lnSpc>
                <a:spcPts val="1950"/>
              </a:lnSpc>
              <a:buClr>
                <a:srgbClr val="0E6EC5"/>
              </a:buClr>
              <a:buSzPct val="89000"/>
              <a:buFont typeface="Arial" charset="0"/>
              <a:buChar char="•"/>
            </a:pPr>
            <a:r>
              <a:rPr lang="en-US">
                <a:latin typeface="Times New Roman" pitchFamily="18" charset="0"/>
                <a:cs typeface="Times New Roman" pitchFamily="18" charset="0"/>
              </a:rPr>
              <a:t>Location</a:t>
            </a:r>
          </a:p>
          <a:p>
            <a:pPr marL="655638" lvl="1" indent="-185738">
              <a:lnSpc>
                <a:spcPts val="1750"/>
              </a:lnSpc>
              <a:buClr>
                <a:srgbClr val="009DD9"/>
              </a:buClr>
              <a:buSzPct val="89000"/>
              <a:buFont typeface="Arial" charset="0"/>
              <a:buChar char="•"/>
            </a:pPr>
            <a:r>
              <a:rPr lang="en-US">
                <a:latin typeface="Times New Roman" pitchFamily="18" charset="0"/>
                <a:cs typeface="Times New Roman" pitchFamily="18" charset="0"/>
              </a:rPr>
              <a:t>Left epigastric region</a:t>
            </a:r>
          </a:p>
          <a:p>
            <a:pPr marL="655638" lvl="1" indent="-185738">
              <a:lnSpc>
                <a:spcPts val="1750"/>
              </a:lnSpc>
              <a:buClr>
                <a:srgbClr val="009DD9"/>
              </a:buClr>
              <a:buSzPct val="89000"/>
              <a:buFont typeface="Arial" charset="0"/>
              <a:buChar char="•"/>
            </a:pPr>
            <a:r>
              <a:rPr lang="en-US">
                <a:latin typeface="Times New Roman" pitchFamily="18" charset="0"/>
                <a:cs typeface="Times New Roman" pitchFamily="18" charset="0"/>
              </a:rPr>
              <a:t>between 9</a:t>
            </a:r>
            <a:r>
              <a:rPr lang="en-US" baseline="25000">
                <a:latin typeface="Times New Roman" pitchFamily="18" charset="0"/>
                <a:cs typeface="Times New Roman" pitchFamily="18" charset="0"/>
              </a:rPr>
              <a:t>th</a:t>
            </a:r>
            <a:r>
              <a:rPr lang="en-US">
                <a:latin typeface="Times New Roman" pitchFamily="18" charset="0"/>
                <a:cs typeface="Times New Roman" pitchFamily="18" charset="0"/>
              </a:rPr>
              <a:t>-11</a:t>
            </a:r>
            <a:r>
              <a:rPr lang="en-US" baseline="25000">
                <a:latin typeface="Times New Roman" pitchFamily="18" charset="0"/>
                <a:cs typeface="Times New Roman" pitchFamily="18" charset="0"/>
              </a:rPr>
              <a:t>th </a:t>
            </a:r>
            <a:r>
              <a:rPr lang="en-US">
                <a:latin typeface="Times New Roman" pitchFamily="18" charset="0"/>
                <a:cs typeface="Times New Roman" pitchFamily="18" charset="0"/>
              </a:rPr>
              <a:t>rib</a:t>
            </a:r>
          </a:p>
          <a:p>
            <a:pPr marL="655638" lvl="1" indent="-185738">
              <a:lnSpc>
                <a:spcPts val="1950"/>
              </a:lnSpc>
              <a:buClr>
                <a:srgbClr val="009DD9"/>
              </a:buClr>
              <a:buSzPct val="89000"/>
              <a:buFont typeface="Arial" charset="0"/>
              <a:buChar char="•"/>
            </a:pPr>
            <a:r>
              <a:rPr lang="en-US">
                <a:latin typeface="Times New Roman" pitchFamily="18" charset="0"/>
                <a:cs typeface="Times New Roman" pitchFamily="18" charset="0"/>
              </a:rPr>
              <a:t>in line of 10</a:t>
            </a:r>
            <a:r>
              <a:rPr lang="en-US" baseline="25000">
                <a:latin typeface="Times New Roman" pitchFamily="18" charset="0"/>
                <a:cs typeface="Times New Roman" pitchFamily="18" charset="0"/>
              </a:rPr>
              <a:t>th </a:t>
            </a:r>
            <a:r>
              <a:rPr lang="en-US">
                <a:latin typeface="Times New Roman" pitchFamily="18" charset="0"/>
                <a:cs typeface="Times New Roman" pitchFamily="18" charset="0"/>
              </a:rPr>
              <a:t>rib</a:t>
            </a:r>
          </a:p>
          <a:p>
            <a:pPr marL="12700">
              <a:spcBef>
                <a:spcPts val="1700"/>
              </a:spcBef>
              <a:buFont typeface="Arial" charset="0"/>
              <a:buChar char="•"/>
            </a:pPr>
            <a:r>
              <a:rPr lang="en-US">
                <a:latin typeface="Times New Roman" pitchFamily="18" charset="0"/>
                <a:cs typeface="Times New Roman" pitchFamily="18" charset="0"/>
              </a:rPr>
              <a:t>Largest lymphatic organ in the body.</a:t>
            </a:r>
          </a:p>
          <a:p>
            <a:pPr marL="12700">
              <a:spcBef>
                <a:spcPts val="13"/>
              </a:spcBef>
              <a:buFontTx/>
              <a:buChar char="•"/>
            </a:pPr>
            <a:endParaRPr lang="en-US" sz="21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Can vary considerably in size and weight</a:t>
            </a:r>
          </a:p>
          <a:p>
            <a:pPr marL="12700">
              <a:spcBef>
                <a:spcPts val="1563"/>
              </a:spcBef>
            </a:pPr>
            <a:r>
              <a:rPr lang="en-US" b="1" u="sng">
                <a:latin typeface="Times New Roman" pitchFamily="18" charset="0"/>
                <a:cs typeface="Times New Roman" pitchFamily="18" charset="0"/>
              </a:rPr>
              <a:t>HISTOLOGY</a:t>
            </a:r>
            <a:endParaRPr lang="en-US">
              <a:latin typeface="Times New Roman" pitchFamily="18" charset="0"/>
              <a:cs typeface="Times New Roman" pitchFamily="18" charset="0"/>
            </a:endParaRPr>
          </a:p>
          <a:p>
            <a:pPr marL="12700">
              <a:spcBef>
                <a:spcPts val="1338"/>
              </a:spcBef>
              <a:buClr>
                <a:srgbClr val="0E6EC5"/>
              </a:buClr>
              <a:buSzPct val="89000"/>
              <a:buFont typeface="Arial" charset="0"/>
              <a:buChar char="•"/>
            </a:pPr>
            <a:r>
              <a:rPr lang="en-US">
                <a:latin typeface="Times New Roman" pitchFamily="18" charset="0"/>
                <a:cs typeface="Times New Roman" pitchFamily="18" charset="0"/>
              </a:rPr>
              <a:t>Spleen has 2 major compartments</a:t>
            </a:r>
          </a:p>
          <a:p>
            <a:pPr marL="12700">
              <a:lnSpc>
                <a:spcPts val="1950"/>
              </a:lnSpc>
              <a:spcBef>
                <a:spcPts val="1350"/>
              </a:spcBef>
              <a:buClr>
                <a:srgbClr val="0E6EC5"/>
              </a:buClr>
              <a:buSzPct val="89000"/>
              <a:buFontTx/>
              <a:buAutoNum type="alphaLcParenR"/>
            </a:pPr>
            <a:r>
              <a:rPr lang="en-US">
                <a:latin typeface="Times New Roman" pitchFamily="18" charset="0"/>
                <a:cs typeface="Times New Roman" pitchFamily="18" charset="0"/>
              </a:rPr>
              <a:t>Red Pulp</a:t>
            </a:r>
          </a:p>
          <a:p>
            <a:pPr marL="12700">
              <a:lnSpc>
                <a:spcPts val="1950"/>
              </a:lnSpc>
              <a:buClr>
                <a:srgbClr val="0E6EC5"/>
              </a:buClr>
              <a:buSzPct val="89000"/>
              <a:buFontTx/>
              <a:buAutoNum type="alphaLcParenR"/>
            </a:pPr>
            <a:r>
              <a:rPr lang="en-US">
                <a:latin typeface="Times New Roman" pitchFamily="18" charset="0"/>
                <a:cs typeface="Times New Roman" pitchFamily="18" charset="0"/>
              </a:rPr>
              <a:t>White Pulp</a:t>
            </a:r>
          </a:p>
          <a:p>
            <a:pPr marL="12700"/>
            <a:endParaRPr lang="en-US" sz="1500">
              <a:latin typeface="Times New Roman" pitchFamily="18" charset="0"/>
              <a:cs typeface="Times New Roman" pitchFamily="18" charset="0"/>
            </a:endParaRPr>
          </a:p>
          <a:p>
            <a:pPr marL="12700">
              <a:lnSpc>
                <a:spcPts val="1750"/>
              </a:lnSpc>
              <a:buClr>
                <a:srgbClr val="0E6EC5"/>
              </a:buClr>
              <a:buSzPct val="89000"/>
              <a:buFont typeface="Arial" charset="0"/>
              <a:buChar char="•"/>
            </a:pPr>
            <a:r>
              <a:rPr lang="en-US">
                <a:latin typeface="Times New Roman" pitchFamily="18" charset="0"/>
                <a:cs typeface="Times New Roman" pitchFamily="18" charset="0"/>
              </a:rPr>
              <a:t>Red pulp is a complex web of sinuses  lined by phagocytic cells and functions  as a filter for particulate antigens and  formed elements of blood.</a:t>
            </a:r>
          </a:p>
          <a:p>
            <a:pPr marL="12700">
              <a:spcBef>
                <a:spcPts val="25"/>
              </a:spcBef>
              <a:buClr>
                <a:srgbClr val="0E6EC5"/>
              </a:buClr>
              <a:buFont typeface="Arial" charset="0"/>
              <a:buChar char="•"/>
            </a:pPr>
            <a:endParaRPr lang="en-US" sz="1500">
              <a:latin typeface="Times New Roman" pitchFamily="18" charset="0"/>
              <a:cs typeface="Times New Roman" pitchFamily="18" charset="0"/>
            </a:endParaRPr>
          </a:p>
          <a:p>
            <a:pPr marL="12700">
              <a:lnSpc>
                <a:spcPts val="1750"/>
              </a:lnSpc>
              <a:buClr>
                <a:srgbClr val="0E6EC5"/>
              </a:buClr>
              <a:buSzPct val="89000"/>
              <a:buFont typeface="Arial" charset="0"/>
              <a:buChar char="•"/>
            </a:pPr>
            <a:r>
              <a:rPr lang="en-US">
                <a:latin typeface="Times New Roman" pitchFamily="18" charset="0"/>
                <a:cs typeface="Times New Roman" pitchFamily="18" charset="0"/>
              </a:rPr>
              <a:t>White pulp is identical to lymphoid  tissue of the lymph node</a:t>
            </a:r>
          </a:p>
        </p:txBody>
      </p:sp>
      <p:sp>
        <p:nvSpPr>
          <p:cNvPr id="15369" name="object 10"/>
          <p:cNvSpPr>
            <a:spLocks noChangeArrowheads="1"/>
          </p:cNvSpPr>
          <p:nvPr/>
        </p:nvSpPr>
        <p:spPr bwMode="auto">
          <a:xfrm>
            <a:off x="5786438" y="428625"/>
            <a:ext cx="2543175" cy="3352800"/>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5370" name="object 11"/>
          <p:cNvSpPr>
            <a:spLocks noChangeArrowheads="1"/>
          </p:cNvSpPr>
          <p:nvPr/>
        </p:nvSpPr>
        <p:spPr bwMode="auto">
          <a:xfrm>
            <a:off x="5143500" y="3929063"/>
            <a:ext cx="3692525" cy="2786062"/>
          </a:xfrm>
          <a:prstGeom prst="rect">
            <a:avLst/>
          </a:prstGeom>
          <a:blipFill dpi="0" rotWithShape="1">
            <a:blip r:embed="rId8"/>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638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638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638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638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6390" name="object 7"/>
          <p:cNvSpPr txBox="1">
            <a:spLocks noChangeArrowheads="1"/>
          </p:cNvSpPr>
          <p:nvPr/>
        </p:nvSpPr>
        <p:spPr bwMode="auto">
          <a:xfrm>
            <a:off x="508000" y="1660525"/>
            <a:ext cx="7489825" cy="2770188"/>
          </a:xfrm>
          <a:prstGeom prst="rect">
            <a:avLst/>
          </a:prstGeom>
          <a:noFill/>
          <a:ln w="9525">
            <a:noFill/>
            <a:miter lim="800000"/>
            <a:headEnd/>
            <a:tailEnd/>
          </a:ln>
        </p:spPr>
        <p:txBody>
          <a:bodyPr lIns="0" tIns="12700" rIns="0" bIns="0">
            <a:spAutoFit/>
          </a:bodyPr>
          <a:lstStyle/>
          <a:p>
            <a:pPr marL="12700">
              <a:spcBef>
                <a:spcPts val="100"/>
              </a:spcBef>
            </a:pPr>
            <a:r>
              <a:rPr lang="en-US" b="1" u="sng">
                <a:latin typeface="Times New Roman" pitchFamily="18" charset="0"/>
                <a:cs typeface="Times New Roman" pitchFamily="18" charset="0"/>
              </a:rPr>
              <a:t>FUNCTIONS OF SPLEEN</a:t>
            </a:r>
            <a:endParaRPr lang="en-US">
              <a:latin typeface="Times New Roman" pitchFamily="18" charset="0"/>
              <a:cs typeface="Times New Roman" pitchFamily="18" charset="0"/>
            </a:endParaRPr>
          </a:p>
          <a:p>
            <a:pPr marL="12700">
              <a:spcBef>
                <a:spcPts val="25"/>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Important role in haematopoiesis during fetal development.</a:t>
            </a:r>
          </a:p>
          <a:p>
            <a:pPr marL="12700">
              <a:buFont typeface="Arial" charset="0"/>
              <a:buChar char="•"/>
            </a:pPr>
            <a:endParaRPr lang="en-US" sz="2100">
              <a:latin typeface="Times New Roman" pitchFamily="18" charset="0"/>
              <a:cs typeface="Times New Roman" pitchFamily="18" charset="0"/>
            </a:endParaRPr>
          </a:p>
          <a:p>
            <a:pPr marL="12700">
              <a:spcBef>
                <a:spcPts val="13"/>
              </a:spcBef>
              <a:buFont typeface="Arial" charset="0"/>
              <a:buChar char="•"/>
            </a:pPr>
            <a:endParaRPr lang="en-US" sz="16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Mechanical filtration of pathogens located within cells or circulating in the  plasma.</a:t>
            </a:r>
          </a:p>
          <a:p>
            <a:pPr marL="12700">
              <a:buFont typeface="Arial" charset="0"/>
              <a:buChar char="•"/>
            </a:pPr>
            <a:endParaRPr lang="en-US">
              <a:latin typeface="Times New Roman" pitchFamily="18" charset="0"/>
              <a:cs typeface="Times New Roman" pitchFamily="18" charset="0"/>
            </a:endParaRPr>
          </a:p>
          <a:p>
            <a:pPr marL="12700">
              <a:spcBef>
                <a:spcPts val="13"/>
              </a:spcBef>
              <a:buFont typeface="Arial" charset="0"/>
              <a:buChar char="•"/>
            </a:pPr>
            <a:endParaRPr lang="en-US" sz="19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Recognizes and removes old, damaged or malformed RBCs.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0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741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741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741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741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7414" name="object 7"/>
          <p:cNvSpPr>
            <a:spLocks noGrp="1"/>
          </p:cNvSpPr>
          <p:nvPr>
            <p:ph type="title"/>
          </p:nvPr>
        </p:nvSpPr>
        <p:spPr/>
        <p:txBody>
          <a:bodyPr tIns="12065"/>
          <a:lstStyle/>
          <a:p>
            <a:pPr marL="2732088" indent="-1652588" eaLnBrk="1" hangingPunct="1">
              <a:spcBef>
                <a:spcPts val="100"/>
              </a:spcBef>
            </a:pPr>
            <a:r>
              <a:rPr lang="en-US" sz="2800" smtClean="0">
                <a:latin typeface="Times New Roman" pitchFamily="18" charset="0"/>
                <a:cs typeface="Times New Roman" pitchFamily="18" charset="0"/>
              </a:rPr>
              <a:t>MUCOSA ASSOCIATED LYMPHOID  TISSUE(MALT)</a:t>
            </a:r>
          </a:p>
        </p:txBody>
      </p:sp>
      <p:sp>
        <p:nvSpPr>
          <p:cNvPr id="17415" name="object 8"/>
          <p:cNvSpPr txBox="1">
            <a:spLocks noChangeArrowheads="1"/>
          </p:cNvSpPr>
          <p:nvPr/>
        </p:nvSpPr>
        <p:spPr bwMode="auto">
          <a:xfrm>
            <a:off x="508000" y="1303338"/>
            <a:ext cx="7989888" cy="5238750"/>
          </a:xfrm>
          <a:prstGeom prst="rect">
            <a:avLst/>
          </a:prstGeom>
          <a:noFill/>
          <a:ln w="9525">
            <a:noFill/>
            <a:miter lim="800000"/>
            <a:headEnd/>
            <a:tailEnd/>
          </a:ln>
        </p:spPr>
        <p:txBody>
          <a:bodyPr lIns="0" tIns="12700" rIns="0" bIns="0">
            <a:spAutoFit/>
          </a:bodyPr>
          <a:lstStyle/>
          <a:p>
            <a:pPr marL="12700">
              <a:spcBef>
                <a:spcPts val="100"/>
              </a:spcBef>
              <a:buFont typeface="Arial" charset="0"/>
              <a:buChar char="•"/>
              <a:tabLst>
                <a:tab pos="149225" algn="l"/>
              </a:tabLst>
            </a:pPr>
            <a:r>
              <a:rPr lang="en-US">
                <a:latin typeface="Times New Roman" pitchFamily="18" charset="0"/>
                <a:cs typeface="Times New Roman" pitchFamily="18" charset="0"/>
              </a:rPr>
              <a:t>Specialised lymphoid tissue , found in association with certain epithelia, in  particular:</a:t>
            </a:r>
          </a:p>
          <a:p>
            <a:pPr marL="12700">
              <a:spcBef>
                <a:spcPts val="25"/>
              </a:spcBef>
              <a:tabLst>
                <a:tab pos="149225" algn="l"/>
              </a:tabLst>
            </a:pPr>
            <a:endParaRPr lang="en-US">
              <a:latin typeface="Times New Roman" pitchFamily="18" charset="0"/>
              <a:cs typeface="Times New Roman" pitchFamily="18" charset="0"/>
            </a:endParaRPr>
          </a:p>
          <a:p>
            <a:pPr marL="12700">
              <a:buFontTx/>
              <a:buAutoNum type="alphaLcParenR"/>
              <a:tabLst>
                <a:tab pos="149225" algn="l"/>
              </a:tabLst>
            </a:pPr>
            <a:r>
              <a:rPr lang="en-US">
                <a:latin typeface="Times New Roman" pitchFamily="18" charset="0"/>
                <a:cs typeface="Times New Roman" pitchFamily="18" charset="0"/>
              </a:rPr>
              <a:t>Naso and Oro-Pharynx : Adenoids, palatine tonsils</a:t>
            </a:r>
          </a:p>
          <a:p>
            <a:pPr marL="12700">
              <a:spcBef>
                <a:spcPts val="38"/>
              </a:spcBef>
              <a:buFont typeface="Times New Roman" pitchFamily="18" charset="0"/>
              <a:buAutoNum type="alphaLcParenR"/>
              <a:tabLst>
                <a:tab pos="149225" algn="l"/>
              </a:tabLst>
            </a:pPr>
            <a:endParaRPr lang="en-US">
              <a:latin typeface="Times New Roman" pitchFamily="18" charset="0"/>
              <a:cs typeface="Times New Roman" pitchFamily="18" charset="0"/>
            </a:endParaRPr>
          </a:p>
          <a:p>
            <a:pPr marL="12700">
              <a:buFontTx/>
              <a:buAutoNum type="alphaLcParenR"/>
              <a:tabLst>
                <a:tab pos="149225" algn="l"/>
              </a:tabLst>
            </a:pPr>
            <a:r>
              <a:rPr lang="en-US">
                <a:latin typeface="Times New Roman" pitchFamily="18" charset="0"/>
                <a:cs typeface="Times New Roman" pitchFamily="18" charset="0"/>
              </a:rPr>
              <a:t>Gastro-Intestinal tract : Gut associated Lymphoid tissue, Peyer’s patches of  distal ileum, mucosal lymphoid aggregates in colon and rectum.</a:t>
            </a:r>
          </a:p>
          <a:p>
            <a:pPr marL="12700">
              <a:spcBef>
                <a:spcPts val="38"/>
              </a:spcBef>
              <a:buFont typeface="Times New Roman" pitchFamily="18" charset="0"/>
              <a:buAutoNum type="alphaLcParenR"/>
              <a:tabLst>
                <a:tab pos="149225" algn="l"/>
              </a:tabLst>
            </a:pPr>
            <a:endParaRPr lang="en-US">
              <a:latin typeface="Times New Roman" pitchFamily="18" charset="0"/>
              <a:cs typeface="Times New Roman" pitchFamily="18" charset="0"/>
            </a:endParaRPr>
          </a:p>
          <a:p>
            <a:pPr marL="12700">
              <a:buFontTx/>
              <a:buAutoNum type="alphaLcParenR"/>
              <a:tabLst>
                <a:tab pos="149225" algn="l"/>
              </a:tabLst>
            </a:pPr>
            <a:r>
              <a:rPr lang="en-US">
                <a:latin typeface="Times New Roman" pitchFamily="18" charset="0"/>
                <a:cs typeface="Times New Roman" pitchFamily="18" charset="0"/>
              </a:rPr>
              <a:t>Lung : Bronchus associated lymphoid tissue</a:t>
            </a:r>
          </a:p>
          <a:p>
            <a:pPr marL="12700">
              <a:spcBef>
                <a:spcPts val="25"/>
              </a:spcBef>
              <a:tabLst>
                <a:tab pos="149225" algn="l"/>
              </a:tabLst>
            </a:pPr>
            <a:endParaRPr lang="en-US">
              <a:latin typeface="Times New Roman" pitchFamily="18" charset="0"/>
              <a:cs typeface="Times New Roman" pitchFamily="18" charset="0"/>
            </a:endParaRPr>
          </a:p>
          <a:p>
            <a:pPr marL="12700">
              <a:tabLst>
                <a:tab pos="149225" algn="l"/>
              </a:tabLst>
            </a:pPr>
            <a:r>
              <a:rPr lang="en-US" b="1" u="sng">
                <a:latin typeface="Times New Roman" pitchFamily="18" charset="0"/>
                <a:cs typeface="Times New Roman" pitchFamily="18" charset="0"/>
              </a:rPr>
              <a:t>HISTOLOGY</a:t>
            </a:r>
            <a:endParaRPr lang="en-US">
              <a:latin typeface="Times New Roman" pitchFamily="18" charset="0"/>
              <a:cs typeface="Times New Roman" pitchFamily="18" charset="0"/>
            </a:endParaRPr>
          </a:p>
          <a:p>
            <a:pPr marL="12700">
              <a:spcBef>
                <a:spcPts val="38"/>
              </a:spcBef>
              <a:tabLst>
                <a:tab pos="149225" algn="l"/>
              </a:tabLst>
            </a:pPr>
            <a:endParaRPr lang="en-US">
              <a:latin typeface="Times New Roman" pitchFamily="18" charset="0"/>
              <a:cs typeface="Times New Roman" pitchFamily="18" charset="0"/>
            </a:endParaRPr>
          </a:p>
          <a:p>
            <a:pPr marL="12700">
              <a:buFont typeface="Arial" charset="0"/>
              <a:buChar char="•"/>
              <a:tabLst>
                <a:tab pos="149225" algn="l"/>
              </a:tabLst>
            </a:pPr>
            <a:r>
              <a:rPr lang="en-US">
                <a:latin typeface="Times New Roman" pitchFamily="18" charset="0"/>
                <a:cs typeface="Times New Roman" pitchFamily="18" charset="0"/>
              </a:rPr>
              <a:t>Prominent B cell follicles with germinal centers, mantle zones,broad marginal  zones and discrete T cell zones(similiar to paracortex of LN)</a:t>
            </a:r>
          </a:p>
          <a:p>
            <a:pPr marL="12700">
              <a:spcBef>
                <a:spcPts val="38"/>
              </a:spcBef>
              <a:buFont typeface="Arial" charset="0"/>
              <a:buChar char="•"/>
              <a:tabLst>
                <a:tab pos="149225" algn="l"/>
              </a:tabLst>
            </a:pPr>
            <a:endParaRPr lang="en-US">
              <a:latin typeface="Times New Roman" pitchFamily="18" charset="0"/>
              <a:cs typeface="Times New Roman" pitchFamily="18" charset="0"/>
            </a:endParaRPr>
          </a:p>
          <a:p>
            <a:pPr marL="12700">
              <a:tabLst>
                <a:tab pos="149225" algn="l"/>
              </a:tabLst>
            </a:pPr>
            <a:r>
              <a:rPr lang="en-US" b="1" u="sng">
                <a:latin typeface="Times New Roman" pitchFamily="18" charset="0"/>
                <a:cs typeface="Times New Roman" pitchFamily="18" charset="0"/>
              </a:rPr>
              <a:t>FUNCTION</a:t>
            </a:r>
            <a:endParaRPr lang="en-US">
              <a:latin typeface="Times New Roman" pitchFamily="18" charset="0"/>
              <a:cs typeface="Times New Roman" pitchFamily="18" charset="0"/>
            </a:endParaRPr>
          </a:p>
          <a:p>
            <a:pPr marL="12700">
              <a:spcBef>
                <a:spcPts val="38"/>
              </a:spcBef>
              <a:tabLst>
                <a:tab pos="149225" algn="l"/>
              </a:tabLst>
            </a:pPr>
            <a:endParaRPr lang="en-US">
              <a:latin typeface="Times New Roman" pitchFamily="18" charset="0"/>
              <a:cs typeface="Times New Roman" pitchFamily="18" charset="0"/>
            </a:endParaRPr>
          </a:p>
          <a:p>
            <a:pPr marL="12700">
              <a:buFont typeface="Arial" charset="0"/>
              <a:buChar char="•"/>
              <a:tabLst>
                <a:tab pos="149225" algn="l"/>
              </a:tabLst>
            </a:pPr>
            <a:r>
              <a:rPr lang="en-US">
                <a:latin typeface="Times New Roman" pitchFamily="18" charset="0"/>
                <a:cs typeface="Times New Roman" pitchFamily="18" charset="0"/>
              </a:rPr>
              <a:t>Response to intra-luminal antigens</a:t>
            </a:r>
          </a:p>
          <a:p>
            <a:pPr marL="12700">
              <a:buFont typeface="Arial" charset="0"/>
              <a:buChar char="•"/>
              <a:tabLst>
                <a:tab pos="149225" algn="l"/>
              </a:tabLst>
            </a:pPr>
            <a:r>
              <a:rPr lang="en-US">
                <a:latin typeface="Times New Roman" pitchFamily="18" charset="0"/>
                <a:cs typeface="Times New Roman" pitchFamily="18" charset="0"/>
              </a:rPr>
              <a:t>Generation of mucosal immunity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843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843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843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843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8438" name="object 7"/>
          <p:cNvSpPr>
            <a:spLocks noChangeArrowheads="1"/>
          </p:cNvSpPr>
          <p:nvPr/>
        </p:nvSpPr>
        <p:spPr bwMode="auto">
          <a:xfrm>
            <a:off x="1285875" y="785813"/>
            <a:ext cx="6965950" cy="4797425"/>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 name="object 8"/>
          <p:cNvSpPr txBox="1"/>
          <p:nvPr/>
        </p:nvSpPr>
        <p:spPr>
          <a:xfrm>
            <a:off x="1222375" y="5948363"/>
            <a:ext cx="6240463" cy="300037"/>
          </a:xfrm>
          <a:prstGeom prst="rect">
            <a:avLst/>
          </a:prstGeom>
        </p:spPr>
        <p:txBody>
          <a:bodyPr lIns="0" tIns="12700" rIns="0" bIns="0">
            <a:spAutoFit/>
          </a:bodyPr>
          <a:lstStyle/>
          <a:p>
            <a:pPr marL="12700" fontAlgn="auto">
              <a:spcBef>
                <a:spcPts val="100"/>
              </a:spcBef>
              <a:spcAft>
                <a:spcPts val="0"/>
              </a:spcAft>
              <a:defRPr/>
            </a:pPr>
            <a:r>
              <a:rPr spc="-25" dirty="0">
                <a:latin typeface="Times New Roman"/>
                <a:cs typeface="Times New Roman"/>
              </a:rPr>
              <a:t>SCHEMATIC </a:t>
            </a:r>
            <a:r>
              <a:rPr spc="-35" dirty="0">
                <a:latin typeface="Times New Roman"/>
                <a:cs typeface="Times New Roman"/>
              </a:rPr>
              <a:t>REPRESENTATION </a:t>
            </a:r>
            <a:r>
              <a:rPr spc="55" dirty="0">
                <a:latin typeface="Times New Roman"/>
                <a:cs typeface="Times New Roman"/>
              </a:rPr>
              <a:t>OF </a:t>
            </a:r>
            <a:r>
              <a:rPr spc="-90" dirty="0">
                <a:latin typeface="Times New Roman"/>
                <a:cs typeface="Times New Roman"/>
              </a:rPr>
              <a:t>A </a:t>
            </a:r>
            <a:r>
              <a:rPr spc="-15" dirty="0">
                <a:latin typeface="Times New Roman"/>
                <a:cs typeface="Times New Roman"/>
              </a:rPr>
              <a:t>LYMPHOID</a:t>
            </a:r>
            <a:r>
              <a:rPr spc="25" dirty="0">
                <a:latin typeface="Times New Roman"/>
                <a:cs typeface="Times New Roman"/>
              </a:rPr>
              <a:t> </a:t>
            </a:r>
            <a:r>
              <a:rPr spc="-45" dirty="0">
                <a:latin typeface="Times New Roman"/>
                <a:cs typeface="Times New Roman"/>
              </a:rPr>
              <a:t>FOLLICLE</a:t>
            </a:r>
            <a:endParaRPr>
              <a:latin typeface="Times New Roman"/>
              <a:cs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945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945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946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946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662113" y="1144588"/>
            <a:ext cx="5748337" cy="635000"/>
          </a:xfrm>
        </p:spPr>
        <p:txBody>
          <a:bodyPr tIns="12065" rtlCol="0"/>
          <a:lstStyle/>
          <a:p>
            <a:pPr marL="12700" eaLnBrk="1" fontAlgn="auto" hangingPunct="1">
              <a:spcBef>
                <a:spcPts val="95"/>
              </a:spcBef>
              <a:spcAft>
                <a:spcPts val="0"/>
              </a:spcAft>
              <a:defRPr/>
            </a:pPr>
            <a:r>
              <a:rPr sz="4000" spc="30" dirty="0"/>
              <a:t>HODGKINS</a:t>
            </a:r>
            <a:r>
              <a:rPr sz="4000" spc="-40" dirty="0"/>
              <a:t> </a:t>
            </a:r>
            <a:r>
              <a:rPr sz="4000" spc="-65" dirty="0"/>
              <a:t>LYMPHOMA</a:t>
            </a:r>
            <a:endParaRPr sz="4000"/>
          </a:p>
        </p:txBody>
      </p:sp>
      <p:sp>
        <p:nvSpPr>
          <p:cNvPr id="19463" name="object 8"/>
          <p:cNvSpPr txBox="1">
            <a:spLocks noChangeArrowheads="1"/>
          </p:cNvSpPr>
          <p:nvPr/>
        </p:nvSpPr>
        <p:spPr bwMode="auto">
          <a:xfrm>
            <a:off x="365125" y="2590800"/>
            <a:ext cx="7772400" cy="3043238"/>
          </a:xfrm>
          <a:prstGeom prst="rect">
            <a:avLst/>
          </a:prstGeom>
          <a:noFill/>
          <a:ln w="9525">
            <a:noFill/>
            <a:miter lim="800000"/>
            <a:headEnd/>
            <a:tailEnd/>
          </a:ln>
        </p:spPr>
        <p:txBody>
          <a:bodyPr lIns="0" tIns="12700" rIns="0" bIns="0">
            <a:spAutoFit/>
          </a:bodyPr>
          <a:lstStyle/>
          <a:p>
            <a:pPr marL="120650" indent="-107950">
              <a:spcBef>
                <a:spcPts val="100"/>
              </a:spcBef>
              <a:buFont typeface="Arial" charset="0"/>
              <a:buChar char="•"/>
              <a:tabLst>
                <a:tab pos="147638" algn="l"/>
              </a:tabLst>
            </a:pPr>
            <a:r>
              <a:rPr lang="en-US">
                <a:latin typeface="Times New Roman" pitchFamily="18" charset="0"/>
                <a:cs typeface="Times New Roman" pitchFamily="18" charset="0"/>
              </a:rPr>
              <a:t>Hodgkin lymphoma encompasses a distinctive group of neoplasms that are  characterized by the presence of a Reed-Sternberg cell.</a:t>
            </a:r>
          </a:p>
          <a:p>
            <a:pPr marL="120650" indent="-107950">
              <a:spcBef>
                <a:spcPts val="25"/>
              </a:spcBef>
              <a:buFont typeface="Arial" charset="0"/>
              <a:buChar char="•"/>
              <a:tabLst>
                <a:tab pos="147638" algn="l"/>
              </a:tabLst>
            </a:pPr>
            <a:endParaRPr lang="en-US">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Arise in a single lymph node or chain of lymph nodes and typically spread in a  stepwise fashion to anatomically contiguous nodes.</a:t>
            </a:r>
          </a:p>
          <a:p>
            <a:pPr marL="120650" indent="-107950">
              <a:spcBef>
                <a:spcPts val="25"/>
              </a:spcBef>
              <a:buFont typeface="Arial" charset="0"/>
              <a:buChar char="•"/>
              <a:tabLst>
                <a:tab pos="147638" algn="l"/>
              </a:tabLst>
            </a:pPr>
            <a:endParaRPr lang="en-US">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Two major sub-types are now recognized :</a:t>
            </a:r>
          </a:p>
          <a:p>
            <a:pPr marL="120650" indent="-107950">
              <a:spcBef>
                <a:spcPts val="38"/>
              </a:spcBef>
              <a:buFont typeface="Arial" charset="0"/>
              <a:buChar char="•"/>
              <a:tabLst>
                <a:tab pos="147638" algn="l"/>
              </a:tabLst>
            </a:pPr>
            <a:endParaRPr lang="en-US">
              <a:latin typeface="Times New Roman" pitchFamily="18" charset="0"/>
              <a:cs typeface="Times New Roman" pitchFamily="18" charset="0"/>
            </a:endParaRPr>
          </a:p>
          <a:p>
            <a:pPr marL="427038" lvl="1" indent="-249238">
              <a:buFontTx/>
              <a:buAutoNum type="alphaLcParenR"/>
              <a:tabLst>
                <a:tab pos="147638" algn="l"/>
              </a:tabLst>
            </a:pPr>
            <a:r>
              <a:rPr lang="en-US">
                <a:latin typeface="Times New Roman" pitchFamily="18" charset="0"/>
                <a:cs typeface="Times New Roman" pitchFamily="18" charset="0"/>
              </a:rPr>
              <a:t>Classic Hodgkins Lymphoma</a:t>
            </a:r>
          </a:p>
          <a:p>
            <a:pPr marL="427038" lvl="1" indent="-249238">
              <a:spcBef>
                <a:spcPts val="25"/>
              </a:spcBef>
              <a:buFont typeface="Times New Roman" pitchFamily="18" charset="0"/>
              <a:buAutoNum type="alphaLcParenR"/>
              <a:tabLst>
                <a:tab pos="147638" algn="l"/>
              </a:tabLst>
            </a:pPr>
            <a:endParaRPr lang="en-US">
              <a:latin typeface="Times New Roman" pitchFamily="18" charset="0"/>
              <a:cs typeface="Times New Roman" pitchFamily="18" charset="0"/>
            </a:endParaRPr>
          </a:p>
          <a:p>
            <a:pPr marL="427038" lvl="1" indent="-249238">
              <a:buFontTx/>
              <a:buAutoNum type="alphaLcParenR"/>
              <a:tabLst>
                <a:tab pos="147638" algn="l"/>
              </a:tabLst>
            </a:pPr>
            <a:r>
              <a:rPr lang="en-US">
                <a:latin typeface="Times New Roman" pitchFamily="18" charset="0"/>
                <a:cs typeface="Times New Roman" pitchFamily="18" charset="0"/>
              </a:rPr>
              <a:t>Nodular Lymphocyte predominant Hodgkins lymphoma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048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048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048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048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646363" y="650875"/>
            <a:ext cx="3919537" cy="512763"/>
          </a:xfrm>
        </p:spPr>
        <p:txBody>
          <a:bodyPr tIns="13335" rtlCol="0"/>
          <a:lstStyle/>
          <a:p>
            <a:pPr marL="12700" eaLnBrk="1" fontAlgn="auto" hangingPunct="1">
              <a:spcBef>
                <a:spcPts val="105"/>
              </a:spcBef>
              <a:spcAft>
                <a:spcPts val="0"/>
              </a:spcAft>
              <a:defRPr/>
            </a:pPr>
            <a:r>
              <a:rPr spc="-65" dirty="0"/>
              <a:t>CLINICAL</a:t>
            </a:r>
            <a:r>
              <a:rPr spc="-114" dirty="0"/>
              <a:t> </a:t>
            </a:r>
            <a:r>
              <a:rPr spc="-95" dirty="0"/>
              <a:t>FEATURES</a:t>
            </a:r>
          </a:p>
        </p:txBody>
      </p:sp>
      <p:sp>
        <p:nvSpPr>
          <p:cNvPr id="20487" name="object 8"/>
          <p:cNvSpPr txBox="1">
            <a:spLocks noChangeArrowheads="1"/>
          </p:cNvSpPr>
          <p:nvPr/>
        </p:nvSpPr>
        <p:spPr bwMode="auto">
          <a:xfrm>
            <a:off x="293688" y="1447800"/>
            <a:ext cx="8259762" cy="4689475"/>
          </a:xfrm>
          <a:prstGeom prst="rect">
            <a:avLst/>
          </a:prstGeom>
          <a:noFill/>
          <a:ln w="9525">
            <a:noFill/>
            <a:miter lim="800000"/>
            <a:headEnd/>
            <a:tailEnd/>
          </a:ln>
        </p:spPr>
        <p:txBody>
          <a:bodyPr lIns="0" tIns="12700" rIns="0" bIns="0">
            <a:spAutoFit/>
          </a:bodyPr>
          <a:lstStyle/>
          <a:p>
            <a:pPr marL="127000" indent="-114300">
              <a:spcBef>
                <a:spcPts val="100"/>
              </a:spcBef>
              <a:buFont typeface="Arial" charset="0"/>
              <a:buChar char="•"/>
              <a:tabLst>
                <a:tab pos="206375" algn="l"/>
              </a:tabLst>
            </a:pPr>
            <a:r>
              <a:rPr lang="en-US">
                <a:latin typeface="Times New Roman" pitchFamily="18" charset="0"/>
                <a:cs typeface="Times New Roman" pitchFamily="18" charset="0"/>
              </a:rPr>
              <a:t>Hodgkins Lymphoma patients present with peripheral lymphadenopathy.</a:t>
            </a:r>
          </a:p>
          <a:p>
            <a:pPr marL="127000" indent="-114300">
              <a:buFont typeface="Arial" charset="0"/>
              <a:buChar char="•"/>
              <a:tabLst>
                <a:tab pos="206375" algn="l"/>
              </a:tabLst>
            </a:pPr>
            <a:endParaRPr lang="en-US" sz="2100">
              <a:latin typeface="Times New Roman" pitchFamily="18" charset="0"/>
              <a:cs typeface="Times New Roman" pitchFamily="18" charset="0"/>
            </a:endParaRPr>
          </a:p>
          <a:p>
            <a:pPr marL="127000" indent="-114300">
              <a:buFont typeface="Arial" charset="0"/>
              <a:buChar char="•"/>
              <a:tabLst>
                <a:tab pos="206375" algn="l"/>
              </a:tabLst>
            </a:pPr>
            <a:endParaRPr lang="en-US" sz="1600">
              <a:latin typeface="Times New Roman" pitchFamily="18" charset="0"/>
              <a:cs typeface="Times New Roman" pitchFamily="18" charset="0"/>
            </a:endParaRPr>
          </a:p>
          <a:p>
            <a:pPr marL="127000" indent="-114300">
              <a:buFont typeface="Arial" charset="0"/>
              <a:buChar char="•"/>
              <a:tabLst>
                <a:tab pos="206375" algn="l"/>
              </a:tabLst>
            </a:pPr>
            <a:r>
              <a:rPr lang="en-US">
                <a:latin typeface="Times New Roman" pitchFamily="18" charset="0"/>
                <a:cs typeface="Times New Roman" pitchFamily="18" charset="0"/>
              </a:rPr>
              <a:t>Involved nodes are non tender with no overlying skin changes,discrete and freely  movable.</a:t>
            </a:r>
          </a:p>
          <a:p>
            <a:pPr marL="127000" indent="-114300">
              <a:buFont typeface="Arial" charset="0"/>
              <a:buChar char="•"/>
              <a:tabLst>
                <a:tab pos="206375" algn="l"/>
              </a:tabLst>
            </a:pPr>
            <a:endParaRPr lang="en-US">
              <a:latin typeface="Times New Roman" pitchFamily="18" charset="0"/>
              <a:cs typeface="Times New Roman" pitchFamily="18" charset="0"/>
            </a:endParaRPr>
          </a:p>
          <a:p>
            <a:pPr marL="127000" indent="-114300">
              <a:spcBef>
                <a:spcPts val="13"/>
              </a:spcBef>
              <a:buFont typeface="Arial" charset="0"/>
              <a:buChar char="•"/>
              <a:tabLst>
                <a:tab pos="206375" algn="l"/>
              </a:tabLst>
            </a:pPr>
            <a:endParaRPr lang="en-US" sz="1900">
              <a:latin typeface="Times New Roman" pitchFamily="18" charset="0"/>
              <a:cs typeface="Times New Roman" pitchFamily="18" charset="0"/>
            </a:endParaRPr>
          </a:p>
          <a:p>
            <a:pPr marL="127000" indent="-114300">
              <a:buFont typeface="Arial" charset="0"/>
              <a:buChar char="•"/>
              <a:tabLst>
                <a:tab pos="206375" algn="l"/>
              </a:tabLst>
            </a:pPr>
            <a:r>
              <a:rPr lang="en-US">
                <a:latin typeface="Times New Roman" pitchFamily="18" charset="0"/>
                <a:cs typeface="Times New Roman" pitchFamily="18" charset="0"/>
              </a:rPr>
              <a:t>Characteristic clinical presentation is enlarged superficial lymph nodes in young  adults.</a:t>
            </a:r>
          </a:p>
          <a:p>
            <a:pPr marL="127000" indent="-114300">
              <a:buFont typeface="Arial" charset="0"/>
              <a:buChar char="•"/>
              <a:tabLst>
                <a:tab pos="206375" algn="l"/>
              </a:tabLst>
            </a:pPr>
            <a:endParaRPr lang="en-US">
              <a:latin typeface="Times New Roman" pitchFamily="18" charset="0"/>
              <a:cs typeface="Times New Roman" pitchFamily="18" charset="0"/>
            </a:endParaRPr>
          </a:p>
          <a:p>
            <a:pPr marL="127000" indent="-114300">
              <a:spcBef>
                <a:spcPts val="13"/>
              </a:spcBef>
              <a:buFont typeface="Arial" charset="0"/>
              <a:buChar char="•"/>
              <a:tabLst>
                <a:tab pos="206375" algn="l"/>
              </a:tabLst>
            </a:pPr>
            <a:endParaRPr lang="en-US" sz="1900">
              <a:latin typeface="Times New Roman" pitchFamily="18" charset="0"/>
              <a:cs typeface="Times New Roman" pitchFamily="18" charset="0"/>
            </a:endParaRPr>
          </a:p>
          <a:p>
            <a:pPr marL="127000" indent="-114300">
              <a:buFont typeface="Arial" charset="0"/>
              <a:buChar char="•"/>
              <a:tabLst>
                <a:tab pos="206375" algn="l"/>
              </a:tabLst>
            </a:pPr>
            <a:r>
              <a:rPr lang="en-US">
                <a:latin typeface="Times New Roman" pitchFamily="18" charset="0"/>
                <a:cs typeface="Times New Roman" pitchFamily="18" charset="0"/>
              </a:rPr>
              <a:t>Commonly involved lymph nodes are cervical and supraclavicular(60-80%),  followed by axillary lymph nodes. Inguinal and femoral lymph node groups are less  commonly involved.</a:t>
            </a:r>
          </a:p>
          <a:p>
            <a:pPr marL="127000" indent="-114300">
              <a:buFont typeface="Arial" charset="0"/>
              <a:buChar char="•"/>
              <a:tabLst>
                <a:tab pos="206375" algn="l"/>
              </a:tabLst>
            </a:pPr>
            <a:endParaRPr lang="en-US">
              <a:latin typeface="Times New Roman" pitchFamily="18" charset="0"/>
              <a:cs typeface="Times New Roman" pitchFamily="18" charset="0"/>
            </a:endParaRPr>
          </a:p>
          <a:p>
            <a:pPr marL="127000" indent="-114300">
              <a:spcBef>
                <a:spcPts val="13"/>
              </a:spcBef>
              <a:buFont typeface="Arial" charset="0"/>
              <a:buChar char="•"/>
              <a:tabLst>
                <a:tab pos="206375" algn="l"/>
              </a:tabLst>
            </a:pPr>
            <a:endParaRPr lang="en-US" sz="1900">
              <a:latin typeface="Times New Roman" pitchFamily="18" charset="0"/>
              <a:cs typeface="Times New Roman" pitchFamily="18" charset="0"/>
            </a:endParaRPr>
          </a:p>
          <a:p>
            <a:pPr marL="127000" indent="-114300">
              <a:buFont typeface="Arial" charset="0"/>
              <a:buChar char="•"/>
              <a:tabLst>
                <a:tab pos="206375" algn="l"/>
              </a:tabLst>
            </a:pPr>
            <a:r>
              <a:rPr lang="en-US">
                <a:latin typeface="Times New Roman" pitchFamily="18" charset="0"/>
                <a:cs typeface="Times New Roman" pitchFamily="18" charset="0"/>
              </a:rPr>
              <a:t>Central lymphadenopathy is seen in some sub-types.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150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150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150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150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436563" y="966788"/>
            <a:ext cx="1631950" cy="300037"/>
          </a:xfrm>
        </p:spPr>
        <p:txBody>
          <a:bodyPr tIns="12700" rtlCol="0"/>
          <a:lstStyle/>
          <a:p>
            <a:pPr marL="12700" eaLnBrk="1" fontAlgn="auto" hangingPunct="1">
              <a:spcBef>
                <a:spcPts val="100"/>
              </a:spcBef>
              <a:spcAft>
                <a:spcPts val="0"/>
              </a:spcAft>
              <a:defRPr/>
            </a:pPr>
            <a:r>
              <a:rPr sz="1800" b="1" u="sng" spc="-15" dirty="0">
                <a:uFill>
                  <a:solidFill>
                    <a:srgbClr val="000000"/>
                  </a:solidFill>
                </a:uFill>
              </a:rPr>
              <a:t>B </a:t>
            </a:r>
            <a:r>
              <a:rPr sz="1800" b="1" u="sng" spc="-40" dirty="0">
                <a:uFill>
                  <a:solidFill>
                    <a:srgbClr val="000000"/>
                  </a:solidFill>
                </a:uFill>
              </a:rPr>
              <a:t>SYMPTOMS</a:t>
            </a:r>
            <a:r>
              <a:rPr sz="1800" b="1" u="sng" spc="-130" dirty="0">
                <a:uFill>
                  <a:solidFill>
                    <a:srgbClr val="000000"/>
                  </a:solidFill>
                </a:uFill>
              </a:rPr>
              <a:t> </a:t>
            </a:r>
            <a:r>
              <a:rPr sz="1800" b="1" u="sng" spc="-85" dirty="0">
                <a:uFill>
                  <a:solidFill>
                    <a:srgbClr val="000000"/>
                  </a:solidFill>
                </a:uFill>
              </a:rPr>
              <a:t>:</a:t>
            </a:r>
            <a:endParaRPr sz="1800"/>
          </a:p>
        </p:txBody>
      </p:sp>
      <p:sp>
        <p:nvSpPr>
          <p:cNvPr id="21511" name="object 8"/>
          <p:cNvSpPr txBox="1">
            <a:spLocks noChangeArrowheads="1"/>
          </p:cNvSpPr>
          <p:nvPr/>
        </p:nvSpPr>
        <p:spPr bwMode="auto">
          <a:xfrm>
            <a:off x="436563" y="1516063"/>
            <a:ext cx="7680325" cy="4414837"/>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A) FEVER (25-50%)</a:t>
            </a:r>
          </a:p>
          <a:p>
            <a:pPr marL="12700">
              <a:spcBef>
                <a:spcPts val="25"/>
              </a:spcBef>
            </a:pPr>
            <a:endParaRPr lang="en-US">
              <a:latin typeface="Times New Roman" pitchFamily="18" charset="0"/>
              <a:cs typeface="Times New Roman" pitchFamily="18" charset="0"/>
            </a:endParaRPr>
          </a:p>
          <a:p>
            <a:pPr marL="12700">
              <a:buFontTx/>
              <a:buAutoNum type="alphaUcParenR" startAt="2"/>
            </a:pPr>
            <a:r>
              <a:rPr lang="en-US">
                <a:latin typeface="Times New Roman" pitchFamily="18" charset="0"/>
                <a:cs typeface="Times New Roman" pitchFamily="18" charset="0"/>
              </a:rPr>
              <a:t>DRENCHING NIGHT SWEATS</a:t>
            </a:r>
          </a:p>
          <a:p>
            <a:pPr marL="12700">
              <a:spcBef>
                <a:spcPts val="38"/>
              </a:spcBef>
              <a:buFont typeface="Times New Roman" pitchFamily="18" charset="0"/>
              <a:buAutoNum type="alphaUcParenR" startAt="2"/>
            </a:pPr>
            <a:endParaRPr lang="en-US">
              <a:latin typeface="Times New Roman" pitchFamily="18" charset="0"/>
              <a:cs typeface="Times New Roman" pitchFamily="18" charset="0"/>
            </a:endParaRPr>
          </a:p>
          <a:p>
            <a:pPr marL="12700">
              <a:buFontTx/>
              <a:buAutoNum type="alphaUcParenR" startAt="2"/>
            </a:pPr>
            <a:r>
              <a:rPr lang="en-US">
                <a:latin typeface="Times New Roman" pitchFamily="18" charset="0"/>
                <a:cs typeface="Times New Roman" pitchFamily="18" charset="0"/>
              </a:rPr>
              <a:t>WEIGHT LOSS</a:t>
            </a:r>
          </a:p>
          <a:p>
            <a:pPr marL="12700">
              <a:spcBef>
                <a:spcPts val="38"/>
              </a:spcBef>
              <a:buFont typeface="Times New Roman" pitchFamily="18" charset="0"/>
              <a:buAutoNum type="alphaUcParenR" startAt="2"/>
            </a:pPr>
            <a:endParaRPr lang="en-US">
              <a:latin typeface="Times New Roman" pitchFamily="18" charset="0"/>
              <a:cs typeface="Times New Roman" pitchFamily="18" charset="0"/>
            </a:endParaRPr>
          </a:p>
          <a:p>
            <a:pPr marL="12700">
              <a:buFontTx/>
              <a:buAutoNum type="alphaUcParenR" startAt="2"/>
            </a:pPr>
            <a:r>
              <a:rPr lang="en-US">
                <a:latin typeface="Times New Roman" pitchFamily="18" charset="0"/>
                <a:cs typeface="Times New Roman" pitchFamily="18" charset="0"/>
              </a:rPr>
              <a:t>OTHER NON-SPECIFIC SYMPTOMS (pruritus, fatigue and pain after  drinking alcohol)</a:t>
            </a:r>
          </a:p>
          <a:p>
            <a:pPr marL="12700">
              <a:spcBef>
                <a:spcPts val="25"/>
              </a:spcBef>
              <a:buFont typeface="Times New Roman" pitchFamily="18" charset="0"/>
              <a:buAutoNum type="alphaUcParenR" startAt="2"/>
            </a:pPr>
            <a:endParaRPr lang="en-US">
              <a:latin typeface="Times New Roman" pitchFamily="18" charset="0"/>
              <a:cs typeface="Times New Roman" pitchFamily="18" charset="0"/>
            </a:endParaRPr>
          </a:p>
          <a:p>
            <a:pPr marL="12700"/>
            <a:r>
              <a:rPr lang="en-US" b="1" u="sng">
                <a:latin typeface="Times New Roman" pitchFamily="18" charset="0"/>
                <a:cs typeface="Times New Roman" pitchFamily="18" charset="0"/>
              </a:rPr>
              <a:t>SYMPTOMS OF EXTRA NODAL MANIFESTATION</a:t>
            </a:r>
            <a:endParaRPr lang="en-US">
              <a:latin typeface="Times New Roman" pitchFamily="18" charset="0"/>
              <a:cs typeface="Times New Roman" pitchFamily="18" charset="0"/>
            </a:endParaRPr>
          </a:p>
          <a:p>
            <a:pPr marL="12700">
              <a:spcBef>
                <a:spcPts val="38"/>
              </a:spcBef>
            </a:pPr>
            <a:endParaRPr lang="en-US">
              <a:latin typeface="Times New Roman" pitchFamily="18" charset="0"/>
              <a:cs typeface="Times New Roman" pitchFamily="18" charset="0"/>
            </a:endParaRPr>
          </a:p>
          <a:p>
            <a:pPr marL="355600" lvl="1" indent="-342900">
              <a:buFontTx/>
              <a:buAutoNum type="alphaLcParenR"/>
            </a:pPr>
            <a:r>
              <a:rPr lang="en-US">
                <a:latin typeface="Times New Roman" pitchFamily="18" charset="0"/>
                <a:cs typeface="Times New Roman" pitchFamily="18" charset="0"/>
              </a:rPr>
              <a:t>Involvement of Liver</a:t>
            </a:r>
          </a:p>
          <a:p>
            <a:pPr marL="355600" lvl="1" indent="-342900">
              <a:spcBef>
                <a:spcPts val="38"/>
              </a:spcBef>
              <a:buFont typeface="Times New Roman" pitchFamily="18" charset="0"/>
              <a:buAutoNum type="alphaLcParenR"/>
            </a:pPr>
            <a:endParaRPr lang="en-US">
              <a:latin typeface="Times New Roman" pitchFamily="18" charset="0"/>
              <a:cs typeface="Times New Roman" pitchFamily="18" charset="0"/>
            </a:endParaRPr>
          </a:p>
          <a:p>
            <a:pPr marL="620713" lvl="2" indent="-209550">
              <a:buFontTx/>
              <a:buAutoNum type="arabicParenR"/>
            </a:pPr>
            <a:r>
              <a:rPr lang="en-US">
                <a:latin typeface="Times New Roman" pitchFamily="18" charset="0"/>
                <a:cs typeface="Times New Roman" pitchFamily="18" charset="0"/>
              </a:rPr>
              <a:t>Abdominal swelling secondary to hepatomegaly or hepatosplenomegaly</a:t>
            </a:r>
          </a:p>
          <a:p>
            <a:pPr marL="620713" lvl="2" indent="-209550">
              <a:spcBef>
                <a:spcPts val="25"/>
              </a:spcBef>
              <a:buFont typeface="Times New Roman" pitchFamily="18" charset="0"/>
              <a:buAutoNum type="arabicParenR"/>
            </a:pPr>
            <a:endParaRPr lang="en-US">
              <a:latin typeface="Times New Roman" pitchFamily="18" charset="0"/>
              <a:cs typeface="Times New Roman" pitchFamily="18" charset="0"/>
            </a:endParaRPr>
          </a:p>
          <a:p>
            <a:pPr marL="620713" lvl="2" indent="-209550">
              <a:buFontTx/>
              <a:buAutoNum type="arabicParenR"/>
            </a:pPr>
            <a:r>
              <a:rPr lang="en-US">
                <a:latin typeface="Times New Roman" pitchFamily="18" charset="0"/>
                <a:cs typeface="Times New Roman" pitchFamily="18" charset="0"/>
              </a:rPr>
              <a:t>Jaundice and ascites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2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253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253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253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253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508000" y="1017588"/>
            <a:ext cx="3551238" cy="1946275"/>
          </a:xfrm>
          <a:prstGeom prst="rect">
            <a:avLst/>
          </a:prstGeom>
        </p:spPr>
        <p:txBody>
          <a:bodyPr lIns="0" tIns="12700" rIns="0" bIns="0">
            <a:spAutoFit/>
          </a:bodyPr>
          <a:lstStyle/>
          <a:p>
            <a:pPr marL="280670" indent="-267970" fontAlgn="auto">
              <a:spcBef>
                <a:spcPts val="100"/>
              </a:spcBef>
              <a:spcAft>
                <a:spcPts val="0"/>
              </a:spcAft>
              <a:buFontTx/>
              <a:buAutoNum type="alphaLcParenR" startAt="2"/>
              <a:tabLst>
                <a:tab pos="281305" algn="l"/>
              </a:tabLst>
              <a:defRPr/>
            </a:pPr>
            <a:r>
              <a:rPr spc="15" dirty="0">
                <a:latin typeface="Times New Roman"/>
                <a:cs typeface="Times New Roman"/>
              </a:rPr>
              <a:t>Signs of </a:t>
            </a:r>
            <a:r>
              <a:rPr spc="65" dirty="0">
                <a:latin typeface="Times New Roman"/>
                <a:cs typeface="Times New Roman"/>
              </a:rPr>
              <a:t>mediastinal</a:t>
            </a:r>
            <a:r>
              <a:rPr spc="-60" dirty="0">
                <a:latin typeface="Times New Roman"/>
                <a:cs typeface="Times New Roman"/>
              </a:rPr>
              <a:t> </a:t>
            </a:r>
            <a:r>
              <a:rPr spc="50" dirty="0">
                <a:latin typeface="Times New Roman"/>
                <a:cs typeface="Times New Roman"/>
              </a:rPr>
              <a:t>involvement</a:t>
            </a:r>
            <a:endParaRPr>
              <a:latin typeface="Times New Roman"/>
              <a:cs typeface="Times New Roman"/>
            </a:endParaRPr>
          </a:p>
          <a:p>
            <a:pPr fontAlgn="auto">
              <a:spcBef>
                <a:spcPts val="30"/>
              </a:spcBef>
              <a:spcAft>
                <a:spcPts val="0"/>
              </a:spcAft>
              <a:buFont typeface="Times New Roman"/>
              <a:buAutoNum type="alphaLcParenR" startAt="2"/>
              <a:defRPr/>
            </a:pPr>
            <a:endParaRPr sz="1850">
              <a:latin typeface="Times New Roman"/>
              <a:cs typeface="Times New Roman"/>
            </a:endParaRPr>
          </a:p>
          <a:p>
            <a:pPr marL="396875" lvl="1" indent="-213360" fontAlgn="auto">
              <a:spcBef>
                <a:spcPts val="0"/>
              </a:spcBef>
              <a:spcAft>
                <a:spcPts val="0"/>
              </a:spcAft>
              <a:buFontTx/>
              <a:buAutoNum type="arabicParenR"/>
              <a:tabLst>
                <a:tab pos="397510" algn="l"/>
              </a:tabLst>
              <a:defRPr/>
            </a:pPr>
            <a:r>
              <a:rPr spc="60" dirty="0">
                <a:latin typeface="Times New Roman"/>
                <a:cs typeface="Times New Roman"/>
              </a:rPr>
              <a:t>Retrosternal </a:t>
            </a:r>
            <a:r>
              <a:rPr spc="65" dirty="0">
                <a:latin typeface="Times New Roman"/>
                <a:cs typeface="Times New Roman"/>
              </a:rPr>
              <a:t>Chest</a:t>
            </a:r>
            <a:r>
              <a:rPr spc="-190" dirty="0">
                <a:latin typeface="Times New Roman"/>
                <a:cs typeface="Times New Roman"/>
              </a:rPr>
              <a:t> </a:t>
            </a:r>
            <a:r>
              <a:rPr spc="80" dirty="0">
                <a:latin typeface="Times New Roman"/>
                <a:cs typeface="Times New Roman"/>
              </a:rPr>
              <a:t>pain</a:t>
            </a:r>
            <a:endParaRPr>
              <a:latin typeface="Times New Roman"/>
              <a:cs typeface="Times New Roman"/>
            </a:endParaRPr>
          </a:p>
          <a:p>
            <a:pPr lvl="1" fontAlgn="auto">
              <a:spcBef>
                <a:spcPts val="35"/>
              </a:spcBef>
              <a:spcAft>
                <a:spcPts val="0"/>
              </a:spcAft>
              <a:buFont typeface="Times New Roman"/>
              <a:buAutoNum type="arabicParenR"/>
              <a:defRPr/>
            </a:pPr>
            <a:endParaRPr sz="1850">
              <a:latin typeface="Times New Roman"/>
              <a:cs typeface="Times New Roman"/>
            </a:endParaRPr>
          </a:p>
          <a:p>
            <a:pPr marL="435609" lvl="1" indent="-252095" fontAlgn="auto">
              <a:spcBef>
                <a:spcPts val="0"/>
              </a:spcBef>
              <a:spcAft>
                <a:spcPts val="0"/>
              </a:spcAft>
              <a:buFontTx/>
              <a:buAutoNum type="arabicParenR"/>
              <a:tabLst>
                <a:tab pos="436245" algn="l"/>
              </a:tabLst>
              <a:defRPr/>
            </a:pPr>
            <a:r>
              <a:rPr spc="55" dirty="0">
                <a:latin typeface="Times New Roman"/>
                <a:cs typeface="Times New Roman"/>
              </a:rPr>
              <a:t>Cough</a:t>
            </a:r>
            <a:r>
              <a:rPr spc="-75" dirty="0">
                <a:latin typeface="Times New Roman"/>
                <a:cs typeface="Times New Roman"/>
              </a:rPr>
              <a:t> </a:t>
            </a:r>
            <a:r>
              <a:rPr spc="110" dirty="0">
                <a:latin typeface="Times New Roman"/>
                <a:cs typeface="Times New Roman"/>
              </a:rPr>
              <a:t>and</a:t>
            </a:r>
            <a:r>
              <a:rPr spc="-40" dirty="0">
                <a:latin typeface="Times New Roman"/>
                <a:cs typeface="Times New Roman"/>
              </a:rPr>
              <a:t> </a:t>
            </a:r>
            <a:r>
              <a:rPr spc="80" dirty="0">
                <a:latin typeface="Times New Roman"/>
                <a:cs typeface="Times New Roman"/>
              </a:rPr>
              <a:t>shortness</a:t>
            </a:r>
            <a:r>
              <a:rPr spc="-110" dirty="0">
                <a:latin typeface="Times New Roman"/>
                <a:cs typeface="Times New Roman"/>
              </a:rPr>
              <a:t> </a:t>
            </a:r>
            <a:r>
              <a:rPr spc="15" dirty="0">
                <a:latin typeface="Times New Roman"/>
                <a:cs typeface="Times New Roman"/>
              </a:rPr>
              <a:t>of</a:t>
            </a:r>
            <a:r>
              <a:rPr spc="30" dirty="0">
                <a:latin typeface="Times New Roman"/>
                <a:cs typeface="Times New Roman"/>
              </a:rPr>
              <a:t> </a:t>
            </a:r>
            <a:r>
              <a:rPr spc="95" dirty="0">
                <a:latin typeface="Times New Roman"/>
                <a:cs typeface="Times New Roman"/>
              </a:rPr>
              <a:t>breath</a:t>
            </a:r>
            <a:endParaRPr>
              <a:latin typeface="Times New Roman"/>
              <a:cs typeface="Times New Roman"/>
            </a:endParaRPr>
          </a:p>
          <a:p>
            <a:pPr lvl="1" fontAlgn="auto">
              <a:spcBef>
                <a:spcPts val="35"/>
              </a:spcBef>
              <a:spcAft>
                <a:spcPts val="0"/>
              </a:spcAft>
              <a:buFont typeface="Times New Roman"/>
              <a:buAutoNum type="arabicParenR"/>
              <a:defRPr/>
            </a:pPr>
            <a:endParaRPr sz="1850">
              <a:latin typeface="Times New Roman"/>
              <a:cs typeface="Times New Roman"/>
            </a:endParaRPr>
          </a:p>
          <a:p>
            <a:pPr marL="429895" lvl="1" indent="-246379" fontAlgn="auto">
              <a:spcBef>
                <a:spcPts val="0"/>
              </a:spcBef>
              <a:spcAft>
                <a:spcPts val="0"/>
              </a:spcAft>
              <a:buFontTx/>
              <a:buAutoNum type="arabicParenR"/>
              <a:tabLst>
                <a:tab pos="430530" algn="l"/>
              </a:tabLst>
              <a:defRPr/>
            </a:pPr>
            <a:r>
              <a:rPr spc="50" dirty="0">
                <a:latin typeface="Times New Roman"/>
                <a:cs typeface="Times New Roman"/>
              </a:rPr>
              <a:t>Pleural </a:t>
            </a:r>
            <a:r>
              <a:rPr spc="110" dirty="0">
                <a:latin typeface="Times New Roman"/>
                <a:cs typeface="Times New Roman"/>
              </a:rPr>
              <a:t>and</a:t>
            </a:r>
            <a:r>
              <a:rPr spc="-295" dirty="0">
                <a:latin typeface="Times New Roman"/>
                <a:cs typeface="Times New Roman"/>
              </a:rPr>
              <a:t> </a:t>
            </a:r>
            <a:r>
              <a:rPr spc="55" dirty="0">
                <a:latin typeface="Times New Roman"/>
                <a:cs typeface="Times New Roman"/>
              </a:rPr>
              <a:t>pericardial </a:t>
            </a:r>
            <a:r>
              <a:rPr spc="40" dirty="0">
                <a:latin typeface="Times New Roman"/>
                <a:cs typeface="Times New Roman"/>
              </a:rPr>
              <a:t>effusion</a:t>
            </a:r>
            <a:endParaRPr>
              <a:latin typeface="Times New Roman"/>
              <a:cs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355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355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355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355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760663" y="1008063"/>
            <a:ext cx="3336925" cy="512762"/>
          </a:xfrm>
        </p:spPr>
        <p:txBody>
          <a:bodyPr tIns="13335" rtlCol="0"/>
          <a:lstStyle/>
          <a:p>
            <a:pPr marL="12700" eaLnBrk="1" fontAlgn="auto" hangingPunct="1">
              <a:spcBef>
                <a:spcPts val="105"/>
              </a:spcBef>
              <a:spcAft>
                <a:spcPts val="0"/>
              </a:spcAft>
              <a:defRPr/>
            </a:pPr>
            <a:r>
              <a:rPr spc="-35" dirty="0"/>
              <a:t>INVESTIGATIONS</a:t>
            </a:r>
          </a:p>
        </p:txBody>
      </p:sp>
      <p:sp>
        <p:nvSpPr>
          <p:cNvPr id="23559" name="object 8"/>
          <p:cNvSpPr txBox="1">
            <a:spLocks noChangeArrowheads="1"/>
          </p:cNvSpPr>
          <p:nvPr/>
        </p:nvSpPr>
        <p:spPr bwMode="auto">
          <a:xfrm>
            <a:off x="293688" y="2232025"/>
            <a:ext cx="7853362" cy="3592513"/>
          </a:xfrm>
          <a:prstGeom prst="rect">
            <a:avLst/>
          </a:prstGeom>
          <a:noFill/>
          <a:ln w="9525">
            <a:noFill/>
            <a:miter lim="800000"/>
            <a:headEnd/>
            <a:tailEnd/>
          </a:ln>
        </p:spPr>
        <p:txBody>
          <a:bodyPr lIns="0" tIns="12700" rIns="0" bIns="0">
            <a:spAutoFit/>
          </a:bodyPr>
          <a:lstStyle/>
          <a:p>
            <a:pPr marL="355600" indent="-342900">
              <a:spcBef>
                <a:spcPts val="100"/>
              </a:spcBef>
              <a:buFontTx/>
              <a:buAutoNum type="alphaUcPeriod"/>
              <a:tabLst>
                <a:tab pos="354013" algn="l"/>
                <a:tab pos="355600" algn="l"/>
              </a:tabLst>
            </a:pPr>
            <a:r>
              <a:rPr lang="en-US">
                <a:latin typeface="Times New Roman" pitchFamily="18" charset="0"/>
                <a:cs typeface="Times New Roman" pitchFamily="18" charset="0"/>
              </a:rPr>
              <a:t>DETAILED HISTORY WITH ATTENTION TO PRESENCE OR ABSENCE OF</a:t>
            </a:r>
          </a:p>
          <a:p>
            <a:pPr marL="355600" indent="-342900">
              <a:tabLst>
                <a:tab pos="354013" algn="l"/>
                <a:tab pos="355600" algn="l"/>
              </a:tabLst>
            </a:pPr>
            <a:r>
              <a:rPr lang="en-US">
                <a:latin typeface="Times New Roman" pitchFamily="18" charset="0"/>
                <a:cs typeface="Times New Roman" pitchFamily="18" charset="0"/>
              </a:rPr>
              <a:t>CLINICAL SYMPTOMS</a:t>
            </a:r>
          </a:p>
          <a:p>
            <a:pPr marL="355600" indent="-342900">
              <a:tabLst>
                <a:tab pos="354013" algn="l"/>
                <a:tab pos="355600" algn="l"/>
              </a:tabLst>
            </a:pPr>
            <a:endParaRPr lang="en-US">
              <a:latin typeface="Times New Roman" pitchFamily="18" charset="0"/>
              <a:cs typeface="Times New Roman" pitchFamily="18" charset="0"/>
            </a:endParaRPr>
          </a:p>
          <a:p>
            <a:pPr marL="355600" indent="-342900">
              <a:tabLst>
                <a:tab pos="354013" algn="l"/>
                <a:tab pos="355600" algn="l"/>
              </a:tabLst>
            </a:pPr>
            <a:endParaRPr lang="en-US" sz="1900">
              <a:latin typeface="Times New Roman" pitchFamily="18" charset="0"/>
              <a:cs typeface="Times New Roman" pitchFamily="18" charset="0"/>
            </a:endParaRPr>
          </a:p>
          <a:p>
            <a:pPr marL="355600" indent="-342900">
              <a:buFontTx/>
              <a:buAutoNum type="alphaUcPeriod" startAt="2"/>
              <a:tabLst>
                <a:tab pos="354013" algn="l"/>
                <a:tab pos="355600" algn="l"/>
              </a:tabLst>
            </a:pPr>
            <a:r>
              <a:rPr lang="en-US">
                <a:latin typeface="Times New Roman" pitchFamily="18" charset="0"/>
                <a:cs typeface="Times New Roman" pitchFamily="18" charset="0"/>
              </a:rPr>
              <a:t>CAREFUL PHYSICAL EXAMINATION EMPHASIZING NODE CHAINS ,  WALDEYERS RING AND SIZE OF LIVER AND SPLEEN</a:t>
            </a:r>
          </a:p>
          <a:p>
            <a:pPr marL="355600" indent="-342900">
              <a:buFont typeface="Times New Roman" pitchFamily="18" charset="0"/>
              <a:buAutoNum type="alphaUcPeriod" startAt="2"/>
              <a:tabLst>
                <a:tab pos="354013" algn="l"/>
                <a:tab pos="355600" algn="l"/>
              </a:tabLst>
            </a:pPr>
            <a:endParaRPr lang="en-US">
              <a:latin typeface="Times New Roman" pitchFamily="18" charset="0"/>
              <a:cs typeface="Times New Roman" pitchFamily="18" charset="0"/>
            </a:endParaRPr>
          </a:p>
          <a:p>
            <a:pPr marL="355600" indent="-342900">
              <a:spcBef>
                <a:spcPts val="13"/>
              </a:spcBef>
              <a:buFont typeface="Times New Roman" pitchFamily="18" charset="0"/>
              <a:buAutoNum type="alphaUcPeriod" startAt="2"/>
              <a:tabLst>
                <a:tab pos="354013" algn="l"/>
                <a:tab pos="355600" algn="l"/>
              </a:tabLst>
            </a:pPr>
            <a:endParaRPr lang="en-US" sz="1900">
              <a:latin typeface="Times New Roman" pitchFamily="18" charset="0"/>
              <a:cs typeface="Times New Roman" pitchFamily="18" charset="0"/>
            </a:endParaRPr>
          </a:p>
          <a:p>
            <a:pPr marL="355600" indent="-342900">
              <a:buFontTx/>
              <a:buAutoNum type="alphaUcPeriod" startAt="2"/>
              <a:tabLst>
                <a:tab pos="354013" algn="l"/>
                <a:tab pos="355600" algn="l"/>
              </a:tabLst>
            </a:pPr>
            <a:r>
              <a:rPr lang="en-US">
                <a:latin typeface="Times New Roman" pitchFamily="18" charset="0"/>
                <a:cs typeface="Times New Roman" pitchFamily="18" charset="0"/>
              </a:rPr>
              <a:t>ROUTINE LABORATORY TESTS</a:t>
            </a:r>
          </a:p>
          <a:p>
            <a:pPr marL="355600" indent="-342900">
              <a:spcBef>
                <a:spcPts val="25"/>
              </a:spcBef>
              <a:tabLst>
                <a:tab pos="354013" algn="l"/>
                <a:tab pos="355600" algn="l"/>
              </a:tabLst>
            </a:pPr>
            <a:endParaRPr lang="en-US">
              <a:latin typeface="Times New Roman" pitchFamily="18" charset="0"/>
              <a:cs typeface="Times New Roman" pitchFamily="18" charset="0"/>
            </a:endParaRPr>
          </a:p>
          <a:p>
            <a:pPr marL="355600" indent="-342900">
              <a:buFont typeface="Arial" charset="0"/>
              <a:buChar char="•"/>
              <a:tabLst>
                <a:tab pos="354013" algn="l"/>
                <a:tab pos="355600" algn="l"/>
              </a:tabLst>
            </a:pPr>
            <a:r>
              <a:rPr lang="en-US">
                <a:latin typeface="Times New Roman" pitchFamily="18" charset="0"/>
                <a:cs typeface="Times New Roman" pitchFamily="18" charset="0"/>
              </a:rPr>
              <a:t>Complete Blood Cell Count</a:t>
            </a:r>
          </a:p>
          <a:p>
            <a:pPr marL="355600" indent="-342900">
              <a:buFont typeface="Arial" charset="0"/>
              <a:buChar char="•"/>
              <a:tabLst>
                <a:tab pos="354013" algn="l"/>
                <a:tab pos="355600" algn="l"/>
              </a:tabLst>
            </a:pPr>
            <a:r>
              <a:rPr lang="en-US">
                <a:latin typeface="Times New Roman" pitchFamily="18" charset="0"/>
                <a:cs typeface="Times New Roman" pitchFamily="18" charset="0"/>
              </a:rPr>
              <a:t>Erythrocyte Sedimentation Rate</a:t>
            </a:r>
          </a:p>
          <a:p>
            <a:pPr marL="355600" indent="-342900">
              <a:buFont typeface="Arial" charset="0"/>
              <a:buChar char="•"/>
              <a:tabLst>
                <a:tab pos="354013" algn="l"/>
                <a:tab pos="355600" algn="l"/>
              </a:tabLst>
            </a:pPr>
            <a:r>
              <a:rPr lang="en-US">
                <a:latin typeface="Times New Roman" pitchFamily="18" charset="0"/>
                <a:cs typeface="Times New Roman" pitchFamily="18" charset="0"/>
              </a:rPr>
              <a:t>Liver Function Test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457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457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458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458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508000" y="660400"/>
            <a:ext cx="7442200" cy="1123950"/>
          </a:xfrm>
          <a:prstGeom prst="rect">
            <a:avLst/>
          </a:prstGeom>
        </p:spPr>
        <p:txBody>
          <a:bodyPr lIns="0" tIns="12700" rIns="0" bIns="0">
            <a:spAutoFit/>
          </a:bodyPr>
          <a:lstStyle/>
          <a:p>
            <a:pPr marL="12700" fontAlgn="auto">
              <a:spcBef>
                <a:spcPts val="100"/>
              </a:spcBef>
              <a:spcAft>
                <a:spcPts val="0"/>
              </a:spcAft>
              <a:defRPr/>
            </a:pPr>
            <a:r>
              <a:rPr spc="30" dirty="0">
                <a:latin typeface="Times New Roman"/>
                <a:cs typeface="Times New Roman"/>
              </a:rPr>
              <a:t>D. </a:t>
            </a:r>
            <a:r>
              <a:rPr spc="-15" dirty="0">
                <a:latin typeface="Times New Roman"/>
                <a:cs typeface="Times New Roman"/>
              </a:rPr>
              <a:t>CHEST</a:t>
            </a:r>
            <a:r>
              <a:rPr spc="-130" dirty="0">
                <a:latin typeface="Times New Roman"/>
                <a:cs typeface="Times New Roman"/>
              </a:rPr>
              <a:t> </a:t>
            </a:r>
            <a:r>
              <a:rPr spc="-5" dirty="0">
                <a:latin typeface="Times New Roman"/>
                <a:cs typeface="Times New Roman"/>
              </a:rPr>
              <a:t>RADIOGRAPH</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355600" indent="-342900" fontAlgn="auto">
              <a:spcBef>
                <a:spcPts val="0"/>
              </a:spcBef>
              <a:spcAft>
                <a:spcPts val="0"/>
              </a:spcAft>
              <a:buFont typeface="Arial"/>
              <a:buChar char="•"/>
              <a:tabLst>
                <a:tab pos="355600" algn="l"/>
                <a:tab pos="356235" algn="l"/>
              </a:tabLst>
              <a:defRPr/>
            </a:pPr>
            <a:r>
              <a:rPr spc="-15" dirty="0">
                <a:latin typeface="Times New Roman"/>
                <a:cs typeface="Times New Roman"/>
              </a:rPr>
              <a:t>Low</a:t>
            </a:r>
            <a:r>
              <a:rPr spc="-75" dirty="0">
                <a:latin typeface="Times New Roman"/>
                <a:cs typeface="Times New Roman"/>
              </a:rPr>
              <a:t> </a:t>
            </a:r>
            <a:r>
              <a:rPr spc="55" dirty="0">
                <a:latin typeface="Times New Roman"/>
                <a:cs typeface="Times New Roman"/>
              </a:rPr>
              <a:t>cost</a:t>
            </a:r>
            <a:r>
              <a:rPr spc="-45" dirty="0">
                <a:latin typeface="Times New Roman"/>
                <a:cs typeface="Times New Roman"/>
              </a:rPr>
              <a:t> </a:t>
            </a:r>
            <a:r>
              <a:rPr spc="110" dirty="0">
                <a:latin typeface="Times New Roman"/>
                <a:cs typeface="Times New Roman"/>
              </a:rPr>
              <a:t>method</a:t>
            </a:r>
            <a:r>
              <a:rPr dirty="0">
                <a:latin typeface="Times New Roman"/>
                <a:cs typeface="Times New Roman"/>
              </a:rPr>
              <a:t> </a:t>
            </a:r>
            <a:r>
              <a:rPr spc="30" dirty="0">
                <a:latin typeface="Times New Roman"/>
                <a:cs typeface="Times New Roman"/>
              </a:rPr>
              <a:t>for</a:t>
            </a:r>
            <a:r>
              <a:rPr spc="-95" dirty="0">
                <a:latin typeface="Times New Roman"/>
                <a:cs typeface="Times New Roman"/>
              </a:rPr>
              <a:t> </a:t>
            </a:r>
            <a:r>
              <a:rPr spc="50" dirty="0">
                <a:latin typeface="Times New Roman"/>
                <a:cs typeface="Times New Roman"/>
              </a:rPr>
              <a:t>diagnosis</a:t>
            </a:r>
            <a:r>
              <a:rPr spc="-45" dirty="0">
                <a:latin typeface="Times New Roman"/>
                <a:cs typeface="Times New Roman"/>
              </a:rPr>
              <a:t> </a:t>
            </a:r>
            <a:r>
              <a:rPr spc="110" dirty="0">
                <a:latin typeface="Times New Roman"/>
                <a:cs typeface="Times New Roman"/>
              </a:rPr>
              <a:t>and</a:t>
            </a:r>
            <a:r>
              <a:rPr spc="-25" dirty="0">
                <a:latin typeface="Times New Roman"/>
                <a:cs typeface="Times New Roman"/>
              </a:rPr>
              <a:t> </a:t>
            </a:r>
            <a:r>
              <a:rPr spc="40" dirty="0">
                <a:latin typeface="Times New Roman"/>
                <a:cs typeface="Times New Roman"/>
              </a:rPr>
              <a:t>surveillance</a:t>
            </a:r>
            <a:r>
              <a:rPr spc="-35" dirty="0">
                <a:latin typeface="Times New Roman"/>
                <a:cs typeface="Times New Roman"/>
              </a:rPr>
              <a:t> </a:t>
            </a:r>
            <a:r>
              <a:rPr spc="75" dirty="0">
                <a:latin typeface="Times New Roman"/>
                <a:cs typeface="Times New Roman"/>
              </a:rPr>
              <a:t>in</a:t>
            </a:r>
            <a:r>
              <a:rPr spc="5" dirty="0">
                <a:latin typeface="Times New Roman"/>
                <a:cs typeface="Times New Roman"/>
              </a:rPr>
              <a:t> </a:t>
            </a:r>
            <a:r>
              <a:rPr spc="60" dirty="0">
                <a:latin typeface="Times New Roman"/>
                <a:cs typeface="Times New Roman"/>
              </a:rPr>
              <a:t>Hodgkins</a:t>
            </a:r>
            <a:r>
              <a:rPr spc="-25" dirty="0">
                <a:latin typeface="Times New Roman"/>
                <a:cs typeface="Times New Roman"/>
              </a:rPr>
              <a:t> </a:t>
            </a:r>
            <a:r>
              <a:rPr spc="55" dirty="0">
                <a:latin typeface="Times New Roman"/>
                <a:cs typeface="Times New Roman"/>
              </a:rPr>
              <a:t>Lymphoma</a:t>
            </a:r>
            <a:endParaRPr>
              <a:latin typeface="Times New Roman"/>
              <a:cs typeface="Times New Roman"/>
            </a:endParaRPr>
          </a:p>
          <a:p>
            <a:pPr marL="355600" indent="-342900" fontAlgn="auto">
              <a:spcBef>
                <a:spcPts val="0"/>
              </a:spcBef>
              <a:spcAft>
                <a:spcPts val="0"/>
              </a:spcAft>
              <a:buFont typeface="Arial"/>
              <a:buChar char="•"/>
              <a:tabLst>
                <a:tab pos="355600" algn="l"/>
                <a:tab pos="356235" algn="l"/>
              </a:tabLst>
              <a:defRPr/>
            </a:pPr>
            <a:r>
              <a:rPr spc="25" dirty="0">
                <a:latin typeface="Times New Roman"/>
                <a:cs typeface="Times New Roman"/>
              </a:rPr>
              <a:t>Useful </a:t>
            </a:r>
            <a:r>
              <a:rPr spc="30" dirty="0">
                <a:latin typeface="Times New Roman"/>
                <a:cs typeface="Times New Roman"/>
              </a:rPr>
              <a:t>for </a:t>
            </a:r>
            <a:r>
              <a:rPr spc="75" dirty="0">
                <a:latin typeface="Times New Roman"/>
                <a:cs typeface="Times New Roman"/>
              </a:rPr>
              <a:t>detecting </a:t>
            </a:r>
            <a:r>
              <a:rPr spc="70" dirty="0">
                <a:latin typeface="Times New Roman"/>
                <a:cs typeface="Times New Roman"/>
              </a:rPr>
              <a:t>mediastinal</a:t>
            </a:r>
            <a:r>
              <a:rPr spc="-275" dirty="0">
                <a:latin typeface="Times New Roman"/>
                <a:cs typeface="Times New Roman"/>
              </a:rPr>
              <a:t> </a:t>
            </a:r>
            <a:r>
              <a:rPr spc="50" dirty="0">
                <a:latin typeface="Times New Roman"/>
                <a:cs typeface="Times New Roman"/>
              </a:rPr>
              <a:t>disease</a:t>
            </a:r>
            <a:endParaRPr>
              <a:latin typeface="Times New Roman"/>
              <a:cs typeface="Times New Roman"/>
            </a:endParaRPr>
          </a:p>
        </p:txBody>
      </p:sp>
      <p:sp>
        <p:nvSpPr>
          <p:cNvPr id="24583" name="object 8"/>
          <p:cNvSpPr>
            <a:spLocks noChangeArrowheads="1"/>
          </p:cNvSpPr>
          <p:nvPr/>
        </p:nvSpPr>
        <p:spPr bwMode="auto">
          <a:xfrm>
            <a:off x="1571625" y="2357438"/>
            <a:ext cx="6226175" cy="3444875"/>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560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560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560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560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5606" name="object 7"/>
          <p:cNvSpPr txBox="1">
            <a:spLocks noChangeArrowheads="1"/>
          </p:cNvSpPr>
          <p:nvPr/>
        </p:nvSpPr>
        <p:spPr bwMode="auto">
          <a:xfrm>
            <a:off x="508000" y="660400"/>
            <a:ext cx="7818438" cy="2495550"/>
          </a:xfrm>
          <a:prstGeom prst="rect">
            <a:avLst/>
          </a:prstGeom>
          <a:noFill/>
          <a:ln w="9525">
            <a:noFill/>
            <a:miter lim="800000"/>
            <a:headEnd/>
            <a:tailEnd/>
          </a:ln>
        </p:spPr>
        <p:txBody>
          <a:bodyPr lIns="0" tIns="12700" rIns="0" bIns="0">
            <a:spAutoFit/>
          </a:bodyPr>
          <a:lstStyle/>
          <a:p>
            <a:pPr marL="12700">
              <a:spcBef>
                <a:spcPts val="100"/>
              </a:spcBef>
              <a:tabLst>
                <a:tab pos="355600" algn="l"/>
              </a:tabLst>
            </a:pPr>
            <a:r>
              <a:rPr lang="en-US">
                <a:latin typeface="Times New Roman" pitchFamily="18" charset="0"/>
                <a:cs typeface="Times New Roman" pitchFamily="18" charset="0"/>
              </a:rPr>
              <a:t>E.	CT SCAN</a:t>
            </a:r>
          </a:p>
          <a:p>
            <a:pPr marL="12700">
              <a:spcBef>
                <a:spcPts val="25"/>
              </a:spcBef>
              <a:tabLst>
                <a:tab pos="355600" algn="l"/>
              </a:tabLst>
            </a:pPr>
            <a:endParaRPr lang="en-US">
              <a:latin typeface="Times New Roman" pitchFamily="18" charset="0"/>
              <a:cs typeface="Times New Roman" pitchFamily="18" charset="0"/>
            </a:endParaRPr>
          </a:p>
          <a:p>
            <a:pPr marL="12700">
              <a:buFont typeface="Arial" charset="0"/>
              <a:buChar char="•"/>
              <a:tabLst>
                <a:tab pos="355600" algn="l"/>
              </a:tabLst>
            </a:pPr>
            <a:r>
              <a:rPr lang="en-US">
                <a:latin typeface="Times New Roman" pitchFamily="18" charset="0"/>
                <a:cs typeface="Times New Roman" pitchFamily="18" charset="0"/>
              </a:rPr>
              <a:t>Standard thoracic examination for patients with HL</a:t>
            </a:r>
          </a:p>
          <a:p>
            <a:pPr marL="12700">
              <a:spcBef>
                <a:spcPts val="38"/>
              </a:spcBef>
              <a:buFont typeface="Arial" charset="0"/>
              <a:buChar char="•"/>
              <a:tabLst>
                <a:tab pos="355600" algn="l"/>
              </a:tabLst>
            </a:pPr>
            <a:endParaRPr lang="en-US">
              <a:latin typeface="Times New Roman" pitchFamily="18" charset="0"/>
              <a:cs typeface="Times New Roman" pitchFamily="18" charset="0"/>
            </a:endParaRPr>
          </a:p>
          <a:p>
            <a:pPr marL="12700">
              <a:buFont typeface="Arial" charset="0"/>
              <a:buChar char="•"/>
              <a:tabLst>
                <a:tab pos="355600" algn="l"/>
              </a:tabLst>
            </a:pPr>
            <a:r>
              <a:rPr lang="en-US">
                <a:latin typeface="Times New Roman" pitchFamily="18" charset="0"/>
                <a:cs typeface="Times New Roman" pitchFamily="18" charset="0"/>
              </a:rPr>
              <a:t>Useful for determination of sites on initial involvement as well as extent of  disease</a:t>
            </a:r>
          </a:p>
          <a:p>
            <a:pPr marL="12700">
              <a:spcBef>
                <a:spcPts val="38"/>
              </a:spcBef>
              <a:buFont typeface="Arial" charset="0"/>
              <a:buChar char="•"/>
              <a:tabLst>
                <a:tab pos="355600" algn="l"/>
              </a:tabLst>
            </a:pPr>
            <a:endParaRPr lang="en-US">
              <a:latin typeface="Times New Roman" pitchFamily="18" charset="0"/>
              <a:cs typeface="Times New Roman" pitchFamily="18" charset="0"/>
            </a:endParaRPr>
          </a:p>
          <a:p>
            <a:pPr marL="12700">
              <a:buFont typeface="Arial" charset="0"/>
              <a:buChar char="•"/>
              <a:tabLst>
                <a:tab pos="355600" algn="l"/>
              </a:tabLst>
            </a:pPr>
            <a:r>
              <a:rPr lang="en-US">
                <a:latin typeface="Times New Roman" pitchFamily="18" charset="0"/>
                <a:cs typeface="Times New Roman" pitchFamily="18" charset="0"/>
              </a:rPr>
              <a:t>Helps in classification of early stage patients into favourable or unfavourable  prognosis.</a:t>
            </a:r>
          </a:p>
        </p:txBody>
      </p:sp>
      <p:sp>
        <p:nvSpPr>
          <p:cNvPr id="25607" name="object 8"/>
          <p:cNvSpPr>
            <a:spLocks noChangeArrowheads="1"/>
          </p:cNvSpPr>
          <p:nvPr/>
        </p:nvSpPr>
        <p:spPr bwMode="auto">
          <a:xfrm>
            <a:off x="2357438" y="3143250"/>
            <a:ext cx="4286250" cy="3224213"/>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662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662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662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662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436563" y="1160463"/>
            <a:ext cx="6692900" cy="300037"/>
          </a:xfrm>
        </p:spPr>
        <p:txBody>
          <a:bodyPr tIns="12700" rtlCol="0"/>
          <a:lstStyle/>
          <a:p>
            <a:pPr marL="12700" eaLnBrk="1" fontAlgn="auto" hangingPunct="1">
              <a:spcBef>
                <a:spcPts val="100"/>
              </a:spcBef>
              <a:spcAft>
                <a:spcPts val="0"/>
              </a:spcAft>
              <a:defRPr/>
            </a:pPr>
            <a:r>
              <a:rPr sz="1800" spc="-80" dirty="0"/>
              <a:t>F. </a:t>
            </a:r>
            <a:r>
              <a:rPr sz="1800" spc="-30" dirty="0"/>
              <a:t>ADEQUATE </a:t>
            </a:r>
            <a:r>
              <a:rPr sz="1800" spc="-50" dirty="0"/>
              <a:t>SURGICAL </a:t>
            </a:r>
            <a:r>
              <a:rPr sz="1800" spc="-40" dirty="0"/>
              <a:t>BIOPSY </a:t>
            </a:r>
            <a:r>
              <a:rPr sz="1800" spc="55" dirty="0"/>
              <a:t>OF </a:t>
            </a:r>
            <a:r>
              <a:rPr sz="1800" spc="-40" dirty="0"/>
              <a:t>AFFECTED </a:t>
            </a:r>
            <a:r>
              <a:rPr sz="1800" spc="-65" dirty="0"/>
              <a:t>LYMPH</a:t>
            </a:r>
            <a:r>
              <a:rPr sz="1800" spc="-300" dirty="0"/>
              <a:t> </a:t>
            </a:r>
            <a:r>
              <a:rPr sz="1800" spc="20" dirty="0"/>
              <a:t>NODES</a:t>
            </a:r>
            <a:endParaRPr sz="1800"/>
          </a:p>
        </p:txBody>
      </p:sp>
      <p:sp>
        <p:nvSpPr>
          <p:cNvPr id="26631" name="object 8"/>
          <p:cNvSpPr txBox="1">
            <a:spLocks noChangeArrowheads="1"/>
          </p:cNvSpPr>
          <p:nvPr/>
        </p:nvSpPr>
        <p:spPr bwMode="auto">
          <a:xfrm>
            <a:off x="436563" y="1984375"/>
            <a:ext cx="8175625" cy="2495550"/>
          </a:xfrm>
          <a:prstGeom prst="rect">
            <a:avLst/>
          </a:prstGeom>
          <a:noFill/>
          <a:ln w="9525">
            <a:noFill/>
            <a:miter lim="800000"/>
            <a:headEnd/>
            <a:tailEnd/>
          </a:ln>
        </p:spPr>
        <p:txBody>
          <a:bodyPr lIns="0" tIns="12700" rIns="0" bIns="0">
            <a:spAutoFit/>
          </a:bodyPr>
          <a:lstStyle/>
          <a:p>
            <a:pPr marL="12700">
              <a:spcBef>
                <a:spcPts val="100"/>
              </a:spcBef>
              <a:tabLst>
                <a:tab pos="354013" algn="l"/>
              </a:tabLst>
            </a:pPr>
            <a:r>
              <a:rPr lang="en-US">
                <a:latin typeface="Times New Roman" pitchFamily="18" charset="0"/>
                <a:cs typeface="Times New Roman" pitchFamily="18" charset="0"/>
              </a:rPr>
              <a:t>E.	STAGING LAPAROTOMY( to determine involvement of abdominal lymph</a:t>
            </a:r>
          </a:p>
          <a:p>
            <a:pPr marL="12700">
              <a:tabLst>
                <a:tab pos="354013" algn="l"/>
              </a:tabLst>
            </a:pPr>
            <a:r>
              <a:rPr lang="en-US">
                <a:latin typeface="Times New Roman" pitchFamily="18" charset="0"/>
                <a:cs typeface="Times New Roman" pitchFamily="18" charset="0"/>
              </a:rPr>
              <a:t>nodes)</a:t>
            </a:r>
          </a:p>
          <a:p>
            <a:pPr marL="12700">
              <a:spcBef>
                <a:spcPts val="25"/>
              </a:spcBef>
              <a:tabLst>
                <a:tab pos="354013" algn="l"/>
              </a:tabLst>
            </a:pPr>
            <a:endParaRPr lang="en-US">
              <a:latin typeface="Times New Roman" pitchFamily="18" charset="0"/>
              <a:cs typeface="Times New Roman" pitchFamily="18" charset="0"/>
            </a:endParaRPr>
          </a:p>
          <a:p>
            <a:pPr marL="12700">
              <a:tabLst>
                <a:tab pos="354013" algn="l"/>
              </a:tabLst>
            </a:pPr>
            <a:r>
              <a:rPr lang="en-US">
                <a:latin typeface="Times New Roman" pitchFamily="18" charset="0"/>
                <a:cs typeface="Times New Roman" pitchFamily="18" charset="0"/>
              </a:rPr>
              <a:t>( Staging laparotomy was extensively used when radiation therapy was preferred  treatment for early stage Hodgkins lymphoma. It was mandatory to define the  extent of abdominal involvement to determine whether there was an indication  for chemotherapy. Nowadays, with availability of better imaging techniques and  with with routine use of chemotherapy for early stage disease, staging  laparotomy is not indicated as a routine procedure)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765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765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765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765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7654" name="object 7"/>
          <p:cNvSpPr txBox="1">
            <a:spLocks noChangeArrowheads="1"/>
          </p:cNvSpPr>
          <p:nvPr/>
        </p:nvSpPr>
        <p:spPr bwMode="auto">
          <a:xfrm>
            <a:off x="293688" y="588963"/>
            <a:ext cx="4827587" cy="5788025"/>
          </a:xfrm>
          <a:prstGeom prst="rect">
            <a:avLst/>
          </a:prstGeom>
          <a:noFill/>
          <a:ln w="9525">
            <a:noFill/>
            <a:miter lim="800000"/>
            <a:headEnd/>
            <a:tailEnd/>
          </a:ln>
        </p:spPr>
        <p:txBody>
          <a:bodyPr lIns="0" tIns="12700" rIns="0" bIns="0">
            <a:spAutoFit/>
          </a:bodyPr>
          <a:lstStyle/>
          <a:p>
            <a:pPr marL="12700">
              <a:spcBef>
                <a:spcPts val="100"/>
              </a:spcBef>
              <a:tabLst>
                <a:tab pos="354013" algn="l"/>
              </a:tabLst>
            </a:pPr>
            <a:r>
              <a:rPr lang="en-US">
                <a:latin typeface="Times New Roman" pitchFamily="18" charset="0"/>
                <a:cs typeface="Times New Roman" pitchFamily="18" charset="0"/>
              </a:rPr>
              <a:t>F.	FDG-PET SCAN</a:t>
            </a:r>
          </a:p>
          <a:p>
            <a:pPr marL="12700">
              <a:spcBef>
                <a:spcPts val="38"/>
              </a:spcBef>
              <a:tabLst>
                <a:tab pos="354013" algn="l"/>
              </a:tabLst>
            </a:pPr>
            <a:endParaRPr lang="en-US">
              <a:latin typeface="Times New Roman" pitchFamily="18" charset="0"/>
              <a:cs typeface="Times New Roman" pitchFamily="18" charset="0"/>
            </a:endParaRPr>
          </a:p>
          <a:p>
            <a:pPr marL="12700">
              <a:buFont typeface="Arial" charset="0"/>
              <a:buChar char="•"/>
              <a:tabLst>
                <a:tab pos="354013" algn="l"/>
              </a:tabLst>
            </a:pPr>
            <a:r>
              <a:rPr lang="en-US">
                <a:latin typeface="Times New Roman" pitchFamily="18" charset="0"/>
                <a:cs typeface="Times New Roman" pitchFamily="18" charset="0"/>
              </a:rPr>
              <a:t>Whole body PET using 18F-</a:t>
            </a:r>
          </a:p>
          <a:p>
            <a:pPr marL="12700">
              <a:tabLst>
                <a:tab pos="354013" algn="l"/>
              </a:tabLst>
            </a:pPr>
            <a:r>
              <a:rPr lang="en-US">
                <a:latin typeface="Times New Roman" pitchFamily="18" charset="0"/>
                <a:cs typeface="Times New Roman" pitchFamily="18" charset="0"/>
              </a:rPr>
              <a:t>fluorodeoxyglucose is a sensitive indicator for  disease.</a:t>
            </a:r>
          </a:p>
          <a:p>
            <a:pPr marL="12700">
              <a:spcBef>
                <a:spcPts val="38"/>
              </a:spcBef>
              <a:tabLst>
                <a:tab pos="354013" algn="l"/>
              </a:tabLst>
            </a:pPr>
            <a:endParaRPr lang="en-US">
              <a:latin typeface="Times New Roman" pitchFamily="18" charset="0"/>
              <a:cs typeface="Times New Roman" pitchFamily="18" charset="0"/>
            </a:endParaRPr>
          </a:p>
          <a:p>
            <a:pPr marL="12700">
              <a:buFont typeface="Arial" charset="0"/>
              <a:buChar char="•"/>
              <a:tabLst>
                <a:tab pos="354013" algn="l"/>
              </a:tabLst>
            </a:pPr>
            <a:r>
              <a:rPr lang="en-US">
                <a:latin typeface="Times New Roman" pitchFamily="18" charset="0"/>
                <a:cs typeface="Times New Roman" pitchFamily="18" charset="0"/>
              </a:rPr>
              <a:t>It is used in initial evaluation as well as in  staging procedures after treatment to assess  response to therapy.</a:t>
            </a:r>
          </a:p>
          <a:p>
            <a:pPr marL="12700">
              <a:spcBef>
                <a:spcPts val="38"/>
              </a:spcBef>
              <a:buFont typeface="Arial" charset="0"/>
              <a:buChar char="•"/>
              <a:tabLst>
                <a:tab pos="354013" algn="l"/>
              </a:tabLst>
            </a:pPr>
            <a:endParaRPr lang="en-US">
              <a:latin typeface="Times New Roman" pitchFamily="18" charset="0"/>
              <a:cs typeface="Times New Roman" pitchFamily="18" charset="0"/>
            </a:endParaRPr>
          </a:p>
          <a:p>
            <a:pPr marL="12700">
              <a:buFont typeface="Arial" charset="0"/>
              <a:buChar char="•"/>
              <a:tabLst>
                <a:tab pos="354013" algn="l"/>
              </a:tabLst>
            </a:pPr>
            <a:r>
              <a:rPr lang="en-US">
                <a:latin typeface="Times New Roman" pitchFamily="18" charset="0"/>
                <a:cs typeface="Times New Roman" pitchFamily="18" charset="0"/>
              </a:rPr>
              <a:t>Recommended when other diagnostic</a:t>
            </a:r>
          </a:p>
          <a:p>
            <a:pPr marL="12700">
              <a:tabLst>
                <a:tab pos="354013" algn="l"/>
              </a:tabLst>
            </a:pPr>
            <a:r>
              <a:rPr lang="en-US">
                <a:latin typeface="Times New Roman" pitchFamily="18" charset="0"/>
                <a:cs typeface="Times New Roman" pitchFamily="18" charset="0"/>
              </a:rPr>
              <a:t>modalities are inconclusive</a:t>
            </a:r>
          </a:p>
          <a:p>
            <a:pPr marL="12700">
              <a:spcBef>
                <a:spcPts val="38"/>
              </a:spcBef>
              <a:tabLst>
                <a:tab pos="354013" algn="l"/>
              </a:tabLst>
            </a:pPr>
            <a:endParaRPr lang="en-US">
              <a:latin typeface="Times New Roman" pitchFamily="18" charset="0"/>
              <a:cs typeface="Times New Roman" pitchFamily="18" charset="0"/>
            </a:endParaRPr>
          </a:p>
          <a:p>
            <a:pPr marL="12700">
              <a:buFont typeface="Arial" charset="0"/>
              <a:buChar char="•"/>
              <a:tabLst>
                <a:tab pos="354013" algn="l"/>
              </a:tabLst>
            </a:pPr>
            <a:r>
              <a:rPr lang="en-US">
                <a:latin typeface="Times New Roman" pitchFamily="18" charset="0"/>
                <a:cs typeface="Times New Roman" pitchFamily="18" charset="0"/>
              </a:rPr>
              <a:t>FDG-PET more accurately identifies the  correct pretreatment stage in HL compared  with CECT (which tends to understage or  overstage the disease)</a:t>
            </a:r>
          </a:p>
          <a:p>
            <a:pPr marL="12700">
              <a:spcBef>
                <a:spcPts val="38"/>
              </a:spcBef>
              <a:buFont typeface="Arial" charset="0"/>
              <a:buChar char="•"/>
              <a:tabLst>
                <a:tab pos="354013" algn="l"/>
              </a:tabLst>
            </a:pPr>
            <a:endParaRPr lang="en-US">
              <a:latin typeface="Times New Roman" pitchFamily="18" charset="0"/>
              <a:cs typeface="Times New Roman" pitchFamily="18" charset="0"/>
            </a:endParaRPr>
          </a:p>
          <a:p>
            <a:pPr marL="12700">
              <a:buFont typeface="Arial" charset="0"/>
              <a:buChar char="•"/>
              <a:tabLst>
                <a:tab pos="354013" algn="l"/>
              </a:tabLst>
            </a:pPr>
            <a:r>
              <a:rPr lang="en-US">
                <a:latin typeface="Times New Roman" pitchFamily="18" charset="0"/>
                <a:cs typeface="Times New Roman" pitchFamily="18" charset="0"/>
              </a:rPr>
              <a:t>FDG-PET is able to distinguish viable/active  tumor cells from fibrosis or necrosis in a  residual mass after treatment</a:t>
            </a:r>
          </a:p>
        </p:txBody>
      </p:sp>
      <p:sp>
        <p:nvSpPr>
          <p:cNvPr id="27655" name="object 8"/>
          <p:cNvSpPr>
            <a:spLocks noChangeArrowheads="1"/>
          </p:cNvSpPr>
          <p:nvPr/>
        </p:nvSpPr>
        <p:spPr bwMode="auto">
          <a:xfrm>
            <a:off x="5214938" y="709613"/>
            <a:ext cx="3714750" cy="5438775"/>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867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867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867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867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368550" y="579438"/>
            <a:ext cx="4476750" cy="512762"/>
          </a:xfrm>
        </p:spPr>
        <p:txBody>
          <a:bodyPr tIns="13335" rtlCol="0"/>
          <a:lstStyle/>
          <a:p>
            <a:pPr marL="12700" eaLnBrk="1" fontAlgn="auto" hangingPunct="1">
              <a:spcBef>
                <a:spcPts val="105"/>
              </a:spcBef>
              <a:spcAft>
                <a:spcPts val="0"/>
              </a:spcAft>
              <a:defRPr/>
            </a:pPr>
            <a:r>
              <a:rPr spc="-60" dirty="0"/>
              <a:t>REED </a:t>
            </a:r>
            <a:r>
              <a:rPr spc="-105" dirty="0"/>
              <a:t>STERNBERG</a:t>
            </a:r>
            <a:r>
              <a:rPr spc="30" dirty="0"/>
              <a:t> </a:t>
            </a:r>
            <a:r>
              <a:rPr spc="-130" dirty="0"/>
              <a:t>CELL</a:t>
            </a:r>
          </a:p>
        </p:txBody>
      </p:sp>
      <p:sp>
        <p:nvSpPr>
          <p:cNvPr id="28679" name="object 8"/>
          <p:cNvSpPr>
            <a:spLocks noChangeArrowheads="1"/>
          </p:cNvSpPr>
          <p:nvPr/>
        </p:nvSpPr>
        <p:spPr bwMode="auto">
          <a:xfrm>
            <a:off x="5000625" y="3429000"/>
            <a:ext cx="4000500" cy="3284538"/>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8680" name="object 9"/>
          <p:cNvSpPr txBox="1">
            <a:spLocks noChangeArrowheads="1"/>
          </p:cNvSpPr>
          <p:nvPr/>
        </p:nvSpPr>
        <p:spPr bwMode="auto">
          <a:xfrm>
            <a:off x="222250" y="1447800"/>
            <a:ext cx="7142163" cy="5021263"/>
          </a:xfrm>
          <a:prstGeom prst="rect">
            <a:avLst/>
          </a:prstGeom>
          <a:noFill/>
          <a:ln w="9525">
            <a:noFill/>
            <a:miter lim="800000"/>
            <a:headEnd/>
            <a:tailEnd/>
          </a:ln>
        </p:spPr>
        <p:txBody>
          <a:bodyPr lIns="0" tIns="12700" rIns="0" bIns="0">
            <a:spAutoFit/>
          </a:bodyPr>
          <a:lstStyle/>
          <a:p>
            <a:pPr marL="144463" indent="-131763">
              <a:spcBef>
                <a:spcPts val="100"/>
              </a:spcBef>
              <a:buFont typeface="Arial" charset="0"/>
              <a:buChar char="•"/>
              <a:tabLst>
                <a:tab pos="144463" algn="l"/>
              </a:tabLst>
            </a:pPr>
            <a:r>
              <a:rPr lang="en-US">
                <a:latin typeface="Times New Roman" pitchFamily="18" charset="0"/>
                <a:cs typeface="Times New Roman" pitchFamily="18" charset="0"/>
              </a:rPr>
              <a:t>The sine qua non of Hodgkin lymphoma is the Reed Sternberg (RS) cell</a:t>
            </a:r>
          </a:p>
          <a:p>
            <a:pPr marL="144463" indent="-131763">
              <a:buFont typeface="Arial" charset="0"/>
              <a:buChar char="•"/>
              <a:tabLst>
                <a:tab pos="144463" algn="l"/>
              </a:tabLst>
            </a:pPr>
            <a:endParaRPr lang="en-US" sz="2100">
              <a:latin typeface="Times New Roman" pitchFamily="18" charset="0"/>
              <a:cs typeface="Times New Roman" pitchFamily="18" charset="0"/>
            </a:endParaRPr>
          </a:p>
          <a:p>
            <a:pPr marL="144463" indent="-131763">
              <a:buFont typeface="Arial" charset="0"/>
              <a:buChar char="•"/>
              <a:tabLst>
                <a:tab pos="144463" algn="l"/>
              </a:tabLst>
            </a:pPr>
            <a:endParaRPr lang="en-US" sz="1600">
              <a:latin typeface="Times New Roman" pitchFamily="18" charset="0"/>
              <a:cs typeface="Times New Roman" pitchFamily="18" charset="0"/>
            </a:endParaRPr>
          </a:p>
          <a:p>
            <a:pPr marL="144463" indent="-131763">
              <a:buFont typeface="Arial" charset="0"/>
              <a:buChar char="•"/>
              <a:tabLst>
                <a:tab pos="144463" algn="l"/>
              </a:tabLst>
            </a:pPr>
            <a:r>
              <a:rPr lang="en-US">
                <a:latin typeface="Times New Roman" pitchFamily="18" charset="0"/>
                <a:cs typeface="Times New Roman" pitchFamily="18" charset="0"/>
              </a:rPr>
              <a:t>These are different kinds of giant cells.</a:t>
            </a:r>
          </a:p>
          <a:p>
            <a:pPr marL="144463" indent="-131763">
              <a:spcBef>
                <a:spcPts val="25"/>
              </a:spcBef>
              <a:buFont typeface="Arial" charset="0"/>
              <a:buChar char="•"/>
              <a:tabLst>
                <a:tab pos="144463" algn="l"/>
              </a:tabLst>
            </a:pPr>
            <a:endParaRPr lang="en-US" sz="2200">
              <a:latin typeface="Times New Roman" pitchFamily="18" charset="0"/>
              <a:cs typeface="Times New Roman" pitchFamily="18" charset="0"/>
            </a:endParaRPr>
          </a:p>
          <a:p>
            <a:pPr marL="190500" lvl="1" indent="-107950">
              <a:buFont typeface="Arial" charset="0"/>
              <a:buChar char="•"/>
              <a:tabLst>
                <a:tab pos="144463" algn="l"/>
              </a:tabLst>
            </a:pPr>
            <a:r>
              <a:rPr lang="en-US">
                <a:latin typeface="Times New Roman" pitchFamily="18" charset="0"/>
                <a:cs typeface="Times New Roman" pitchFamily="18" charset="0"/>
              </a:rPr>
              <a:t>Usually derived from B lymphocytes.</a:t>
            </a:r>
          </a:p>
          <a:p>
            <a:pPr marL="190500" lvl="1" indent="-107950">
              <a:buFont typeface="Arial" charset="0"/>
              <a:buChar char="•"/>
              <a:tabLst>
                <a:tab pos="144463" algn="l"/>
              </a:tabLst>
            </a:pPr>
            <a:endParaRPr lang="en-US" sz="2100">
              <a:latin typeface="Times New Roman" pitchFamily="18" charset="0"/>
              <a:cs typeface="Times New Roman" pitchFamily="18" charset="0"/>
            </a:endParaRPr>
          </a:p>
          <a:p>
            <a:pPr marL="190500" lvl="1" indent="-107950">
              <a:spcBef>
                <a:spcPts val="13"/>
              </a:spcBef>
              <a:buFont typeface="Arial" charset="0"/>
              <a:buChar char="•"/>
              <a:tabLst>
                <a:tab pos="144463" algn="l"/>
              </a:tabLst>
            </a:pPr>
            <a:endParaRPr lang="en-US" sz="1600">
              <a:latin typeface="Times New Roman" pitchFamily="18" charset="0"/>
              <a:cs typeface="Times New Roman" pitchFamily="18" charset="0"/>
            </a:endParaRPr>
          </a:p>
          <a:p>
            <a:pPr marL="190500" lvl="1" indent="-107950">
              <a:buFont typeface="Arial" charset="0"/>
              <a:buChar char="•"/>
              <a:tabLst>
                <a:tab pos="144463" algn="l"/>
              </a:tabLst>
            </a:pPr>
            <a:r>
              <a:rPr lang="en-US">
                <a:latin typeface="Times New Roman" pitchFamily="18" charset="0"/>
                <a:cs typeface="Times New Roman" pitchFamily="18" charset="0"/>
              </a:rPr>
              <a:t>Enormous bilobed or multilobate nucleus,  exceptionally prominent nucleoli and  abundant, usually slightly eosinophilic  cytoplasm.</a:t>
            </a:r>
          </a:p>
          <a:p>
            <a:pPr marL="190500" lvl="1" indent="-107950">
              <a:spcBef>
                <a:spcPts val="25"/>
              </a:spcBef>
              <a:buFont typeface="Arial" charset="0"/>
              <a:buChar char="•"/>
              <a:tabLst>
                <a:tab pos="144463" algn="l"/>
              </a:tabLst>
            </a:pPr>
            <a:endParaRPr lang="en-US">
              <a:latin typeface="Times New Roman" pitchFamily="18" charset="0"/>
              <a:cs typeface="Times New Roman" pitchFamily="18" charset="0"/>
            </a:endParaRPr>
          </a:p>
          <a:p>
            <a:pPr marL="190500" lvl="1" indent="-107950">
              <a:buFont typeface="Arial" charset="0"/>
              <a:buChar char="•"/>
              <a:tabLst>
                <a:tab pos="144463" algn="l"/>
              </a:tabLst>
            </a:pPr>
            <a:r>
              <a:rPr lang="en-US">
                <a:latin typeface="Times New Roman" pitchFamily="18" charset="0"/>
                <a:cs typeface="Times New Roman" pitchFamily="18" charset="0"/>
              </a:rPr>
              <a:t>Particularly characteristic are cells with  two mirror-image nuclei , each containing a  large acidophilic nucleolus surrounded by  a clear zone, features that impart an “</a:t>
            </a:r>
            <a:r>
              <a:rPr lang="en-US" b="1">
                <a:latin typeface="Times New Roman" pitchFamily="18" charset="0"/>
                <a:cs typeface="Times New Roman" pitchFamily="18" charset="0"/>
              </a:rPr>
              <a:t>owl-  eye” </a:t>
            </a:r>
            <a:r>
              <a:rPr lang="en-US">
                <a:latin typeface="Times New Roman" pitchFamily="18" charset="0"/>
                <a:cs typeface="Times New Roman" pitchFamily="18" charset="0"/>
              </a:rPr>
              <a:t>Appearance.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969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969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970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2970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030288" y="576263"/>
            <a:ext cx="7080250" cy="573087"/>
          </a:xfrm>
        </p:spPr>
        <p:txBody>
          <a:bodyPr tIns="12700" rtlCol="0"/>
          <a:lstStyle/>
          <a:p>
            <a:pPr marL="12700" eaLnBrk="1" fontAlgn="auto" hangingPunct="1">
              <a:spcBef>
                <a:spcPts val="100"/>
              </a:spcBef>
              <a:spcAft>
                <a:spcPts val="0"/>
              </a:spcAft>
              <a:defRPr/>
            </a:pPr>
            <a:r>
              <a:rPr sz="3600" spc="-110" dirty="0"/>
              <a:t>CLASSIC </a:t>
            </a:r>
            <a:r>
              <a:rPr sz="3600" spc="30" dirty="0"/>
              <a:t>HODGKINS</a:t>
            </a:r>
            <a:r>
              <a:rPr sz="3600" spc="75" dirty="0"/>
              <a:t> </a:t>
            </a:r>
            <a:r>
              <a:rPr sz="3600" spc="-60" dirty="0"/>
              <a:t>LYMPHOMA</a:t>
            </a:r>
            <a:endParaRPr sz="3600"/>
          </a:p>
        </p:txBody>
      </p:sp>
      <p:sp>
        <p:nvSpPr>
          <p:cNvPr id="29703" name="object 8"/>
          <p:cNvSpPr txBox="1">
            <a:spLocks noChangeArrowheads="1"/>
          </p:cNvSpPr>
          <p:nvPr/>
        </p:nvSpPr>
        <p:spPr bwMode="auto">
          <a:xfrm>
            <a:off x="365125" y="1660525"/>
            <a:ext cx="8104188" cy="3592513"/>
          </a:xfrm>
          <a:prstGeom prst="rect">
            <a:avLst/>
          </a:prstGeom>
          <a:noFill/>
          <a:ln w="9525">
            <a:noFill/>
            <a:miter lim="800000"/>
            <a:headEnd/>
            <a:tailEnd/>
          </a:ln>
        </p:spPr>
        <p:txBody>
          <a:bodyPr lIns="0" tIns="12700" rIns="0" bIns="0">
            <a:spAutoFit/>
          </a:bodyPr>
          <a:lstStyle/>
          <a:p>
            <a:pPr marL="120650" indent="-107950">
              <a:spcBef>
                <a:spcPts val="100"/>
              </a:spcBef>
              <a:buFont typeface="Arial" charset="0"/>
              <a:buChar char="•"/>
              <a:tabLst>
                <a:tab pos="147638" algn="l"/>
              </a:tabLst>
            </a:pPr>
            <a:r>
              <a:rPr lang="en-US">
                <a:latin typeface="Times New Roman" pitchFamily="18" charset="0"/>
                <a:cs typeface="Times New Roman" pitchFamily="18" charset="0"/>
              </a:rPr>
              <a:t>Monoclonal Lymphoid Neoplasm, composed of mononuclear Hodgkins cells and  multi- nucleated Reed Sternberg cells in an infiltrate containing a mixture of  eosinophils, small lymphocytes , neutrophils and histiocytes.</a:t>
            </a:r>
          </a:p>
          <a:p>
            <a:pPr marL="120650" indent="-107950">
              <a:spcBef>
                <a:spcPts val="25"/>
              </a:spcBef>
              <a:buFont typeface="Arial" charset="0"/>
              <a:buChar char="•"/>
              <a:tabLst>
                <a:tab pos="147638" algn="l"/>
              </a:tabLst>
            </a:pPr>
            <a:endParaRPr lang="en-US">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Subtypes of Classic Hodgkins Lymphoma( cHL):</a:t>
            </a:r>
          </a:p>
          <a:p>
            <a:pPr marL="120650" indent="-107950">
              <a:spcBef>
                <a:spcPts val="25"/>
              </a:spcBef>
              <a:buFont typeface="Arial" charset="0"/>
              <a:buChar char="•"/>
              <a:tabLst>
                <a:tab pos="147638" algn="l"/>
              </a:tabLst>
            </a:pPr>
            <a:endParaRPr lang="en-US">
              <a:latin typeface="Times New Roman" pitchFamily="18" charset="0"/>
              <a:cs typeface="Times New Roman" pitchFamily="18" charset="0"/>
            </a:endParaRPr>
          </a:p>
          <a:p>
            <a:pPr marL="371475" lvl="1" indent="-250825">
              <a:buFontTx/>
              <a:buAutoNum type="alphaLcParenR"/>
              <a:tabLst>
                <a:tab pos="147638" algn="l"/>
              </a:tabLst>
            </a:pPr>
            <a:r>
              <a:rPr lang="en-US">
                <a:latin typeface="Times New Roman" pitchFamily="18" charset="0"/>
                <a:cs typeface="Times New Roman" pitchFamily="18" charset="0"/>
              </a:rPr>
              <a:t>Nodular Sclerosis type</a:t>
            </a:r>
          </a:p>
          <a:p>
            <a:pPr marL="371475" lvl="1" indent="-250825">
              <a:spcBef>
                <a:spcPts val="38"/>
              </a:spcBef>
              <a:buFont typeface="Times New Roman" pitchFamily="18" charset="0"/>
              <a:buAutoNum type="alphaLcParenR"/>
              <a:tabLst>
                <a:tab pos="147638" algn="l"/>
              </a:tabLst>
            </a:pPr>
            <a:endParaRPr lang="en-US">
              <a:latin typeface="Times New Roman" pitchFamily="18" charset="0"/>
              <a:cs typeface="Times New Roman" pitchFamily="18" charset="0"/>
            </a:endParaRPr>
          </a:p>
          <a:p>
            <a:pPr marL="371475" lvl="1" indent="-250825">
              <a:buFontTx/>
              <a:buAutoNum type="alphaLcParenR"/>
              <a:tabLst>
                <a:tab pos="147638" algn="l"/>
              </a:tabLst>
            </a:pPr>
            <a:r>
              <a:rPr lang="en-US">
                <a:latin typeface="Times New Roman" pitchFamily="18" charset="0"/>
                <a:cs typeface="Times New Roman" pitchFamily="18" charset="0"/>
              </a:rPr>
              <a:t>Mixed cellularity</a:t>
            </a:r>
          </a:p>
          <a:p>
            <a:pPr marL="371475" lvl="1" indent="-250825">
              <a:spcBef>
                <a:spcPts val="38"/>
              </a:spcBef>
              <a:buFont typeface="Times New Roman" pitchFamily="18" charset="0"/>
              <a:buAutoNum type="alphaLcParenR"/>
              <a:tabLst>
                <a:tab pos="147638" algn="l"/>
              </a:tabLst>
            </a:pPr>
            <a:endParaRPr lang="en-US">
              <a:latin typeface="Times New Roman" pitchFamily="18" charset="0"/>
              <a:cs typeface="Times New Roman" pitchFamily="18" charset="0"/>
            </a:endParaRPr>
          </a:p>
          <a:p>
            <a:pPr marL="371475" lvl="1" indent="-250825">
              <a:buFontTx/>
              <a:buAutoNum type="alphaLcParenR"/>
              <a:tabLst>
                <a:tab pos="147638" algn="l"/>
              </a:tabLst>
            </a:pPr>
            <a:r>
              <a:rPr lang="en-US">
                <a:latin typeface="Times New Roman" pitchFamily="18" charset="0"/>
                <a:cs typeface="Times New Roman" pitchFamily="18" charset="0"/>
              </a:rPr>
              <a:t>Lymphocyte Rich</a:t>
            </a:r>
          </a:p>
          <a:p>
            <a:pPr marL="371475" lvl="1" indent="-250825">
              <a:spcBef>
                <a:spcPts val="25"/>
              </a:spcBef>
              <a:buFont typeface="Times New Roman" pitchFamily="18" charset="0"/>
              <a:buAutoNum type="alphaLcParenR"/>
              <a:tabLst>
                <a:tab pos="147638" algn="l"/>
              </a:tabLst>
            </a:pPr>
            <a:endParaRPr lang="en-US">
              <a:latin typeface="Times New Roman" pitchFamily="18" charset="0"/>
              <a:cs typeface="Times New Roman" pitchFamily="18" charset="0"/>
            </a:endParaRPr>
          </a:p>
          <a:p>
            <a:pPr marL="371475" lvl="1" indent="-250825">
              <a:buFontTx/>
              <a:buAutoNum type="alphaLcParenR"/>
              <a:tabLst>
                <a:tab pos="147638" algn="l"/>
              </a:tabLst>
            </a:pPr>
            <a:r>
              <a:rPr lang="en-US">
                <a:latin typeface="Times New Roman" pitchFamily="18" charset="0"/>
                <a:cs typeface="Times New Roman" pitchFamily="18" charset="0"/>
              </a:rPr>
              <a:t>Lymphocyte Depleted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072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072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072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072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619250" y="504825"/>
            <a:ext cx="5903913" cy="573088"/>
          </a:xfrm>
        </p:spPr>
        <p:txBody>
          <a:bodyPr tIns="12700" rtlCol="0"/>
          <a:lstStyle/>
          <a:p>
            <a:pPr marL="12700" eaLnBrk="1" fontAlgn="auto" hangingPunct="1">
              <a:spcBef>
                <a:spcPts val="100"/>
              </a:spcBef>
              <a:spcAft>
                <a:spcPts val="0"/>
              </a:spcAft>
              <a:defRPr/>
            </a:pPr>
            <a:r>
              <a:rPr sz="3600" spc="15" dirty="0"/>
              <a:t>NODULAR </a:t>
            </a:r>
            <a:r>
              <a:rPr sz="3600" spc="-90" dirty="0"/>
              <a:t>SCLEROSIS</a:t>
            </a:r>
            <a:r>
              <a:rPr sz="3600" spc="-120" dirty="0"/>
              <a:t> </a:t>
            </a:r>
            <a:r>
              <a:rPr sz="3600" spc="-114" dirty="0"/>
              <a:t>TYPE</a:t>
            </a:r>
            <a:endParaRPr sz="3600"/>
          </a:p>
        </p:txBody>
      </p:sp>
      <p:sp>
        <p:nvSpPr>
          <p:cNvPr id="30727" name="object 8"/>
          <p:cNvSpPr>
            <a:spLocks noChangeArrowheads="1"/>
          </p:cNvSpPr>
          <p:nvPr/>
        </p:nvSpPr>
        <p:spPr bwMode="auto">
          <a:xfrm>
            <a:off x="4429125" y="3429000"/>
            <a:ext cx="4605338" cy="3228975"/>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0728" name="object 9"/>
          <p:cNvSpPr txBox="1">
            <a:spLocks noChangeArrowheads="1"/>
          </p:cNvSpPr>
          <p:nvPr/>
        </p:nvSpPr>
        <p:spPr bwMode="auto">
          <a:xfrm>
            <a:off x="222250" y="1374775"/>
            <a:ext cx="7392988" cy="4281488"/>
          </a:xfrm>
          <a:prstGeom prst="rect">
            <a:avLst/>
          </a:prstGeom>
          <a:noFill/>
          <a:ln w="9525">
            <a:noFill/>
            <a:miter lim="800000"/>
            <a:headEnd/>
            <a:tailEnd/>
          </a:ln>
        </p:spPr>
        <p:txBody>
          <a:bodyPr lIns="0" tIns="12700" rIns="0" bIns="0">
            <a:spAutoFit/>
          </a:bodyPr>
          <a:lstStyle/>
          <a:p>
            <a:pPr marL="120650" indent="-107950">
              <a:spcBef>
                <a:spcPts val="100"/>
              </a:spcBef>
              <a:buFont typeface="Arial" charset="0"/>
              <a:buChar char="•"/>
              <a:tabLst>
                <a:tab pos="147638" algn="l"/>
              </a:tabLst>
            </a:pPr>
            <a:r>
              <a:rPr lang="en-US">
                <a:latin typeface="Times New Roman" pitchFamily="18" charset="0"/>
                <a:cs typeface="Times New Roman" pitchFamily="18" charset="0"/>
              </a:rPr>
              <a:t>It is the most common subtype (of cHL)</a:t>
            </a:r>
          </a:p>
          <a:p>
            <a:pPr marL="120650" indent="-107950">
              <a:spcBef>
                <a:spcPts val="25"/>
              </a:spcBef>
              <a:buFont typeface="Arial" charset="0"/>
              <a:buChar char="•"/>
              <a:tabLst>
                <a:tab pos="147638" algn="l"/>
              </a:tabLst>
            </a:pPr>
            <a:endParaRPr lang="en-US">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Most common in adolescents and young adults</a:t>
            </a:r>
          </a:p>
          <a:p>
            <a:pPr marL="120650" indent="-107950">
              <a:spcBef>
                <a:spcPts val="25"/>
              </a:spcBef>
              <a:buFont typeface="Arial" charset="0"/>
              <a:buChar char="•"/>
              <a:tabLst>
                <a:tab pos="147638" algn="l"/>
              </a:tabLst>
            </a:pPr>
            <a:endParaRPr lang="en-US">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Mediastinum and other supra-diaphragmatic sites are commonly involved</a:t>
            </a:r>
          </a:p>
          <a:p>
            <a:pPr marL="120650" indent="-107950">
              <a:spcBef>
                <a:spcPts val="38"/>
              </a:spcBef>
              <a:buFont typeface="Arial" charset="0"/>
              <a:buChar char="•"/>
              <a:tabLst>
                <a:tab pos="147638" algn="l"/>
              </a:tabLst>
            </a:pPr>
            <a:endParaRPr lang="en-US">
              <a:latin typeface="Times New Roman" pitchFamily="18" charset="0"/>
              <a:cs typeface="Times New Roman" pitchFamily="18" charset="0"/>
            </a:endParaRPr>
          </a:p>
          <a:p>
            <a:pPr marL="120650" indent="-107950">
              <a:tabLst>
                <a:tab pos="147638" algn="l"/>
              </a:tabLst>
            </a:pPr>
            <a:r>
              <a:rPr lang="en-US" b="1" u="sng">
                <a:latin typeface="Times New Roman" pitchFamily="18" charset="0"/>
                <a:cs typeface="Times New Roman" pitchFamily="18" charset="0"/>
              </a:rPr>
              <a:t>PATHOLOGY :</a:t>
            </a:r>
            <a:endParaRPr lang="en-US">
              <a:latin typeface="Times New Roman" pitchFamily="18" charset="0"/>
              <a:cs typeface="Times New Roman" pitchFamily="18" charset="0"/>
            </a:endParaRPr>
          </a:p>
          <a:p>
            <a:pPr marL="120650" indent="-107950">
              <a:spcBef>
                <a:spcPts val="25"/>
              </a:spcBef>
              <a:tabLst>
                <a:tab pos="147638" algn="l"/>
              </a:tabLst>
            </a:pPr>
            <a:endParaRPr lang="en-US">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Characterised by Collagen bands that  surround at least one nodule</a:t>
            </a:r>
          </a:p>
          <a:p>
            <a:pPr marL="120650" indent="-107950">
              <a:spcBef>
                <a:spcPts val="1100"/>
              </a:spcBef>
              <a:buFont typeface="Arial" charset="0"/>
              <a:buChar char="•"/>
              <a:tabLst>
                <a:tab pos="147638" algn="l"/>
              </a:tabLst>
            </a:pPr>
            <a:r>
              <a:rPr lang="en-US">
                <a:latin typeface="Times New Roman" pitchFamily="18" charset="0"/>
                <a:cs typeface="Times New Roman" pitchFamily="18" charset="0"/>
              </a:rPr>
              <a:t>“ Lacunar” type Reed Sternberg cells</a:t>
            </a:r>
          </a:p>
          <a:p>
            <a:pPr marL="120650" indent="-107950">
              <a:spcBef>
                <a:spcPts val="38"/>
              </a:spcBef>
              <a:buFont typeface="Arial" charset="0"/>
              <a:buChar char="•"/>
              <a:tabLst>
                <a:tab pos="147638" algn="l"/>
              </a:tabLst>
            </a:pPr>
            <a:endParaRPr lang="en-US">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Background consists of lymphocytes,  histiocytes, plasma cells, eosinophils  and neutrophils.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174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174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174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174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606550" y="576263"/>
            <a:ext cx="5783263" cy="573087"/>
          </a:xfrm>
        </p:spPr>
        <p:txBody>
          <a:bodyPr tIns="12700" rtlCol="0"/>
          <a:lstStyle/>
          <a:p>
            <a:pPr marL="12700" eaLnBrk="1" fontAlgn="auto" hangingPunct="1">
              <a:spcBef>
                <a:spcPts val="100"/>
              </a:spcBef>
              <a:spcAft>
                <a:spcPts val="0"/>
              </a:spcAft>
              <a:defRPr/>
            </a:pPr>
            <a:r>
              <a:rPr sz="3600" spc="-40" dirty="0"/>
              <a:t>MIXED </a:t>
            </a:r>
            <a:r>
              <a:rPr sz="3600" spc="-125" dirty="0"/>
              <a:t>CELLULARITY</a:t>
            </a:r>
            <a:r>
              <a:rPr sz="3600" spc="-140" dirty="0"/>
              <a:t> </a:t>
            </a:r>
            <a:r>
              <a:rPr sz="3600" spc="-114" dirty="0"/>
              <a:t>TYPE</a:t>
            </a:r>
            <a:endParaRPr sz="3600"/>
          </a:p>
        </p:txBody>
      </p:sp>
      <p:sp>
        <p:nvSpPr>
          <p:cNvPr id="31751" name="object 8"/>
          <p:cNvSpPr txBox="1">
            <a:spLocks noChangeArrowheads="1"/>
          </p:cNvSpPr>
          <p:nvPr/>
        </p:nvSpPr>
        <p:spPr bwMode="auto">
          <a:xfrm>
            <a:off x="222250" y="1303338"/>
            <a:ext cx="6288088" cy="5165725"/>
          </a:xfrm>
          <a:prstGeom prst="rect">
            <a:avLst/>
          </a:prstGeom>
          <a:noFill/>
          <a:ln w="9525">
            <a:noFill/>
            <a:miter lim="800000"/>
            <a:headEnd/>
            <a:tailEnd/>
          </a:ln>
        </p:spPr>
        <p:txBody>
          <a:bodyPr lIns="0" tIns="12700" rIns="0" bIns="0">
            <a:spAutoFit/>
          </a:bodyPr>
          <a:lstStyle/>
          <a:p>
            <a:pPr marL="127000" indent="-114300">
              <a:spcBef>
                <a:spcPts val="100"/>
              </a:spcBef>
              <a:buFont typeface="Arial" charset="0"/>
              <a:buChar char="•"/>
              <a:tabLst>
                <a:tab pos="144463" algn="l"/>
              </a:tabLst>
            </a:pPr>
            <a:r>
              <a:rPr lang="en-US">
                <a:latin typeface="Times New Roman" pitchFamily="18" charset="0"/>
                <a:cs typeface="Times New Roman" pitchFamily="18" charset="0"/>
              </a:rPr>
              <a:t>This subtype comprises 15-30 % of Hodgkins Lymphoma cases.</a:t>
            </a:r>
          </a:p>
          <a:p>
            <a:pPr marL="127000" indent="-114300">
              <a:spcBef>
                <a:spcPts val="25"/>
              </a:spcBef>
              <a:buFont typeface="Arial" charset="0"/>
              <a:buChar char="•"/>
              <a:tabLst>
                <a:tab pos="144463" algn="l"/>
              </a:tabLst>
            </a:pPr>
            <a:endParaRPr lang="en-US">
              <a:latin typeface="Times New Roman" pitchFamily="18" charset="0"/>
              <a:cs typeface="Times New Roman" pitchFamily="18" charset="0"/>
            </a:endParaRPr>
          </a:p>
          <a:p>
            <a:pPr marL="127000" indent="-114300">
              <a:buFont typeface="Arial" charset="0"/>
              <a:buChar char="•"/>
              <a:tabLst>
                <a:tab pos="144463" algn="l"/>
              </a:tabLst>
            </a:pPr>
            <a:r>
              <a:rPr lang="en-US">
                <a:latin typeface="Times New Roman" pitchFamily="18" charset="0"/>
                <a:cs typeface="Times New Roman" pitchFamily="18" charset="0"/>
              </a:rPr>
              <a:t>Can occur at any age.</a:t>
            </a:r>
          </a:p>
          <a:p>
            <a:pPr marL="127000" indent="-114300">
              <a:spcBef>
                <a:spcPts val="38"/>
              </a:spcBef>
              <a:buFont typeface="Arial" charset="0"/>
              <a:buChar char="•"/>
              <a:tabLst>
                <a:tab pos="144463" algn="l"/>
              </a:tabLst>
            </a:pPr>
            <a:endParaRPr lang="en-US">
              <a:latin typeface="Times New Roman" pitchFamily="18" charset="0"/>
              <a:cs typeface="Times New Roman" pitchFamily="18" charset="0"/>
            </a:endParaRPr>
          </a:p>
          <a:p>
            <a:pPr marL="127000" indent="-114300">
              <a:buFont typeface="Arial" charset="0"/>
              <a:buChar char="•"/>
              <a:tabLst>
                <a:tab pos="144463" algn="l"/>
              </a:tabLst>
            </a:pPr>
            <a:r>
              <a:rPr lang="en-US">
                <a:latin typeface="Times New Roman" pitchFamily="18" charset="0"/>
                <a:cs typeface="Times New Roman" pitchFamily="18" charset="0"/>
              </a:rPr>
              <a:t>Abdominal Lymph nodes and spleen are commonly involved.</a:t>
            </a:r>
          </a:p>
          <a:p>
            <a:pPr marL="127000" indent="-114300">
              <a:spcBef>
                <a:spcPts val="1575"/>
              </a:spcBef>
              <a:tabLst>
                <a:tab pos="144463" algn="l"/>
              </a:tabLst>
            </a:pPr>
            <a:r>
              <a:rPr lang="en-US" b="1" u="sng">
                <a:latin typeface="Times New Roman" pitchFamily="18" charset="0"/>
                <a:cs typeface="Times New Roman" pitchFamily="18" charset="0"/>
              </a:rPr>
              <a:t>PATHOLOGY :</a:t>
            </a:r>
            <a:endParaRPr lang="en-US">
              <a:latin typeface="Times New Roman" pitchFamily="18" charset="0"/>
              <a:cs typeface="Times New Roman" pitchFamily="18" charset="0"/>
            </a:endParaRPr>
          </a:p>
          <a:p>
            <a:pPr marL="127000" indent="-114300">
              <a:spcBef>
                <a:spcPts val="38"/>
              </a:spcBef>
              <a:tabLst>
                <a:tab pos="144463" algn="l"/>
              </a:tabLst>
            </a:pPr>
            <a:endParaRPr lang="en-US">
              <a:latin typeface="Times New Roman" pitchFamily="18" charset="0"/>
              <a:cs typeface="Times New Roman" pitchFamily="18" charset="0"/>
            </a:endParaRPr>
          </a:p>
          <a:p>
            <a:pPr marL="127000" indent="-114300">
              <a:buFont typeface="Arial" charset="0"/>
              <a:buChar char="•"/>
              <a:tabLst>
                <a:tab pos="144463" algn="l"/>
              </a:tabLst>
            </a:pPr>
            <a:r>
              <a:rPr lang="en-US">
                <a:latin typeface="Times New Roman" pitchFamily="18" charset="0"/>
                <a:cs typeface="Times New Roman" pitchFamily="18" charset="0"/>
              </a:rPr>
              <a:t>Infiltrate is usually diffuse or vaguely  nodular</a:t>
            </a:r>
          </a:p>
          <a:p>
            <a:pPr marL="127000" indent="-114300">
              <a:buFont typeface="Arial" charset="0"/>
              <a:buChar char="•"/>
              <a:tabLst>
                <a:tab pos="144463" algn="l"/>
              </a:tabLst>
            </a:pPr>
            <a:endParaRPr lang="en-US">
              <a:latin typeface="Times New Roman" pitchFamily="18" charset="0"/>
              <a:cs typeface="Times New Roman" pitchFamily="18" charset="0"/>
            </a:endParaRPr>
          </a:p>
          <a:p>
            <a:pPr marL="127000" indent="-114300">
              <a:buFont typeface="Arial" charset="0"/>
              <a:buChar char="•"/>
              <a:tabLst>
                <a:tab pos="144463" algn="l"/>
              </a:tabLst>
            </a:pPr>
            <a:endParaRPr lang="en-US" sz="1900">
              <a:latin typeface="Times New Roman" pitchFamily="18" charset="0"/>
              <a:cs typeface="Times New Roman" pitchFamily="18" charset="0"/>
            </a:endParaRPr>
          </a:p>
          <a:p>
            <a:pPr marL="127000" indent="-114300">
              <a:buFont typeface="Arial" charset="0"/>
              <a:buChar char="•"/>
              <a:tabLst>
                <a:tab pos="144463" algn="l"/>
              </a:tabLst>
            </a:pPr>
            <a:r>
              <a:rPr lang="en-US">
                <a:latin typeface="Times New Roman" pitchFamily="18" charset="0"/>
                <a:cs typeface="Times New Roman" pitchFamily="18" charset="0"/>
              </a:rPr>
              <a:t>Consists of lymphocytes, eosinophils,  cells and histiocytes.</a:t>
            </a:r>
          </a:p>
          <a:p>
            <a:pPr marL="127000" indent="-114300">
              <a:buFont typeface="Arial" charset="0"/>
              <a:buChar char="•"/>
              <a:tabLst>
                <a:tab pos="144463" algn="l"/>
              </a:tabLst>
            </a:pPr>
            <a:endParaRPr lang="en-US">
              <a:latin typeface="Times New Roman" pitchFamily="18" charset="0"/>
              <a:cs typeface="Times New Roman" pitchFamily="18" charset="0"/>
            </a:endParaRPr>
          </a:p>
          <a:p>
            <a:pPr marL="127000" indent="-114300">
              <a:spcBef>
                <a:spcPts val="13"/>
              </a:spcBef>
              <a:buFont typeface="Arial" charset="0"/>
              <a:buChar char="•"/>
              <a:tabLst>
                <a:tab pos="144463" algn="l"/>
              </a:tabLst>
            </a:pPr>
            <a:endParaRPr lang="en-US" sz="1900">
              <a:latin typeface="Times New Roman" pitchFamily="18" charset="0"/>
              <a:cs typeface="Times New Roman" pitchFamily="18" charset="0"/>
            </a:endParaRPr>
          </a:p>
          <a:p>
            <a:pPr marL="127000" indent="-114300">
              <a:buFont typeface="Arial" charset="0"/>
              <a:buChar char="•"/>
              <a:tabLst>
                <a:tab pos="144463" algn="l"/>
              </a:tabLst>
            </a:pPr>
            <a:r>
              <a:rPr lang="en-US">
                <a:latin typeface="Times New Roman" pitchFamily="18" charset="0"/>
                <a:cs typeface="Times New Roman" pitchFamily="18" charset="0"/>
              </a:rPr>
              <a:t>Reed Sternberg cells are of the classic,  diagnostic type with bi-lobed, double or  multiple nuclei.</a:t>
            </a:r>
          </a:p>
        </p:txBody>
      </p:sp>
      <p:sp>
        <p:nvSpPr>
          <p:cNvPr id="31752" name="object 9"/>
          <p:cNvSpPr>
            <a:spLocks noChangeArrowheads="1"/>
          </p:cNvSpPr>
          <p:nvPr/>
        </p:nvSpPr>
        <p:spPr bwMode="auto">
          <a:xfrm>
            <a:off x="4786313" y="3071813"/>
            <a:ext cx="4033837" cy="3495675"/>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277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277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277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277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806575" y="504825"/>
            <a:ext cx="5456238" cy="573088"/>
          </a:xfrm>
        </p:spPr>
        <p:txBody>
          <a:bodyPr tIns="12700" rtlCol="0"/>
          <a:lstStyle/>
          <a:p>
            <a:pPr marL="12700" eaLnBrk="1" fontAlgn="auto" hangingPunct="1">
              <a:spcBef>
                <a:spcPts val="100"/>
              </a:spcBef>
              <a:spcAft>
                <a:spcPts val="0"/>
              </a:spcAft>
              <a:defRPr/>
            </a:pPr>
            <a:r>
              <a:rPr sz="3600" spc="-90" dirty="0"/>
              <a:t>LYMPHOCYTE </a:t>
            </a:r>
            <a:r>
              <a:rPr sz="3600" spc="15" dirty="0"/>
              <a:t>RICH</a:t>
            </a:r>
            <a:r>
              <a:rPr sz="3600" spc="-5" dirty="0"/>
              <a:t> </a:t>
            </a:r>
            <a:r>
              <a:rPr sz="3600" spc="-114" dirty="0"/>
              <a:t>TYPE</a:t>
            </a:r>
            <a:endParaRPr sz="3600"/>
          </a:p>
        </p:txBody>
      </p:sp>
      <p:sp>
        <p:nvSpPr>
          <p:cNvPr id="32775" name="object 8"/>
          <p:cNvSpPr txBox="1">
            <a:spLocks noChangeArrowheads="1"/>
          </p:cNvSpPr>
          <p:nvPr/>
        </p:nvSpPr>
        <p:spPr bwMode="auto">
          <a:xfrm>
            <a:off x="293688" y="1447800"/>
            <a:ext cx="4854575" cy="4829175"/>
          </a:xfrm>
          <a:prstGeom prst="rect">
            <a:avLst/>
          </a:prstGeom>
          <a:noFill/>
          <a:ln w="9525">
            <a:noFill/>
            <a:miter lim="800000"/>
            <a:headEnd/>
            <a:tailEnd/>
          </a:ln>
        </p:spPr>
        <p:txBody>
          <a:bodyPr lIns="0" tIns="12700" rIns="0" bIns="0">
            <a:spAutoFit/>
          </a:bodyPr>
          <a:lstStyle/>
          <a:p>
            <a:pPr marL="12700">
              <a:spcBef>
                <a:spcPts val="100"/>
              </a:spcBef>
              <a:buFont typeface="Arial" charset="0"/>
              <a:buChar char="•"/>
              <a:tabLst>
                <a:tab pos="147638" algn="l"/>
              </a:tabLst>
            </a:pPr>
            <a:r>
              <a:rPr lang="en-US">
                <a:latin typeface="Times New Roman" pitchFamily="18" charset="0"/>
                <a:cs typeface="Times New Roman" pitchFamily="18" charset="0"/>
              </a:rPr>
              <a:t>Comprises of 5 % cases of Hodgkins Lymphoma</a:t>
            </a:r>
          </a:p>
          <a:p>
            <a:pPr marL="12700">
              <a:spcBef>
                <a:spcPts val="25"/>
              </a:spcBef>
              <a:buFont typeface="Arial" charset="0"/>
              <a:buChar char="•"/>
              <a:tabLst>
                <a:tab pos="147638" algn="l"/>
              </a:tabLst>
            </a:pPr>
            <a:endParaRPr lang="en-US">
              <a:latin typeface="Times New Roman" pitchFamily="18" charset="0"/>
              <a:cs typeface="Times New Roman" pitchFamily="18" charset="0"/>
            </a:endParaRPr>
          </a:p>
          <a:p>
            <a:pPr marL="12700">
              <a:buFont typeface="Arial" charset="0"/>
              <a:buChar char="•"/>
              <a:tabLst>
                <a:tab pos="147638" algn="l"/>
              </a:tabLst>
            </a:pPr>
            <a:r>
              <a:rPr lang="en-US">
                <a:latin typeface="Times New Roman" pitchFamily="18" charset="0"/>
                <a:cs typeface="Times New Roman" pitchFamily="18" charset="0"/>
              </a:rPr>
              <a:t>Predominant in males.</a:t>
            </a:r>
          </a:p>
          <a:p>
            <a:pPr marL="12700">
              <a:spcBef>
                <a:spcPts val="38"/>
              </a:spcBef>
              <a:buFont typeface="Arial" charset="0"/>
              <a:buChar char="•"/>
              <a:tabLst>
                <a:tab pos="147638" algn="l"/>
              </a:tabLst>
            </a:pPr>
            <a:endParaRPr lang="en-US">
              <a:latin typeface="Times New Roman" pitchFamily="18" charset="0"/>
              <a:cs typeface="Times New Roman" pitchFamily="18" charset="0"/>
            </a:endParaRPr>
          </a:p>
          <a:p>
            <a:pPr marL="12700">
              <a:buFont typeface="Arial" charset="0"/>
              <a:buChar char="•"/>
              <a:tabLst>
                <a:tab pos="147638" algn="l"/>
              </a:tabLst>
            </a:pPr>
            <a:r>
              <a:rPr lang="en-US">
                <a:latin typeface="Times New Roman" pitchFamily="18" charset="0"/>
                <a:cs typeface="Times New Roman" pitchFamily="18" charset="0"/>
              </a:rPr>
              <a:t>Isolated cervical or axillary lymphadenopathy</a:t>
            </a:r>
          </a:p>
          <a:p>
            <a:pPr marL="12700">
              <a:spcBef>
                <a:spcPts val="38"/>
              </a:spcBef>
              <a:buFont typeface="Arial" charset="0"/>
              <a:buChar char="•"/>
              <a:tabLst>
                <a:tab pos="147638" algn="l"/>
              </a:tabLst>
            </a:pPr>
            <a:endParaRPr lang="en-US">
              <a:latin typeface="Times New Roman" pitchFamily="18" charset="0"/>
              <a:cs typeface="Times New Roman" pitchFamily="18" charset="0"/>
            </a:endParaRPr>
          </a:p>
          <a:p>
            <a:pPr marL="12700">
              <a:buFont typeface="Arial" charset="0"/>
              <a:buChar char="•"/>
              <a:tabLst>
                <a:tab pos="147638" algn="l"/>
              </a:tabLst>
            </a:pPr>
            <a:r>
              <a:rPr lang="en-US">
                <a:latin typeface="Times New Roman" pitchFamily="18" charset="0"/>
                <a:cs typeface="Times New Roman" pitchFamily="18" charset="0"/>
              </a:rPr>
              <a:t>Better prognosis than other sub-types of cHL</a:t>
            </a:r>
          </a:p>
          <a:p>
            <a:pPr marL="12700">
              <a:spcBef>
                <a:spcPts val="1100"/>
              </a:spcBef>
              <a:tabLst>
                <a:tab pos="147638" algn="l"/>
              </a:tabLst>
            </a:pPr>
            <a:r>
              <a:rPr lang="en-US" b="1" u="sng">
                <a:latin typeface="Times New Roman" pitchFamily="18" charset="0"/>
                <a:cs typeface="Times New Roman" pitchFamily="18" charset="0"/>
              </a:rPr>
              <a:t>PATHOLOGY</a:t>
            </a:r>
            <a:endParaRPr lang="en-US">
              <a:latin typeface="Times New Roman" pitchFamily="18" charset="0"/>
              <a:cs typeface="Times New Roman" pitchFamily="18" charset="0"/>
            </a:endParaRPr>
          </a:p>
          <a:p>
            <a:pPr marL="12700">
              <a:tabLst>
                <a:tab pos="147638" algn="l"/>
              </a:tabLst>
            </a:pPr>
            <a:endParaRPr lang="en-US">
              <a:latin typeface="Times New Roman" pitchFamily="18" charset="0"/>
              <a:cs typeface="Times New Roman" pitchFamily="18" charset="0"/>
            </a:endParaRPr>
          </a:p>
          <a:p>
            <a:pPr marL="12700">
              <a:spcBef>
                <a:spcPts val="13"/>
              </a:spcBef>
              <a:tabLst>
                <a:tab pos="147638" algn="l"/>
              </a:tabLst>
            </a:pPr>
            <a:endParaRPr lang="en-US" sz="1900">
              <a:latin typeface="Times New Roman" pitchFamily="18" charset="0"/>
              <a:cs typeface="Times New Roman" pitchFamily="18" charset="0"/>
            </a:endParaRPr>
          </a:p>
          <a:p>
            <a:pPr marL="12700">
              <a:buFont typeface="Arial" charset="0"/>
              <a:buChar char="•"/>
              <a:tabLst>
                <a:tab pos="147638" algn="l"/>
              </a:tabLst>
            </a:pPr>
            <a:r>
              <a:rPr lang="en-US">
                <a:latin typeface="Times New Roman" pitchFamily="18" charset="0"/>
                <a:cs typeface="Times New Roman" pitchFamily="18" charset="0"/>
              </a:rPr>
              <a:t>Background infiltrate consisting  predominantly of lymphocytes with almost  no eosinophils</a:t>
            </a:r>
          </a:p>
          <a:p>
            <a:pPr marL="12700">
              <a:spcBef>
                <a:spcPts val="38"/>
              </a:spcBef>
              <a:buFont typeface="Arial" charset="0"/>
              <a:buChar char="•"/>
              <a:tabLst>
                <a:tab pos="147638" algn="l"/>
              </a:tabLst>
            </a:pPr>
            <a:endParaRPr lang="en-US">
              <a:latin typeface="Times New Roman" pitchFamily="18" charset="0"/>
              <a:cs typeface="Times New Roman" pitchFamily="18" charset="0"/>
            </a:endParaRPr>
          </a:p>
          <a:p>
            <a:pPr marL="12700" algn="just">
              <a:buFont typeface="Arial" charset="0"/>
              <a:buChar char="•"/>
              <a:tabLst>
                <a:tab pos="147638" algn="l"/>
              </a:tabLst>
            </a:pPr>
            <a:r>
              <a:rPr lang="en-US">
                <a:latin typeface="Times New Roman" pitchFamily="18" charset="0"/>
                <a:cs typeface="Times New Roman" pitchFamily="18" charset="0"/>
              </a:rPr>
              <a:t>presence of lymphohistiocytic variant RS  cells that have a delicate multilobed, puffy  Nucleus (“ Popcorn cells”)</a:t>
            </a:r>
          </a:p>
        </p:txBody>
      </p:sp>
      <p:sp>
        <p:nvSpPr>
          <p:cNvPr id="32776" name="object 9"/>
          <p:cNvSpPr>
            <a:spLocks noChangeArrowheads="1"/>
          </p:cNvSpPr>
          <p:nvPr/>
        </p:nvSpPr>
        <p:spPr bwMode="auto">
          <a:xfrm>
            <a:off x="4643438" y="3571875"/>
            <a:ext cx="4248150" cy="3046413"/>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379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379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379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379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587500" y="508000"/>
            <a:ext cx="5895975" cy="512763"/>
          </a:xfrm>
        </p:spPr>
        <p:txBody>
          <a:bodyPr tIns="13335" rtlCol="0"/>
          <a:lstStyle/>
          <a:p>
            <a:pPr marL="12700" eaLnBrk="1" fontAlgn="auto" hangingPunct="1">
              <a:spcBef>
                <a:spcPts val="105"/>
              </a:spcBef>
              <a:spcAft>
                <a:spcPts val="0"/>
              </a:spcAft>
              <a:defRPr/>
            </a:pPr>
            <a:r>
              <a:rPr spc="-80" dirty="0"/>
              <a:t>LYMPHOCYTE </a:t>
            </a:r>
            <a:r>
              <a:rPr spc="-30" dirty="0"/>
              <a:t>DEPLETED</a:t>
            </a:r>
            <a:r>
              <a:rPr spc="-55" dirty="0"/>
              <a:t> </a:t>
            </a:r>
            <a:r>
              <a:rPr spc="-100" dirty="0"/>
              <a:t>TYPE</a:t>
            </a:r>
          </a:p>
        </p:txBody>
      </p:sp>
      <p:sp>
        <p:nvSpPr>
          <p:cNvPr id="8" name="object 8"/>
          <p:cNvSpPr txBox="1"/>
          <p:nvPr/>
        </p:nvSpPr>
        <p:spPr>
          <a:xfrm>
            <a:off x="365125" y="1447800"/>
            <a:ext cx="8135938" cy="3933825"/>
          </a:xfrm>
          <a:prstGeom prst="rect">
            <a:avLst/>
          </a:prstGeom>
        </p:spPr>
        <p:txBody>
          <a:bodyPr lIns="0" tIns="12700" rIns="0" bIns="0">
            <a:spAutoFit/>
          </a:bodyPr>
          <a:lstStyle/>
          <a:p>
            <a:pPr marL="147955" indent="-135255" fontAlgn="auto">
              <a:spcBef>
                <a:spcPts val="100"/>
              </a:spcBef>
              <a:spcAft>
                <a:spcPts val="0"/>
              </a:spcAft>
              <a:buFont typeface="Arial"/>
              <a:buChar char="•"/>
              <a:tabLst>
                <a:tab pos="148590" algn="l"/>
              </a:tabLst>
              <a:defRPr/>
            </a:pPr>
            <a:r>
              <a:rPr spc="40" dirty="0">
                <a:latin typeface="Times New Roman"/>
                <a:cs typeface="Times New Roman"/>
              </a:rPr>
              <a:t>Least</a:t>
            </a:r>
            <a:r>
              <a:rPr spc="-90" dirty="0">
                <a:latin typeface="Times New Roman"/>
                <a:cs typeface="Times New Roman"/>
              </a:rPr>
              <a:t> </a:t>
            </a:r>
            <a:r>
              <a:rPr spc="100" dirty="0">
                <a:latin typeface="Times New Roman"/>
                <a:cs typeface="Times New Roman"/>
              </a:rPr>
              <a:t>common</a:t>
            </a:r>
            <a:r>
              <a:rPr spc="-70" dirty="0">
                <a:latin typeface="Times New Roman"/>
                <a:cs typeface="Times New Roman"/>
              </a:rPr>
              <a:t> </a:t>
            </a:r>
            <a:r>
              <a:rPr spc="60" dirty="0">
                <a:latin typeface="Times New Roman"/>
                <a:cs typeface="Times New Roman"/>
              </a:rPr>
              <a:t>variant</a:t>
            </a:r>
            <a:r>
              <a:rPr spc="-35" dirty="0">
                <a:latin typeface="Times New Roman"/>
                <a:cs typeface="Times New Roman"/>
              </a:rPr>
              <a:t> </a:t>
            </a:r>
            <a:r>
              <a:rPr spc="60" dirty="0">
                <a:latin typeface="Times New Roman"/>
                <a:cs typeface="Times New Roman"/>
              </a:rPr>
              <a:t>(</a:t>
            </a:r>
            <a:r>
              <a:rPr dirty="0">
                <a:latin typeface="Times New Roman"/>
                <a:cs typeface="Times New Roman"/>
              </a:rPr>
              <a:t> </a:t>
            </a:r>
            <a:r>
              <a:rPr spc="30" dirty="0">
                <a:latin typeface="Times New Roman"/>
                <a:cs typeface="Times New Roman"/>
              </a:rPr>
              <a:t>less</a:t>
            </a:r>
            <a:r>
              <a:rPr spc="-75" dirty="0">
                <a:latin typeface="Times New Roman"/>
                <a:cs typeface="Times New Roman"/>
              </a:rPr>
              <a:t> </a:t>
            </a:r>
            <a:r>
              <a:rPr spc="120" dirty="0">
                <a:latin typeface="Times New Roman"/>
                <a:cs typeface="Times New Roman"/>
              </a:rPr>
              <a:t>than</a:t>
            </a:r>
            <a:r>
              <a:rPr spc="-35" dirty="0">
                <a:latin typeface="Times New Roman"/>
                <a:cs typeface="Times New Roman"/>
              </a:rPr>
              <a:t> </a:t>
            </a:r>
            <a:r>
              <a:rPr spc="-100" dirty="0">
                <a:latin typeface="Times New Roman"/>
                <a:cs typeface="Times New Roman"/>
              </a:rPr>
              <a:t>1%)</a:t>
            </a:r>
            <a:endParaRPr>
              <a:latin typeface="Times New Roman"/>
              <a:cs typeface="Times New Roman"/>
            </a:endParaRPr>
          </a:p>
          <a:p>
            <a:pPr fontAlgn="auto">
              <a:spcBef>
                <a:spcPts val="30"/>
              </a:spcBef>
              <a:spcAft>
                <a:spcPts val="0"/>
              </a:spcAft>
              <a:buFont typeface="Arial"/>
              <a:buChar char="•"/>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55" dirty="0">
                <a:latin typeface="Times New Roman"/>
                <a:cs typeface="Times New Roman"/>
              </a:rPr>
              <a:t>Most</a:t>
            </a:r>
            <a:r>
              <a:rPr spc="-90" dirty="0">
                <a:latin typeface="Times New Roman"/>
                <a:cs typeface="Times New Roman"/>
              </a:rPr>
              <a:t> </a:t>
            </a:r>
            <a:r>
              <a:rPr spc="100" dirty="0">
                <a:latin typeface="Times New Roman"/>
                <a:cs typeface="Times New Roman"/>
              </a:rPr>
              <a:t>common</a:t>
            </a:r>
            <a:r>
              <a:rPr spc="-30" dirty="0">
                <a:latin typeface="Times New Roman"/>
                <a:cs typeface="Times New Roman"/>
              </a:rPr>
              <a:t> </a:t>
            </a:r>
            <a:r>
              <a:rPr spc="75" dirty="0">
                <a:latin typeface="Times New Roman"/>
                <a:cs typeface="Times New Roman"/>
              </a:rPr>
              <a:t>in</a:t>
            </a:r>
            <a:r>
              <a:rPr spc="-60" dirty="0">
                <a:latin typeface="Times New Roman"/>
                <a:cs typeface="Times New Roman"/>
              </a:rPr>
              <a:t> </a:t>
            </a:r>
            <a:r>
              <a:rPr spc="70" dirty="0">
                <a:latin typeface="Times New Roman"/>
                <a:cs typeface="Times New Roman"/>
              </a:rPr>
              <a:t>older</a:t>
            </a:r>
            <a:r>
              <a:rPr spc="-90" dirty="0">
                <a:latin typeface="Times New Roman"/>
                <a:cs typeface="Times New Roman"/>
              </a:rPr>
              <a:t> </a:t>
            </a:r>
            <a:r>
              <a:rPr spc="75" dirty="0">
                <a:latin typeface="Times New Roman"/>
                <a:cs typeface="Times New Roman"/>
              </a:rPr>
              <a:t>patients,</a:t>
            </a:r>
            <a:r>
              <a:rPr spc="10" dirty="0">
                <a:latin typeface="Times New Roman"/>
                <a:cs typeface="Times New Roman"/>
              </a:rPr>
              <a:t> HIV</a:t>
            </a:r>
            <a:r>
              <a:rPr spc="-60" dirty="0">
                <a:latin typeface="Times New Roman"/>
                <a:cs typeface="Times New Roman"/>
              </a:rPr>
              <a:t> </a:t>
            </a:r>
            <a:r>
              <a:rPr spc="35" dirty="0">
                <a:latin typeface="Times New Roman"/>
                <a:cs typeface="Times New Roman"/>
              </a:rPr>
              <a:t>positive</a:t>
            </a:r>
            <a:r>
              <a:rPr spc="-20" dirty="0">
                <a:latin typeface="Times New Roman"/>
                <a:cs typeface="Times New Roman"/>
              </a:rPr>
              <a:t> </a:t>
            </a:r>
            <a:r>
              <a:rPr spc="45" dirty="0">
                <a:latin typeface="Times New Roman"/>
                <a:cs typeface="Times New Roman"/>
              </a:rPr>
              <a:t>individuals</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144780" indent="-132080" fontAlgn="auto">
              <a:spcBef>
                <a:spcPts val="0"/>
              </a:spcBef>
              <a:spcAft>
                <a:spcPts val="0"/>
              </a:spcAft>
              <a:buFont typeface="Arial"/>
              <a:buChar char="•"/>
              <a:tabLst>
                <a:tab pos="145415" algn="l"/>
              </a:tabLst>
              <a:defRPr/>
            </a:pPr>
            <a:r>
              <a:rPr spc="60" dirty="0">
                <a:latin typeface="Times New Roman"/>
                <a:cs typeface="Times New Roman"/>
              </a:rPr>
              <a:t>Abdominal</a:t>
            </a:r>
            <a:r>
              <a:rPr spc="15" dirty="0">
                <a:latin typeface="Times New Roman"/>
                <a:cs typeface="Times New Roman"/>
              </a:rPr>
              <a:t> </a:t>
            </a:r>
            <a:r>
              <a:rPr spc="75" dirty="0">
                <a:latin typeface="Times New Roman"/>
                <a:cs typeface="Times New Roman"/>
              </a:rPr>
              <a:t>lymphadenopathy</a:t>
            </a:r>
            <a:r>
              <a:rPr spc="-75" dirty="0">
                <a:latin typeface="Times New Roman"/>
                <a:cs typeface="Times New Roman"/>
              </a:rPr>
              <a:t> </a:t>
            </a:r>
            <a:r>
              <a:rPr spc="75" dirty="0">
                <a:latin typeface="Times New Roman"/>
                <a:cs typeface="Times New Roman"/>
              </a:rPr>
              <a:t>with</a:t>
            </a:r>
            <a:r>
              <a:rPr spc="-45" dirty="0">
                <a:latin typeface="Times New Roman"/>
                <a:cs typeface="Times New Roman"/>
              </a:rPr>
              <a:t> </a:t>
            </a:r>
            <a:r>
              <a:rPr spc="50" dirty="0">
                <a:latin typeface="Times New Roman"/>
                <a:cs typeface="Times New Roman"/>
              </a:rPr>
              <a:t>involvement</a:t>
            </a:r>
            <a:r>
              <a:rPr spc="-40" dirty="0">
                <a:latin typeface="Times New Roman"/>
                <a:cs typeface="Times New Roman"/>
              </a:rPr>
              <a:t> </a:t>
            </a:r>
            <a:r>
              <a:rPr spc="15" dirty="0">
                <a:latin typeface="Times New Roman"/>
                <a:cs typeface="Times New Roman"/>
              </a:rPr>
              <a:t>of</a:t>
            </a:r>
            <a:r>
              <a:rPr spc="470" dirty="0">
                <a:latin typeface="Times New Roman"/>
                <a:cs typeface="Times New Roman"/>
              </a:rPr>
              <a:t> </a:t>
            </a:r>
            <a:r>
              <a:rPr spc="65" dirty="0">
                <a:latin typeface="Times New Roman"/>
                <a:cs typeface="Times New Roman"/>
              </a:rPr>
              <a:t>spleen</a:t>
            </a:r>
            <a:r>
              <a:rPr spc="-55" dirty="0">
                <a:latin typeface="Times New Roman"/>
                <a:cs typeface="Times New Roman"/>
              </a:rPr>
              <a:t> </a:t>
            </a:r>
            <a:r>
              <a:rPr spc="110" dirty="0">
                <a:latin typeface="Times New Roman"/>
                <a:cs typeface="Times New Roman"/>
              </a:rPr>
              <a:t>and</a:t>
            </a:r>
            <a:r>
              <a:rPr spc="5" dirty="0">
                <a:latin typeface="Times New Roman"/>
                <a:cs typeface="Times New Roman"/>
              </a:rPr>
              <a:t> </a:t>
            </a:r>
            <a:r>
              <a:rPr spc="75" dirty="0">
                <a:latin typeface="Times New Roman"/>
                <a:cs typeface="Times New Roman"/>
              </a:rPr>
              <a:t>mesenteric</a:t>
            </a:r>
            <a:r>
              <a:rPr spc="-65" dirty="0">
                <a:latin typeface="Times New Roman"/>
                <a:cs typeface="Times New Roman"/>
              </a:rPr>
              <a:t> </a:t>
            </a:r>
            <a:r>
              <a:rPr spc="65" dirty="0">
                <a:latin typeface="Times New Roman"/>
                <a:cs typeface="Times New Roman"/>
              </a:rPr>
              <a:t>nodes.</a:t>
            </a:r>
            <a:endParaRPr>
              <a:latin typeface="Times New Roman"/>
              <a:cs typeface="Times New Roman"/>
            </a:endParaRPr>
          </a:p>
          <a:p>
            <a:pPr fontAlgn="auto">
              <a:spcBef>
                <a:spcPts val="0"/>
              </a:spcBef>
              <a:spcAft>
                <a:spcPts val="0"/>
              </a:spcAft>
              <a:buFont typeface="Arial"/>
              <a:buChar char="•"/>
              <a:defRPr/>
            </a:pPr>
            <a:endParaRPr sz="2350">
              <a:latin typeface="Times New Roman"/>
              <a:cs typeface="Times New Roman"/>
            </a:endParaRPr>
          </a:p>
          <a:p>
            <a:pPr marL="12700" fontAlgn="auto">
              <a:spcBef>
                <a:spcPts val="0"/>
              </a:spcBef>
              <a:spcAft>
                <a:spcPts val="0"/>
              </a:spcAft>
              <a:defRPr/>
            </a:pPr>
            <a:r>
              <a:rPr b="1" u="sng" spc="-60" dirty="0">
                <a:uFill>
                  <a:solidFill>
                    <a:srgbClr val="000000"/>
                  </a:solidFill>
                </a:uFill>
                <a:latin typeface="Times New Roman"/>
                <a:cs typeface="Times New Roman"/>
              </a:rPr>
              <a:t>PATHOLOGY</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20" dirty="0">
                <a:latin typeface="Times New Roman"/>
                <a:cs typeface="Times New Roman"/>
              </a:rPr>
              <a:t>Diffuse </a:t>
            </a:r>
            <a:r>
              <a:rPr spc="110" dirty="0">
                <a:latin typeface="Times New Roman"/>
                <a:cs typeface="Times New Roman"/>
              </a:rPr>
              <a:t>and </a:t>
            </a:r>
            <a:r>
              <a:rPr spc="45" dirty="0">
                <a:latin typeface="Times New Roman"/>
                <a:cs typeface="Times New Roman"/>
              </a:rPr>
              <a:t>hypocellular</a:t>
            </a:r>
            <a:r>
              <a:rPr spc="-275" dirty="0">
                <a:latin typeface="Times New Roman"/>
                <a:cs typeface="Times New Roman"/>
              </a:rPr>
              <a:t> </a:t>
            </a:r>
            <a:r>
              <a:rPr spc="50" dirty="0">
                <a:latin typeface="Times New Roman"/>
                <a:cs typeface="Times New Roman"/>
              </a:rPr>
              <a:t>infiltrate.</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15" dirty="0">
                <a:latin typeface="Times New Roman"/>
                <a:cs typeface="Times New Roman"/>
              </a:rPr>
              <a:t>Large </a:t>
            </a:r>
            <a:r>
              <a:rPr spc="110" dirty="0">
                <a:latin typeface="Times New Roman"/>
                <a:cs typeface="Times New Roman"/>
              </a:rPr>
              <a:t>number </a:t>
            </a:r>
            <a:r>
              <a:rPr spc="15" dirty="0">
                <a:latin typeface="Times New Roman"/>
                <a:cs typeface="Times New Roman"/>
              </a:rPr>
              <a:t>of </a:t>
            </a:r>
            <a:r>
              <a:rPr spc="-75" dirty="0">
                <a:latin typeface="Times New Roman"/>
                <a:cs typeface="Times New Roman"/>
              </a:rPr>
              <a:t>RS </a:t>
            </a:r>
            <a:r>
              <a:rPr spc="15" dirty="0">
                <a:latin typeface="Times New Roman"/>
                <a:cs typeface="Times New Roman"/>
              </a:rPr>
              <a:t>cells</a:t>
            </a:r>
            <a:r>
              <a:rPr spc="-340" dirty="0">
                <a:latin typeface="Times New Roman"/>
                <a:cs typeface="Times New Roman"/>
              </a:rPr>
              <a:t> </a:t>
            </a:r>
            <a:r>
              <a:rPr spc="75" dirty="0">
                <a:latin typeface="Times New Roman"/>
                <a:cs typeface="Times New Roman"/>
              </a:rPr>
              <a:t>with</a:t>
            </a:r>
            <a:endParaRPr>
              <a:latin typeface="Times New Roman"/>
              <a:cs typeface="Times New Roman"/>
            </a:endParaRPr>
          </a:p>
          <a:p>
            <a:pPr marL="12700" fontAlgn="auto">
              <a:spcBef>
                <a:spcPts val="0"/>
              </a:spcBef>
              <a:spcAft>
                <a:spcPts val="0"/>
              </a:spcAft>
              <a:defRPr/>
            </a:pPr>
            <a:r>
              <a:rPr spc="30" dirty="0">
                <a:latin typeface="Times New Roman"/>
                <a:cs typeface="Times New Roman"/>
              </a:rPr>
              <a:t>“sarcomatous”</a:t>
            </a:r>
            <a:r>
              <a:rPr spc="-95" dirty="0">
                <a:latin typeface="Times New Roman"/>
                <a:cs typeface="Times New Roman"/>
              </a:rPr>
              <a:t> </a:t>
            </a:r>
            <a:r>
              <a:rPr spc="50" dirty="0">
                <a:latin typeface="Times New Roman"/>
                <a:cs typeface="Times New Roman"/>
              </a:rPr>
              <a:t>variants.</a:t>
            </a:r>
            <a:endParaRPr>
              <a:latin typeface="Times New Roman"/>
              <a:cs typeface="Times New Roman"/>
            </a:endParaRPr>
          </a:p>
          <a:p>
            <a:pPr fontAlgn="auto">
              <a:spcBef>
                <a:spcPts val="35"/>
              </a:spcBef>
              <a:spcAft>
                <a:spcPts val="0"/>
              </a:spcAft>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45" dirty="0">
                <a:latin typeface="Times New Roman"/>
                <a:cs typeface="Times New Roman"/>
              </a:rPr>
              <a:t>Paucity</a:t>
            </a:r>
            <a:r>
              <a:rPr spc="-80" dirty="0">
                <a:latin typeface="Times New Roman"/>
                <a:cs typeface="Times New Roman"/>
              </a:rPr>
              <a:t> </a:t>
            </a:r>
            <a:r>
              <a:rPr spc="15" dirty="0">
                <a:latin typeface="Times New Roman"/>
                <a:cs typeface="Times New Roman"/>
              </a:rPr>
              <a:t>of</a:t>
            </a:r>
            <a:r>
              <a:rPr spc="5" dirty="0">
                <a:latin typeface="Times New Roman"/>
                <a:cs typeface="Times New Roman"/>
              </a:rPr>
              <a:t> </a:t>
            </a:r>
            <a:r>
              <a:rPr spc="100" dirty="0">
                <a:latin typeface="Times New Roman"/>
                <a:cs typeface="Times New Roman"/>
              </a:rPr>
              <a:t>other</a:t>
            </a:r>
            <a:r>
              <a:rPr spc="-70" dirty="0">
                <a:latin typeface="Times New Roman"/>
                <a:cs typeface="Times New Roman"/>
              </a:rPr>
              <a:t> </a:t>
            </a:r>
            <a:r>
              <a:rPr spc="75" dirty="0">
                <a:latin typeface="Times New Roman"/>
                <a:cs typeface="Times New Roman"/>
              </a:rPr>
              <a:t>inflammatory</a:t>
            </a:r>
            <a:r>
              <a:rPr spc="-85" dirty="0">
                <a:latin typeface="Times New Roman"/>
                <a:cs typeface="Times New Roman"/>
              </a:rPr>
              <a:t> </a:t>
            </a:r>
            <a:r>
              <a:rPr spc="15" dirty="0">
                <a:latin typeface="Times New Roman"/>
                <a:cs typeface="Times New Roman"/>
              </a:rPr>
              <a:t>cells</a:t>
            </a:r>
            <a:endParaRPr>
              <a:latin typeface="Times New Roman"/>
              <a:cs typeface="Times New Roman"/>
            </a:endParaRPr>
          </a:p>
        </p:txBody>
      </p:sp>
      <p:sp>
        <p:nvSpPr>
          <p:cNvPr id="33800" name="object 9"/>
          <p:cNvSpPr>
            <a:spLocks noChangeArrowheads="1"/>
          </p:cNvSpPr>
          <p:nvPr/>
        </p:nvSpPr>
        <p:spPr bwMode="auto">
          <a:xfrm>
            <a:off x="4929188" y="2857500"/>
            <a:ext cx="3957637" cy="3786188"/>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481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481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482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482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074738" y="293688"/>
            <a:ext cx="7064375" cy="512762"/>
          </a:xfrm>
        </p:spPr>
        <p:txBody>
          <a:bodyPr tIns="12700" rtlCol="0"/>
          <a:lstStyle/>
          <a:p>
            <a:pPr marL="12700" eaLnBrk="1" fontAlgn="auto" hangingPunct="1">
              <a:spcBef>
                <a:spcPts val="100"/>
              </a:spcBef>
              <a:spcAft>
                <a:spcPts val="0"/>
              </a:spcAft>
              <a:defRPr/>
            </a:pPr>
            <a:r>
              <a:rPr spc="-90" dirty="0"/>
              <a:t>STAGING </a:t>
            </a:r>
            <a:r>
              <a:rPr spc="100" dirty="0"/>
              <a:t>OF </a:t>
            </a:r>
            <a:r>
              <a:rPr spc="30" dirty="0"/>
              <a:t>HODGKINS</a:t>
            </a:r>
            <a:r>
              <a:rPr spc="-100" dirty="0"/>
              <a:t> </a:t>
            </a:r>
            <a:r>
              <a:rPr spc="-50" dirty="0"/>
              <a:t>LYMPHOMA</a:t>
            </a:r>
          </a:p>
        </p:txBody>
      </p:sp>
      <p:sp>
        <p:nvSpPr>
          <p:cNvPr id="34823" name="object 8"/>
          <p:cNvSpPr>
            <a:spLocks noChangeArrowheads="1"/>
          </p:cNvSpPr>
          <p:nvPr/>
        </p:nvSpPr>
        <p:spPr bwMode="auto">
          <a:xfrm>
            <a:off x="1500188" y="1857375"/>
            <a:ext cx="5857875" cy="3429000"/>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584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584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584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584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1104900" y="874713"/>
            <a:ext cx="6788150" cy="300037"/>
          </a:xfrm>
          <a:prstGeom prst="rect">
            <a:avLst/>
          </a:prstGeom>
        </p:spPr>
        <p:txBody>
          <a:bodyPr lIns="0" tIns="12700" rIns="0" bIns="0">
            <a:spAutoFit/>
          </a:bodyPr>
          <a:lstStyle/>
          <a:p>
            <a:pPr marL="12700" fontAlgn="auto">
              <a:spcBef>
                <a:spcPts val="100"/>
              </a:spcBef>
              <a:spcAft>
                <a:spcPts val="0"/>
              </a:spcAft>
              <a:defRPr/>
            </a:pPr>
            <a:r>
              <a:rPr spc="-5" dirty="0">
                <a:latin typeface="Times New Roman"/>
                <a:cs typeface="Times New Roman"/>
              </a:rPr>
              <a:t>COTSWOLDS </a:t>
            </a:r>
            <a:r>
              <a:rPr spc="15" dirty="0">
                <a:latin typeface="Times New Roman"/>
                <a:cs typeface="Times New Roman"/>
              </a:rPr>
              <a:t>MODIFICATION </a:t>
            </a:r>
            <a:r>
              <a:rPr spc="55" dirty="0">
                <a:latin typeface="Times New Roman"/>
                <a:cs typeface="Times New Roman"/>
              </a:rPr>
              <a:t>OF </a:t>
            </a:r>
            <a:r>
              <a:rPr spc="-5" dirty="0">
                <a:latin typeface="Times New Roman"/>
                <a:cs typeface="Times New Roman"/>
              </a:rPr>
              <a:t>ANN </a:t>
            </a:r>
            <a:r>
              <a:rPr spc="-45" dirty="0">
                <a:latin typeface="Times New Roman"/>
                <a:cs typeface="Times New Roman"/>
              </a:rPr>
              <a:t>ARBOR</a:t>
            </a:r>
            <a:r>
              <a:rPr spc="-90" dirty="0">
                <a:latin typeface="Times New Roman"/>
                <a:cs typeface="Times New Roman"/>
              </a:rPr>
              <a:t> </a:t>
            </a:r>
            <a:r>
              <a:rPr spc="-30" dirty="0">
                <a:latin typeface="Times New Roman"/>
                <a:cs typeface="Times New Roman"/>
              </a:rPr>
              <a:t>CLASSIFICATION</a:t>
            </a:r>
            <a:endParaRPr>
              <a:latin typeface="Times New Roman"/>
              <a:cs typeface="Times New Roman"/>
            </a:endParaRPr>
          </a:p>
        </p:txBody>
      </p:sp>
      <p:sp>
        <p:nvSpPr>
          <p:cNvPr id="35847" name="object 8"/>
          <p:cNvSpPr>
            <a:spLocks noChangeArrowheads="1"/>
          </p:cNvSpPr>
          <p:nvPr/>
        </p:nvSpPr>
        <p:spPr bwMode="auto">
          <a:xfrm>
            <a:off x="1214438" y="1714500"/>
            <a:ext cx="6724650" cy="4167188"/>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686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686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686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686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579438" y="588963"/>
            <a:ext cx="5202237" cy="2041525"/>
          </a:xfrm>
          <a:prstGeom prst="rect">
            <a:avLst/>
          </a:prstGeom>
        </p:spPr>
        <p:txBody>
          <a:bodyPr lIns="0" tIns="12700" rIns="0" bIns="0">
            <a:spAutoFit/>
          </a:bodyPr>
          <a:lstStyle/>
          <a:p>
            <a:pPr marL="2653030" fontAlgn="auto">
              <a:spcBef>
                <a:spcPts val="100"/>
              </a:spcBef>
              <a:spcAft>
                <a:spcPts val="0"/>
              </a:spcAft>
              <a:defRPr/>
            </a:pPr>
            <a:r>
              <a:rPr spc="-35" dirty="0">
                <a:latin typeface="Times New Roman"/>
                <a:cs typeface="Times New Roman"/>
              </a:rPr>
              <a:t>TREATMENT</a:t>
            </a:r>
            <a:r>
              <a:rPr spc="-80" dirty="0">
                <a:latin typeface="Times New Roman"/>
                <a:cs typeface="Times New Roman"/>
              </a:rPr>
              <a:t> </a:t>
            </a:r>
            <a:r>
              <a:rPr spc="25" dirty="0">
                <a:latin typeface="Times New Roman"/>
                <a:cs typeface="Times New Roman"/>
              </a:rPr>
              <a:t>METHODS</a:t>
            </a:r>
            <a:endParaRPr>
              <a:latin typeface="Times New Roman"/>
              <a:cs typeface="Times New Roman"/>
            </a:endParaRPr>
          </a:p>
          <a:p>
            <a:pPr fontAlgn="auto">
              <a:spcBef>
                <a:spcPts val="30"/>
              </a:spcBef>
              <a:spcAft>
                <a:spcPts val="0"/>
              </a:spcAft>
              <a:defRPr/>
            </a:pPr>
            <a:endParaRPr sz="2500">
              <a:latin typeface="Times New Roman"/>
              <a:cs typeface="Times New Roman"/>
            </a:endParaRPr>
          </a:p>
          <a:p>
            <a:pPr marL="355600" indent="-342900" fontAlgn="auto">
              <a:spcBef>
                <a:spcPts val="0"/>
              </a:spcBef>
              <a:spcAft>
                <a:spcPts val="0"/>
              </a:spcAft>
              <a:buFontTx/>
              <a:buAutoNum type="arabicPeriod"/>
              <a:tabLst>
                <a:tab pos="354965" algn="l"/>
                <a:tab pos="355600" algn="l"/>
              </a:tabLst>
              <a:defRPr/>
            </a:pPr>
            <a:r>
              <a:rPr spc="-25" dirty="0">
                <a:latin typeface="Times New Roman"/>
                <a:cs typeface="Times New Roman"/>
              </a:rPr>
              <a:t>RADIOTHERAPY</a:t>
            </a:r>
            <a:endParaRPr>
              <a:latin typeface="Times New Roman"/>
              <a:cs typeface="Times New Roman"/>
            </a:endParaRPr>
          </a:p>
          <a:p>
            <a:pPr fontAlgn="auto">
              <a:spcBef>
                <a:spcPts val="35"/>
              </a:spcBef>
              <a:spcAft>
                <a:spcPts val="0"/>
              </a:spcAft>
              <a:buFont typeface="Times New Roman"/>
              <a:buAutoNum type="arabicPeriod"/>
              <a:defRPr/>
            </a:pPr>
            <a:endParaRPr sz="1850">
              <a:latin typeface="Times New Roman"/>
              <a:cs typeface="Times New Roman"/>
            </a:endParaRPr>
          </a:p>
          <a:p>
            <a:pPr marL="355600" indent="-342900" fontAlgn="auto">
              <a:spcBef>
                <a:spcPts val="0"/>
              </a:spcBef>
              <a:spcAft>
                <a:spcPts val="0"/>
              </a:spcAft>
              <a:buFontTx/>
              <a:buAutoNum type="arabicPeriod"/>
              <a:tabLst>
                <a:tab pos="354965" algn="l"/>
                <a:tab pos="355600" algn="l"/>
              </a:tabLst>
              <a:defRPr/>
            </a:pPr>
            <a:r>
              <a:rPr spc="-10" dirty="0">
                <a:latin typeface="Times New Roman"/>
                <a:cs typeface="Times New Roman"/>
              </a:rPr>
              <a:t>CHEMOTHERAPY</a:t>
            </a:r>
            <a:endParaRPr>
              <a:latin typeface="Times New Roman"/>
              <a:cs typeface="Times New Roman"/>
            </a:endParaRPr>
          </a:p>
          <a:p>
            <a:pPr fontAlgn="auto">
              <a:spcBef>
                <a:spcPts val="30"/>
              </a:spcBef>
              <a:spcAft>
                <a:spcPts val="0"/>
              </a:spcAft>
              <a:buFont typeface="Times New Roman"/>
              <a:buAutoNum type="arabicPeriod"/>
              <a:defRPr/>
            </a:pPr>
            <a:endParaRPr sz="1850">
              <a:latin typeface="Times New Roman"/>
              <a:cs typeface="Times New Roman"/>
            </a:endParaRPr>
          </a:p>
          <a:p>
            <a:pPr marL="355600" indent="-342900" fontAlgn="auto">
              <a:spcBef>
                <a:spcPts val="5"/>
              </a:spcBef>
              <a:spcAft>
                <a:spcPts val="0"/>
              </a:spcAft>
              <a:buFontTx/>
              <a:buAutoNum type="arabicPeriod"/>
              <a:tabLst>
                <a:tab pos="354965" algn="l"/>
                <a:tab pos="355600" algn="l"/>
              </a:tabLst>
              <a:defRPr/>
            </a:pPr>
            <a:r>
              <a:rPr dirty="0">
                <a:latin typeface="Times New Roman"/>
                <a:cs typeface="Times New Roman"/>
              </a:rPr>
              <a:t>COMBINED </a:t>
            </a:r>
            <a:r>
              <a:rPr spc="-35" dirty="0">
                <a:latin typeface="Times New Roman"/>
                <a:cs typeface="Times New Roman"/>
              </a:rPr>
              <a:t>TREATMENT</a:t>
            </a:r>
            <a:r>
              <a:rPr spc="-95" dirty="0">
                <a:latin typeface="Times New Roman"/>
                <a:cs typeface="Times New Roman"/>
              </a:rPr>
              <a:t> </a:t>
            </a:r>
            <a:r>
              <a:rPr spc="-25" dirty="0">
                <a:latin typeface="Times New Roman"/>
                <a:cs typeface="Times New Roman"/>
              </a:rPr>
              <a:t>MODALITY</a:t>
            </a:r>
            <a:endParaRPr>
              <a:latin typeface="Times New Roman"/>
              <a:cs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8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789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789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789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789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740025" y="290513"/>
            <a:ext cx="3521075" cy="573087"/>
          </a:xfrm>
        </p:spPr>
        <p:txBody>
          <a:bodyPr tIns="12700" rtlCol="0"/>
          <a:lstStyle/>
          <a:p>
            <a:pPr marL="12700" eaLnBrk="1" fontAlgn="auto" hangingPunct="1">
              <a:spcBef>
                <a:spcPts val="100"/>
              </a:spcBef>
              <a:spcAft>
                <a:spcPts val="0"/>
              </a:spcAft>
              <a:defRPr/>
            </a:pPr>
            <a:r>
              <a:rPr sz="3600" spc="-45" dirty="0"/>
              <a:t>RADIOTHERAPY</a:t>
            </a:r>
            <a:endParaRPr sz="3600"/>
          </a:p>
        </p:txBody>
      </p:sp>
      <p:sp>
        <p:nvSpPr>
          <p:cNvPr id="8" name="object 8"/>
          <p:cNvSpPr txBox="1"/>
          <p:nvPr/>
        </p:nvSpPr>
        <p:spPr>
          <a:xfrm>
            <a:off x="365125" y="1231900"/>
            <a:ext cx="8010525" cy="574675"/>
          </a:xfrm>
          <a:prstGeom prst="rect">
            <a:avLst/>
          </a:prstGeom>
        </p:spPr>
        <p:txBody>
          <a:bodyPr lIns="0" tIns="12700" rIns="0" bIns="0">
            <a:spAutoFit/>
          </a:bodyPr>
          <a:lstStyle/>
          <a:p>
            <a:pPr marL="147955" indent="-135255" fontAlgn="auto">
              <a:spcBef>
                <a:spcPts val="100"/>
              </a:spcBef>
              <a:spcAft>
                <a:spcPts val="0"/>
              </a:spcAft>
              <a:buFont typeface="Arial"/>
              <a:buChar char="•"/>
              <a:tabLst>
                <a:tab pos="148590" algn="l"/>
              </a:tabLst>
              <a:defRPr/>
            </a:pPr>
            <a:r>
              <a:rPr spc="55" dirty="0">
                <a:latin typeface="Times New Roman"/>
                <a:cs typeface="Times New Roman"/>
              </a:rPr>
              <a:t>Radiation</a:t>
            </a:r>
            <a:r>
              <a:rPr spc="-10" dirty="0">
                <a:latin typeface="Times New Roman"/>
                <a:cs typeface="Times New Roman"/>
              </a:rPr>
              <a:t> </a:t>
            </a:r>
            <a:r>
              <a:rPr spc="75" dirty="0">
                <a:latin typeface="Times New Roman"/>
                <a:cs typeface="Times New Roman"/>
              </a:rPr>
              <a:t>therapy</a:t>
            </a:r>
            <a:r>
              <a:rPr spc="-50" dirty="0">
                <a:latin typeface="Times New Roman"/>
                <a:cs typeface="Times New Roman"/>
              </a:rPr>
              <a:t> </a:t>
            </a:r>
            <a:r>
              <a:rPr spc="15" dirty="0">
                <a:latin typeface="Times New Roman"/>
                <a:cs typeface="Times New Roman"/>
              </a:rPr>
              <a:t>is</a:t>
            </a:r>
            <a:r>
              <a:rPr spc="-50" dirty="0">
                <a:latin typeface="Times New Roman"/>
                <a:cs typeface="Times New Roman"/>
              </a:rPr>
              <a:t> </a:t>
            </a:r>
            <a:r>
              <a:rPr spc="110" dirty="0">
                <a:latin typeface="Times New Roman"/>
                <a:cs typeface="Times New Roman"/>
              </a:rPr>
              <a:t>the</a:t>
            </a:r>
            <a:r>
              <a:rPr spc="-50" dirty="0">
                <a:latin typeface="Times New Roman"/>
                <a:cs typeface="Times New Roman"/>
              </a:rPr>
              <a:t> </a:t>
            </a:r>
            <a:r>
              <a:rPr spc="95" dirty="0">
                <a:latin typeface="Times New Roman"/>
                <a:cs typeface="Times New Roman"/>
              </a:rPr>
              <a:t>most</a:t>
            </a:r>
            <a:r>
              <a:rPr spc="-80" dirty="0">
                <a:latin typeface="Times New Roman"/>
                <a:cs typeface="Times New Roman"/>
              </a:rPr>
              <a:t> </a:t>
            </a:r>
            <a:r>
              <a:rPr spc="15" dirty="0">
                <a:latin typeface="Times New Roman"/>
                <a:cs typeface="Times New Roman"/>
              </a:rPr>
              <a:t>effective</a:t>
            </a:r>
            <a:r>
              <a:rPr spc="-35" dirty="0">
                <a:latin typeface="Times New Roman"/>
                <a:cs typeface="Times New Roman"/>
              </a:rPr>
              <a:t> </a:t>
            </a:r>
            <a:r>
              <a:rPr spc="40" dirty="0">
                <a:latin typeface="Times New Roman"/>
                <a:cs typeface="Times New Roman"/>
              </a:rPr>
              <a:t>single</a:t>
            </a:r>
            <a:r>
              <a:rPr spc="-65" dirty="0">
                <a:latin typeface="Times New Roman"/>
                <a:cs typeface="Times New Roman"/>
              </a:rPr>
              <a:t> </a:t>
            </a:r>
            <a:r>
              <a:rPr spc="80" dirty="0">
                <a:latin typeface="Times New Roman"/>
                <a:cs typeface="Times New Roman"/>
              </a:rPr>
              <a:t>therapeutic</a:t>
            </a:r>
            <a:r>
              <a:rPr spc="-75" dirty="0">
                <a:latin typeface="Times New Roman"/>
                <a:cs typeface="Times New Roman"/>
              </a:rPr>
              <a:t> </a:t>
            </a:r>
            <a:r>
              <a:rPr spc="70" dirty="0">
                <a:latin typeface="Times New Roman"/>
                <a:cs typeface="Times New Roman"/>
              </a:rPr>
              <a:t>agent</a:t>
            </a:r>
            <a:r>
              <a:rPr spc="-50" dirty="0">
                <a:latin typeface="Times New Roman"/>
                <a:cs typeface="Times New Roman"/>
              </a:rPr>
              <a:t> </a:t>
            </a:r>
            <a:r>
              <a:rPr spc="30" dirty="0">
                <a:latin typeface="Times New Roman"/>
                <a:cs typeface="Times New Roman"/>
              </a:rPr>
              <a:t>for</a:t>
            </a:r>
            <a:r>
              <a:rPr spc="-55" dirty="0">
                <a:latin typeface="Times New Roman"/>
                <a:cs typeface="Times New Roman"/>
              </a:rPr>
              <a:t> </a:t>
            </a:r>
            <a:r>
              <a:rPr spc="75" dirty="0">
                <a:latin typeface="Times New Roman"/>
                <a:cs typeface="Times New Roman"/>
              </a:rPr>
              <a:t>treating</a:t>
            </a:r>
            <a:r>
              <a:rPr spc="-35" dirty="0">
                <a:latin typeface="Times New Roman"/>
                <a:cs typeface="Times New Roman"/>
              </a:rPr>
              <a:t> </a:t>
            </a:r>
            <a:r>
              <a:rPr spc="30" dirty="0">
                <a:latin typeface="Times New Roman"/>
                <a:cs typeface="Times New Roman"/>
              </a:rPr>
              <a:t>early</a:t>
            </a:r>
            <a:endParaRPr>
              <a:latin typeface="Times New Roman"/>
              <a:cs typeface="Times New Roman"/>
            </a:endParaRPr>
          </a:p>
          <a:p>
            <a:pPr marL="121920" fontAlgn="auto">
              <a:spcBef>
                <a:spcPts val="0"/>
              </a:spcBef>
              <a:spcAft>
                <a:spcPts val="0"/>
              </a:spcAft>
              <a:defRPr/>
            </a:pPr>
            <a:r>
              <a:rPr spc="50" dirty="0">
                <a:latin typeface="Times New Roman"/>
                <a:cs typeface="Times New Roman"/>
              </a:rPr>
              <a:t>stage </a:t>
            </a:r>
            <a:r>
              <a:rPr spc="60" dirty="0">
                <a:latin typeface="Times New Roman"/>
                <a:cs typeface="Times New Roman"/>
              </a:rPr>
              <a:t>Hodgkins</a:t>
            </a:r>
            <a:r>
              <a:rPr spc="305" dirty="0">
                <a:latin typeface="Times New Roman"/>
                <a:cs typeface="Times New Roman"/>
              </a:rPr>
              <a:t> </a:t>
            </a:r>
            <a:r>
              <a:rPr spc="70" dirty="0">
                <a:latin typeface="Times New Roman"/>
                <a:cs typeface="Times New Roman"/>
              </a:rPr>
              <a:t>lymphoma.</a:t>
            </a:r>
            <a:endParaRPr>
              <a:latin typeface="Times New Roman"/>
              <a:cs typeface="Times New Roman"/>
            </a:endParaRPr>
          </a:p>
        </p:txBody>
      </p:sp>
      <p:sp>
        <p:nvSpPr>
          <p:cNvPr id="37896" name="object 9"/>
          <p:cNvSpPr>
            <a:spLocks noChangeArrowheads="1"/>
          </p:cNvSpPr>
          <p:nvPr/>
        </p:nvSpPr>
        <p:spPr bwMode="auto">
          <a:xfrm>
            <a:off x="642938" y="2357438"/>
            <a:ext cx="7643812" cy="4006850"/>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891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891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891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891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160463" y="793750"/>
            <a:ext cx="6610350" cy="512763"/>
          </a:xfrm>
        </p:spPr>
        <p:txBody>
          <a:bodyPr tIns="13335" rtlCol="0"/>
          <a:lstStyle/>
          <a:p>
            <a:pPr marL="12700" eaLnBrk="1" fontAlgn="auto" hangingPunct="1">
              <a:spcBef>
                <a:spcPts val="105"/>
              </a:spcBef>
              <a:spcAft>
                <a:spcPts val="0"/>
              </a:spcAft>
              <a:defRPr/>
            </a:pPr>
            <a:r>
              <a:rPr spc="-25" dirty="0"/>
              <a:t>EXTENDED </a:t>
            </a:r>
            <a:r>
              <a:rPr spc="-45" dirty="0"/>
              <a:t>FIELD</a:t>
            </a:r>
            <a:r>
              <a:rPr spc="-80" dirty="0"/>
              <a:t> </a:t>
            </a:r>
            <a:r>
              <a:rPr spc="-35" dirty="0"/>
              <a:t>RADIOTHERAPY</a:t>
            </a:r>
          </a:p>
        </p:txBody>
      </p:sp>
      <p:sp>
        <p:nvSpPr>
          <p:cNvPr id="8" name="object 8"/>
          <p:cNvSpPr txBox="1"/>
          <p:nvPr/>
        </p:nvSpPr>
        <p:spPr>
          <a:xfrm>
            <a:off x="650875" y="1589088"/>
            <a:ext cx="4427538" cy="3592512"/>
          </a:xfrm>
          <a:prstGeom prst="rect">
            <a:avLst/>
          </a:prstGeom>
        </p:spPr>
        <p:txBody>
          <a:bodyPr lIns="0" tIns="12700" rIns="0" bIns="0">
            <a:spAutoFit/>
          </a:bodyPr>
          <a:lstStyle/>
          <a:p>
            <a:pPr marL="12700" fontAlgn="auto">
              <a:spcBef>
                <a:spcPts val="100"/>
              </a:spcBef>
              <a:spcAft>
                <a:spcPts val="0"/>
              </a:spcAft>
              <a:defRPr/>
            </a:pPr>
            <a:r>
              <a:rPr b="1" u="sng" spc="-75" dirty="0">
                <a:uFill>
                  <a:solidFill>
                    <a:srgbClr val="000000"/>
                  </a:solidFill>
                </a:uFill>
                <a:latin typeface="Times New Roman"/>
                <a:cs typeface="Times New Roman"/>
              </a:rPr>
              <a:t>1)MANTLE</a:t>
            </a:r>
            <a:r>
              <a:rPr b="1" u="sng" spc="-20" dirty="0">
                <a:uFill>
                  <a:solidFill>
                    <a:srgbClr val="000000"/>
                  </a:solidFill>
                </a:uFill>
                <a:latin typeface="Times New Roman"/>
                <a:cs typeface="Times New Roman"/>
              </a:rPr>
              <a:t> </a:t>
            </a:r>
            <a:r>
              <a:rPr b="1" u="sng" spc="-55" dirty="0">
                <a:uFill>
                  <a:solidFill>
                    <a:srgbClr val="000000"/>
                  </a:solidFill>
                </a:uFill>
                <a:latin typeface="Times New Roman"/>
                <a:cs typeface="Times New Roman"/>
              </a:rPr>
              <a:t>FIELD</a:t>
            </a:r>
            <a:r>
              <a:rPr spc="-55" dirty="0">
                <a:latin typeface="Times New Roman"/>
                <a:cs typeface="Times New Roman"/>
              </a:rPr>
              <a:t>•</a:t>
            </a:r>
            <a:endParaRPr>
              <a:latin typeface="Times New Roman"/>
              <a:cs typeface="Times New Roman"/>
            </a:endParaRPr>
          </a:p>
          <a:p>
            <a:pPr fontAlgn="auto">
              <a:spcBef>
                <a:spcPts val="35"/>
              </a:spcBef>
              <a:spcAft>
                <a:spcPts val="0"/>
              </a:spcAft>
              <a:defRPr/>
            </a:pPr>
            <a:endParaRPr sz="1850">
              <a:latin typeface="Times New Roman"/>
              <a:cs typeface="Times New Roman"/>
            </a:endParaRPr>
          </a:p>
          <a:p>
            <a:pPr marL="65405" fontAlgn="auto">
              <a:spcBef>
                <a:spcPts val="0"/>
              </a:spcBef>
              <a:spcAft>
                <a:spcPts val="0"/>
              </a:spcAft>
              <a:defRPr/>
            </a:pPr>
            <a:r>
              <a:rPr spc="65" dirty="0">
                <a:latin typeface="Times New Roman"/>
                <a:cs typeface="Times New Roman"/>
              </a:rPr>
              <a:t>The</a:t>
            </a:r>
            <a:r>
              <a:rPr spc="-85" dirty="0">
                <a:latin typeface="Times New Roman"/>
                <a:cs typeface="Times New Roman"/>
              </a:rPr>
              <a:t> </a:t>
            </a:r>
            <a:r>
              <a:rPr spc="70" dirty="0">
                <a:latin typeface="Times New Roman"/>
                <a:cs typeface="Times New Roman"/>
              </a:rPr>
              <a:t>target</a:t>
            </a:r>
            <a:r>
              <a:rPr spc="-100" dirty="0">
                <a:latin typeface="Times New Roman"/>
                <a:cs typeface="Times New Roman"/>
              </a:rPr>
              <a:t> </a:t>
            </a:r>
            <a:r>
              <a:rPr spc="50" dirty="0">
                <a:latin typeface="Times New Roman"/>
                <a:cs typeface="Times New Roman"/>
              </a:rPr>
              <a:t>volume</a:t>
            </a:r>
            <a:r>
              <a:rPr spc="-35" dirty="0">
                <a:latin typeface="Times New Roman"/>
                <a:cs typeface="Times New Roman"/>
              </a:rPr>
              <a:t> </a:t>
            </a:r>
            <a:r>
              <a:rPr spc="30" dirty="0">
                <a:latin typeface="Times New Roman"/>
                <a:cs typeface="Times New Roman"/>
              </a:rPr>
              <a:t>for</a:t>
            </a:r>
            <a:r>
              <a:rPr spc="-65" dirty="0">
                <a:latin typeface="Times New Roman"/>
                <a:cs typeface="Times New Roman"/>
              </a:rPr>
              <a:t> </a:t>
            </a:r>
            <a:r>
              <a:rPr spc="90" dirty="0">
                <a:latin typeface="Times New Roman"/>
                <a:cs typeface="Times New Roman"/>
              </a:rPr>
              <a:t>mantle</a:t>
            </a:r>
            <a:r>
              <a:rPr spc="-50" dirty="0">
                <a:latin typeface="Times New Roman"/>
                <a:cs typeface="Times New Roman"/>
              </a:rPr>
              <a:t> </a:t>
            </a:r>
            <a:r>
              <a:rPr spc="35" dirty="0">
                <a:latin typeface="Times New Roman"/>
                <a:cs typeface="Times New Roman"/>
              </a:rPr>
              <a:t>field</a:t>
            </a:r>
            <a:r>
              <a:rPr spc="-5" dirty="0">
                <a:latin typeface="Times New Roman"/>
                <a:cs typeface="Times New Roman"/>
              </a:rPr>
              <a:t> </a:t>
            </a:r>
            <a:r>
              <a:rPr spc="60" dirty="0">
                <a:latin typeface="Times New Roman"/>
                <a:cs typeface="Times New Roman"/>
              </a:rPr>
              <a:t>includes</a:t>
            </a:r>
            <a:r>
              <a:rPr spc="-20" dirty="0">
                <a:latin typeface="Times New Roman"/>
                <a:cs typeface="Times New Roman"/>
              </a:rPr>
              <a:t> </a:t>
            </a:r>
            <a:r>
              <a:rPr spc="-40" dirty="0">
                <a:latin typeface="Times New Roman"/>
                <a:cs typeface="Times New Roman"/>
              </a:rPr>
              <a:t>:</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147955" indent="-135255" fontAlgn="auto">
              <a:spcBef>
                <a:spcPts val="5"/>
              </a:spcBef>
              <a:spcAft>
                <a:spcPts val="0"/>
              </a:spcAft>
              <a:buFont typeface="Arial"/>
              <a:buChar char="•"/>
              <a:tabLst>
                <a:tab pos="148590" algn="l"/>
              </a:tabLst>
              <a:defRPr/>
            </a:pPr>
            <a:r>
              <a:rPr spc="50" dirty="0">
                <a:latin typeface="Times New Roman"/>
                <a:cs typeface="Times New Roman"/>
              </a:rPr>
              <a:t>Occipital</a:t>
            </a:r>
            <a:endParaRPr>
              <a:latin typeface="Times New Roman"/>
              <a:cs typeface="Times New Roman"/>
            </a:endParaRPr>
          </a:p>
          <a:p>
            <a:pPr marL="93345" indent="-80645" fontAlgn="auto">
              <a:spcBef>
                <a:spcPts val="0"/>
              </a:spcBef>
              <a:spcAft>
                <a:spcPts val="0"/>
              </a:spcAft>
              <a:buFont typeface="Arial"/>
              <a:buChar char="•"/>
              <a:tabLst>
                <a:tab pos="93980" algn="l"/>
              </a:tabLst>
              <a:defRPr/>
            </a:pPr>
            <a:r>
              <a:rPr spc="75" dirty="0">
                <a:latin typeface="Times New Roman"/>
                <a:cs typeface="Times New Roman"/>
              </a:rPr>
              <a:t>Submental</a:t>
            </a:r>
            <a:endParaRPr>
              <a:latin typeface="Times New Roman"/>
              <a:cs typeface="Times New Roman"/>
            </a:endParaRPr>
          </a:p>
          <a:p>
            <a:pPr marL="93345" indent="-80645" fontAlgn="auto">
              <a:spcBef>
                <a:spcPts val="0"/>
              </a:spcBef>
              <a:spcAft>
                <a:spcPts val="0"/>
              </a:spcAft>
              <a:buFont typeface="Arial"/>
              <a:buChar char="•"/>
              <a:tabLst>
                <a:tab pos="93980" algn="l"/>
              </a:tabLst>
              <a:defRPr/>
            </a:pPr>
            <a:r>
              <a:rPr spc="70" dirty="0">
                <a:latin typeface="Times New Roman"/>
                <a:cs typeface="Times New Roman"/>
              </a:rPr>
              <a:t>Submandibular</a:t>
            </a:r>
            <a:endParaRPr>
              <a:latin typeface="Times New Roman"/>
              <a:cs typeface="Times New Roman"/>
            </a:endParaRPr>
          </a:p>
          <a:p>
            <a:pPr marL="93345" indent="-80645" fontAlgn="auto">
              <a:spcBef>
                <a:spcPts val="0"/>
              </a:spcBef>
              <a:spcAft>
                <a:spcPts val="0"/>
              </a:spcAft>
              <a:buFont typeface="Arial"/>
              <a:buChar char="•"/>
              <a:tabLst>
                <a:tab pos="93980" algn="l"/>
              </a:tabLst>
              <a:defRPr/>
            </a:pPr>
            <a:r>
              <a:rPr spc="55" dirty="0">
                <a:latin typeface="Times New Roman"/>
                <a:cs typeface="Times New Roman"/>
              </a:rPr>
              <a:t>Anterior</a:t>
            </a:r>
            <a:r>
              <a:rPr spc="-105" dirty="0">
                <a:latin typeface="Times New Roman"/>
                <a:cs typeface="Times New Roman"/>
              </a:rPr>
              <a:t> </a:t>
            </a:r>
            <a:r>
              <a:rPr spc="110" dirty="0">
                <a:latin typeface="Times New Roman"/>
                <a:cs typeface="Times New Roman"/>
              </a:rPr>
              <a:t>and</a:t>
            </a:r>
            <a:r>
              <a:rPr dirty="0">
                <a:latin typeface="Times New Roman"/>
                <a:cs typeface="Times New Roman"/>
              </a:rPr>
              <a:t> </a:t>
            </a:r>
            <a:r>
              <a:rPr spc="55" dirty="0">
                <a:latin typeface="Times New Roman"/>
                <a:cs typeface="Times New Roman"/>
              </a:rPr>
              <a:t>Posterior</a:t>
            </a:r>
            <a:r>
              <a:rPr spc="-110" dirty="0">
                <a:latin typeface="Times New Roman"/>
                <a:cs typeface="Times New Roman"/>
              </a:rPr>
              <a:t> </a:t>
            </a:r>
            <a:r>
              <a:rPr spc="30" dirty="0">
                <a:latin typeface="Times New Roman"/>
                <a:cs typeface="Times New Roman"/>
              </a:rPr>
              <a:t>cervical</a:t>
            </a:r>
            <a:endParaRPr>
              <a:latin typeface="Times New Roman"/>
              <a:cs typeface="Times New Roman"/>
            </a:endParaRPr>
          </a:p>
          <a:p>
            <a:pPr marL="93345" indent="-80645" fontAlgn="auto">
              <a:spcBef>
                <a:spcPts val="0"/>
              </a:spcBef>
              <a:spcAft>
                <a:spcPts val="0"/>
              </a:spcAft>
              <a:buFont typeface="Arial"/>
              <a:buChar char="•"/>
              <a:tabLst>
                <a:tab pos="93980" algn="l"/>
              </a:tabLst>
              <a:defRPr/>
            </a:pPr>
            <a:r>
              <a:rPr spc="35" dirty="0">
                <a:latin typeface="Times New Roman"/>
                <a:cs typeface="Times New Roman"/>
              </a:rPr>
              <a:t>Infraclavicular</a:t>
            </a:r>
            <a:endParaRPr>
              <a:latin typeface="Times New Roman"/>
              <a:cs typeface="Times New Roman"/>
            </a:endParaRPr>
          </a:p>
          <a:p>
            <a:pPr marL="93345" indent="-80645" fontAlgn="auto">
              <a:spcBef>
                <a:spcPts val="0"/>
              </a:spcBef>
              <a:spcAft>
                <a:spcPts val="0"/>
              </a:spcAft>
              <a:buFont typeface="Arial"/>
              <a:buChar char="•"/>
              <a:tabLst>
                <a:tab pos="93980" algn="l"/>
              </a:tabLst>
              <a:defRPr/>
            </a:pPr>
            <a:r>
              <a:rPr dirty="0">
                <a:latin typeface="Times New Roman"/>
                <a:cs typeface="Times New Roman"/>
              </a:rPr>
              <a:t>Axillary</a:t>
            </a:r>
            <a:endParaRPr>
              <a:latin typeface="Times New Roman"/>
              <a:cs typeface="Times New Roman"/>
            </a:endParaRPr>
          </a:p>
          <a:p>
            <a:pPr marL="93345" indent="-80645" fontAlgn="auto">
              <a:spcBef>
                <a:spcPts val="0"/>
              </a:spcBef>
              <a:spcAft>
                <a:spcPts val="0"/>
              </a:spcAft>
              <a:buFont typeface="Arial"/>
              <a:buChar char="•"/>
              <a:tabLst>
                <a:tab pos="93980" algn="l"/>
              </a:tabLst>
              <a:defRPr/>
            </a:pPr>
            <a:r>
              <a:rPr spc="40" dirty="0">
                <a:latin typeface="Times New Roman"/>
                <a:cs typeface="Times New Roman"/>
              </a:rPr>
              <a:t>Medial</a:t>
            </a:r>
            <a:r>
              <a:rPr spc="-45" dirty="0">
                <a:latin typeface="Times New Roman"/>
                <a:cs typeface="Times New Roman"/>
              </a:rPr>
              <a:t> </a:t>
            </a:r>
            <a:r>
              <a:rPr spc="60" dirty="0">
                <a:latin typeface="Times New Roman"/>
                <a:cs typeface="Times New Roman"/>
              </a:rPr>
              <a:t>pectoral</a:t>
            </a:r>
            <a:endParaRPr>
              <a:latin typeface="Times New Roman"/>
              <a:cs typeface="Times New Roman"/>
            </a:endParaRPr>
          </a:p>
          <a:p>
            <a:pPr marL="93345" indent="-80645" fontAlgn="auto">
              <a:spcBef>
                <a:spcPts val="0"/>
              </a:spcBef>
              <a:spcAft>
                <a:spcPts val="0"/>
              </a:spcAft>
              <a:buFont typeface="Arial"/>
              <a:buChar char="•"/>
              <a:tabLst>
                <a:tab pos="93980" algn="l"/>
              </a:tabLst>
              <a:defRPr/>
            </a:pPr>
            <a:r>
              <a:rPr spc="60" dirty="0">
                <a:latin typeface="Times New Roman"/>
                <a:cs typeface="Times New Roman"/>
              </a:rPr>
              <a:t>Paratracheal</a:t>
            </a:r>
            <a:endParaRPr>
              <a:latin typeface="Times New Roman"/>
              <a:cs typeface="Times New Roman"/>
            </a:endParaRPr>
          </a:p>
          <a:p>
            <a:pPr marL="93345" indent="-80645" fontAlgn="auto">
              <a:spcBef>
                <a:spcPts val="5"/>
              </a:spcBef>
              <a:spcAft>
                <a:spcPts val="0"/>
              </a:spcAft>
              <a:buFont typeface="Arial"/>
              <a:buChar char="•"/>
              <a:tabLst>
                <a:tab pos="93980" algn="l"/>
              </a:tabLst>
              <a:defRPr/>
            </a:pPr>
            <a:r>
              <a:rPr spc="55" dirty="0">
                <a:latin typeface="Times New Roman"/>
                <a:cs typeface="Times New Roman"/>
              </a:rPr>
              <a:t>Mediastinal </a:t>
            </a:r>
            <a:r>
              <a:rPr spc="110" dirty="0">
                <a:latin typeface="Times New Roman"/>
                <a:cs typeface="Times New Roman"/>
              </a:rPr>
              <a:t>and </a:t>
            </a:r>
            <a:r>
              <a:rPr spc="60" dirty="0">
                <a:latin typeface="Times New Roman"/>
                <a:cs typeface="Times New Roman"/>
              </a:rPr>
              <a:t>hilar</a:t>
            </a:r>
            <a:r>
              <a:rPr spc="-290" dirty="0">
                <a:latin typeface="Times New Roman"/>
                <a:cs typeface="Times New Roman"/>
              </a:rPr>
              <a:t> </a:t>
            </a:r>
            <a:r>
              <a:rPr spc="80" dirty="0">
                <a:latin typeface="Times New Roman"/>
                <a:cs typeface="Times New Roman"/>
              </a:rPr>
              <a:t>nodes</a:t>
            </a:r>
            <a:endParaRPr>
              <a:latin typeface="Times New Roman"/>
              <a:cs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993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993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994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3994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93688" y="446088"/>
            <a:ext cx="3338512" cy="300037"/>
          </a:xfrm>
        </p:spPr>
        <p:txBody>
          <a:bodyPr tIns="12700" rtlCol="0"/>
          <a:lstStyle/>
          <a:p>
            <a:pPr marL="12700" eaLnBrk="1" fontAlgn="auto" hangingPunct="1">
              <a:spcBef>
                <a:spcPts val="100"/>
              </a:spcBef>
              <a:spcAft>
                <a:spcPts val="0"/>
              </a:spcAft>
              <a:defRPr/>
            </a:pPr>
            <a:r>
              <a:rPr sz="1800" b="1" u="sng" spc="75" dirty="0">
                <a:uFill>
                  <a:solidFill>
                    <a:srgbClr val="000000"/>
                  </a:solidFill>
                </a:uFill>
              </a:rPr>
              <a:t>Treatment </a:t>
            </a:r>
            <a:r>
              <a:rPr sz="1800" b="1" u="sng" spc="70" dirty="0">
                <a:uFill>
                  <a:solidFill>
                    <a:srgbClr val="000000"/>
                  </a:solidFill>
                </a:uFill>
              </a:rPr>
              <a:t>Field</a:t>
            </a:r>
            <a:r>
              <a:rPr sz="1800" b="1" u="sng" spc="-265" dirty="0">
                <a:uFill>
                  <a:solidFill>
                    <a:srgbClr val="000000"/>
                  </a:solidFill>
                </a:uFill>
              </a:rPr>
              <a:t> </a:t>
            </a:r>
            <a:r>
              <a:rPr sz="1800" b="1" u="sng" spc="-30" dirty="0">
                <a:uFill>
                  <a:solidFill>
                    <a:srgbClr val="000000"/>
                  </a:solidFill>
                </a:uFill>
              </a:rPr>
              <a:t>FOR </a:t>
            </a:r>
            <a:r>
              <a:rPr sz="1800" b="1" u="sng" spc="-75" dirty="0">
                <a:uFill>
                  <a:solidFill>
                    <a:srgbClr val="000000"/>
                  </a:solidFill>
                </a:uFill>
              </a:rPr>
              <a:t>MANTLE:</a:t>
            </a:r>
            <a:endParaRPr sz="1800"/>
          </a:p>
        </p:txBody>
      </p:sp>
      <p:sp>
        <p:nvSpPr>
          <p:cNvPr id="39943" name="object 8"/>
          <p:cNvSpPr txBox="1">
            <a:spLocks noChangeArrowheads="1"/>
          </p:cNvSpPr>
          <p:nvPr/>
        </p:nvSpPr>
        <p:spPr bwMode="auto">
          <a:xfrm>
            <a:off x="293688" y="995363"/>
            <a:ext cx="3811587" cy="3867150"/>
          </a:xfrm>
          <a:prstGeom prst="rect">
            <a:avLst/>
          </a:prstGeom>
          <a:noFill/>
          <a:ln w="9525">
            <a:noFill/>
            <a:miter lim="800000"/>
            <a:headEnd/>
            <a:tailEnd/>
          </a:ln>
        </p:spPr>
        <p:txBody>
          <a:bodyPr lIns="0" tIns="12700" rIns="0" bIns="0">
            <a:spAutoFit/>
          </a:bodyPr>
          <a:lstStyle/>
          <a:p>
            <a:pPr marL="12700">
              <a:spcBef>
                <a:spcPts val="100"/>
              </a:spcBef>
            </a:pPr>
            <a:r>
              <a:rPr lang="en-US" b="1" u="sng">
                <a:latin typeface="Times New Roman" pitchFamily="18" charset="0"/>
                <a:cs typeface="Times New Roman" pitchFamily="18" charset="0"/>
              </a:rPr>
              <a:t>Superiorly:</a:t>
            </a:r>
            <a:endParaRPr lang="en-US">
              <a:latin typeface="Times New Roman" pitchFamily="18" charset="0"/>
              <a:cs typeface="Times New Roman" pitchFamily="18" charset="0"/>
            </a:endParaRPr>
          </a:p>
          <a:p>
            <a:pPr marL="12700">
              <a:spcBef>
                <a:spcPts val="25"/>
              </a:spcBef>
            </a:pPr>
            <a:endParaRPr lang="en-US">
              <a:latin typeface="Times New Roman" pitchFamily="18" charset="0"/>
              <a:cs typeface="Times New Roman" pitchFamily="18" charset="0"/>
            </a:endParaRPr>
          </a:p>
          <a:p>
            <a:pPr marL="12700"/>
            <a:r>
              <a:rPr lang="en-US">
                <a:latin typeface="Times New Roman" pitchFamily="18" charset="0"/>
                <a:cs typeface="Times New Roman" pitchFamily="18" charset="0"/>
              </a:rPr>
              <a:t>Inferior portion of mandible bisecting  the mastoid process</a:t>
            </a:r>
          </a:p>
          <a:p>
            <a:pPr marL="12700">
              <a:lnSpc>
                <a:spcPct val="200000"/>
              </a:lnSpc>
            </a:pPr>
            <a:r>
              <a:rPr lang="en-US" b="1" u="sng">
                <a:latin typeface="Times New Roman" pitchFamily="18" charset="0"/>
                <a:cs typeface="Times New Roman" pitchFamily="18" charset="0"/>
              </a:rPr>
              <a:t>Laterally: </a:t>
            </a:r>
            <a:r>
              <a:rPr lang="en-US" b="1">
                <a:latin typeface="Times New Roman" pitchFamily="18" charset="0"/>
                <a:cs typeface="Times New Roman" pitchFamily="18" charset="0"/>
              </a:rPr>
              <a:t> </a:t>
            </a:r>
            <a:r>
              <a:rPr lang="en-US">
                <a:latin typeface="Times New Roman" pitchFamily="18" charset="0"/>
                <a:cs typeface="Times New Roman" pitchFamily="18" charset="0"/>
              </a:rPr>
              <a:t>Both the axillae  </a:t>
            </a:r>
            <a:r>
              <a:rPr lang="en-US" b="1" u="sng">
                <a:latin typeface="Times New Roman" pitchFamily="18" charset="0"/>
                <a:cs typeface="Times New Roman" pitchFamily="18" charset="0"/>
              </a:rPr>
              <a:t>Inferiorly:</a:t>
            </a:r>
            <a:endParaRPr lang="en-US">
              <a:latin typeface="Times New Roman" pitchFamily="18" charset="0"/>
              <a:cs typeface="Times New Roman" pitchFamily="18" charset="0"/>
            </a:endParaRPr>
          </a:p>
          <a:p>
            <a:pPr marL="12700">
              <a:spcBef>
                <a:spcPts val="38"/>
              </a:spcBef>
            </a:pPr>
            <a:endParaRPr lang="en-US">
              <a:latin typeface="Times New Roman" pitchFamily="18" charset="0"/>
              <a:cs typeface="Times New Roman" pitchFamily="18" charset="0"/>
            </a:endParaRPr>
          </a:p>
          <a:p>
            <a:pPr marL="12700"/>
            <a:r>
              <a:rPr lang="en-US">
                <a:latin typeface="Times New Roman" pitchFamily="18" charset="0"/>
                <a:cs typeface="Times New Roman" pitchFamily="18" charset="0"/>
              </a:rPr>
              <a:t>T10-11 interspace</a:t>
            </a:r>
          </a:p>
          <a:p>
            <a:pPr marL="12700">
              <a:spcBef>
                <a:spcPts val="25"/>
              </a:spcBef>
            </a:pPr>
            <a:endParaRPr lang="en-US">
              <a:latin typeface="Times New Roman" pitchFamily="18" charset="0"/>
              <a:cs typeface="Times New Roman" pitchFamily="18" charset="0"/>
            </a:endParaRPr>
          </a:p>
          <a:p>
            <a:pPr marL="12700"/>
            <a:r>
              <a:rPr lang="en-US" b="1" u="sng">
                <a:latin typeface="Times New Roman" pitchFamily="18" charset="0"/>
                <a:cs typeface="Times New Roman" pitchFamily="18" charset="0"/>
              </a:rPr>
              <a:t>2) MINI MANTLE FIELD</a:t>
            </a:r>
            <a:endParaRPr lang="en-US">
              <a:latin typeface="Times New Roman" pitchFamily="18" charset="0"/>
              <a:cs typeface="Times New Roman" pitchFamily="18" charset="0"/>
            </a:endParaRPr>
          </a:p>
        </p:txBody>
      </p:sp>
      <p:sp>
        <p:nvSpPr>
          <p:cNvPr id="39944" name="object 9"/>
          <p:cNvSpPr txBox="1">
            <a:spLocks noChangeArrowheads="1"/>
          </p:cNvSpPr>
          <p:nvPr/>
        </p:nvSpPr>
        <p:spPr bwMode="auto">
          <a:xfrm>
            <a:off x="293688" y="5111750"/>
            <a:ext cx="3473450" cy="573088"/>
          </a:xfrm>
          <a:prstGeom prst="rect">
            <a:avLst/>
          </a:prstGeom>
          <a:noFill/>
          <a:ln w="9525">
            <a:noFill/>
            <a:miter lim="800000"/>
            <a:headEnd/>
            <a:tailEnd/>
          </a:ln>
        </p:spPr>
        <p:txBody>
          <a:bodyPr lIns="0" tIns="12700" rIns="0" bIns="0">
            <a:spAutoFit/>
          </a:bodyPr>
          <a:lstStyle/>
          <a:p>
            <a:pPr marL="127000" indent="-114300">
              <a:spcBef>
                <a:spcPts val="100"/>
              </a:spcBef>
              <a:buFont typeface="Arial" charset="0"/>
              <a:buChar char="•"/>
              <a:tabLst>
                <a:tab pos="147638" algn="l"/>
              </a:tabLst>
            </a:pPr>
            <a:r>
              <a:rPr lang="en-US">
                <a:latin typeface="Times New Roman" pitchFamily="18" charset="0"/>
                <a:cs typeface="Times New Roman" pitchFamily="18" charset="0"/>
              </a:rPr>
              <a:t>Mantle without mediastinum and  hilar lymph nodes</a:t>
            </a:r>
          </a:p>
        </p:txBody>
      </p:sp>
      <p:sp>
        <p:nvSpPr>
          <p:cNvPr id="10" name="object 10"/>
          <p:cNvSpPr txBox="1"/>
          <p:nvPr/>
        </p:nvSpPr>
        <p:spPr>
          <a:xfrm>
            <a:off x="293688" y="5934075"/>
            <a:ext cx="3208337" cy="574675"/>
          </a:xfrm>
          <a:prstGeom prst="rect">
            <a:avLst/>
          </a:prstGeom>
        </p:spPr>
        <p:txBody>
          <a:bodyPr lIns="0" tIns="12700" rIns="0" bIns="0">
            <a:spAutoFit/>
          </a:bodyPr>
          <a:lstStyle/>
          <a:p>
            <a:pPr marL="12700" fontAlgn="auto">
              <a:spcBef>
                <a:spcPts val="100"/>
              </a:spcBef>
              <a:spcAft>
                <a:spcPts val="0"/>
              </a:spcAft>
              <a:defRPr/>
            </a:pPr>
            <a:r>
              <a:rPr b="1" u="sng" dirty="0">
                <a:uFill>
                  <a:solidFill>
                    <a:srgbClr val="000000"/>
                  </a:solidFill>
                </a:uFill>
                <a:latin typeface="Times New Roman"/>
                <a:cs typeface="Times New Roman"/>
              </a:rPr>
              <a:t>3) </a:t>
            </a:r>
            <a:r>
              <a:rPr b="1" u="sng" spc="10" dirty="0">
                <a:uFill>
                  <a:solidFill>
                    <a:srgbClr val="000000"/>
                  </a:solidFill>
                </a:uFill>
                <a:latin typeface="Times New Roman"/>
                <a:cs typeface="Times New Roman"/>
              </a:rPr>
              <a:t>MODIFIED </a:t>
            </a:r>
            <a:r>
              <a:rPr b="1" u="sng" spc="-75" dirty="0">
                <a:uFill>
                  <a:solidFill>
                    <a:srgbClr val="000000"/>
                  </a:solidFill>
                </a:uFill>
                <a:latin typeface="Times New Roman"/>
                <a:cs typeface="Times New Roman"/>
              </a:rPr>
              <a:t>MANTLE</a:t>
            </a:r>
            <a:r>
              <a:rPr b="1" u="sng" spc="-110" dirty="0">
                <a:uFill>
                  <a:solidFill>
                    <a:srgbClr val="000000"/>
                  </a:solidFill>
                </a:uFill>
                <a:latin typeface="Times New Roman"/>
                <a:cs typeface="Times New Roman"/>
              </a:rPr>
              <a:t> </a:t>
            </a:r>
            <a:r>
              <a:rPr b="1" u="sng" spc="-50" dirty="0">
                <a:uFill>
                  <a:solidFill>
                    <a:srgbClr val="000000"/>
                  </a:solidFill>
                </a:uFill>
                <a:latin typeface="Times New Roman"/>
                <a:cs typeface="Times New Roman"/>
              </a:rPr>
              <a:t>FIELD</a:t>
            </a:r>
            <a:endParaRPr>
              <a:latin typeface="Times New Roman"/>
              <a:cs typeface="Times New Roman"/>
            </a:endParaRPr>
          </a:p>
          <a:p>
            <a:pPr marL="147955" indent="-135255" fontAlgn="auto">
              <a:spcBef>
                <a:spcPts val="0"/>
              </a:spcBef>
              <a:spcAft>
                <a:spcPts val="0"/>
              </a:spcAft>
              <a:buFont typeface="Arial"/>
              <a:buChar char="•"/>
              <a:tabLst>
                <a:tab pos="148590" algn="l"/>
              </a:tabLst>
              <a:defRPr/>
            </a:pPr>
            <a:r>
              <a:rPr spc="70" dirty="0">
                <a:latin typeface="Times New Roman"/>
                <a:cs typeface="Times New Roman"/>
              </a:rPr>
              <a:t>Mantle </a:t>
            </a:r>
            <a:r>
              <a:rPr spc="85" dirty="0">
                <a:latin typeface="Times New Roman"/>
                <a:cs typeface="Times New Roman"/>
              </a:rPr>
              <a:t>without</a:t>
            </a:r>
            <a:r>
              <a:rPr spc="-250" dirty="0">
                <a:latin typeface="Times New Roman"/>
                <a:cs typeface="Times New Roman"/>
              </a:rPr>
              <a:t> </a:t>
            </a:r>
            <a:r>
              <a:rPr spc="15" dirty="0">
                <a:latin typeface="Times New Roman"/>
                <a:cs typeface="Times New Roman"/>
              </a:rPr>
              <a:t>axilla</a:t>
            </a:r>
            <a:endParaRPr>
              <a:latin typeface="Times New Roman"/>
              <a:cs typeface="Times New Roman"/>
            </a:endParaRPr>
          </a:p>
        </p:txBody>
      </p:sp>
      <p:sp>
        <p:nvSpPr>
          <p:cNvPr id="39946" name="object 11"/>
          <p:cNvSpPr>
            <a:spLocks noChangeArrowheads="1"/>
          </p:cNvSpPr>
          <p:nvPr/>
        </p:nvSpPr>
        <p:spPr bwMode="auto">
          <a:xfrm>
            <a:off x="4429125" y="571500"/>
            <a:ext cx="4421188" cy="4221163"/>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
        <p:nvSpPr>
          <p:cNvPr id="12" name="object 12"/>
          <p:cNvSpPr txBox="1"/>
          <p:nvPr/>
        </p:nvSpPr>
        <p:spPr>
          <a:xfrm>
            <a:off x="5767388" y="4948238"/>
            <a:ext cx="1754187" cy="300037"/>
          </a:xfrm>
          <a:prstGeom prst="rect">
            <a:avLst/>
          </a:prstGeom>
        </p:spPr>
        <p:txBody>
          <a:bodyPr lIns="0" tIns="12700" rIns="0" bIns="0">
            <a:spAutoFit/>
          </a:bodyPr>
          <a:lstStyle/>
          <a:p>
            <a:pPr marL="12700" fontAlgn="auto">
              <a:spcBef>
                <a:spcPts val="100"/>
              </a:spcBef>
              <a:spcAft>
                <a:spcPts val="0"/>
              </a:spcAft>
              <a:defRPr/>
            </a:pPr>
            <a:r>
              <a:rPr b="1" u="sng" spc="-75" dirty="0">
                <a:uFill>
                  <a:solidFill>
                    <a:srgbClr val="000000"/>
                  </a:solidFill>
                </a:uFill>
                <a:latin typeface="Times New Roman"/>
                <a:cs typeface="Times New Roman"/>
              </a:rPr>
              <a:t>MANTLE</a:t>
            </a:r>
            <a:r>
              <a:rPr b="1" u="sng" spc="-20" dirty="0">
                <a:uFill>
                  <a:solidFill>
                    <a:srgbClr val="000000"/>
                  </a:solidFill>
                </a:uFill>
                <a:latin typeface="Times New Roman"/>
                <a:cs typeface="Times New Roman"/>
              </a:rPr>
              <a:t> </a:t>
            </a:r>
            <a:r>
              <a:rPr b="1" u="sng" spc="-55" dirty="0">
                <a:uFill>
                  <a:solidFill>
                    <a:srgbClr val="000000"/>
                  </a:solidFill>
                </a:uFill>
                <a:latin typeface="Times New Roman"/>
                <a:cs typeface="Times New Roman"/>
              </a:rPr>
              <a:t>FIELD</a:t>
            </a:r>
            <a:endParaRPr>
              <a:latin typeface="Times New Roman"/>
              <a:cs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096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096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096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096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520825" y="504825"/>
            <a:ext cx="6175375" cy="573088"/>
          </a:xfrm>
        </p:spPr>
        <p:txBody>
          <a:bodyPr tIns="12700" rtlCol="0"/>
          <a:lstStyle/>
          <a:p>
            <a:pPr marL="12700" eaLnBrk="1" fontAlgn="auto" hangingPunct="1">
              <a:spcBef>
                <a:spcPts val="100"/>
              </a:spcBef>
              <a:spcAft>
                <a:spcPts val="0"/>
              </a:spcAft>
              <a:defRPr/>
            </a:pPr>
            <a:r>
              <a:rPr sz="3600" spc="-55" dirty="0"/>
              <a:t>SUB-DIAPHRAGMATIC</a:t>
            </a:r>
            <a:r>
              <a:rPr sz="3600" spc="-35" dirty="0"/>
              <a:t> </a:t>
            </a:r>
            <a:r>
              <a:rPr sz="3600" spc="-55" dirty="0"/>
              <a:t>FIELD</a:t>
            </a:r>
            <a:endParaRPr sz="3600"/>
          </a:p>
        </p:txBody>
      </p:sp>
      <p:sp>
        <p:nvSpPr>
          <p:cNvPr id="8" name="object 8"/>
          <p:cNvSpPr txBox="1"/>
          <p:nvPr/>
        </p:nvSpPr>
        <p:spPr>
          <a:xfrm>
            <a:off x="436563" y="1589088"/>
            <a:ext cx="4854575" cy="3044825"/>
          </a:xfrm>
          <a:prstGeom prst="rect">
            <a:avLst/>
          </a:prstGeom>
        </p:spPr>
        <p:txBody>
          <a:bodyPr lIns="0" tIns="12700" rIns="0" bIns="0">
            <a:spAutoFit/>
          </a:bodyPr>
          <a:lstStyle/>
          <a:p>
            <a:pPr marL="12700" fontAlgn="auto">
              <a:spcBef>
                <a:spcPts val="100"/>
              </a:spcBef>
              <a:spcAft>
                <a:spcPts val="0"/>
              </a:spcAft>
              <a:defRPr/>
            </a:pPr>
            <a:r>
              <a:rPr spc="15" dirty="0">
                <a:latin typeface="Times New Roman"/>
                <a:cs typeface="Times New Roman"/>
              </a:rPr>
              <a:t>Classic</a:t>
            </a:r>
            <a:r>
              <a:rPr spc="-110" dirty="0">
                <a:latin typeface="Times New Roman"/>
                <a:cs typeface="Times New Roman"/>
              </a:rPr>
              <a:t> </a:t>
            </a:r>
            <a:r>
              <a:rPr spc="75" dirty="0">
                <a:latin typeface="Times New Roman"/>
                <a:cs typeface="Times New Roman"/>
              </a:rPr>
              <a:t>sub-diaphragmatic</a:t>
            </a:r>
            <a:r>
              <a:rPr spc="-65" dirty="0">
                <a:latin typeface="Times New Roman"/>
                <a:cs typeface="Times New Roman"/>
              </a:rPr>
              <a:t> </a:t>
            </a:r>
            <a:r>
              <a:rPr spc="35" dirty="0">
                <a:latin typeface="Times New Roman"/>
                <a:cs typeface="Times New Roman"/>
              </a:rPr>
              <a:t>field</a:t>
            </a:r>
            <a:r>
              <a:rPr spc="5" dirty="0">
                <a:latin typeface="Times New Roman"/>
                <a:cs typeface="Times New Roman"/>
              </a:rPr>
              <a:t> </a:t>
            </a:r>
            <a:r>
              <a:rPr spc="10" dirty="0">
                <a:latin typeface="Times New Roman"/>
                <a:cs typeface="Times New Roman"/>
              </a:rPr>
              <a:t>is</a:t>
            </a:r>
            <a:r>
              <a:rPr spc="-65" dirty="0">
                <a:latin typeface="Times New Roman"/>
                <a:cs typeface="Times New Roman"/>
              </a:rPr>
              <a:t> </a:t>
            </a:r>
            <a:r>
              <a:rPr spc="114" dirty="0">
                <a:latin typeface="Times New Roman"/>
                <a:cs typeface="Times New Roman"/>
              </a:rPr>
              <a:t>the</a:t>
            </a:r>
            <a:r>
              <a:rPr spc="-60" dirty="0">
                <a:latin typeface="Times New Roman"/>
                <a:cs typeface="Times New Roman"/>
              </a:rPr>
              <a:t> </a:t>
            </a:r>
            <a:r>
              <a:rPr b="1" u="sng" spc="75" dirty="0">
                <a:uFill>
                  <a:solidFill>
                    <a:srgbClr val="000000"/>
                  </a:solidFill>
                </a:uFill>
                <a:latin typeface="Times New Roman"/>
                <a:cs typeface="Times New Roman"/>
              </a:rPr>
              <a:t>Inverted</a:t>
            </a:r>
            <a:r>
              <a:rPr b="1" u="sng" spc="-85" dirty="0">
                <a:uFill>
                  <a:solidFill>
                    <a:srgbClr val="000000"/>
                  </a:solidFill>
                </a:uFill>
                <a:latin typeface="Times New Roman"/>
                <a:cs typeface="Times New Roman"/>
              </a:rPr>
              <a:t> </a:t>
            </a:r>
            <a:r>
              <a:rPr b="1" u="sng" spc="-190" dirty="0">
                <a:uFill>
                  <a:solidFill>
                    <a:srgbClr val="000000"/>
                  </a:solidFill>
                </a:uFill>
                <a:latin typeface="Times New Roman"/>
                <a:cs typeface="Times New Roman"/>
              </a:rPr>
              <a:t>Y</a:t>
            </a:r>
            <a:endParaRPr>
              <a:latin typeface="Times New Roman"/>
              <a:cs typeface="Times New Roman"/>
            </a:endParaRPr>
          </a:p>
          <a:p>
            <a:pPr fontAlgn="auto">
              <a:spcBef>
                <a:spcPts val="35"/>
              </a:spcBef>
              <a:spcAft>
                <a:spcPts val="0"/>
              </a:spcAft>
              <a:defRPr/>
            </a:pPr>
            <a:endParaRPr sz="1850">
              <a:latin typeface="Times New Roman"/>
              <a:cs typeface="Times New Roman"/>
            </a:endParaRPr>
          </a:p>
          <a:p>
            <a:pPr marL="12700" fontAlgn="auto">
              <a:spcBef>
                <a:spcPts val="0"/>
              </a:spcBef>
              <a:spcAft>
                <a:spcPts val="0"/>
              </a:spcAft>
              <a:defRPr/>
            </a:pPr>
            <a:r>
              <a:rPr b="1" u="sng" spc="15" dirty="0">
                <a:uFill>
                  <a:solidFill>
                    <a:srgbClr val="000000"/>
                  </a:solidFill>
                </a:uFill>
                <a:latin typeface="Times New Roman"/>
                <a:cs typeface="Times New Roman"/>
              </a:rPr>
              <a:t>Target </a:t>
            </a:r>
            <a:r>
              <a:rPr b="1" u="sng" spc="80" dirty="0">
                <a:uFill>
                  <a:solidFill>
                    <a:srgbClr val="000000"/>
                  </a:solidFill>
                </a:uFill>
                <a:latin typeface="Times New Roman"/>
                <a:cs typeface="Times New Roman"/>
              </a:rPr>
              <a:t>Volume</a:t>
            </a:r>
            <a:r>
              <a:rPr b="1" u="sng" spc="-200" dirty="0">
                <a:uFill>
                  <a:solidFill>
                    <a:srgbClr val="000000"/>
                  </a:solidFill>
                </a:uFill>
                <a:latin typeface="Times New Roman"/>
                <a:cs typeface="Times New Roman"/>
              </a:rPr>
              <a:t> </a:t>
            </a:r>
            <a:r>
              <a:rPr b="1" u="sng" spc="-85" dirty="0">
                <a:uFill>
                  <a:solidFill>
                    <a:srgbClr val="000000"/>
                  </a:solidFill>
                </a:uFill>
                <a:latin typeface="Times New Roman"/>
                <a:cs typeface="Times New Roman"/>
              </a:rPr>
              <a:t>:</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147955" indent="-135255" fontAlgn="auto">
              <a:spcBef>
                <a:spcPts val="5"/>
              </a:spcBef>
              <a:spcAft>
                <a:spcPts val="0"/>
              </a:spcAft>
              <a:buFont typeface="Arial"/>
              <a:buChar char="•"/>
              <a:tabLst>
                <a:tab pos="148590" algn="l"/>
              </a:tabLst>
              <a:defRPr/>
            </a:pPr>
            <a:r>
              <a:rPr spc="55" dirty="0">
                <a:latin typeface="Times New Roman"/>
                <a:cs typeface="Times New Roman"/>
              </a:rPr>
              <a:t>Para-aortic</a:t>
            </a:r>
            <a:r>
              <a:rPr spc="-45" dirty="0">
                <a:latin typeface="Times New Roman"/>
                <a:cs typeface="Times New Roman"/>
              </a:rPr>
              <a:t> </a:t>
            </a:r>
            <a:r>
              <a:rPr spc="95" dirty="0">
                <a:latin typeface="Times New Roman"/>
                <a:cs typeface="Times New Roman"/>
              </a:rPr>
              <a:t>node</a:t>
            </a:r>
            <a:endParaRPr>
              <a:latin typeface="Times New Roman"/>
              <a:cs typeface="Times New Roman"/>
            </a:endParaRPr>
          </a:p>
          <a:p>
            <a:pPr fontAlgn="auto">
              <a:spcBef>
                <a:spcPts val="30"/>
              </a:spcBef>
              <a:spcAft>
                <a:spcPts val="0"/>
              </a:spcAft>
              <a:buFont typeface="Arial"/>
              <a:buChar char="•"/>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5" dirty="0">
                <a:latin typeface="Times New Roman"/>
                <a:cs typeface="Times New Roman"/>
              </a:rPr>
              <a:t>Pelvic</a:t>
            </a:r>
            <a:r>
              <a:rPr spc="-40" dirty="0">
                <a:latin typeface="Times New Roman"/>
                <a:cs typeface="Times New Roman"/>
              </a:rPr>
              <a:t> </a:t>
            </a:r>
            <a:r>
              <a:rPr spc="80" dirty="0">
                <a:latin typeface="Times New Roman"/>
                <a:cs typeface="Times New Roman"/>
              </a:rPr>
              <a:t>nodes</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45" dirty="0">
                <a:latin typeface="Times New Roman"/>
                <a:cs typeface="Times New Roman"/>
              </a:rPr>
              <a:t>Spleen</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dirty="0">
                <a:latin typeface="Times New Roman"/>
                <a:cs typeface="Times New Roman"/>
              </a:rPr>
              <a:t>B/L </a:t>
            </a:r>
            <a:r>
              <a:rPr spc="60" dirty="0">
                <a:latin typeface="Times New Roman"/>
                <a:cs typeface="Times New Roman"/>
              </a:rPr>
              <a:t>Inguinal</a:t>
            </a:r>
            <a:r>
              <a:rPr spc="-30" dirty="0">
                <a:latin typeface="Times New Roman"/>
                <a:cs typeface="Times New Roman"/>
              </a:rPr>
              <a:t> </a:t>
            </a:r>
            <a:r>
              <a:rPr spc="80" dirty="0">
                <a:latin typeface="Times New Roman"/>
                <a:cs typeface="Times New Roman"/>
              </a:rPr>
              <a:t>nodes</a:t>
            </a:r>
            <a:endParaRPr>
              <a:latin typeface="Times New Roman"/>
              <a:cs typeface="Times New Roman"/>
            </a:endParaRPr>
          </a:p>
        </p:txBody>
      </p:sp>
      <p:sp>
        <p:nvSpPr>
          <p:cNvPr id="40968" name="object 9"/>
          <p:cNvSpPr>
            <a:spLocks noChangeArrowheads="1"/>
          </p:cNvSpPr>
          <p:nvPr/>
        </p:nvSpPr>
        <p:spPr bwMode="auto">
          <a:xfrm>
            <a:off x="5286375" y="2214563"/>
            <a:ext cx="2827338" cy="4060825"/>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198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198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198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198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1990" name="object 7"/>
          <p:cNvSpPr txBox="1">
            <a:spLocks noChangeArrowheads="1"/>
          </p:cNvSpPr>
          <p:nvPr/>
        </p:nvSpPr>
        <p:spPr bwMode="auto">
          <a:xfrm>
            <a:off x="436563" y="1017588"/>
            <a:ext cx="7991475" cy="4691062"/>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INVOLVED FIELD RADIOTHERAPY:</a:t>
            </a:r>
          </a:p>
          <a:p>
            <a:pPr marL="12700"/>
            <a:endParaRPr lang="en-US">
              <a:latin typeface="Times New Roman" pitchFamily="18" charset="0"/>
              <a:cs typeface="Times New Roman" pitchFamily="18" charset="0"/>
            </a:endParaRPr>
          </a:p>
          <a:p>
            <a:pPr marL="12700"/>
            <a:endParaRPr lang="en-US" sz="19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Most commonly used technique</a:t>
            </a:r>
          </a:p>
          <a:p>
            <a:pPr marL="12700">
              <a:spcBef>
                <a:spcPts val="25"/>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The main objective is to treat the involved site and immediately adjacent  continuous sites.</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The involved field is limited to the site of clinically involved lymph node groups.</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Different involved fields include</a:t>
            </a:r>
          </a:p>
          <a:p>
            <a:pPr marL="12700">
              <a:spcBef>
                <a:spcPts val="25"/>
              </a:spcBef>
            </a:pPr>
            <a:endParaRPr lang="en-US">
              <a:latin typeface="Times New Roman" pitchFamily="18" charset="0"/>
              <a:cs typeface="Times New Roman" pitchFamily="18" charset="0"/>
            </a:endParaRPr>
          </a:p>
          <a:p>
            <a:pPr marL="12700">
              <a:buFontTx/>
              <a:buAutoNum type="alphaLcParenR"/>
            </a:pPr>
            <a:r>
              <a:rPr lang="en-US">
                <a:latin typeface="Times New Roman" pitchFamily="18" charset="0"/>
                <a:cs typeface="Times New Roman" pitchFamily="18" charset="0"/>
              </a:rPr>
              <a:t>Neck</a:t>
            </a:r>
          </a:p>
          <a:p>
            <a:pPr marL="12700">
              <a:buFontTx/>
              <a:buAutoNum type="alphaLcParenR"/>
            </a:pPr>
            <a:r>
              <a:rPr lang="en-US">
                <a:latin typeface="Times New Roman" pitchFamily="18" charset="0"/>
                <a:cs typeface="Times New Roman" pitchFamily="18" charset="0"/>
              </a:rPr>
              <a:t>Mediastinum</a:t>
            </a:r>
          </a:p>
          <a:p>
            <a:pPr marL="12700">
              <a:buFontTx/>
              <a:buAutoNum type="alphaLcParenR"/>
            </a:pPr>
            <a:r>
              <a:rPr lang="en-US">
                <a:latin typeface="Times New Roman" pitchFamily="18" charset="0"/>
                <a:cs typeface="Times New Roman" pitchFamily="18" charset="0"/>
              </a:rPr>
              <a:t>Axilla</a:t>
            </a:r>
          </a:p>
          <a:p>
            <a:pPr marL="12700">
              <a:buFontTx/>
              <a:buAutoNum type="alphaLcParenR"/>
            </a:pPr>
            <a:r>
              <a:rPr lang="en-US">
                <a:latin typeface="Times New Roman" pitchFamily="18" charset="0"/>
                <a:cs typeface="Times New Roman" pitchFamily="18" charset="0"/>
              </a:rPr>
              <a:t>Para aortic</a:t>
            </a:r>
          </a:p>
          <a:p>
            <a:pPr marL="12700">
              <a:buFontTx/>
              <a:buAutoNum type="alphaLcParenR"/>
            </a:pPr>
            <a:r>
              <a:rPr lang="en-US">
                <a:latin typeface="Times New Roman" pitchFamily="18" charset="0"/>
                <a:cs typeface="Times New Roman" pitchFamily="18" charset="0"/>
              </a:rPr>
              <a:t>Inguinal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0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301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301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301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301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293688" y="1517650"/>
            <a:ext cx="8262937" cy="2770188"/>
          </a:xfrm>
          <a:prstGeom prst="rect">
            <a:avLst/>
          </a:prstGeom>
        </p:spPr>
        <p:txBody>
          <a:bodyPr lIns="0" tIns="12700" rIns="0" bIns="0">
            <a:spAutoFit/>
          </a:bodyPr>
          <a:lstStyle/>
          <a:p>
            <a:pPr marL="12700" fontAlgn="auto">
              <a:spcBef>
                <a:spcPts val="100"/>
              </a:spcBef>
              <a:spcAft>
                <a:spcPts val="0"/>
              </a:spcAft>
              <a:defRPr/>
            </a:pPr>
            <a:r>
              <a:rPr dirty="0">
                <a:latin typeface="Times New Roman"/>
                <a:cs typeface="Times New Roman"/>
              </a:rPr>
              <a:t>DOSE:</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12700" fontAlgn="auto">
              <a:spcBef>
                <a:spcPts val="0"/>
              </a:spcBef>
              <a:spcAft>
                <a:spcPts val="0"/>
              </a:spcAft>
              <a:defRPr/>
            </a:pPr>
            <a:r>
              <a:rPr b="1" u="sng" spc="-150" dirty="0">
                <a:uFill>
                  <a:solidFill>
                    <a:srgbClr val="000000"/>
                  </a:solidFill>
                </a:uFill>
                <a:latin typeface="Times New Roman"/>
                <a:cs typeface="Times New Roman"/>
              </a:rPr>
              <a:t>EARLY </a:t>
            </a:r>
            <a:r>
              <a:rPr b="1" u="sng" spc="-120" dirty="0">
                <a:uFill>
                  <a:solidFill>
                    <a:srgbClr val="000000"/>
                  </a:solidFill>
                </a:uFill>
                <a:latin typeface="Times New Roman"/>
                <a:cs typeface="Times New Roman"/>
              </a:rPr>
              <a:t>STAGE</a:t>
            </a:r>
            <a:r>
              <a:rPr b="1" u="sng" spc="45" dirty="0">
                <a:uFill>
                  <a:solidFill>
                    <a:srgbClr val="000000"/>
                  </a:solidFill>
                </a:uFill>
                <a:latin typeface="Times New Roman"/>
                <a:cs typeface="Times New Roman"/>
              </a:rPr>
              <a:t> </a:t>
            </a:r>
            <a:r>
              <a:rPr b="1" u="sng" spc="-85" dirty="0">
                <a:uFill>
                  <a:solidFill>
                    <a:srgbClr val="000000"/>
                  </a:solidFill>
                </a:uFill>
                <a:latin typeface="Times New Roman"/>
                <a:cs typeface="Times New Roman"/>
              </a:rPr>
              <a:t>:</a:t>
            </a:r>
            <a:endParaRPr>
              <a:latin typeface="Times New Roman"/>
              <a:cs typeface="Times New Roman"/>
            </a:endParaRPr>
          </a:p>
          <a:p>
            <a:pPr fontAlgn="auto">
              <a:spcBef>
                <a:spcPts val="35"/>
              </a:spcBef>
              <a:spcAft>
                <a:spcPts val="0"/>
              </a:spcAft>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35" dirty="0">
                <a:latin typeface="Times New Roman"/>
                <a:cs typeface="Times New Roman"/>
              </a:rPr>
              <a:t>IFRT </a:t>
            </a:r>
            <a:r>
              <a:rPr spc="-30" dirty="0">
                <a:latin typeface="Times New Roman"/>
                <a:cs typeface="Times New Roman"/>
              </a:rPr>
              <a:t>30Gy </a:t>
            </a:r>
            <a:r>
              <a:rPr spc="75" dirty="0">
                <a:latin typeface="Times New Roman"/>
                <a:cs typeface="Times New Roman"/>
              </a:rPr>
              <a:t>in </a:t>
            </a:r>
            <a:r>
              <a:rPr spc="25" dirty="0">
                <a:latin typeface="Times New Roman"/>
                <a:cs typeface="Times New Roman"/>
              </a:rPr>
              <a:t>daily </a:t>
            </a:r>
            <a:r>
              <a:rPr spc="-45" dirty="0">
                <a:latin typeface="Times New Roman"/>
                <a:cs typeface="Times New Roman"/>
              </a:rPr>
              <a:t>2Gy</a:t>
            </a:r>
            <a:r>
              <a:rPr spc="-120" dirty="0">
                <a:latin typeface="Times New Roman"/>
                <a:cs typeface="Times New Roman"/>
              </a:rPr>
              <a:t> </a:t>
            </a:r>
            <a:r>
              <a:rPr spc="50" dirty="0">
                <a:latin typeface="Times New Roman"/>
                <a:cs typeface="Times New Roman"/>
              </a:rPr>
              <a:t>fractions </a:t>
            </a:r>
            <a:r>
              <a:rPr spc="25" dirty="0">
                <a:latin typeface="Times New Roman"/>
                <a:cs typeface="Times New Roman"/>
              </a:rPr>
              <a:t>over </a:t>
            </a:r>
            <a:r>
              <a:rPr spc="-30" dirty="0">
                <a:latin typeface="Times New Roman"/>
                <a:cs typeface="Times New Roman"/>
              </a:rPr>
              <a:t>2 </a:t>
            </a:r>
            <a:r>
              <a:rPr spc="90" dirty="0">
                <a:latin typeface="Times New Roman"/>
                <a:cs typeface="Times New Roman"/>
              </a:rPr>
              <a:t>to </a:t>
            </a:r>
            <a:r>
              <a:rPr spc="-80" dirty="0">
                <a:latin typeface="Times New Roman"/>
                <a:cs typeface="Times New Roman"/>
              </a:rPr>
              <a:t>3 </a:t>
            </a:r>
            <a:r>
              <a:rPr spc="30" dirty="0">
                <a:latin typeface="Times New Roman"/>
                <a:cs typeface="Times New Roman"/>
              </a:rPr>
              <a:t>weeks.</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12700" fontAlgn="auto">
              <a:spcBef>
                <a:spcPts val="0"/>
              </a:spcBef>
              <a:spcAft>
                <a:spcPts val="0"/>
              </a:spcAft>
              <a:defRPr/>
            </a:pPr>
            <a:r>
              <a:rPr b="1" u="sng" spc="-65" dirty="0">
                <a:uFill>
                  <a:solidFill>
                    <a:srgbClr val="000000"/>
                  </a:solidFill>
                </a:uFill>
                <a:latin typeface="Times New Roman"/>
                <a:cs typeface="Times New Roman"/>
              </a:rPr>
              <a:t>ADVANCED </a:t>
            </a:r>
            <a:r>
              <a:rPr b="1" u="sng" spc="-120" dirty="0">
                <a:uFill>
                  <a:solidFill>
                    <a:srgbClr val="000000"/>
                  </a:solidFill>
                </a:uFill>
                <a:latin typeface="Times New Roman"/>
                <a:cs typeface="Times New Roman"/>
              </a:rPr>
              <a:t>STAGE</a:t>
            </a:r>
            <a:r>
              <a:rPr b="1" u="sng" spc="30" dirty="0">
                <a:uFill>
                  <a:solidFill>
                    <a:srgbClr val="000000"/>
                  </a:solidFill>
                </a:uFill>
                <a:latin typeface="Times New Roman"/>
                <a:cs typeface="Times New Roman"/>
              </a:rPr>
              <a:t> </a:t>
            </a:r>
            <a:r>
              <a:rPr b="1" u="sng" spc="-85" dirty="0">
                <a:uFill>
                  <a:solidFill>
                    <a:srgbClr val="000000"/>
                  </a:solidFill>
                </a:uFill>
                <a:latin typeface="Times New Roman"/>
                <a:cs typeface="Times New Roman"/>
              </a:rPr>
              <a:t>:</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55" dirty="0">
                <a:latin typeface="Times New Roman"/>
                <a:cs typeface="Times New Roman"/>
              </a:rPr>
              <a:t>Radiotherapy</a:t>
            </a:r>
            <a:r>
              <a:rPr spc="-45" dirty="0">
                <a:latin typeface="Times New Roman"/>
                <a:cs typeface="Times New Roman"/>
              </a:rPr>
              <a:t> </a:t>
            </a:r>
            <a:r>
              <a:rPr spc="35" dirty="0">
                <a:latin typeface="Times New Roman"/>
                <a:cs typeface="Times New Roman"/>
              </a:rPr>
              <a:t>for</a:t>
            </a:r>
            <a:r>
              <a:rPr spc="-85" dirty="0">
                <a:latin typeface="Times New Roman"/>
                <a:cs typeface="Times New Roman"/>
              </a:rPr>
              <a:t> </a:t>
            </a:r>
            <a:r>
              <a:rPr spc="60" dirty="0">
                <a:latin typeface="Times New Roman"/>
                <a:cs typeface="Times New Roman"/>
              </a:rPr>
              <a:t>residual</a:t>
            </a:r>
            <a:r>
              <a:rPr spc="-45" dirty="0">
                <a:latin typeface="Times New Roman"/>
                <a:cs typeface="Times New Roman"/>
              </a:rPr>
              <a:t> </a:t>
            </a:r>
            <a:r>
              <a:rPr spc="50" dirty="0">
                <a:latin typeface="Times New Roman"/>
                <a:cs typeface="Times New Roman"/>
              </a:rPr>
              <a:t>disease</a:t>
            </a:r>
            <a:r>
              <a:rPr spc="-95" dirty="0">
                <a:latin typeface="Times New Roman"/>
                <a:cs typeface="Times New Roman"/>
              </a:rPr>
              <a:t> </a:t>
            </a:r>
            <a:r>
              <a:rPr spc="55" dirty="0">
                <a:latin typeface="Times New Roman"/>
                <a:cs typeface="Times New Roman"/>
              </a:rPr>
              <a:t>after</a:t>
            </a:r>
            <a:r>
              <a:rPr spc="-95" dirty="0">
                <a:latin typeface="Times New Roman"/>
                <a:cs typeface="Times New Roman"/>
              </a:rPr>
              <a:t> </a:t>
            </a:r>
            <a:r>
              <a:rPr spc="80" dirty="0">
                <a:latin typeface="Times New Roman"/>
                <a:cs typeface="Times New Roman"/>
              </a:rPr>
              <a:t>chemotherapy</a:t>
            </a:r>
            <a:r>
              <a:rPr spc="-55" dirty="0">
                <a:latin typeface="Times New Roman"/>
                <a:cs typeface="Times New Roman"/>
              </a:rPr>
              <a:t> </a:t>
            </a:r>
            <a:r>
              <a:rPr spc="60" dirty="0">
                <a:latin typeface="Times New Roman"/>
                <a:cs typeface="Times New Roman"/>
              </a:rPr>
              <a:t>includes</a:t>
            </a:r>
            <a:r>
              <a:rPr spc="-75" dirty="0">
                <a:latin typeface="Times New Roman"/>
                <a:cs typeface="Times New Roman"/>
              </a:rPr>
              <a:t> </a:t>
            </a:r>
            <a:r>
              <a:rPr spc="55" dirty="0">
                <a:latin typeface="Times New Roman"/>
                <a:cs typeface="Times New Roman"/>
              </a:rPr>
              <a:t>doses</a:t>
            </a:r>
            <a:r>
              <a:rPr spc="-85" dirty="0">
                <a:latin typeface="Times New Roman"/>
                <a:cs typeface="Times New Roman"/>
              </a:rPr>
              <a:t> </a:t>
            </a:r>
            <a:r>
              <a:rPr spc="15" dirty="0">
                <a:latin typeface="Times New Roman"/>
                <a:cs typeface="Times New Roman"/>
              </a:rPr>
              <a:t>of</a:t>
            </a:r>
            <a:r>
              <a:rPr spc="55" dirty="0">
                <a:latin typeface="Times New Roman"/>
                <a:cs typeface="Times New Roman"/>
              </a:rPr>
              <a:t> </a:t>
            </a:r>
            <a:r>
              <a:rPr dirty="0">
                <a:latin typeface="Times New Roman"/>
                <a:cs typeface="Times New Roman"/>
              </a:rPr>
              <a:t>30-34</a:t>
            </a:r>
            <a:r>
              <a:rPr spc="10" dirty="0">
                <a:latin typeface="Times New Roman"/>
                <a:cs typeface="Times New Roman"/>
              </a:rPr>
              <a:t> </a:t>
            </a:r>
            <a:r>
              <a:rPr spc="-50" dirty="0">
                <a:latin typeface="Times New Roman"/>
                <a:cs typeface="Times New Roman"/>
              </a:rPr>
              <a:t>Gy</a:t>
            </a:r>
            <a:r>
              <a:rPr spc="-40" dirty="0">
                <a:latin typeface="Times New Roman"/>
                <a:cs typeface="Times New Roman"/>
              </a:rPr>
              <a:t> </a:t>
            </a:r>
            <a:r>
              <a:rPr spc="70" dirty="0">
                <a:latin typeface="Times New Roman"/>
                <a:cs typeface="Times New Roman"/>
              </a:rPr>
              <a:t>in</a:t>
            </a:r>
            <a:endParaRPr>
              <a:latin typeface="Times New Roman"/>
              <a:cs typeface="Times New Roman"/>
            </a:endParaRPr>
          </a:p>
          <a:p>
            <a:pPr marL="12700" fontAlgn="auto">
              <a:spcBef>
                <a:spcPts val="5"/>
              </a:spcBef>
              <a:spcAft>
                <a:spcPts val="0"/>
              </a:spcAft>
              <a:defRPr/>
            </a:pPr>
            <a:r>
              <a:rPr spc="-70" dirty="0">
                <a:latin typeface="Times New Roman"/>
                <a:cs typeface="Times New Roman"/>
              </a:rPr>
              <a:t>15-20 </a:t>
            </a:r>
            <a:r>
              <a:rPr spc="50" dirty="0">
                <a:latin typeface="Times New Roman"/>
                <a:cs typeface="Times New Roman"/>
              </a:rPr>
              <a:t>fractions </a:t>
            </a:r>
            <a:r>
              <a:rPr spc="15" dirty="0">
                <a:latin typeface="Times New Roman"/>
                <a:cs typeface="Times New Roman"/>
              </a:rPr>
              <a:t>of </a:t>
            </a:r>
            <a:r>
              <a:rPr spc="-25" dirty="0">
                <a:latin typeface="Times New Roman"/>
                <a:cs typeface="Times New Roman"/>
              </a:rPr>
              <a:t>1.8-2.0 </a:t>
            </a:r>
            <a:r>
              <a:rPr spc="-55" dirty="0">
                <a:latin typeface="Times New Roman"/>
                <a:cs typeface="Times New Roman"/>
              </a:rPr>
              <a:t>Gy </a:t>
            </a:r>
            <a:r>
              <a:rPr spc="25" dirty="0">
                <a:latin typeface="Times New Roman"/>
                <a:cs typeface="Times New Roman"/>
              </a:rPr>
              <a:t>over </a:t>
            </a:r>
            <a:r>
              <a:rPr spc="-80" dirty="0">
                <a:latin typeface="Times New Roman"/>
                <a:cs typeface="Times New Roman"/>
              </a:rPr>
              <a:t>3 </a:t>
            </a:r>
            <a:r>
              <a:rPr spc="90" dirty="0">
                <a:latin typeface="Times New Roman"/>
                <a:cs typeface="Times New Roman"/>
              </a:rPr>
              <a:t>to </a:t>
            </a:r>
            <a:r>
              <a:rPr spc="55" dirty="0">
                <a:latin typeface="Times New Roman"/>
                <a:cs typeface="Times New Roman"/>
              </a:rPr>
              <a:t>4</a:t>
            </a:r>
            <a:r>
              <a:rPr spc="-229" dirty="0">
                <a:latin typeface="Times New Roman"/>
                <a:cs typeface="Times New Roman"/>
              </a:rPr>
              <a:t> </a:t>
            </a:r>
            <a:r>
              <a:rPr spc="30" dirty="0">
                <a:latin typeface="Times New Roman"/>
                <a:cs typeface="Times New Roman"/>
              </a:rPr>
              <a:t>weeks.</a:t>
            </a:r>
            <a:endParaRPr>
              <a:latin typeface="Times New Roman"/>
              <a:cs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403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403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403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403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762250" y="433388"/>
            <a:ext cx="3763963" cy="573087"/>
          </a:xfrm>
        </p:spPr>
        <p:txBody>
          <a:bodyPr tIns="12700" rtlCol="0"/>
          <a:lstStyle/>
          <a:p>
            <a:pPr marL="12700" eaLnBrk="1" fontAlgn="auto" hangingPunct="1">
              <a:spcBef>
                <a:spcPts val="100"/>
              </a:spcBef>
              <a:spcAft>
                <a:spcPts val="0"/>
              </a:spcAft>
              <a:defRPr/>
            </a:pPr>
            <a:r>
              <a:rPr sz="3600" spc="-20" dirty="0"/>
              <a:t>CHEMOTHERAPY</a:t>
            </a:r>
            <a:endParaRPr sz="3600"/>
          </a:p>
        </p:txBody>
      </p:sp>
      <p:sp>
        <p:nvSpPr>
          <p:cNvPr id="44039" name="object 8"/>
          <p:cNvSpPr>
            <a:spLocks noChangeArrowheads="1"/>
          </p:cNvSpPr>
          <p:nvPr/>
        </p:nvSpPr>
        <p:spPr bwMode="auto">
          <a:xfrm>
            <a:off x="857250" y="1357313"/>
            <a:ext cx="7331075" cy="4838700"/>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505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505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506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506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049463" y="933450"/>
            <a:ext cx="4829175" cy="573088"/>
          </a:xfrm>
        </p:spPr>
        <p:txBody>
          <a:bodyPr tIns="12700" rtlCol="0"/>
          <a:lstStyle/>
          <a:p>
            <a:pPr marL="12700" eaLnBrk="1" fontAlgn="auto" hangingPunct="1">
              <a:spcBef>
                <a:spcPts val="100"/>
              </a:spcBef>
              <a:spcAft>
                <a:spcPts val="0"/>
              </a:spcAft>
              <a:defRPr/>
            </a:pPr>
            <a:r>
              <a:rPr sz="3600" spc="10" dirty="0"/>
              <a:t>PROGNOSTIC</a:t>
            </a:r>
            <a:r>
              <a:rPr sz="3600" spc="-65" dirty="0"/>
              <a:t> </a:t>
            </a:r>
            <a:r>
              <a:rPr sz="3600" spc="-10" dirty="0"/>
              <a:t>GROUPS</a:t>
            </a:r>
            <a:endParaRPr sz="3600"/>
          </a:p>
        </p:txBody>
      </p:sp>
      <p:sp>
        <p:nvSpPr>
          <p:cNvPr id="45063" name="object 8"/>
          <p:cNvSpPr>
            <a:spLocks noChangeArrowheads="1"/>
          </p:cNvSpPr>
          <p:nvPr/>
        </p:nvSpPr>
        <p:spPr bwMode="auto">
          <a:xfrm>
            <a:off x="642938" y="1785938"/>
            <a:ext cx="7696200" cy="3627437"/>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608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608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608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608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6086" name="object 7"/>
          <p:cNvSpPr txBox="1">
            <a:spLocks noChangeArrowheads="1"/>
          </p:cNvSpPr>
          <p:nvPr/>
        </p:nvSpPr>
        <p:spPr bwMode="auto">
          <a:xfrm>
            <a:off x="579438" y="946150"/>
            <a:ext cx="7418387" cy="3044825"/>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EARLY FAVORABLE STAGES :</a:t>
            </a:r>
          </a:p>
          <a:p>
            <a:pPr marL="12700">
              <a:lnSpc>
                <a:spcPct val="200000"/>
              </a:lnSpc>
              <a:buFont typeface="Arial" charset="0"/>
              <a:buChar char="•"/>
            </a:pPr>
            <a:r>
              <a:rPr lang="en-US">
                <a:latin typeface="Times New Roman" pitchFamily="18" charset="0"/>
                <a:cs typeface="Times New Roman" pitchFamily="18" charset="0"/>
              </a:rPr>
              <a:t>Treatment consists of a brief chemotherapy ( 2-3 cycles) plus IF-RT  EARLY UNFAVORABLE STAGES :</a:t>
            </a:r>
          </a:p>
          <a:p>
            <a:pPr marL="12700">
              <a:lnSpc>
                <a:spcPct val="200000"/>
              </a:lnSpc>
              <a:buFont typeface="Arial" charset="0"/>
              <a:buChar char="•"/>
            </a:pPr>
            <a:r>
              <a:rPr lang="en-US">
                <a:latin typeface="Times New Roman" pitchFamily="18" charset="0"/>
                <a:cs typeface="Times New Roman" pitchFamily="18" charset="0"/>
              </a:rPr>
              <a:t>Moderate amount of chemotherapy( around 4 cycles) plus IF-RT  ADVANCED STAGES :</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Extensive chemotherapy ( typically 8 cycles ) with or without radiotherapy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710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710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710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710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7110" name="object 7"/>
          <p:cNvSpPr>
            <a:spLocks noGrp="1"/>
          </p:cNvSpPr>
          <p:nvPr>
            <p:ph type="title"/>
          </p:nvPr>
        </p:nvSpPr>
        <p:spPr>
          <a:xfrm>
            <a:off x="1673225" y="433388"/>
            <a:ext cx="5938838" cy="1122362"/>
          </a:xfrm>
        </p:spPr>
        <p:txBody>
          <a:bodyPr tIns="12700"/>
          <a:lstStyle/>
          <a:p>
            <a:pPr marL="2055813" indent="-2043113" eaLnBrk="1" hangingPunct="1">
              <a:spcBef>
                <a:spcPts val="100"/>
              </a:spcBef>
            </a:pPr>
            <a:r>
              <a:rPr lang="en-US" sz="3600" smtClean="0">
                <a:latin typeface="Times New Roman" pitchFamily="18" charset="0"/>
                <a:cs typeface="Times New Roman" pitchFamily="18" charset="0"/>
              </a:rPr>
              <a:t>TREATMENT RELATED SIDE  EFFECTS</a:t>
            </a:r>
          </a:p>
        </p:txBody>
      </p:sp>
      <p:sp>
        <p:nvSpPr>
          <p:cNvPr id="47111" name="object 8"/>
          <p:cNvSpPr txBox="1">
            <a:spLocks noChangeArrowheads="1"/>
          </p:cNvSpPr>
          <p:nvPr/>
        </p:nvSpPr>
        <p:spPr bwMode="auto">
          <a:xfrm>
            <a:off x="293688" y="1589088"/>
            <a:ext cx="8342312" cy="4691062"/>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A) PULMONARY COMPLICATIONS</a:t>
            </a: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Radiation pneumonitis typically occurs 1-6 months after completion of  radiotherapy.</a:t>
            </a:r>
          </a:p>
          <a:p>
            <a:pPr marL="12700">
              <a:spcBef>
                <a:spcPts val="25"/>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10-15% of patients with large mediastinal tumours who receive a combination of</a:t>
            </a:r>
          </a:p>
          <a:p>
            <a:pPr marL="12700"/>
            <a:r>
              <a:rPr lang="en-US">
                <a:latin typeface="Times New Roman" pitchFamily="18" charset="0"/>
                <a:cs typeface="Times New Roman" pitchFamily="18" charset="0"/>
              </a:rPr>
              <a:t>chemotherapy and mantle field radiation therapy develop radiation pneumonitis.</a:t>
            </a:r>
          </a:p>
          <a:p>
            <a:pPr marL="12700">
              <a:spcBef>
                <a:spcPts val="38"/>
              </a:spcBef>
            </a:pPr>
            <a:endParaRPr lang="en-US">
              <a:latin typeface="Times New Roman" pitchFamily="18" charset="0"/>
              <a:cs typeface="Times New Roman" pitchFamily="18" charset="0"/>
            </a:endParaRPr>
          </a:p>
          <a:p>
            <a:pPr marL="12700"/>
            <a:r>
              <a:rPr lang="en-US" b="1" u="sng">
                <a:latin typeface="Times New Roman" pitchFamily="18" charset="0"/>
                <a:cs typeface="Times New Roman" pitchFamily="18" charset="0"/>
              </a:rPr>
              <a:t>CLINICAL FEATURES</a:t>
            </a:r>
            <a:endParaRPr lang="en-US">
              <a:latin typeface="Times New Roman" pitchFamily="18" charset="0"/>
              <a:cs typeface="Times New Roman" pitchFamily="18" charset="0"/>
            </a:endParaRPr>
          </a:p>
          <a:p>
            <a:pPr marL="12700">
              <a:spcBef>
                <a:spcPts val="25"/>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Mild, non-productive cough</a:t>
            </a:r>
          </a:p>
          <a:p>
            <a:pPr marL="12700">
              <a:buFont typeface="Arial" charset="0"/>
              <a:buChar char="•"/>
            </a:pPr>
            <a:r>
              <a:rPr lang="en-US">
                <a:latin typeface="Times New Roman" pitchFamily="18" charset="0"/>
                <a:cs typeface="Times New Roman" pitchFamily="18" charset="0"/>
              </a:rPr>
              <a:t>Low grade fever</a:t>
            </a:r>
          </a:p>
          <a:p>
            <a:pPr marL="12700">
              <a:buFont typeface="Arial" charset="0"/>
              <a:buChar char="•"/>
            </a:pPr>
            <a:r>
              <a:rPr lang="en-US">
                <a:latin typeface="Times New Roman" pitchFamily="18" charset="0"/>
                <a:cs typeface="Times New Roman" pitchFamily="18" charset="0"/>
              </a:rPr>
              <a:t>Dyspnoea on exertion</a:t>
            </a:r>
          </a:p>
          <a:p>
            <a:pPr marL="12700">
              <a:spcBef>
                <a:spcPts val="25"/>
              </a:spcBef>
              <a:buFont typeface="Arial" charset="0"/>
              <a:buChar char="•"/>
            </a:pPr>
            <a:endParaRPr lang="en-US">
              <a:latin typeface="Times New Roman" pitchFamily="18" charset="0"/>
              <a:cs typeface="Times New Roman" pitchFamily="18" charset="0"/>
            </a:endParaRPr>
          </a:p>
          <a:p>
            <a:pPr marL="12700"/>
            <a:r>
              <a:rPr lang="en-US" b="1" u="sng">
                <a:latin typeface="Times New Roman" pitchFamily="18" charset="0"/>
                <a:cs typeface="Times New Roman" pitchFamily="18" charset="0"/>
              </a:rPr>
              <a:t>RADIOLOGIC FEATURES</a:t>
            </a:r>
            <a:endParaRPr lang="en-US">
              <a:latin typeface="Times New Roman" pitchFamily="18" charset="0"/>
              <a:cs typeface="Times New Roman" pitchFamily="18" charset="0"/>
            </a:endParaRP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Formation of infiltrates confined to the original radiation fields.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2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813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813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813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813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8134" name="object 7"/>
          <p:cNvSpPr txBox="1">
            <a:spLocks noChangeArrowheads="1"/>
          </p:cNvSpPr>
          <p:nvPr/>
        </p:nvSpPr>
        <p:spPr bwMode="auto">
          <a:xfrm>
            <a:off x="508000" y="660400"/>
            <a:ext cx="8062913" cy="5238750"/>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B) CARDIAC COMPLICATIONS</a:t>
            </a:r>
          </a:p>
          <a:p>
            <a:pPr marL="12700">
              <a:spcBef>
                <a:spcPts val="25"/>
              </a:spcBef>
            </a:pPr>
            <a:endParaRPr lang="en-US">
              <a:latin typeface="Times New Roman" pitchFamily="18" charset="0"/>
              <a:cs typeface="Times New Roman" pitchFamily="18" charset="0"/>
            </a:endParaRPr>
          </a:p>
          <a:p>
            <a:pPr marL="12700"/>
            <a:r>
              <a:rPr lang="en-US">
                <a:latin typeface="Times New Roman" pitchFamily="18" charset="0"/>
                <a:cs typeface="Times New Roman" pitchFamily="18" charset="0"/>
              </a:rPr>
              <a:t>a)	Chemotherapy associated Cardiac Complications</a:t>
            </a: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Caused by anthracyclines</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Presents as ECG changes, arrythmias or cardiomyopathy leading to congestive  heart failure</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Caused by direct damage to the cardiac myoepitheliem</a:t>
            </a:r>
          </a:p>
          <a:p>
            <a:pPr marL="12700">
              <a:spcBef>
                <a:spcPts val="25"/>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Cardiotoxicity caused by doses greater than 500mg/m2 of body surface area</a:t>
            </a:r>
          </a:p>
          <a:p>
            <a:pPr marL="12700">
              <a:spcBef>
                <a:spcPts val="38"/>
              </a:spcBef>
            </a:pPr>
            <a:endParaRPr lang="en-US">
              <a:latin typeface="Times New Roman" pitchFamily="18" charset="0"/>
              <a:cs typeface="Times New Roman" pitchFamily="18" charset="0"/>
            </a:endParaRPr>
          </a:p>
          <a:p>
            <a:pPr marL="12700"/>
            <a:r>
              <a:rPr lang="en-US">
                <a:latin typeface="Times New Roman" pitchFamily="18" charset="0"/>
                <a:cs typeface="Times New Roman" pitchFamily="18" charset="0"/>
              </a:rPr>
              <a:t>b) Radiotherapy associated Cardiac Complications</a:t>
            </a: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Wide spectrum of cardiac diseases such as coronary artery disease, myocardial  dysfunction, valvular heart disease.</a:t>
            </a:r>
          </a:p>
          <a:p>
            <a:pPr marL="12700">
              <a:spcBef>
                <a:spcPts val="25"/>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Radiation associated heart diseases usually present 10-15 years after exposure.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915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915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915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4915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365125" y="874713"/>
            <a:ext cx="2941638" cy="300037"/>
          </a:xfrm>
        </p:spPr>
        <p:txBody>
          <a:bodyPr tIns="12700" rtlCol="0"/>
          <a:lstStyle/>
          <a:p>
            <a:pPr marL="12700" eaLnBrk="1" fontAlgn="auto" hangingPunct="1">
              <a:spcBef>
                <a:spcPts val="100"/>
              </a:spcBef>
              <a:spcAft>
                <a:spcPts val="0"/>
              </a:spcAft>
              <a:defRPr/>
            </a:pPr>
            <a:r>
              <a:rPr sz="1800" spc="15" dirty="0"/>
              <a:t>C) </a:t>
            </a:r>
            <a:r>
              <a:rPr sz="1800" spc="-65" dirty="0"/>
              <a:t>SECONDARY</a:t>
            </a:r>
            <a:r>
              <a:rPr sz="1800" spc="-114" dirty="0"/>
              <a:t> </a:t>
            </a:r>
            <a:r>
              <a:rPr sz="1800" spc="-25" dirty="0"/>
              <a:t>NEOPLASIA</a:t>
            </a:r>
            <a:endParaRPr sz="1800"/>
          </a:p>
        </p:txBody>
      </p:sp>
      <p:sp>
        <p:nvSpPr>
          <p:cNvPr id="49159" name="object 8"/>
          <p:cNvSpPr txBox="1">
            <a:spLocks noChangeArrowheads="1"/>
          </p:cNvSpPr>
          <p:nvPr/>
        </p:nvSpPr>
        <p:spPr bwMode="auto">
          <a:xfrm>
            <a:off x="365125" y="1698625"/>
            <a:ext cx="7974013" cy="847725"/>
          </a:xfrm>
          <a:prstGeom prst="rect">
            <a:avLst/>
          </a:prstGeom>
          <a:noFill/>
          <a:ln w="9525">
            <a:noFill/>
            <a:miter lim="800000"/>
            <a:headEnd/>
            <a:tailEnd/>
          </a:ln>
        </p:spPr>
        <p:txBody>
          <a:bodyPr lIns="0" tIns="12700" rIns="0" bIns="0">
            <a:spAutoFit/>
          </a:bodyPr>
          <a:lstStyle/>
          <a:p>
            <a:pPr marL="123825" indent="-111125" algn="just">
              <a:spcBef>
                <a:spcPts val="100"/>
              </a:spcBef>
              <a:buFont typeface="Arial" charset="0"/>
              <a:buChar char="•"/>
              <a:tabLst>
                <a:tab pos="147638" algn="l"/>
              </a:tabLst>
            </a:pPr>
            <a:r>
              <a:rPr lang="en-US">
                <a:latin typeface="Times New Roman" pitchFamily="18" charset="0"/>
                <a:cs typeface="Times New Roman" pitchFamily="18" charset="0"/>
              </a:rPr>
              <a:t>Radiotherapy and certain chemotherapeutic agents such as nitrogen mustards,  procarbazine, cyclophosphamide and etoposide are known to induce secondary  malignancies.</a:t>
            </a:r>
          </a:p>
        </p:txBody>
      </p:sp>
      <p:sp>
        <p:nvSpPr>
          <p:cNvPr id="49160" name="object 9"/>
          <p:cNvSpPr txBox="1">
            <a:spLocks noChangeArrowheads="1"/>
          </p:cNvSpPr>
          <p:nvPr/>
        </p:nvSpPr>
        <p:spPr bwMode="auto">
          <a:xfrm>
            <a:off x="365125" y="3344863"/>
            <a:ext cx="7932738" cy="573087"/>
          </a:xfrm>
          <a:prstGeom prst="rect">
            <a:avLst/>
          </a:prstGeom>
          <a:noFill/>
          <a:ln w="9525">
            <a:noFill/>
            <a:miter lim="800000"/>
            <a:headEnd/>
            <a:tailEnd/>
          </a:ln>
        </p:spPr>
        <p:txBody>
          <a:bodyPr lIns="0" tIns="12700" rIns="0" bIns="0">
            <a:spAutoFit/>
          </a:bodyPr>
          <a:lstStyle/>
          <a:p>
            <a:pPr marL="120650" indent="-107950">
              <a:spcBef>
                <a:spcPts val="100"/>
              </a:spcBef>
              <a:buFont typeface="Arial" charset="0"/>
              <a:buChar char="•"/>
              <a:tabLst>
                <a:tab pos="144463" algn="l"/>
              </a:tabLst>
            </a:pPr>
            <a:r>
              <a:rPr lang="en-US">
                <a:latin typeface="Times New Roman" pitchFamily="18" charset="0"/>
                <a:cs typeface="Times New Roman" pitchFamily="18" charset="0"/>
              </a:rPr>
              <a:t>Acute leukaemias are the commonest secondary malignancies, usually occuring  within the first 10 years of initial treatment.</a:t>
            </a:r>
          </a:p>
        </p:txBody>
      </p:sp>
      <p:sp>
        <p:nvSpPr>
          <p:cNvPr id="10" name="object 10"/>
          <p:cNvSpPr txBox="1"/>
          <p:nvPr/>
        </p:nvSpPr>
        <p:spPr>
          <a:xfrm>
            <a:off x="365125" y="4991100"/>
            <a:ext cx="6702425" cy="300038"/>
          </a:xfrm>
          <a:prstGeom prst="rect">
            <a:avLst/>
          </a:prstGeom>
        </p:spPr>
        <p:txBody>
          <a:bodyPr lIns="0" tIns="12700" rIns="0" bIns="0">
            <a:spAutoFit/>
          </a:bodyPr>
          <a:lstStyle/>
          <a:p>
            <a:pPr marL="147955" indent="-135255" fontAlgn="auto">
              <a:spcBef>
                <a:spcPts val="100"/>
              </a:spcBef>
              <a:spcAft>
                <a:spcPts val="0"/>
              </a:spcAft>
              <a:buFont typeface="Arial"/>
              <a:buChar char="•"/>
              <a:tabLst>
                <a:tab pos="148590" algn="l"/>
              </a:tabLst>
              <a:defRPr/>
            </a:pPr>
            <a:r>
              <a:rPr spc="45" dirty="0">
                <a:latin typeface="Times New Roman"/>
                <a:cs typeface="Times New Roman"/>
              </a:rPr>
              <a:t>Secondary</a:t>
            </a:r>
            <a:r>
              <a:rPr spc="-50" dirty="0">
                <a:latin typeface="Times New Roman"/>
                <a:cs typeface="Times New Roman"/>
              </a:rPr>
              <a:t> </a:t>
            </a:r>
            <a:r>
              <a:rPr spc="65" dirty="0">
                <a:latin typeface="Times New Roman"/>
                <a:cs typeface="Times New Roman"/>
              </a:rPr>
              <a:t>Non-Hodgkins</a:t>
            </a:r>
            <a:r>
              <a:rPr spc="-10" dirty="0">
                <a:latin typeface="Times New Roman"/>
                <a:cs typeface="Times New Roman"/>
              </a:rPr>
              <a:t> </a:t>
            </a:r>
            <a:r>
              <a:rPr spc="55" dirty="0">
                <a:latin typeface="Times New Roman"/>
                <a:cs typeface="Times New Roman"/>
              </a:rPr>
              <a:t>Lymphomas</a:t>
            </a:r>
            <a:r>
              <a:rPr spc="-75" dirty="0">
                <a:latin typeface="Times New Roman"/>
                <a:cs typeface="Times New Roman"/>
              </a:rPr>
              <a:t> </a:t>
            </a:r>
            <a:r>
              <a:rPr spc="55" dirty="0">
                <a:latin typeface="Times New Roman"/>
                <a:cs typeface="Times New Roman"/>
              </a:rPr>
              <a:t>after</a:t>
            </a:r>
            <a:r>
              <a:rPr spc="-45" dirty="0">
                <a:latin typeface="Times New Roman"/>
                <a:cs typeface="Times New Roman"/>
              </a:rPr>
              <a:t> </a:t>
            </a:r>
            <a:r>
              <a:rPr spc="60" dirty="0">
                <a:latin typeface="Times New Roman"/>
                <a:cs typeface="Times New Roman"/>
              </a:rPr>
              <a:t>Hodgkins</a:t>
            </a:r>
            <a:r>
              <a:rPr spc="-30" dirty="0">
                <a:latin typeface="Times New Roman"/>
                <a:cs typeface="Times New Roman"/>
              </a:rPr>
              <a:t> </a:t>
            </a:r>
            <a:r>
              <a:rPr spc="50" dirty="0">
                <a:latin typeface="Times New Roman"/>
                <a:cs typeface="Times New Roman"/>
              </a:rPr>
              <a:t>Lymphoma.</a:t>
            </a:r>
            <a:endParaRPr>
              <a:latin typeface="Times New Roman"/>
              <a:cs typeface="Times New Roman"/>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017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017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018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018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436563" y="1209675"/>
            <a:ext cx="6465887" cy="300038"/>
          </a:xfrm>
          <a:prstGeom prst="rect">
            <a:avLst/>
          </a:prstGeom>
        </p:spPr>
        <p:txBody>
          <a:bodyPr lIns="0" tIns="12700" rIns="0" bIns="0">
            <a:spAutoFit/>
          </a:bodyPr>
          <a:lstStyle/>
          <a:p>
            <a:pPr marL="147955" indent="-135255" fontAlgn="auto">
              <a:spcBef>
                <a:spcPts val="100"/>
              </a:spcBef>
              <a:spcAft>
                <a:spcPts val="0"/>
              </a:spcAft>
              <a:buFont typeface="Arial"/>
              <a:buChar char="•"/>
              <a:tabLst>
                <a:tab pos="148590" algn="l"/>
              </a:tabLst>
              <a:defRPr/>
            </a:pPr>
            <a:r>
              <a:rPr spc="60" dirty="0">
                <a:latin typeface="Times New Roman"/>
                <a:cs typeface="Times New Roman"/>
              </a:rPr>
              <a:t>Incidence</a:t>
            </a:r>
            <a:r>
              <a:rPr spc="-60" dirty="0">
                <a:latin typeface="Times New Roman"/>
                <a:cs typeface="Times New Roman"/>
              </a:rPr>
              <a:t> </a:t>
            </a:r>
            <a:r>
              <a:rPr spc="15" dirty="0">
                <a:latin typeface="Times New Roman"/>
                <a:cs typeface="Times New Roman"/>
              </a:rPr>
              <a:t>of</a:t>
            </a:r>
            <a:r>
              <a:rPr spc="25" dirty="0">
                <a:latin typeface="Times New Roman"/>
                <a:cs typeface="Times New Roman"/>
              </a:rPr>
              <a:t> </a:t>
            </a:r>
            <a:r>
              <a:rPr spc="60" dirty="0">
                <a:latin typeface="Times New Roman"/>
                <a:cs typeface="Times New Roman"/>
              </a:rPr>
              <a:t>secondary</a:t>
            </a:r>
            <a:r>
              <a:rPr spc="-90" dirty="0">
                <a:latin typeface="Times New Roman"/>
                <a:cs typeface="Times New Roman"/>
              </a:rPr>
              <a:t> </a:t>
            </a:r>
            <a:r>
              <a:rPr spc="45" dirty="0">
                <a:latin typeface="Times New Roman"/>
                <a:cs typeface="Times New Roman"/>
              </a:rPr>
              <a:t>solid</a:t>
            </a:r>
            <a:r>
              <a:rPr spc="-40" dirty="0">
                <a:latin typeface="Times New Roman"/>
                <a:cs typeface="Times New Roman"/>
              </a:rPr>
              <a:t> </a:t>
            </a:r>
            <a:r>
              <a:rPr spc="70" dirty="0">
                <a:latin typeface="Times New Roman"/>
                <a:cs typeface="Times New Roman"/>
              </a:rPr>
              <a:t>organ</a:t>
            </a:r>
            <a:r>
              <a:rPr spc="-40" dirty="0">
                <a:latin typeface="Times New Roman"/>
                <a:cs typeface="Times New Roman"/>
              </a:rPr>
              <a:t> </a:t>
            </a:r>
            <a:r>
              <a:rPr spc="100" dirty="0">
                <a:latin typeface="Times New Roman"/>
                <a:cs typeface="Times New Roman"/>
              </a:rPr>
              <a:t>tumours</a:t>
            </a:r>
            <a:r>
              <a:rPr spc="-30" dirty="0">
                <a:latin typeface="Times New Roman"/>
                <a:cs typeface="Times New Roman"/>
              </a:rPr>
              <a:t> </a:t>
            </a:r>
            <a:r>
              <a:rPr spc="50" dirty="0">
                <a:latin typeface="Times New Roman"/>
                <a:cs typeface="Times New Roman"/>
              </a:rPr>
              <a:t>increases</a:t>
            </a:r>
            <a:r>
              <a:rPr spc="-95" dirty="0">
                <a:latin typeface="Times New Roman"/>
                <a:cs typeface="Times New Roman"/>
              </a:rPr>
              <a:t> </a:t>
            </a:r>
            <a:r>
              <a:rPr spc="75" dirty="0">
                <a:latin typeface="Times New Roman"/>
                <a:cs typeface="Times New Roman"/>
              </a:rPr>
              <a:t>with</a:t>
            </a:r>
            <a:r>
              <a:rPr spc="-40" dirty="0">
                <a:latin typeface="Times New Roman"/>
                <a:cs typeface="Times New Roman"/>
              </a:rPr>
              <a:t> </a:t>
            </a:r>
            <a:r>
              <a:rPr spc="75" dirty="0">
                <a:latin typeface="Times New Roman"/>
                <a:cs typeface="Times New Roman"/>
              </a:rPr>
              <a:t>time.</a:t>
            </a:r>
            <a:endParaRPr>
              <a:latin typeface="Times New Roman"/>
              <a:cs typeface="Times New Roman"/>
            </a:endParaRPr>
          </a:p>
        </p:txBody>
      </p:sp>
      <p:sp>
        <p:nvSpPr>
          <p:cNvPr id="50183" name="object 8"/>
          <p:cNvSpPr txBox="1">
            <a:spLocks noChangeArrowheads="1"/>
          </p:cNvSpPr>
          <p:nvPr/>
        </p:nvSpPr>
        <p:spPr bwMode="auto">
          <a:xfrm>
            <a:off x="436563" y="2306638"/>
            <a:ext cx="7626350" cy="574675"/>
          </a:xfrm>
          <a:prstGeom prst="rect">
            <a:avLst/>
          </a:prstGeom>
          <a:noFill/>
          <a:ln w="9525">
            <a:noFill/>
            <a:miter lim="800000"/>
            <a:headEnd/>
            <a:tailEnd/>
          </a:ln>
        </p:spPr>
        <p:txBody>
          <a:bodyPr lIns="0" tIns="12700" rIns="0" bIns="0">
            <a:spAutoFit/>
          </a:bodyPr>
          <a:lstStyle/>
          <a:p>
            <a:pPr marL="12700">
              <a:spcBef>
                <a:spcPts val="100"/>
              </a:spcBef>
              <a:buFont typeface="Arial" charset="0"/>
              <a:buChar char="•"/>
              <a:tabLst>
                <a:tab pos="147638" algn="l"/>
              </a:tabLst>
            </a:pPr>
            <a:r>
              <a:rPr lang="en-US">
                <a:latin typeface="Times New Roman" pitchFamily="18" charset="0"/>
                <a:cs typeface="Times New Roman" pitchFamily="18" charset="0"/>
              </a:rPr>
              <a:t>Solid organs most at risk of developing a secondary malignancy are lung and  breast.</a:t>
            </a:r>
          </a:p>
        </p:txBody>
      </p:sp>
      <p:sp>
        <p:nvSpPr>
          <p:cNvPr id="50184" name="object 9"/>
          <p:cNvSpPr txBox="1">
            <a:spLocks noChangeArrowheads="1"/>
          </p:cNvSpPr>
          <p:nvPr/>
        </p:nvSpPr>
        <p:spPr bwMode="auto">
          <a:xfrm>
            <a:off x="436563" y="3679825"/>
            <a:ext cx="7534275" cy="573088"/>
          </a:xfrm>
          <a:prstGeom prst="rect">
            <a:avLst/>
          </a:prstGeom>
          <a:noFill/>
          <a:ln w="9525">
            <a:noFill/>
            <a:miter lim="800000"/>
            <a:headEnd/>
            <a:tailEnd/>
          </a:ln>
        </p:spPr>
        <p:txBody>
          <a:bodyPr lIns="0" tIns="12700" rIns="0" bIns="0">
            <a:spAutoFit/>
          </a:bodyPr>
          <a:lstStyle/>
          <a:p>
            <a:pPr marL="12700">
              <a:spcBef>
                <a:spcPts val="100"/>
              </a:spcBef>
              <a:buFont typeface="Arial" charset="0"/>
              <a:buChar char="•"/>
              <a:tabLst>
                <a:tab pos="147638" algn="l"/>
              </a:tabLst>
            </a:pPr>
            <a:r>
              <a:rPr lang="en-US">
                <a:latin typeface="Times New Roman" pitchFamily="18" charset="0"/>
                <a:cs typeface="Times New Roman" pitchFamily="18" charset="0"/>
              </a:rPr>
              <a:t>Other secondary cancers that occur after succesful completion of treatment  include sarcomas, melanomas and bone tumours.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120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120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120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120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166938" y="436563"/>
            <a:ext cx="4956175" cy="512762"/>
          </a:xfrm>
        </p:spPr>
        <p:txBody>
          <a:bodyPr tIns="13335" rtlCol="0"/>
          <a:lstStyle/>
          <a:p>
            <a:pPr marL="12700" eaLnBrk="1" fontAlgn="auto" hangingPunct="1">
              <a:spcBef>
                <a:spcPts val="105"/>
              </a:spcBef>
              <a:spcAft>
                <a:spcPts val="0"/>
              </a:spcAft>
              <a:defRPr/>
            </a:pPr>
            <a:r>
              <a:rPr spc="-30" dirty="0"/>
              <a:t>GONADAL</a:t>
            </a:r>
            <a:r>
              <a:rPr spc="-125" dirty="0"/>
              <a:t> </a:t>
            </a:r>
            <a:r>
              <a:rPr spc="-15" dirty="0"/>
              <a:t>DYSFUNCTION</a:t>
            </a:r>
          </a:p>
        </p:txBody>
      </p:sp>
      <p:sp>
        <p:nvSpPr>
          <p:cNvPr id="51207" name="object 8"/>
          <p:cNvSpPr txBox="1">
            <a:spLocks noChangeArrowheads="1"/>
          </p:cNvSpPr>
          <p:nvPr/>
        </p:nvSpPr>
        <p:spPr bwMode="auto">
          <a:xfrm>
            <a:off x="365125" y="1160463"/>
            <a:ext cx="7613650" cy="1673225"/>
          </a:xfrm>
          <a:prstGeom prst="rect">
            <a:avLst/>
          </a:prstGeom>
          <a:noFill/>
          <a:ln w="9525">
            <a:noFill/>
            <a:miter lim="800000"/>
            <a:headEnd/>
            <a:tailEnd/>
          </a:ln>
        </p:spPr>
        <p:txBody>
          <a:bodyPr lIns="0" tIns="12700" rIns="0" bIns="0">
            <a:spAutoFit/>
          </a:bodyPr>
          <a:lstStyle/>
          <a:p>
            <a:pPr marL="12700">
              <a:spcBef>
                <a:spcPts val="100"/>
              </a:spcBef>
            </a:pPr>
            <a:r>
              <a:rPr lang="en-US" b="1" u="sng">
                <a:latin typeface="Times New Roman" pitchFamily="18" charset="0"/>
                <a:cs typeface="Times New Roman" pitchFamily="18" charset="0"/>
              </a:rPr>
              <a:t>MALES</a:t>
            </a:r>
            <a:endParaRPr lang="en-US">
              <a:latin typeface="Times New Roman" pitchFamily="18" charset="0"/>
              <a:cs typeface="Times New Roman" pitchFamily="18" charset="0"/>
            </a:endParaRPr>
          </a:p>
          <a:p>
            <a:pPr marL="12700"/>
            <a:endParaRPr lang="en-US">
              <a:latin typeface="Times New Roman" pitchFamily="18" charset="0"/>
              <a:cs typeface="Times New Roman" pitchFamily="18" charset="0"/>
            </a:endParaRPr>
          </a:p>
          <a:p>
            <a:pPr marL="12700"/>
            <a:endParaRPr lang="en-US" sz="19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Post treatment gonadal damage is most often associated with chemotherapy  regimens that include alkylating agents such as cyclophosphamide and  procarbazine.</a:t>
            </a:r>
          </a:p>
        </p:txBody>
      </p:sp>
      <p:sp>
        <p:nvSpPr>
          <p:cNvPr id="9" name="object 9"/>
          <p:cNvSpPr txBox="1"/>
          <p:nvPr/>
        </p:nvSpPr>
        <p:spPr>
          <a:xfrm>
            <a:off x="365125" y="3630613"/>
            <a:ext cx="7867650" cy="574675"/>
          </a:xfrm>
          <a:prstGeom prst="rect">
            <a:avLst/>
          </a:prstGeom>
        </p:spPr>
        <p:txBody>
          <a:bodyPr lIns="0" tIns="12700" rIns="0" bIns="0">
            <a:spAutoFit/>
          </a:bodyPr>
          <a:lstStyle/>
          <a:p>
            <a:pPr marL="147955" indent="-135255" fontAlgn="auto">
              <a:spcBef>
                <a:spcPts val="100"/>
              </a:spcBef>
              <a:spcAft>
                <a:spcPts val="0"/>
              </a:spcAft>
              <a:buFont typeface="Arial"/>
              <a:buChar char="•"/>
              <a:tabLst>
                <a:tab pos="148590" algn="l"/>
              </a:tabLst>
              <a:defRPr/>
            </a:pPr>
            <a:r>
              <a:rPr spc="40" dirty="0">
                <a:latin typeface="Times New Roman"/>
                <a:cs typeface="Times New Roman"/>
              </a:rPr>
              <a:t>Rate</a:t>
            </a:r>
            <a:r>
              <a:rPr spc="-90" dirty="0">
                <a:latin typeface="Times New Roman"/>
                <a:cs typeface="Times New Roman"/>
              </a:rPr>
              <a:t> </a:t>
            </a:r>
            <a:r>
              <a:rPr spc="15" dirty="0">
                <a:latin typeface="Times New Roman"/>
                <a:cs typeface="Times New Roman"/>
              </a:rPr>
              <a:t>of </a:t>
            </a:r>
            <a:r>
              <a:rPr spc="70" dirty="0">
                <a:latin typeface="Times New Roman"/>
                <a:cs typeface="Times New Roman"/>
              </a:rPr>
              <a:t>azoospermia</a:t>
            </a:r>
            <a:r>
              <a:rPr spc="-85" dirty="0">
                <a:latin typeface="Times New Roman"/>
                <a:cs typeface="Times New Roman"/>
              </a:rPr>
              <a:t> </a:t>
            </a:r>
            <a:r>
              <a:rPr spc="55" dirty="0">
                <a:latin typeface="Times New Roman"/>
                <a:cs typeface="Times New Roman"/>
              </a:rPr>
              <a:t>after</a:t>
            </a:r>
            <a:r>
              <a:rPr spc="-65" dirty="0">
                <a:latin typeface="Times New Roman"/>
                <a:cs typeface="Times New Roman"/>
              </a:rPr>
              <a:t> </a:t>
            </a:r>
            <a:r>
              <a:rPr spc="55" dirty="0">
                <a:latin typeface="Times New Roman"/>
                <a:cs typeface="Times New Roman"/>
              </a:rPr>
              <a:t>MOPP</a:t>
            </a:r>
            <a:r>
              <a:rPr spc="-55" dirty="0">
                <a:latin typeface="Times New Roman"/>
                <a:cs typeface="Times New Roman"/>
              </a:rPr>
              <a:t> </a:t>
            </a:r>
            <a:r>
              <a:rPr spc="105" dirty="0">
                <a:latin typeface="Times New Roman"/>
                <a:cs typeface="Times New Roman"/>
              </a:rPr>
              <a:t>and</a:t>
            </a:r>
            <a:r>
              <a:rPr spc="-20" dirty="0">
                <a:latin typeface="Times New Roman"/>
                <a:cs typeface="Times New Roman"/>
              </a:rPr>
              <a:t> </a:t>
            </a:r>
            <a:r>
              <a:rPr spc="-85" dirty="0">
                <a:latin typeface="Times New Roman"/>
                <a:cs typeface="Times New Roman"/>
              </a:rPr>
              <a:t>ABVD</a:t>
            </a:r>
            <a:r>
              <a:rPr spc="-35" dirty="0">
                <a:latin typeface="Times New Roman"/>
                <a:cs typeface="Times New Roman"/>
              </a:rPr>
              <a:t> </a:t>
            </a:r>
            <a:r>
              <a:rPr spc="65" dirty="0">
                <a:latin typeface="Times New Roman"/>
                <a:cs typeface="Times New Roman"/>
              </a:rPr>
              <a:t>regimens</a:t>
            </a:r>
            <a:r>
              <a:rPr spc="-40" dirty="0">
                <a:latin typeface="Times New Roman"/>
                <a:cs typeface="Times New Roman"/>
              </a:rPr>
              <a:t> </a:t>
            </a:r>
            <a:r>
              <a:rPr spc="15" dirty="0">
                <a:latin typeface="Times New Roman"/>
                <a:cs typeface="Times New Roman"/>
              </a:rPr>
              <a:t>is</a:t>
            </a:r>
            <a:r>
              <a:rPr spc="-40" dirty="0">
                <a:latin typeface="Times New Roman"/>
                <a:cs typeface="Times New Roman"/>
              </a:rPr>
              <a:t> </a:t>
            </a:r>
            <a:r>
              <a:rPr spc="55" dirty="0">
                <a:latin typeface="Times New Roman"/>
                <a:cs typeface="Times New Roman"/>
              </a:rPr>
              <a:t>high,</a:t>
            </a:r>
            <a:r>
              <a:rPr spc="-35" dirty="0">
                <a:latin typeface="Times New Roman"/>
                <a:cs typeface="Times New Roman"/>
              </a:rPr>
              <a:t> </a:t>
            </a:r>
            <a:r>
              <a:rPr spc="60" dirty="0">
                <a:latin typeface="Times New Roman"/>
                <a:cs typeface="Times New Roman"/>
              </a:rPr>
              <a:t>ranging</a:t>
            </a:r>
            <a:r>
              <a:rPr spc="10" dirty="0">
                <a:latin typeface="Times New Roman"/>
                <a:cs typeface="Times New Roman"/>
              </a:rPr>
              <a:t> </a:t>
            </a:r>
            <a:r>
              <a:rPr spc="75" dirty="0">
                <a:latin typeface="Times New Roman"/>
                <a:cs typeface="Times New Roman"/>
              </a:rPr>
              <a:t>between</a:t>
            </a:r>
            <a:endParaRPr>
              <a:latin typeface="Times New Roman"/>
              <a:cs typeface="Times New Roman"/>
            </a:endParaRPr>
          </a:p>
          <a:p>
            <a:pPr marL="12700" fontAlgn="auto">
              <a:spcBef>
                <a:spcPts val="5"/>
              </a:spcBef>
              <a:spcAft>
                <a:spcPts val="0"/>
              </a:spcAft>
              <a:defRPr/>
            </a:pPr>
            <a:r>
              <a:rPr spc="35" dirty="0">
                <a:latin typeface="Times New Roman"/>
                <a:cs typeface="Times New Roman"/>
              </a:rPr>
              <a:t>80% </a:t>
            </a:r>
            <a:r>
              <a:rPr spc="90" dirty="0">
                <a:latin typeface="Times New Roman"/>
                <a:cs typeface="Times New Roman"/>
              </a:rPr>
              <a:t>to</a:t>
            </a:r>
            <a:r>
              <a:rPr spc="-120" dirty="0">
                <a:latin typeface="Times New Roman"/>
                <a:cs typeface="Times New Roman"/>
              </a:rPr>
              <a:t> </a:t>
            </a:r>
            <a:r>
              <a:rPr spc="-45" dirty="0">
                <a:latin typeface="Times New Roman"/>
                <a:cs typeface="Times New Roman"/>
              </a:rPr>
              <a:t>100%.</a:t>
            </a:r>
            <a:endParaRPr>
              <a:latin typeface="Times New Roman"/>
              <a:cs typeface="Times New Roman"/>
            </a:endParaRPr>
          </a:p>
        </p:txBody>
      </p:sp>
      <p:sp>
        <p:nvSpPr>
          <p:cNvPr id="51209" name="object 10"/>
          <p:cNvSpPr txBox="1">
            <a:spLocks noChangeArrowheads="1"/>
          </p:cNvSpPr>
          <p:nvPr/>
        </p:nvSpPr>
        <p:spPr bwMode="auto">
          <a:xfrm>
            <a:off x="365125" y="5002213"/>
            <a:ext cx="7270750" cy="574675"/>
          </a:xfrm>
          <a:prstGeom prst="rect">
            <a:avLst/>
          </a:prstGeom>
          <a:noFill/>
          <a:ln w="9525">
            <a:noFill/>
            <a:miter lim="800000"/>
            <a:headEnd/>
            <a:tailEnd/>
          </a:ln>
        </p:spPr>
        <p:txBody>
          <a:bodyPr lIns="0" tIns="12700" rIns="0" bIns="0">
            <a:spAutoFit/>
          </a:bodyPr>
          <a:lstStyle/>
          <a:p>
            <a:pPr marL="123825" indent="-111125">
              <a:spcBef>
                <a:spcPts val="100"/>
              </a:spcBef>
              <a:buFont typeface="Arial" charset="0"/>
              <a:buChar char="•"/>
              <a:tabLst>
                <a:tab pos="147638" algn="l"/>
              </a:tabLst>
            </a:pPr>
            <a:r>
              <a:rPr lang="en-US">
                <a:latin typeface="Times New Roman" pitchFamily="18" charset="0"/>
                <a:cs typeface="Times New Roman" pitchFamily="18" charset="0"/>
              </a:rPr>
              <a:t>Cryoconservation of sperm should be offered to every young male before  undergoing therapy for Hodgkins Lymphoma.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222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222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222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222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2230" name="object 7"/>
          <p:cNvSpPr txBox="1">
            <a:spLocks noChangeArrowheads="1"/>
          </p:cNvSpPr>
          <p:nvPr/>
        </p:nvSpPr>
        <p:spPr bwMode="auto">
          <a:xfrm>
            <a:off x="436563" y="731838"/>
            <a:ext cx="7624762" cy="1398587"/>
          </a:xfrm>
          <a:prstGeom prst="rect">
            <a:avLst/>
          </a:prstGeom>
          <a:noFill/>
          <a:ln w="9525">
            <a:noFill/>
            <a:miter lim="800000"/>
            <a:headEnd/>
            <a:tailEnd/>
          </a:ln>
        </p:spPr>
        <p:txBody>
          <a:bodyPr lIns="0" tIns="12700" rIns="0" bIns="0">
            <a:spAutoFit/>
          </a:bodyPr>
          <a:lstStyle/>
          <a:p>
            <a:pPr marL="12700">
              <a:spcBef>
                <a:spcPts val="100"/>
              </a:spcBef>
            </a:pPr>
            <a:r>
              <a:rPr lang="en-US" b="1" u="sng">
                <a:latin typeface="Times New Roman" pitchFamily="18" charset="0"/>
                <a:cs typeface="Times New Roman" pitchFamily="18" charset="0"/>
              </a:rPr>
              <a:t>FEMALES</a:t>
            </a:r>
            <a:endParaRPr lang="en-US">
              <a:latin typeface="Times New Roman" pitchFamily="18" charset="0"/>
              <a:cs typeface="Times New Roman" pitchFamily="18" charset="0"/>
            </a:endParaRPr>
          </a:p>
          <a:p>
            <a:pPr marL="12700"/>
            <a:endParaRPr lang="en-US">
              <a:latin typeface="Times New Roman" pitchFamily="18" charset="0"/>
              <a:cs typeface="Times New Roman" pitchFamily="18" charset="0"/>
            </a:endParaRPr>
          </a:p>
          <a:p>
            <a:pPr marL="12700"/>
            <a:endParaRPr lang="en-US" sz="19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Alkylating agents cause gonadal damage in females also – premature ovarian  failure</a:t>
            </a:r>
          </a:p>
        </p:txBody>
      </p:sp>
      <p:sp>
        <p:nvSpPr>
          <p:cNvPr id="52231" name="object 8"/>
          <p:cNvSpPr txBox="1">
            <a:spLocks noChangeArrowheads="1"/>
          </p:cNvSpPr>
          <p:nvPr/>
        </p:nvSpPr>
        <p:spPr bwMode="auto">
          <a:xfrm>
            <a:off x="436563" y="3201988"/>
            <a:ext cx="8070850" cy="573087"/>
          </a:xfrm>
          <a:prstGeom prst="rect">
            <a:avLst/>
          </a:prstGeom>
          <a:noFill/>
          <a:ln w="9525">
            <a:noFill/>
            <a:miter lim="800000"/>
            <a:headEnd/>
            <a:tailEnd/>
          </a:ln>
        </p:spPr>
        <p:txBody>
          <a:bodyPr lIns="0" tIns="12700" rIns="0" bIns="0">
            <a:spAutoFit/>
          </a:bodyPr>
          <a:lstStyle/>
          <a:p>
            <a:pPr marL="123825" indent="-111125">
              <a:spcBef>
                <a:spcPts val="100"/>
              </a:spcBef>
              <a:buFont typeface="Arial" charset="0"/>
              <a:buChar char="•"/>
              <a:tabLst>
                <a:tab pos="147638" algn="l"/>
              </a:tabLst>
            </a:pPr>
            <a:r>
              <a:rPr lang="en-US">
                <a:latin typeface="Times New Roman" pitchFamily="18" charset="0"/>
                <a:cs typeface="Times New Roman" pitchFamily="18" charset="0"/>
              </a:rPr>
              <a:t>Premature ovarian failure is defined as amenorrhea for a period of at least 2 years  following treatment with elevated levels of FSH.</a:t>
            </a:r>
          </a:p>
        </p:txBody>
      </p:sp>
      <p:sp>
        <p:nvSpPr>
          <p:cNvPr id="52232" name="object 9"/>
          <p:cNvSpPr txBox="1">
            <a:spLocks noChangeArrowheads="1"/>
          </p:cNvSpPr>
          <p:nvPr/>
        </p:nvSpPr>
        <p:spPr bwMode="auto">
          <a:xfrm>
            <a:off x="436563" y="4848225"/>
            <a:ext cx="8027987" cy="573088"/>
          </a:xfrm>
          <a:prstGeom prst="rect">
            <a:avLst/>
          </a:prstGeom>
          <a:noFill/>
          <a:ln w="9525">
            <a:noFill/>
            <a:miter lim="800000"/>
            <a:headEnd/>
            <a:tailEnd/>
          </a:ln>
        </p:spPr>
        <p:txBody>
          <a:bodyPr lIns="0" tIns="12700" rIns="0" bIns="0">
            <a:spAutoFit/>
          </a:bodyPr>
          <a:lstStyle/>
          <a:p>
            <a:pPr marL="120650" indent="-107950">
              <a:spcBef>
                <a:spcPts val="100"/>
              </a:spcBef>
              <a:buFont typeface="Arial" charset="0"/>
              <a:buChar char="•"/>
              <a:tabLst>
                <a:tab pos="144463" algn="l"/>
              </a:tabLst>
            </a:pPr>
            <a:r>
              <a:rPr lang="en-US">
                <a:latin typeface="Times New Roman" pitchFamily="18" charset="0"/>
                <a:cs typeface="Times New Roman" pitchFamily="18" charset="0"/>
              </a:rPr>
              <a:t>Anti-Mullerian hormone is the most sensitive indicator of gonadal function and  can be used for post- treatment assessment of ovarian reserve.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4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325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325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325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325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841500" y="860425"/>
            <a:ext cx="4886325" cy="574675"/>
          </a:xfrm>
        </p:spPr>
        <p:txBody>
          <a:bodyPr tIns="12700" rtlCol="0"/>
          <a:lstStyle/>
          <a:p>
            <a:pPr marL="12700" eaLnBrk="1" fontAlgn="auto" hangingPunct="1">
              <a:spcBef>
                <a:spcPts val="100"/>
              </a:spcBef>
              <a:spcAft>
                <a:spcPts val="0"/>
              </a:spcAft>
              <a:defRPr/>
            </a:pPr>
            <a:r>
              <a:rPr sz="3600" spc="-65" dirty="0"/>
              <a:t>TREATMENT</a:t>
            </a:r>
            <a:r>
              <a:rPr sz="3600" spc="-110" dirty="0"/>
              <a:t> </a:t>
            </a:r>
            <a:r>
              <a:rPr sz="3600" spc="-135" dirty="0"/>
              <a:t>FAILURES</a:t>
            </a:r>
            <a:endParaRPr sz="3600"/>
          </a:p>
        </p:txBody>
      </p:sp>
      <p:sp>
        <p:nvSpPr>
          <p:cNvPr id="53255" name="object 8"/>
          <p:cNvSpPr txBox="1">
            <a:spLocks noChangeArrowheads="1"/>
          </p:cNvSpPr>
          <p:nvPr/>
        </p:nvSpPr>
        <p:spPr bwMode="auto">
          <a:xfrm>
            <a:off x="293688" y="1874838"/>
            <a:ext cx="8210550" cy="1398587"/>
          </a:xfrm>
          <a:prstGeom prst="rect">
            <a:avLst/>
          </a:prstGeom>
          <a:noFill/>
          <a:ln w="9525">
            <a:noFill/>
            <a:miter lim="800000"/>
            <a:headEnd/>
            <a:tailEnd/>
          </a:ln>
        </p:spPr>
        <p:txBody>
          <a:bodyPr lIns="0" tIns="12700" rIns="0" bIns="0">
            <a:spAutoFit/>
          </a:bodyPr>
          <a:lstStyle/>
          <a:p>
            <a:pPr marL="12700">
              <a:spcBef>
                <a:spcPts val="100"/>
              </a:spcBef>
            </a:pPr>
            <a:r>
              <a:rPr lang="en-US" b="1" u="sng">
                <a:latin typeface="Times New Roman" pitchFamily="18" charset="0"/>
                <a:cs typeface="Times New Roman" pitchFamily="18" charset="0"/>
              </a:rPr>
              <a:t>DIVIDED INTO 3 CATEGORIES:</a:t>
            </a:r>
            <a:endParaRPr lang="en-US">
              <a:latin typeface="Times New Roman" pitchFamily="18" charset="0"/>
              <a:cs typeface="Times New Roman" pitchFamily="18" charset="0"/>
            </a:endParaRPr>
          </a:p>
          <a:p>
            <a:pPr marL="12700">
              <a:spcBef>
                <a:spcPts val="25"/>
              </a:spcBef>
            </a:pPr>
            <a:endParaRPr lang="en-US">
              <a:latin typeface="Times New Roman" pitchFamily="18" charset="0"/>
              <a:cs typeface="Times New Roman" pitchFamily="18" charset="0"/>
            </a:endParaRPr>
          </a:p>
          <a:p>
            <a:pPr marL="12700"/>
            <a:r>
              <a:rPr lang="en-US">
                <a:latin typeface="Times New Roman" pitchFamily="18" charset="0"/>
                <a:cs typeface="Times New Roman" pitchFamily="18" charset="0"/>
              </a:rPr>
              <a:t>A) PRIMARY PROGRESSIVE DISEASE : Patients who never achieved a complete</a:t>
            </a:r>
          </a:p>
          <a:p>
            <a:pPr marL="12700"/>
            <a:r>
              <a:rPr lang="en-US">
                <a:latin typeface="Times New Roman" pitchFamily="18" charset="0"/>
                <a:cs typeface="Times New Roman" pitchFamily="18" charset="0"/>
              </a:rPr>
              <a:t>remission or relapse within 3 months after  end of first line of treatment</a:t>
            </a:r>
          </a:p>
        </p:txBody>
      </p:sp>
      <p:sp>
        <p:nvSpPr>
          <p:cNvPr id="9" name="object 9"/>
          <p:cNvSpPr txBox="1"/>
          <p:nvPr/>
        </p:nvSpPr>
        <p:spPr>
          <a:xfrm>
            <a:off x="293688" y="3521075"/>
            <a:ext cx="2041525" cy="300038"/>
          </a:xfrm>
          <a:prstGeom prst="rect">
            <a:avLst/>
          </a:prstGeom>
        </p:spPr>
        <p:txBody>
          <a:bodyPr lIns="0" tIns="12700" rIns="0" bIns="0">
            <a:spAutoFit/>
          </a:bodyPr>
          <a:lstStyle/>
          <a:p>
            <a:pPr marL="12700" fontAlgn="auto">
              <a:spcBef>
                <a:spcPts val="100"/>
              </a:spcBef>
              <a:spcAft>
                <a:spcPts val="0"/>
              </a:spcAft>
              <a:defRPr/>
            </a:pPr>
            <a:r>
              <a:rPr spc="-30" dirty="0">
                <a:latin typeface="Times New Roman"/>
                <a:cs typeface="Times New Roman"/>
              </a:rPr>
              <a:t>B) </a:t>
            </a:r>
            <a:r>
              <a:rPr spc="-135" dirty="0">
                <a:latin typeface="Times New Roman"/>
                <a:cs typeface="Times New Roman"/>
              </a:rPr>
              <a:t>EARLY</a:t>
            </a:r>
            <a:r>
              <a:rPr spc="-15" dirty="0">
                <a:latin typeface="Times New Roman"/>
                <a:cs typeface="Times New Roman"/>
              </a:rPr>
              <a:t> </a:t>
            </a:r>
            <a:r>
              <a:rPr spc="-55" dirty="0">
                <a:latin typeface="Times New Roman"/>
                <a:cs typeface="Times New Roman"/>
              </a:rPr>
              <a:t>RELAPSE</a:t>
            </a:r>
            <a:endParaRPr>
              <a:latin typeface="Times New Roman"/>
              <a:cs typeface="Times New Roman"/>
            </a:endParaRPr>
          </a:p>
        </p:txBody>
      </p:sp>
      <p:sp>
        <p:nvSpPr>
          <p:cNvPr id="53257" name="object 10"/>
          <p:cNvSpPr txBox="1">
            <a:spLocks noChangeArrowheads="1"/>
          </p:cNvSpPr>
          <p:nvPr/>
        </p:nvSpPr>
        <p:spPr bwMode="auto">
          <a:xfrm>
            <a:off x="4140200" y="3521075"/>
            <a:ext cx="4333875" cy="574675"/>
          </a:xfrm>
          <a:prstGeom prst="rect">
            <a:avLst/>
          </a:prstGeom>
          <a:noFill/>
          <a:ln w="9525">
            <a:noFill/>
            <a:miter lim="800000"/>
            <a:headEnd/>
            <a:tailEnd/>
          </a:ln>
        </p:spPr>
        <p:txBody>
          <a:bodyPr lIns="0" tIns="12700" rIns="0" bIns="0">
            <a:spAutoFit/>
          </a:bodyPr>
          <a:lstStyle/>
          <a:p>
            <a:pPr marL="103188" indent="-92075">
              <a:spcBef>
                <a:spcPts val="100"/>
              </a:spcBef>
            </a:pPr>
            <a:r>
              <a:rPr lang="en-US">
                <a:latin typeface="Times New Roman" pitchFamily="18" charset="0"/>
                <a:cs typeface="Times New Roman" pitchFamily="18" charset="0"/>
              </a:rPr>
              <a:t>: Relapse occurs 3 to 12 months after the end  of 1</a:t>
            </a:r>
            <a:r>
              <a:rPr lang="en-US" baseline="25000">
                <a:latin typeface="Times New Roman" pitchFamily="18" charset="0"/>
                <a:cs typeface="Times New Roman" pitchFamily="18" charset="0"/>
              </a:rPr>
              <a:t>st </a:t>
            </a:r>
            <a:r>
              <a:rPr lang="en-US">
                <a:latin typeface="Times New Roman" pitchFamily="18" charset="0"/>
                <a:cs typeface="Times New Roman" pitchFamily="18" charset="0"/>
              </a:rPr>
              <a:t>treatment</a:t>
            </a:r>
          </a:p>
        </p:txBody>
      </p:sp>
      <p:sp>
        <p:nvSpPr>
          <p:cNvPr id="11" name="object 11"/>
          <p:cNvSpPr txBox="1"/>
          <p:nvPr/>
        </p:nvSpPr>
        <p:spPr>
          <a:xfrm>
            <a:off x="293688" y="4344988"/>
            <a:ext cx="1916112" cy="300037"/>
          </a:xfrm>
          <a:prstGeom prst="rect">
            <a:avLst/>
          </a:prstGeom>
        </p:spPr>
        <p:txBody>
          <a:bodyPr lIns="0" tIns="12700" rIns="0" bIns="0">
            <a:spAutoFit/>
          </a:bodyPr>
          <a:lstStyle/>
          <a:p>
            <a:pPr marL="12700" fontAlgn="auto">
              <a:spcBef>
                <a:spcPts val="100"/>
              </a:spcBef>
              <a:spcAft>
                <a:spcPts val="0"/>
              </a:spcAft>
              <a:defRPr/>
            </a:pPr>
            <a:r>
              <a:rPr spc="15" dirty="0">
                <a:latin typeface="Times New Roman"/>
                <a:cs typeface="Times New Roman"/>
              </a:rPr>
              <a:t>C) </a:t>
            </a:r>
            <a:r>
              <a:rPr spc="-75" dirty="0">
                <a:latin typeface="Times New Roman"/>
                <a:cs typeface="Times New Roman"/>
              </a:rPr>
              <a:t>LATE</a:t>
            </a:r>
            <a:r>
              <a:rPr spc="-135" dirty="0">
                <a:latin typeface="Times New Roman"/>
                <a:cs typeface="Times New Roman"/>
              </a:rPr>
              <a:t> </a:t>
            </a:r>
            <a:r>
              <a:rPr spc="-60" dirty="0">
                <a:latin typeface="Times New Roman"/>
                <a:cs typeface="Times New Roman"/>
              </a:rPr>
              <a:t>RELAPSE</a:t>
            </a:r>
            <a:endParaRPr>
              <a:latin typeface="Times New Roman"/>
              <a:cs typeface="Times New Roman"/>
            </a:endParaRPr>
          </a:p>
        </p:txBody>
      </p:sp>
      <p:sp>
        <p:nvSpPr>
          <p:cNvPr id="53259" name="object 12"/>
          <p:cNvSpPr txBox="1">
            <a:spLocks noChangeArrowheads="1"/>
          </p:cNvSpPr>
          <p:nvPr/>
        </p:nvSpPr>
        <p:spPr bwMode="auto">
          <a:xfrm>
            <a:off x="4130675" y="4344988"/>
            <a:ext cx="4532313" cy="574675"/>
          </a:xfrm>
          <a:prstGeom prst="rect">
            <a:avLst/>
          </a:prstGeom>
          <a:noFill/>
          <a:ln w="9525">
            <a:noFill/>
            <a:miter lim="800000"/>
            <a:headEnd/>
            <a:tailEnd/>
          </a:ln>
        </p:spPr>
        <p:txBody>
          <a:bodyPr lIns="0" tIns="12700" rIns="0" bIns="0">
            <a:spAutoFit/>
          </a:bodyPr>
          <a:lstStyle/>
          <a:p>
            <a:pPr marL="176213" indent="-163513">
              <a:spcBef>
                <a:spcPts val="100"/>
              </a:spcBef>
            </a:pPr>
            <a:r>
              <a:rPr lang="en-US">
                <a:latin typeface="Times New Roman" pitchFamily="18" charset="0"/>
                <a:cs typeface="Times New Roman" pitchFamily="18" charset="0"/>
              </a:rPr>
              <a:t>: Relapse after a complete remission lasting at  least 12 months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427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427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427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427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4278" name="object 7"/>
          <p:cNvSpPr>
            <a:spLocks noGrp="1"/>
          </p:cNvSpPr>
          <p:nvPr>
            <p:ph type="title"/>
          </p:nvPr>
        </p:nvSpPr>
        <p:spPr/>
        <p:txBody>
          <a:bodyPr tIns="13335"/>
          <a:lstStyle/>
          <a:p>
            <a:pPr marL="1666875" indent="-1649413" eaLnBrk="1" hangingPunct="1">
              <a:spcBef>
                <a:spcPts val="100"/>
              </a:spcBef>
            </a:pPr>
            <a:r>
              <a:rPr lang="en-US" smtClean="0">
                <a:latin typeface="Times New Roman" pitchFamily="18" charset="0"/>
                <a:cs typeface="Times New Roman" pitchFamily="18" charset="0"/>
              </a:rPr>
              <a:t>NODULAR LYMPHOCYTE PREDOMINANT  HODGKINS LYMPHOMA</a:t>
            </a:r>
          </a:p>
        </p:txBody>
      </p:sp>
      <p:sp>
        <p:nvSpPr>
          <p:cNvPr id="54279" name="object 8"/>
          <p:cNvSpPr txBox="1">
            <a:spLocks noChangeArrowheads="1"/>
          </p:cNvSpPr>
          <p:nvPr/>
        </p:nvSpPr>
        <p:spPr bwMode="auto">
          <a:xfrm>
            <a:off x="79375" y="1935163"/>
            <a:ext cx="8091488" cy="3043237"/>
          </a:xfrm>
          <a:prstGeom prst="rect">
            <a:avLst/>
          </a:prstGeom>
          <a:noFill/>
          <a:ln w="9525">
            <a:noFill/>
            <a:miter lim="800000"/>
            <a:headEnd/>
            <a:tailEnd/>
          </a:ln>
        </p:spPr>
        <p:txBody>
          <a:bodyPr lIns="0" tIns="12700" rIns="0" bIns="0">
            <a:spAutoFit/>
          </a:bodyPr>
          <a:lstStyle/>
          <a:p>
            <a:pPr marL="120650" indent="-107950">
              <a:spcBef>
                <a:spcPts val="100"/>
              </a:spcBef>
              <a:buFont typeface="Arial" charset="0"/>
              <a:buChar char="•"/>
              <a:tabLst>
                <a:tab pos="147638" algn="l"/>
              </a:tabLst>
            </a:pPr>
            <a:r>
              <a:rPr lang="en-US">
                <a:latin typeface="Times New Roman" pitchFamily="18" charset="0"/>
                <a:cs typeface="Times New Roman" pitchFamily="18" charset="0"/>
              </a:rPr>
              <a:t>Rare sub-type accounting for 5 % of all the cases</a:t>
            </a:r>
          </a:p>
          <a:p>
            <a:pPr marL="120650" indent="-107950">
              <a:buFont typeface="Arial" charset="0"/>
              <a:buChar char="•"/>
              <a:tabLst>
                <a:tab pos="147638" algn="l"/>
              </a:tabLst>
            </a:pPr>
            <a:endParaRPr lang="en-US" sz="2100">
              <a:latin typeface="Times New Roman" pitchFamily="18" charset="0"/>
              <a:cs typeface="Times New Roman" pitchFamily="18" charset="0"/>
            </a:endParaRPr>
          </a:p>
          <a:p>
            <a:pPr marL="120650" indent="-107950">
              <a:buFont typeface="Arial" charset="0"/>
              <a:buChar char="•"/>
              <a:tabLst>
                <a:tab pos="147638" algn="l"/>
              </a:tabLst>
            </a:pPr>
            <a:endParaRPr lang="en-US" sz="1600">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Differ from cHL in terms of clinical features as well as immunophenotype</a:t>
            </a:r>
          </a:p>
          <a:p>
            <a:pPr marL="120650" indent="-107950">
              <a:buFont typeface="Arial" charset="0"/>
              <a:buChar char="•"/>
              <a:tabLst>
                <a:tab pos="147638" algn="l"/>
              </a:tabLst>
            </a:pPr>
            <a:endParaRPr lang="en-US" sz="2100">
              <a:latin typeface="Times New Roman" pitchFamily="18" charset="0"/>
              <a:cs typeface="Times New Roman" pitchFamily="18" charset="0"/>
            </a:endParaRPr>
          </a:p>
          <a:p>
            <a:pPr marL="120650" indent="-107950">
              <a:buFont typeface="Arial" charset="0"/>
              <a:buChar char="•"/>
              <a:tabLst>
                <a:tab pos="147638" algn="l"/>
              </a:tabLst>
            </a:pPr>
            <a:endParaRPr lang="en-US" sz="1600">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The RS cell variants( also called Lymphocyte Predominant RS cells or LP RS cells)  express full program of B cell antigens.</a:t>
            </a:r>
          </a:p>
          <a:p>
            <a:pPr marL="120650" indent="-107950">
              <a:buFont typeface="Arial" charset="0"/>
              <a:buChar char="•"/>
              <a:tabLst>
                <a:tab pos="147638" algn="l"/>
              </a:tabLst>
            </a:pPr>
            <a:endParaRPr lang="en-US">
              <a:latin typeface="Times New Roman" pitchFamily="18" charset="0"/>
              <a:cs typeface="Times New Roman" pitchFamily="18" charset="0"/>
            </a:endParaRPr>
          </a:p>
          <a:p>
            <a:pPr marL="120650" indent="-107950">
              <a:spcBef>
                <a:spcPts val="13"/>
              </a:spcBef>
              <a:buFont typeface="Arial" charset="0"/>
              <a:buChar char="•"/>
              <a:tabLst>
                <a:tab pos="147638" algn="l"/>
              </a:tabLst>
            </a:pPr>
            <a:endParaRPr lang="en-US" sz="1900">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More indolent clinical course.</a:t>
            </a:r>
          </a:p>
        </p:txBody>
      </p:sp>
      <p:sp>
        <p:nvSpPr>
          <p:cNvPr id="9" name="object 9"/>
          <p:cNvSpPr txBox="1"/>
          <p:nvPr/>
        </p:nvSpPr>
        <p:spPr>
          <a:xfrm>
            <a:off x="79375" y="5776913"/>
            <a:ext cx="3702050" cy="300037"/>
          </a:xfrm>
          <a:prstGeom prst="rect">
            <a:avLst/>
          </a:prstGeom>
        </p:spPr>
        <p:txBody>
          <a:bodyPr lIns="0" tIns="12700" rIns="0" bIns="0">
            <a:spAutoFit/>
          </a:bodyPr>
          <a:lstStyle/>
          <a:p>
            <a:pPr marL="147955" indent="-135255" fontAlgn="auto">
              <a:spcBef>
                <a:spcPts val="100"/>
              </a:spcBef>
              <a:spcAft>
                <a:spcPts val="0"/>
              </a:spcAft>
              <a:buFont typeface="Arial"/>
              <a:buChar char="•"/>
              <a:tabLst>
                <a:tab pos="148590" algn="l"/>
              </a:tabLst>
              <a:defRPr/>
            </a:pPr>
            <a:r>
              <a:rPr spc="55" dirty="0">
                <a:latin typeface="Times New Roman"/>
                <a:cs typeface="Times New Roman"/>
              </a:rPr>
              <a:t>Most</a:t>
            </a:r>
            <a:r>
              <a:rPr spc="-95" dirty="0">
                <a:latin typeface="Times New Roman"/>
                <a:cs typeface="Times New Roman"/>
              </a:rPr>
              <a:t> </a:t>
            </a:r>
            <a:r>
              <a:rPr spc="65" dirty="0">
                <a:latin typeface="Times New Roman"/>
                <a:cs typeface="Times New Roman"/>
              </a:rPr>
              <a:t>often</a:t>
            </a:r>
            <a:r>
              <a:rPr spc="-55" dirty="0">
                <a:latin typeface="Times New Roman"/>
                <a:cs typeface="Times New Roman"/>
              </a:rPr>
              <a:t> </a:t>
            </a:r>
            <a:r>
              <a:rPr spc="65" dirty="0">
                <a:latin typeface="Times New Roman"/>
                <a:cs typeface="Times New Roman"/>
              </a:rPr>
              <a:t>diagnosed</a:t>
            </a:r>
            <a:r>
              <a:rPr spc="15" dirty="0">
                <a:latin typeface="Times New Roman"/>
                <a:cs typeface="Times New Roman"/>
              </a:rPr>
              <a:t> </a:t>
            </a:r>
            <a:r>
              <a:rPr spc="70" dirty="0">
                <a:latin typeface="Times New Roman"/>
                <a:cs typeface="Times New Roman"/>
              </a:rPr>
              <a:t>in</a:t>
            </a:r>
            <a:r>
              <a:rPr spc="-55" dirty="0">
                <a:latin typeface="Times New Roman"/>
                <a:cs typeface="Times New Roman"/>
              </a:rPr>
              <a:t> </a:t>
            </a:r>
            <a:r>
              <a:rPr spc="30" dirty="0">
                <a:latin typeface="Times New Roman"/>
                <a:cs typeface="Times New Roman"/>
              </a:rPr>
              <a:t>early</a:t>
            </a:r>
            <a:r>
              <a:rPr spc="-114" dirty="0">
                <a:latin typeface="Times New Roman"/>
                <a:cs typeface="Times New Roman"/>
              </a:rPr>
              <a:t> </a:t>
            </a:r>
            <a:r>
              <a:rPr spc="45" dirty="0">
                <a:latin typeface="Times New Roman"/>
                <a:cs typeface="Times New Roman"/>
              </a:rPr>
              <a:t>stages</a:t>
            </a:r>
            <a:endParaRPr>
              <a:latin typeface="Times New Roman"/>
              <a:cs typeface="Times New Roman"/>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529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529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530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530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365125" y="579438"/>
            <a:ext cx="4057650" cy="512762"/>
          </a:xfrm>
        </p:spPr>
        <p:txBody>
          <a:bodyPr tIns="13335" rtlCol="0"/>
          <a:lstStyle/>
          <a:p>
            <a:pPr marL="12700" eaLnBrk="1" fontAlgn="auto" hangingPunct="1">
              <a:spcBef>
                <a:spcPts val="105"/>
              </a:spcBef>
              <a:spcAft>
                <a:spcPts val="0"/>
              </a:spcAft>
              <a:defRPr/>
            </a:pPr>
            <a:r>
              <a:rPr b="1" u="heavy" spc="-130" dirty="0">
                <a:uFill>
                  <a:solidFill>
                    <a:srgbClr val="000000"/>
                  </a:solidFill>
                </a:uFill>
              </a:rPr>
              <a:t>CLINICAL</a:t>
            </a:r>
            <a:r>
              <a:rPr b="1" u="heavy" spc="-140" dirty="0">
                <a:uFill>
                  <a:solidFill>
                    <a:srgbClr val="000000"/>
                  </a:solidFill>
                </a:uFill>
              </a:rPr>
              <a:t> </a:t>
            </a:r>
            <a:r>
              <a:rPr b="1" u="heavy" spc="-135" dirty="0">
                <a:uFill>
                  <a:solidFill>
                    <a:srgbClr val="000000"/>
                  </a:solidFill>
                </a:uFill>
              </a:rPr>
              <a:t>FEATURES</a:t>
            </a:r>
          </a:p>
        </p:txBody>
      </p:sp>
      <p:sp>
        <p:nvSpPr>
          <p:cNvPr id="55303" name="object 8"/>
          <p:cNvSpPr txBox="1">
            <a:spLocks noChangeArrowheads="1"/>
          </p:cNvSpPr>
          <p:nvPr/>
        </p:nvSpPr>
        <p:spPr bwMode="auto">
          <a:xfrm>
            <a:off x="365125" y="1447800"/>
            <a:ext cx="7794625" cy="4140200"/>
          </a:xfrm>
          <a:prstGeom prst="rect">
            <a:avLst/>
          </a:prstGeom>
          <a:noFill/>
          <a:ln w="9525">
            <a:noFill/>
            <a:miter lim="800000"/>
            <a:headEnd/>
            <a:tailEnd/>
          </a:ln>
        </p:spPr>
        <p:txBody>
          <a:bodyPr lIns="0" tIns="12700" rIns="0" bIns="0">
            <a:spAutoFit/>
          </a:bodyPr>
          <a:lstStyle/>
          <a:p>
            <a:pPr marL="120650" indent="-107950">
              <a:spcBef>
                <a:spcPts val="100"/>
              </a:spcBef>
              <a:buFont typeface="Arial" charset="0"/>
              <a:buChar char="•"/>
              <a:tabLst>
                <a:tab pos="147638" algn="l"/>
              </a:tabLst>
            </a:pPr>
            <a:r>
              <a:rPr lang="en-US">
                <a:latin typeface="Times New Roman" pitchFamily="18" charset="0"/>
                <a:cs typeface="Times New Roman" pitchFamily="18" charset="0"/>
              </a:rPr>
              <a:t>Male patient presenting with a single site of lymphadenopathy that has been  enlarging for months to years.</a:t>
            </a:r>
          </a:p>
          <a:p>
            <a:pPr marL="120650" indent="-107950">
              <a:buFont typeface="Arial" charset="0"/>
              <a:buChar char="•"/>
              <a:tabLst>
                <a:tab pos="147638" algn="l"/>
              </a:tabLst>
            </a:pPr>
            <a:endParaRPr lang="en-US">
              <a:latin typeface="Times New Roman" pitchFamily="18" charset="0"/>
              <a:cs typeface="Times New Roman" pitchFamily="18" charset="0"/>
            </a:endParaRPr>
          </a:p>
          <a:p>
            <a:pPr marL="120650" indent="-107950">
              <a:buFont typeface="Arial" charset="0"/>
              <a:buChar char="•"/>
              <a:tabLst>
                <a:tab pos="147638" algn="l"/>
              </a:tabLst>
            </a:pPr>
            <a:endParaRPr lang="en-US" sz="1900">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Commonly presents in middle age</a:t>
            </a:r>
          </a:p>
          <a:p>
            <a:pPr marL="120650" indent="-107950">
              <a:buFont typeface="Arial" charset="0"/>
              <a:buChar char="•"/>
              <a:tabLst>
                <a:tab pos="147638" algn="l"/>
              </a:tabLst>
            </a:pPr>
            <a:endParaRPr lang="en-US" sz="2100">
              <a:latin typeface="Times New Roman" pitchFamily="18" charset="0"/>
              <a:cs typeface="Times New Roman" pitchFamily="18" charset="0"/>
            </a:endParaRPr>
          </a:p>
          <a:p>
            <a:pPr marL="120650" indent="-107950">
              <a:spcBef>
                <a:spcPts val="13"/>
              </a:spcBef>
              <a:buFont typeface="Arial" charset="0"/>
              <a:buChar char="•"/>
              <a:tabLst>
                <a:tab pos="147638" algn="l"/>
              </a:tabLst>
            </a:pPr>
            <a:endParaRPr lang="en-US" sz="1600">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Most commonly presents with peripheral lymphadenopathy , cervical, axillary  and inguinal</a:t>
            </a:r>
          </a:p>
          <a:p>
            <a:pPr marL="120650" indent="-107950">
              <a:buFont typeface="Arial" charset="0"/>
              <a:buChar char="•"/>
              <a:tabLst>
                <a:tab pos="147638" algn="l"/>
              </a:tabLst>
            </a:pPr>
            <a:endParaRPr lang="en-US">
              <a:latin typeface="Times New Roman" pitchFamily="18" charset="0"/>
              <a:cs typeface="Times New Roman" pitchFamily="18" charset="0"/>
            </a:endParaRPr>
          </a:p>
          <a:p>
            <a:pPr marL="120650" indent="-107950">
              <a:spcBef>
                <a:spcPts val="13"/>
              </a:spcBef>
              <a:buFont typeface="Arial" charset="0"/>
              <a:buChar char="•"/>
              <a:tabLst>
                <a:tab pos="147638" algn="l"/>
              </a:tabLst>
            </a:pPr>
            <a:endParaRPr lang="en-US" sz="1900">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Mediastinal and retroperitoneal lymph node involvement is rare</a:t>
            </a:r>
          </a:p>
          <a:p>
            <a:pPr marL="120650" indent="-107950">
              <a:buFont typeface="Arial" charset="0"/>
              <a:buChar char="•"/>
              <a:tabLst>
                <a:tab pos="147638" algn="l"/>
              </a:tabLst>
            </a:pPr>
            <a:endParaRPr lang="en-US" sz="2100">
              <a:latin typeface="Times New Roman" pitchFamily="18" charset="0"/>
              <a:cs typeface="Times New Roman" pitchFamily="18" charset="0"/>
            </a:endParaRPr>
          </a:p>
          <a:p>
            <a:pPr marL="120650" indent="-107950">
              <a:spcBef>
                <a:spcPts val="13"/>
              </a:spcBef>
              <a:buFont typeface="Arial" charset="0"/>
              <a:buChar char="•"/>
              <a:tabLst>
                <a:tab pos="147638" algn="l"/>
              </a:tabLst>
            </a:pPr>
            <a:endParaRPr lang="en-US" sz="1600">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Relative absence of B symptoms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632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632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632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632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436563" y="508000"/>
            <a:ext cx="2554287" cy="512763"/>
          </a:xfrm>
        </p:spPr>
        <p:txBody>
          <a:bodyPr tIns="13335" rtlCol="0"/>
          <a:lstStyle/>
          <a:p>
            <a:pPr marL="12700" eaLnBrk="1" fontAlgn="auto" hangingPunct="1">
              <a:spcBef>
                <a:spcPts val="105"/>
              </a:spcBef>
              <a:spcAft>
                <a:spcPts val="0"/>
              </a:spcAft>
              <a:defRPr/>
            </a:pPr>
            <a:r>
              <a:rPr b="1" u="heavy" spc="-105" dirty="0">
                <a:uFill>
                  <a:solidFill>
                    <a:srgbClr val="000000"/>
                  </a:solidFill>
                </a:uFill>
              </a:rPr>
              <a:t>PATHOLOGY</a:t>
            </a:r>
          </a:p>
        </p:txBody>
      </p:sp>
      <p:sp>
        <p:nvSpPr>
          <p:cNvPr id="56327" name="object 8"/>
          <p:cNvSpPr txBox="1">
            <a:spLocks noChangeArrowheads="1"/>
          </p:cNvSpPr>
          <p:nvPr/>
        </p:nvSpPr>
        <p:spPr bwMode="auto">
          <a:xfrm>
            <a:off x="222250" y="1231900"/>
            <a:ext cx="8307388" cy="3317875"/>
          </a:xfrm>
          <a:prstGeom prst="rect">
            <a:avLst/>
          </a:prstGeom>
          <a:noFill/>
          <a:ln w="9525">
            <a:noFill/>
            <a:miter lim="800000"/>
            <a:headEnd/>
            <a:tailEnd/>
          </a:ln>
        </p:spPr>
        <p:txBody>
          <a:bodyPr lIns="0" tIns="12700" rIns="0" bIns="0">
            <a:spAutoFit/>
          </a:bodyPr>
          <a:lstStyle/>
          <a:p>
            <a:pPr marL="120650" indent="-107950">
              <a:spcBef>
                <a:spcPts val="100"/>
              </a:spcBef>
              <a:buFont typeface="Arial" charset="0"/>
              <a:buChar char="•"/>
              <a:tabLst>
                <a:tab pos="206375" algn="l"/>
              </a:tabLst>
            </a:pPr>
            <a:r>
              <a:rPr lang="en-US">
                <a:latin typeface="Times New Roman" pitchFamily="18" charset="0"/>
                <a:cs typeface="Times New Roman" pitchFamily="18" charset="0"/>
              </a:rPr>
              <a:t>Monoclonal B cell neoplasm characterised by a nodular and diffuse proliferation of</a:t>
            </a:r>
          </a:p>
          <a:p>
            <a:pPr marL="120650" indent="-107950">
              <a:tabLst>
                <a:tab pos="206375" algn="l"/>
              </a:tabLst>
            </a:pPr>
            <a:r>
              <a:rPr lang="en-US">
                <a:latin typeface="Times New Roman" pitchFamily="18" charset="0"/>
                <a:cs typeface="Times New Roman" pitchFamily="18" charset="0"/>
              </a:rPr>
              <a:t>scattered large neoplastic cells known as LP RS cell variants.</a:t>
            </a:r>
          </a:p>
          <a:p>
            <a:pPr marL="120650" indent="-107950">
              <a:spcBef>
                <a:spcPts val="25"/>
              </a:spcBef>
              <a:tabLst>
                <a:tab pos="206375" algn="l"/>
              </a:tabLst>
            </a:pPr>
            <a:endParaRPr lang="en-US">
              <a:latin typeface="Times New Roman" pitchFamily="18" charset="0"/>
              <a:cs typeface="Times New Roman" pitchFamily="18" charset="0"/>
            </a:endParaRPr>
          </a:p>
          <a:p>
            <a:pPr marL="120650" indent="-107950" algn="just">
              <a:buFont typeface="Arial" charset="0"/>
              <a:buChar char="•"/>
              <a:tabLst>
                <a:tab pos="206375" algn="l"/>
              </a:tabLst>
            </a:pPr>
            <a:r>
              <a:rPr lang="en-US">
                <a:latin typeface="Times New Roman" pitchFamily="18" charset="0"/>
                <a:cs typeface="Times New Roman" pitchFamily="18" charset="0"/>
              </a:rPr>
              <a:t>LP cells have vesicular, poly-lobated nuclei  and distinct but small, usually peripheral ,  nucleoli without perinuclear halos.</a:t>
            </a:r>
          </a:p>
          <a:p>
            <a:pPr marL="120650" indent="-107950">
              <a:spcBef>
                <a:spcPts val="38"/>
              </a:spcBef>
              <a:buFont typeface="Arial" charset="0"/>
              <a:buChar char="•"/>
              <a:tabLst>
                <a:tab pos="206375" algn="l"/>
              </a:tabLst>
            </a:pPr>
            <a:endParaRPr lang="en-US">
              <a:latin typeface="Times New Roman" pitchFamily="18" charset="0"/>
              <a:cs typeface="Times New Roman" pitchFamily="18" charset="0"/>
            </a:endParaRPr>
          </a:p>
          <a:p>
            <a:pPr marL="120650" indent="-107950">
              <a:buFont typeface="Arial" charset="0"/>
              <a:buChar char="•"/>
              <a:tabLst>
                <a:tab pos="206375" algn="l"/>
              </a:tabLst>
            </a:pPr>
            <a:r>
              <a:rPr lang="en-US">
                <a:latin typeface="Times New Roman" pitchFamily="18" charset="0"/>
                <a:cs typeface="Times New Roman" pitchFamily="18" charset="0"/>
              </a:rPr>
              <a:t>Absence of classic RS cells</a:t>
            </a:r>
          </a:p>
          <a:p>
            <a:pPr marL="120650" indent="-107950">
              <a:spcBef>
                <a:spcPts val="25"/>
              </a:spcBef>
              <a:buFont typeface="Arial" charset="0"/>
              <a:buChar char="•"/>
              <a:tabLst>
                <a:tab pos="206375" algn="l"/>
              </a:tabLst>
            </a:pPr>
            <a:endParaRPr lang="en-US">
              <a:latin typeface="Times New Roman" pitchFamily="18" charset="0"/>
              <a:cs typeface="Times New Roman" pitchFamily="18" charset="0"/>
            </a:endParaRPr>
          </a:p>
          <a:p>
            <a:pPr marL="120650" indent="-107950">
              <a:buFont typeface="Arial" charset="0"/>
              <a:buChar char="•"/>
              <a:tabLst>
                <a:tab pos="206375" algn="l"/>
              </a:tabLst>
            </a:pPr>
            <a:r>
              <a:rPr lang="en-US">
                <a:latin typeface="Times New Roman" pitchFamily="18" charset="0"/>
                <a:cs typeface="Times New Roman" pitchFamily="18" charset="0"/>
              </a:rPr>
              <a:t>Background consists of predominantly  lymphocytes, clusters of epithelioid  histiocytes may be present.</a:t>
            </a:r>
          </a:p>
        </p:txBody>
      </p:sp>
      <p:sp>
        <p:nvSpPr>
          <p:cNvPr id="56328" name="object 9"/>
          <p:cNvSpPr>
            <a:spLocks noChangeArrowheads="1"/>
          </p:cNvSpPr>
          <p:nvPr/>
        </p:nvSpPr>
        <p:spPr bwMode="auto">
          <a:xfrm>
            <a:off x="4500563" y="2357438"/>
            <a:ext cx="4429125" cy="3786187"/>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734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734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734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734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3097213" y="504825"/>
            <a:ext cx="2808287" cy="573088"/>
          </a:xfrm>
        </p:spPr>
        <p:txBody>
          <a:bodyPr tIns="12700" rtlCol="0"/>
          <a:lstStyle/>
          <a:p>
            <a:pPr marL="12700" eaLnBrk="1" fontAlgn="auto" hangingPunct="1">
              <a:spcBef>
                <a:spcPts val="100"/>
              </a:spcBef>
              <a:spcAft>
                <a:spcPts val="0"/>
              </a:spcAft>
              <a:defRPr/>
            </a:pPr>
            <a:r>
              <a:rPr sz="3600" b="1" u="heavy" spc="-150" dirty="0">
                <a:uFill>
                  <a:solidFill>
                    <a:srgbClr val="000000"/>
                  </a:solidFill>
                </a:uFill>
              </a:rPr>
              <a:t>TREATMENT</a:t>
            </a:r>
            <a:endParaRPr sz="3600"/>
          </a:p>
        </p:txBody>
      </p:sp>
      <p:sp>
        <p:nvSpPr>
          <p:cNvPr id="8" name="object 8"/>
          <p:cNvSpPr txBox="1"/>
          <p:nvPr/>
        </p:nvSpPr>
        <p:spPr>
          <a:xfrm>
            <a:off x="365125" y="1447800"/>
            <a:ext cx="7985125" cy="3590925"/>
          </a:xfrm>
          <a:prstGeom prst="rect">
            <a:avLst/>
          </a:prstGeom>
        </p:spPr>
        <p:txBody>
          <a:bodyPr lIns="0" tIns="12700" rIns="0" bIns="0">
            <a:spAutoFit/>
          </a:bodyPr>
          <a:lstStyle/>
          <a:p>
            <a:pPr marL="12700" fontAlgn="auto">
              <a:spcBef>
                <a:spcPts val="100"/>
              </a:spcBef>
              <a:spcAft>
                <a:spcPts val="0"/>
              </a:spcAft>
              <a:defRPr/>
            </a:pPr>
            <a:r>
              <a:rPr spc="-15" dirty="0">
                <a:latin typeface="Times New Roman"/>
                <a:cs typeface="Times New Roman"/>
              </a:rPr>
              <a:t>A) </a:t>
            </a:r>
            <a:r>
              <a:rPr spc="-135" dirty="0">
                <a:latin typeface="Times New Roman"/>
                <a:cs typeface="Times New Roman"/>
              </a:rPr>
              <a:t>EARLY </a:t>
            </a:r>
            <a:r>
              <a:rPr spc="-85" dirty="0">
                <a:latin typeface="Times New Roman"/>
                <a:cs typeface="Times New Roman"/>
              </a:rPr>
              <a:t>FAVOURABLE</a:t>
            </a:r>
            <a:r>
              <a:rPr spc="25" dirty="0">
                <a:latin typeface="Times New Roman"/>
                <a:cs typeface="Times New Roman"/>
              </a:rPr>
              <a:t> </a:t>
            </a:r>
            <a:r>
              <a:rPr spc="-85" dirty="0">
                <a:latin typeface="Times New Roman"/>
                <a:cs typeface="Times New Roman"/>
              </a:rPr>
              <a:t>STAGE</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355600" indent="-342900" fontAlgn="auto">
              <a:spcBef>
                <a:spcPts val="0"/>
              </a:spcBef>
              <a:spcAft>
                <a:spcPts val="0"/>
              </a:spcAft>
              <a:buFont typeface="Arial"/>
              <a:buChar char="•"/>
              <a:tabLst>
                <a:tab pos="354965" algn="l"/>
                <a:tab pos="355600" algn="l"/>
              </a:tabLst>
              <a:defRPr/>
            </a:pPr>
            <a:r>
              <a:rPr spc="55" dirty="0">
                <a:latin typeface="Times New Roman"/>
                <a:cs typeface="Times New Roman"/>
              </a:rPr>
              <a:t>Radiotherapy</a:t>
            </a:r>
            <a:r>
              <a:rPr spc="-50" dirty="0">
                <a:latin typeface="Times New Roman"/>
                <a:cs typeface="Times New Roman"/>
              </a:rPr>
              <a:t> </a:t>
            </a:r>
            <a:r>
              <a:rPr spc="15" dirty="0">
                <a:latin typeface="Times New Roman"/>
                <a:cs typeface="Times New Roman"/>
              </a:rPr>
              <a:t>is</a:t>
            </a:r>
            <a:r>
              <a:rPr spc="-80" dirty="0">
                <a:latin typeface="Times New Roman"/>
                <a:cs typeface="Times New Roman"/>
              </a:rPr>
              <a:t> </a:t>
            </a:r>
            <a:r>
              <a:rPr spc="70" dirty="0">
                <a:latin typeface="Times New Roman"/>
                <a:cs typeface="Times New Roman"/>
              </a:rPr>
              <a:t>defined</a:t>
            </a:r>
            <a:r>
              <a:rPr spc="-20" dirty="0">
                <a:latin typeface="Times New Roman"/>
                <a:cs typeface="Times New Roman"/>
              </a:rPr>
              <a:t> </a:t>
            </a:r>
            <a:r>
              <a:rPr spc="45" dirty="0">
                <a:latin typeface="Times New Roman"/>
                <a:cs typeface="Times New Roman"/>
              </a:rPr>
              <a:t>as</a:t>
            </a:r>
            <a:r>
              <a:rPr spc="-55" dirty="0">
                <a:latin typeface="Times New Roman"/>
                <a:cs typeface="Times New Roman"/>
              </a:rPr>
              <a:t> </a:t>
            </a:r>
            <a:r>
              <a:rPr spc="110" dirty="0">
                <a:latin typeface="Times New Roman"/>
                <a:cs typeface="Times New Roman"/>
              </a:rPr>
              <a:t>the</a:t>
            </a:r>
            <a:r>
              <a:rPr spc="-55" dirty="0">
                <a:latin typeface="Times New Roman"/>
                <a:cs typeface="Times New Roman"/>
              </a:rPr>
              <a:t> </a:t>
            </a:r>
            <a:r>
              <a:rPr spc="60" dirty="0">
                <a:latin typeface="Times New Roman"/>
                <a:cs typeface="Times New Roman"/>
              </a:rPr>
              <a:t>mainstay</a:t>
            </a:r>
            <a:r>
              <a:rPr spc="-85" dirty="0">
                <a:latin typeface="Times New Roman"/>
                <a:cs typeface="Times New Roman"/>
              </a:rPr>
              <a:t> </a:t>
            </a:r>
            <a:r>
              <a:rPr spc="15" dirty="0">
                <a:latin typeface="Times New Roman"/>
                <a:cs typeface="Times New Roman"/>
              </a:rPr>
              <a:t>of</a:t>
            </a:r>
            <a:r>
              <a:rPr spc="30" dirty="0">
                <a:latin typeface="Times New Roman"/>
                <a:cs typeface="Times New Roman"/>
              </a:rPr>
              <a:t> </a:t>
            </a:r>
            <a:r>
              <a:rPr spc="105" dirty="0">
                <a:latin typeface="Times New Roman"/>
                <a:cs typeface="Times New Roman"/>
              </a:rPr>
              <a:t>treatment</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355600" indent="-342900" fontAlgn="auto">
              <a:spcBef>
                <a:spcPts val="0"/>
              </a:spcBef>
              <a:spcAft>
                <a:spcPts val="0"/>
              </a:spcAft>
              <a:buFont typeface="Arial"/>
              <a:buChar char="•"/>
              <a:tabLst>
                <a:tab pos="354965" algn="l"/>
                <a:tab pos="355600" algn="l"/>
              </a:tabLst>
              <a:defRPr/>
            </a:pPr>
            <a:r>
              <a:rPr spc="55" dirty="0">
                <a:latin typeface="Times New Roman"/>
                <a:cs typeface="Times New Roman"/>
              </a:rPr>
              <a:t>Most</a:t>
            </a:r>
            <a:r>
              <a:rPr spc="-50" dirty="0">
                <a:latin typeface="Times New Roman"/>
                <a:cs typeface="Times New Roman"/>
              </a:rPr>
              <a:t> </a:t>
            </a:r>
            <a:r>
              <a:rPr spc="30" dirty="0">
                <a:latin typeface="Times New Roman"/>
                <a:cs typeface="Times New Roman"/>
              </a:rPr>
              <a:t>large</a:t>
            </a:r>
            <a:r>
              <a:rPr spc="-85" dirty="0">
                <a:latin typeface="Times New Roman"/>
                <a:cs typeface="Times New Roman"/>
              </a:rPr>
              <a:t> </a:t>
            </a:r>
            <a:r>
              <a:rPr spc="70" dirty="0">
                <a:latin typeface="Times New Roman"/>
                <a:cs typeface="Times New Roman"/>
              </a:rPr>
              <a:t>study</a:t>
            </a:r>
            <a:r>
              <a:rPr spc="-90" dirty="0">
                <a:latin typeface="Times New Roman"/>
                <a:cs typeface="Times New Roman"/>
              </a:rPr>
              <a:t> </a:t>
            </a:r>
            <a:r>
              <a:rPr spc="65" dirty="0">
                <a:latin typeface="Times New Roman"/>
                <a:cs typeface="Times New Roman"/>
              </a:rPr>
              <a:t>groups</a:t>
            </a:r>
            <a:r>
              <a:rPr spc="-55" dirty="0">
                <a:latin typeface="Times New Roman"/>
                <a:cs typeface="Times New Roman"/>
              </a:rPr>
              <a:t> </a:t>
            </a:r>
            <a:r>
              <a:rPr spc="90" dirty="0">
                <a:latin typeface="Times New Roman"/>
                <a:cs typeface="Times New Roman"/>
              </a:rPr>
              <a:t>recommend</a:t>
            </a:r>
            <a:r>
              <a:rPr spc="5" dirty="0">
                <a:latin typeface="Times New Roman"/>
                <a:cs typeface="Times New Roman"/>
              </a:rPr>
              <a:t> </a:t>
            </a:r>
            <a:r>
              <a:rPr spc="-20" dirty="0">
                <a:latin typeface="Times New Roman"/>
                <a:cs typeface="Times New Roman"/>
              </a:rPr>
              <a:t>IF-RT</a:t>
            </a:r>
            <a:r>
              <a:rPr spc="-90" dirty="0">
                <a:latin typeface="Times New Roman"/>
                <a:cs typeface="Times New Roman"/>
              </a:rPr>
              <a:t> </a:t>
            </a:r>
            <a:r>
              <a:rPr spc="45" dirty="0">
                <a:latin typeface="Times New Roman"/>
                <a:cs typeface="Times New Roman"/>
              </a:rPr>
              <a:t>as</a:t>
            </a:r>
            <a:r>
              <a:rPr spc="-55" dirty="0">
                <a:latin typeface="Times New Roman"/>
                <a:cs typeface="Times New Roman"/>
              </a:rPr>
              <a:t> </a:t>
            </a:r>
            <a:r>
              <a:rPr spc="110" dirty="0">
                <a:latin typeface="Times New Roman"/>
                <a:cs typeface="Times New Roman"/>
              </a:rPr>
              <a:t>the</a:t>
            </a:r>
            <a:r>
              <a:rPr spc="-75" dirty="0">
                <a:latin typeface="Times New Roman"/>
                <a:cs typeface="Times New Roman"/>
              </a:rPr>
              <a:t> </a:t>
            </a:r>
            <a:r>
              <a:rPr spc="90" dirty="0">
                <a:latin typeface="Times New Roman"/>
                <a:cs typeface="Times New Roman"/>
              </a:rPr>
              <a:t>standard</a:t>
            </a:r>
            <a:r>
              <a:rPr spc="-55" dirty="0">
                <a:latin typeface="Times New Roman"/>
                <a:cs typeface="Times New Roman"/>
              </a:rPr>
              <a:t> </a:t>
            </a:r>
            <a:r>
              <a:rPr spc="15" dirty="0">
                <a:latin typeface="Times New Roman"/>
                <a:cs typeface="Times New Roman"/>
              </a:rPr>
              <a:t>of </a:t>
            </a:r>
            <a:r>
              <a:rPr spc="50" dirty="0">
                <a:latin typeface="Times New Roman"/>
                <a:cs typeface="Times New Roman"/>
              </a:rPr>
              <a:t>care</a:t>
            </a:r>
            <a:r>
              <a:rPr spc="-60" dirty="0">
                <a:latin typeface="Times New Roman"/>
                <a:cs typeface="Times New Roman"/>
              </a:rPr>
              <a:t> </a:t>
            </a:r>
            <a:r>
              <a:rPr spc="30" dirty="0">
                <a:latin typeface="Times New Roman"/>
                <a:cs typeface="Times New Roman"/>
              </a:rPr>
              <a:t>for</a:t>
            </a:r>
            <a:r>
              <a:rPr spc="-80" dirty="0">
                <a:latin typeface="Times New Roman"/>
                <a:cs typeface="Times New Roman"/>
              </a:rPr>
              <a:t> </a:t>
            </a:r>
            <a:r>
              <a:rPr spc="85" dirty="0">
                <a:latin typeface="Times New Roman"/>
                <a:cs typeface="Times New Roman"/>
              </a:rPr>
              <a:t>patients</a:t>
            </a:r>
            <a:endParaRPr>
              <a:latin typeface="Times New Roman"/>
              <a:cs typeface="Times New Roman"/>
            </a:endParaRPr>
          </a:p>
          <a:p>
            <a:pPr marL="355600" fontAlgn="auto">
              <a:spcBef>
                <a:spcPts val="0"/>
              </a:spcBef>
              <a:spcAft>
                <a:spcPts val="0"/>
              </a:spcAft>
              <a:defRPr/>
            </a:pPr>
            <a:r>
              <a:rPr spc="75" dirty="0">
                <a:latin typeface="Times New Roman"/>
                <a:cs typeface="Times New Roman"/>
              </a:rPr>
              <a:t>with </a:t>
            </a:r>
            <a:r>
              <a:rPr spc="30" dirty="0">
                <a:latin typeface="Times New Roman"/>
                <a:cs typeface="Times New Roman"/>
              </a:rPr>
              <a:t>early </a:t>
            </a:r>
            <a:r>
              <a:rPr spc="35" dirty="0">
                <a:latin typeface="Times New Roman"/>
                <a:cs typeface="Times New Roman"/>
              </a:rPr>
              <a:t>favourable</a:t>
            </a:r>
            <a:r>
              <a:rPr spc="100" dirty="0">
                <a:latin typeface="Times New Roman"/>
                <a:cs typeface="Times New Roman"/>
              </a:rPr>
              <a:t> </a:t>
            </a:r>
            <a:r>
              <a:rPr spc="45" dirty="0">
                <a:latin typeface="Times New Roman"/>
                <a:cs typeface="Times New Roman"/>
              </a:rPr>
              <a:t>disease.</a:t>
            </a:r>
            <a:endParaRPr>
              <a:latin typeface="Times New Roman"/>
              <a:cs typeface="Times New Roman"/>
            </a:endParaRPr>
          </a:p>
          <a:p>
            <a:pPr fontAlgn="auto">
              <a:spcBef>
                <a:spcPts val="0"/>
              </a:spcBef>
              <a:spcAft>
                <a:spcPts val="0"/>
              </a:spcAft>
              <a:defRPr/>
            </a:pPr>
            <a:endParaRPr>
              <a:latin typeface="Times New Roman"/>
              <a:cs typeface="Times New Roman"/>
            </a:endParaRPr>
          </a:p>
          <a:p>
            <a:pPr fontAlgn="auto">
              <a:spcBef>
                <a:spcPts val="10"/>
              </a:spcBef>
              <a:spcAft>
                <a:spcPts val="0"/>
              </a:spcAft>
              <a:defRPr/>
            </a:pPr>
            <a:endParaRPr sz="1950">
              <a:latin typeface="Times New Roman"/>
              <a:cs typeface="Times New Roman"/>
            </a:endParaRPr>
          </a:p>
          <a:p>
            <a:pPr marL="12700" fontAlgn="auto">
              <a:spcBef>
                <a:spcPts val="0"/>
              </a:spcBef>
              <a:spcAft>
                <a:spcPts val="0"/>
              </a:spcAft>
              <a:defRPr/>
            </a:pPr>
            <a:r>
              <a:rPr spc="-30" dirty="0">
                <a:latin typeface="Times New Roman"/>
                <a:cs typeface="Times New Roman"/>
              </a:rPr>
              <a:t>B) </a:t>
            </a:r>
            <a:r>
              <a:rPr spc="-135" dirty="0">
                <a:latin typeface="Times New Roman"/>
                <a:cs typeface="Times New Roman"/>
              </a:rPr>
              <a:t>EARLY </a:t>
            </a:r>
            <a:r>
              <a:rPr spc="-65" dirty="0">
                <a:latin typeface="Times New Roman"/>
                <a:cs typeface="Times New Roman"/>
              </a:rPr>
              <a:t>UNFAVOURABLE </a:t>
            </a:r>
            <a:r>
              <a:rPr spc="-5" dirty="0">
                <a:latin typeface="Times New Roman"/>
                <a:cs typeface="Times New Roman"/>
              </a:rPr>
              <a:t>AND </a:t>
            </a:r>
            <a:r>
              <a:rPr spc="-60" dirty="0">
                <a:latin typeface="Times New Roman"/>
                <a:cs typeface="Times New Roman"/>
              </a:rPr>
              <a:t>ADVANCED</a:t>
            </a:r>
            <a:r>
              <a:rPr spc="215" dirty="0">
                <a:latin typeface="Times New Roman"/>
                <a:cs typeface="Times New Roman"/>
              </a:rPr>
              <a:t> </a:t>
            </a:r>
            <a:r>
              <a:rPr spc="-85" dirty="0">
                <a:latin typeface="Times New Roman"/>
                <a:cs typeface="Times New Roman"/>
              </a:rPr>
              <a:t>STAGES</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355600" indent="-342900" fontAlgn="auto">
              <a:spcBef>
                <a:spcPts val="0"/>
              </a:spcBef>
              <a:spcAft>
                <a:spcPts val="0"/>
              </a:spcAft>
              <a:buFont typeface="Arial"/>
              <a:buChar char="•"/>
              <a:tabLst>
                <a:tab pos="354965" algn="l"/>
                <a:tab pos="355600" algn="l"/>
              </a:tabLst>
              <a:defRPr/>
            </a:pPr>
            <a:r>
              <a:rPr spc="80" dirty="0">
                <a:latin typeface="Times New Roman"/>
                <a:cs typeface="Times New Roman"/>
              </a:rPr>
              <a:t>Treatment</a:t>
            </a:r>
            <a:r>
              <a:rPr spc="-85" dirty="0">
                <a:latin typeface="Times New Roman"/>
                <a:cs typeface="Times New Roman"/>
              </a:rPr>
              <a:t> </a:t>
            </a:r>
            <a:r>
              <a:rPr spc="80" dirty="0">
                <a:latin typeface="Times New Roman"/>
                <a:cs typeface="Times New Roman"/>
              </a:rPr>
              <a:t>plan</a:t>
            </a:r>
            <a:r>
              <a:rPr spc="-30" dirty="0">
                <a:latin typeface="Times New Roman"/>
                <a:cs typeface="Times New Roman"/>
              </a:rPr>
              <a:t> </a:t>
            </a:r>
            <a:r>
              <a:rPr spc="15" dirty="0">
                <a:latin typeface="Times New Roman"/>
                <a:cs typeface="Times New Roman"/>
              </a:rPr>
              <a:t>is</a:t>
            </a:r>
            <a:r>
              <a:rPr spc="-35" dirty="0">
                <a:latin typeface="Times New Roman"/>
                <a:cs typeface="Times New Roman"/>
              </a:rPr>
              <a:t> </a:t>
            </a:r>
            <a:r>
              <a:rPr spc="60" dirty="0">
                <a:latin typeface="Times New Roman"/>
                <a:cs typeface="Times New Roman"/>
              </a:rPr>
              <a:t>identical</a:t>
            </a:r>
            <a:r>
              <a:rPr spc="-15" dirty="0">
                <a:latin typeface="Times New Roman"/>
                <a:cs typeface="Times New Roman"/>
              </a:rPr>
              <a:t> </a:t>
            </a:r>
            <a:r>
              <a:rPr spc="90" dirty="0">
                <a:latin typeface="Times New Roman"/>
                <a:cs typeface="Times New Roman"/>
              </a:rPr>
              <a:t>to</a:t>
            </a:r>
            <a:r>
              <a:rPr spc="-55" dirty="0">
                <a:latin typeface="Times New Roman"/>
                <a:cs typeface="Times New Roman"/>
              </a:rPr>
              <a:t> </a:t>
            </a:r>
            <a:r>
              <a:rPr spc="114" dirty="0">
                <a:latin typeface="Times New Roman"/>
                <a:cs typeface="Times New Roman"/>
              </a:rPr>
              <a:t>that</a:t>
            </a:r>
            <a:r>
              <a:rPr spc="-90" dirty="0">
                <a:latin typeface="Times New Roman"/>
                <a:cs typeface="Times New Roman"/>
              </a:rPr>
              <a:t> </a:t>
            </a:r>
            <a:r>
              <a:rPr spc="15" dirty="0">
                <a:latin typeface="Times New Roman"/>
                <a:cs typeface="Times New Roman"/>
              </a:rPr>
              <a:t>of</a:t>
            </a:r>
            <a:r>
              <a:rPr spc="5" dirty="0">
                <a:latin typeface="Times New Roman"/>
                <a:cs typeface="Times New Roman"/>
              </a:rPr>
              <a:t> </a:t>
            </a:r>
            <a:r>
              <a:rPr spc="10" dirty="0">
                <a:latin typeface="Times New Roman"/>
                <a:cs typeface="Times New Roman"/>
              </a:rPr>
              <a:t>cHL</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355600" indent="-342900" fontAlgn="auto">
              <a:spcBef>
                <a:spcPts val="0"/>
              </a:spcBef>
              <a:spcAft>
                <a:spcPts val="0"/>
              </a:spcAft>
              <a:buFont typeface="Arial"/>
              <a:buChar char="•"/>
              <a:tabLst>
                <a:tab pos="354965" algn="l"/>
                <a:tab pos="355600" algn="l"/>
              </a:tabLst>
              <a:defRPr/>
            </a:pPr>
            <a:r>
              <a:rPr spc="30" dirty="0">
                <a:latin typeface="Times New Roman"/>
                <a:cs typeface="Times New Roman"/>
              </a:rPr>
              <a:t>Relapse</a:t>
            </a:r>
            <a:r>
              <a:rPr spc="-85" dirty="0">
                <a:latin typeface="Times New Roman"/>
                <a:cs typeface="Times New Roman"/>
              </a:rPr>
              <a:t> </a:t>
            </a:r>
            <a:r>
              <a:rPr spc="70" dirty="0">
                <a:latin typeface="Times New Roman"/>
                <a:cs typeface="Times New Roman"/>
              </a:rPr>
              <a:t>rate</a:t>
            </a:r>
            <a:r>
              <a:rPr spc="-55" dirty="0">
                <a:latin typeface="Times New Roman"/>
                <a:cs typeface="Times New Roman"/>
              </a:rPr>
              <a:t> </a:t>
            </a:r>
            <a:r>
              <a:rPr spc="15" dirty="0">
                <a:latin typeface="Times New Roman"/>
                <a:cs typeface="Times New Roman"/>
              </a:rPr>
              <a:t>is</a:t>
            </a:r>
            <a:r>
              <a:rPr spc="-40" dirty="0">
                <a:latin typeface="Times New Roman"/>
                <a:cs typeface="Times New Roman"/>
              </a:rPr>
              <a:t> </a:t>
            </a:r>
            <a:r>
              <a:rPr spc="70" dirty="0">
                <a:latin typeface="Times New Roman"/>
                <a:cs typeface="Times New Roman"/>
              </a:rPr>
              <a:t>higher</a:t>
            </a:r>
            <a:r>
              <a:rPr spc="-70" dirty="0">
                <a:latin typeface="Times New Roman"/>
                <a:cs typeface="Times New Roman"/>
              </a:rPr>
              <a:t> </a:t>
            </a:r>
            <a:r>
              <a:rPr spc="75" dirty="0">
                <a:latin typeface="Times New Roman"/>
                <a:cs typeface="Times New Roman"/>
              </a:rPr>
              <a:t>in</a:t>
            </a:r>
            <a:r>
              <a:rPr spc="-35" dirty="0">
                <a:latin typeface="Times New Roman"/>
                <a:cs typeface="Times New Roman"/>
              </a:rPr>
              <a:t> </a:t>
            </a:r>
            <a:r>
              <a:rPr spc="-10" dirty="0">
                <a:latin typeface="Times New Roman"/>
                <a:cs typeface="Times New Roman"/>
              </a:rPr>
              <a:t>NLPHL</a:t>
            </a:r>
            <a:r>
              <a:rPr spc="-45" dirty="0">
                <a:latin typeface="Times New Roman"/>
                <a:cs typeface="Times New Roman"/>
              </a:rPr>
              <a:t> </a:t>
            </a:r>
            <a:r>
              <a:rPr spc="45" dirty="0">
                <a:latin typeface="Times New Roman"/>
                <a:cs typeface="Times New Roman"/>
              </a:rPr>
              <a:t>as</a:t>
            </a:r>
            <a:r>
              <a:rPr spc="-90" dirty="0">
                <a:latin typeface="Times New Roman"/>
                <a:cs typeface="Times New Roman"/>
              </a:rPr>
              <a:t> </a:t>
            </a:r>
            <a:r>
              <a:rPr spc="80" dirty="0">
                <a:latin typeface="Times New Roman"/>
                <a:cs typeface="Times New Roman"/>
              </a:rPr>
              <a:t>compared</a:t>
            </a:r>
            <a:r>
              <a:rPr spc="-20" dirty="0">
                <a:latin typeface="Times New Roman"/>
                <a:cs typeface="Times New Roman"/>
              </a:rPr>
              <a:t> </a:t>
            </a:r>
            <a:r>
              <a:rPr spc="90" dirty="0">
                <a:latin typeface="Times New Roman"/>
                <a:cs typeface="Times New Roman"/>
              </a:rPr>
              <a:t>to</a:t>
            </a:r>
            <a:r>
              <a:rPr spc="-85" dirty="0">
                <a:latin typeface="Times New Roman"/>
                <a:cs typeface="Times New Roman"/>
              </a:rPr>
              <a:t> </a:t>
            </a:r>
            <a:r>
              <a:rPr spc="10" dirty="0">
                <a:latin typeface="Times New Roman"/>
                <a:cs typeface="Times New Roman"/>
              </a:rPr>
              <a:t>cHL</a:t>
            </a:r>
            <a:endParaRPr>
              <a:latin typeface="Times New Roman"/>
              <a:cs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6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837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837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837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837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674813" y="363538"/>
            <a:ext cx="5649912" cy="514350"/>
          </a:xfrm>
        </p:spPr>
        <p:txBody>
          <a:bodyPr tIns="13335" rtlCol="0"/>
          <a:lstStyle/>
          <a:p>
            <a:pPr marL="12700" eaLnBrk="1" fontAlgn="auto" hangingPunct="1">
              <a:spcBef>
                <a:spcPts val="105"/>
              </a:spcBef>
              <a:spcAft>
                <a:spcPts val="0"/>
              </a:spcAft>
              <a:defRPr/>
            </a:pPr>
            <a:r>
              <a:rPr spc="145" dirty="0"/>
              <a:t>NON </a:t>
            </a:r>
            <a:r>
              <a:rPr spc="30" dirty="0"/>
              <a:t>HODGKINS</a:t>
            </a:r>
            <a:r>
              <a:rPr spc="-229" dirty="0"/>
              <a:t> </a:t>
            </a:r>
            <a:r>
              <a:rPr spc="-50" dirty="0"/>
              <a:t>LYMPHOMA</a:t>
            </a:r>
          </a:p>
        </p:txBody>
      </p:sp>
      <p:sp>
        <p:nvSpPr>
          <p:cNvPr id="58375" name="object 8"/>
          <p:cNvSpPr txBox="1">
            <a:spLocks noChangeArrowheads="1"/>
          </p:cNvSpPr>
          <p:nvPr/>
        </p:nvSpPr>
        <p:spPr bwMode="auto">
          <a:xfrm>
            <a:off x="436563" y="1374775"/>
            <a:ext cx="8172450" cy="4141788"/>
          </a:xfrm>
          <a:prstGeom prst="rect">
            <a:avLst/>
          </a:prstGeom>
          <a:noFill/>
          <a:ln w="9525">
            <a:noFill/>
            <a:miter lim="800000"/>
            <a:headEnd/>
            <a:tailEnd/>
          </a:ln>
        </p:spPr>
        <p:txBody>
          <a:bodyPr lIns="0" tIns="12700" rIns="0" bIns="0">
            <a:spAutoFit/>
          </a:bodyPr>
          <a:lstStyle/>
          <a:p>
            <a:pPr marL="12700">
              <a:spcBef>
                <a:spcPts val="100"/>
              </a:spcBef>
            </a:pPr>
            <a:r>
              <a:rPr lang="en-US" b="1" u="sng">
                <a:latin typeface="Times New Roman" pitchFamily="18" charset="0"/>
                <a:cs typeface="Times New Roman" pitchFamily="18" charset="0"/>
              </a:rPr>
              <a:t>INTRODUCTION</a:t>
            </a:r>
            <a:endParaRPr lang="en-US">
              <a:latin typeface="Times New Roman" pitchFamily="18" charset="0"/>
              <a:cs typeface="Times New Roman" pitchFamily="18" charset="0"/>
            </a:endParaRPr>
          </a:p>
          <a:p>
            <a:pPr marL="12700"/>
            <a:endParaRPr lang="en-US">
              <a:latin typeface="Times New Roman" pitchFamily="18" charset="0"/>
              <a:cs typeface="Times New Roman" pitchFamily="18" charset="0"/>
            </a:endParaRPr>
          </a:p>
          <a:p>
            <a:pPr marL="12700"/>
            <a:endParaRPr lang="en-US" sz="19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Non-Hodgkin’s lymphomas (NHL) are neoplastic transformations of mature B, T,  and natural killer (NK) cells.</a:t>
            </a:r>
          </a:p>
          <a:p>
            <a:pPr marL="12700">
              <a:buFont typeface="Arial" charset="0"/>
              <a:buChar char="•"/>
            </a:pPr>
            <a:endParaRPr lang="en-US">
              <a:latin typeface="Times New Roman" pitchFamily="18" charset="0"/>
              <a:cs typeface="Times New Roman" pitchFamily="18" charset="0"/>
            </a:endParaRPr>
          </a:p>
          <a:p>
            <a:pPr marL="12700">
              <a:buFont typeface="Arial" charset="0"/>
              <a:buChar char="•"/>
            </a:pPr>
            <a:endParaRPr lang="en-US" sz="19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In children diffuse large B-cell lymphoma (DLBCL), Burkitt’s lymphoma (BL), and</a:t>
            </a:r>
          </a:p>
          <a:p>
            <a:pPr marL="12700"/>
            <a:r>
              <a:rPr lang="en-US">
                <a:latin typeface="Times New Roman" pitchFamily="18" charset="0"/>
                <a:cs typeface="Times New Roman" pitchFamily="18" charset="0"/>
              </a:rPr>
              <a:t>lymphoblastic lymphoma are most common.</a:t>
            </a:r>
          </a:p>
          <a:p>
            <a:pPr marL="12700"/>
            <a:endParaRPr lang="en-US">
              <a:latin typeface="Times New Roman" pitchFamily="18" charset="0"/>
              <a:cs typeface="Times New Roman" pitchFamily="18" charset="0"/>
            </a:endParaRPr>
          </a:p>
          <a:p>
            <a:pPr marL="12700"/>
            <a:endParaRPr lang="en-US" sz="19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DLBCL is also the most common histologic subtype in adults.</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Poorer prognosis as compared to Hodgkins Lymphoma as complete cure achieved</a:t>
            </a:r>
          </a:p>
          <a:p>
            <a:pPr marL="12700"/>
            <a:r>
              <a:rPr lang="en-US">
                <a:latin typeface="Times New Roman" pitchFamily="18" charset="0"/>
                <a:cs typeface="Times New Roman" pitchFamily="18" charset="0"/>
              </a:rPr>
              <a:t>in less than 50% of patients(compared to over 80% in Hodgkins).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939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939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939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939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59398" name="object 7"/>
          <p:cNvSpPr>
            <a:spLocks noChangeArrowheads="1"/>
          </p:cNvSpPr>
          <p:nvPr/>
        </p:nvSpPr>
        <p:spPr bwMode="auto">
          <a:xfrm>
            <a:off x="1643063" y="1571625"/>
            <a:ext cx="5486400" cy="4586288"/>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 name="object 8"/>
          <p:cNvSpPr txBox="1"/>
          <p:nvPr/>
        </p:nvSpPr>
        <p:spPr>
          <a:xfrm>
            <a:off x="293688" y="517525"/>
            <a:ext cx="4281487" cy="300038"/>
          </a:xfrm>
          <a:prstGeom prst="rect">
            <a:avLst/>
          </a:prstGeom>
        </p:spPr>
        <p:txBody>
          <a:bodyPr lIns="0" tIns="12700" rIns="0" bIns="0">
            <a:spAutoFit/>
          </a:bodyPr>
          <a:lstStyle/>
          <a:p>
            <a:pPr marL="12700" fontAlgn="auto">
              <a:spcBef>
                <a:spcPts val="100"/>
              </a:spcBef>
              <a:spcAft>
                <a:spcPts val="0"/>
              </a:spcAft>
              <a:defRPr/>
            </a:pPr>
            <a:r>
              <a:rPr b="1" u="sng" spc="-1305" dirty="0">
                <a:uFill>
                  <a:solidFill>
                    <a:srgbClr val="000000"/>
                  </a:solidFill>
                </a:uFill>
                <a:latin typeface="Times New Roman"/>
                <a:cs typeface="Times New Roman"/>
              </a:rPr>
              <a:t>C</a:t>
            </a:r>
            <a:r>
              <a:rPr b="1" u="sng" spc="-150" dirty="0">
                <a:uFill>
                  <a:solidFill>
                    <a:srgbClr val="000000"/>
                  </a:solidFill>
                </a:uFill>
                <a:latin typeface="Times New Roman"/>
                <a:cs typeface="Times New Roman"/>
              </a:rPr>
              <a:t>ELL </a:t>
            </a:r>
            <a:r>
              <a:rPr b="1" u="sng" dirty="0">
                <a:uFill>
                  <a:solidFill>
                    <a:srgbClr val="000000"/>
                  </a:solidFill>
                </a:uFill>
                <a:latin typeface="Times New Roman"/>
                <a:cs typeface="Times New Roman"/>
              </a:rPr>
              <a:t>OF </a:t>
            </a:r>
            <a:r>
              <a:rPr b="1" u="sng" spc="10" dirty="0">
                <a:uFill>
                  <a:solidFill>
                    <a:srgbClr val="000000"/>
                  </a:solidFill>
                </a:uFill>
                <a:latin typeface="Times New Roman"/>
                <a:cs typeface="Times New Roman"/>
              </a:rPr>
              <a:t>ORIGIN </a:t>
            </a:r>
            <a:r>
              <a:rPr b="1" u="sng" spc="-5" dirty="0">
                <a:uFill>
                  <a:solidFill>
                    <a:srgbClr val="000000"/>
                  </a:solidFill>
                </a:uFill>
                <a:latin typeface="Times New Roman"/>
                <a:cs typeface="Times New Roman"/>
              </a:rPr>
              <a:t>OF </a:t>
            </a:r>
            <a:r>
              <a:rPr b="1" u="sng" spc="-45" dirty="0">
                <a:uFill>
                  <a:solidFill>
                    <a:srgbClr val="000000"/>
                  </a:solidFill>
                </a:uFill>
                <a:latin typeface="Times New Roman"/>
                <a:cs typeface="Times New Roman"/>
              </a:rPr>
              <a:t>DIFFERENT</a:t>
            </a:r>
            <a:r>
              <a:rPr b="1" u="sng" spc="-65" dirty="0">
                <a:uFill>
                  <a:solidFill>
                    <a:srgbClr val="000000"/>
                  </a:solidFill>
                </a:uFill>
                <a:latin typeface="Times New Roman"/>
                <a:cs typeface="Times New Roman"/>
              </a:rPr>
              <a:t> </a:t>
            </a:r>
            <a:r>
              <a:rPr b="1" u="sng" spc="-70" dirty="0">
                <a:uFill>
                  <a:solidFill>
                    <a:srgbClr val="000000"/>
                  </a:solidFill>
                </a:uFill>
                <a:latin typeface="Times New Roman"/>
                <a:cs typeface="Times New Roman"/>
              </a:rPr>
              <a:t>NHL’S</a:t>
            </a:r>
            <a:endParaRPr>
              <a:latin typeface="Times New Roman"/>
              <a:cs typeface="Times New Roman"/>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041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041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042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042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365125" y="446088"/>
            <a:ext cx="1212850" cy="300037"/>
          </a:xfrm>
          <a:prstGeom prst="rect">
            <a:avLst/>
          </a:prstGeom>
        </p:spPr>
        <p:txBody>
          <a:bodyPr lIns="0" tIns="12700" rIns="0" bIns="0">
            <a:spAutoFit/>
          </a:bodyPr>
          <a:lstStyle/>
          <a:p>
            <a:pPr marL="12700" fontAlgn="auto">
              <a:spcBef>
                <a:spcPts val="100"/>
              </a:spcBef>
              <a:spcAft>
                <a:spcPts val="0"/>
              </a:spcAft>
              <a:defRPr/>
            </a:pPr>
            <a:r>
              <a:rPr b="1" u="sng" spc="-105" dirty="0">
                <a:uFill>
                  <a:solidFill>
                    <a:srgbClr val="000000"/>
                  </a:solidFill>
                </a:uFill>
                <a:latin typeface="Times New Roman"/>
                <a:cs typeface="Times New Roman"/>
              </a:rPr>
              <a:t>E</a:t>
            </a:r>
            <a:r>
              <a:rPr b="1" u="sng" spc="-110" dirty="0">
                <a:uFill>
                  <a:solidFill>
                    <a:srgbClr val="000000"/>
                  </a:solidFill>
                </a:uFill>
                <a:latin typeface="Times New Roman"/>
                <a:cs typeface="Times New Roman"/>
              </a:rPr>
              <a:t>T</a:t>
            </a:r>
            <a:r>
              <a:rPr b="1" u="sng" spc="-25" dirty="0">
                <a:uFill>
                  <a:solidFill>
                    <a:srgbClr val="000000"/>
                  </a:solidFill>
                </a:uFill>
                <a:latin typeface="Times New Roman"/>
                <a:cs typeface="Times New Roman"/>
              </a:rPr>
              <a:t>IO</a:t>
            </a:r>
            <a:r>
              <a:rPr b="1" u="sng" spc="-45" dirty="0">
                <a:uFill>
                  <a:solidFill>
                    <a:srgbClr val="000000"/>
                  </a:solidFill>
                </a:uFill>
                <a:latin typeface="Times New Roman"/>
                <a:cs typeface="Times New Roman"/>
              </a:rPr>
              <a:t>L</a:t>
            </a:r>
            <a:r>
              <a:rPr b="1" u="sng" spc="-60" dirty="0">
                <a:uFill>
                  <a:solidFill>
                    <a:srgbClr val="000000"/>
                  </a:solidFill>
                </a:uFill>
                <a:latin typeface="Times New Roman"/>
                <a:cs typeface="Times New Roman"/>
              </a:rPr>
              <a:t>OGY</a:t>
            </a:r>
            <a:endParaRPr>
              <a:latin typeface="Times New Roman"/>
              <a:cs typeface="Times New Roman"/>
            </a:endParaRPr>
          </a:p>
        </p:txBody>
      </p:sp>
      <p:sp>
        <p:nvSpPr>
          <p:cNvPr id="60423" name="object 8"/>
          <p:cNvSpPr>
            <a:spLocks noChangeArrowheads="1"/>
          </p:cNvSpPr>
          <p:nvPr/>
        </p:nvSpPr>
        <p:spPr bwMode="auto">
          <a:xfrm>
            <a:off x="857250" y="1071563"/>
            <a:ext cx="7377113" cy="4857750"/>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144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144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144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144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298700" y="290513"/>
            <a:ext cx="4402138" cy="573087"/>
          </a:xfrm>
        </p:spPr>
        <p:txBody>
          <a:bodyPr tIns="12700" rtlCol="0"/>
          <a:lstStyle/>
          <a:p>
            <a:pPr marL="12700" eaLnBrk="1" fontAlgn="auto" hangingPunct="1">
              <a:spcBef>
                <a:spcPts val="100"/>
              </a:spcBef>
              <a:spcAft>
                <a:spcPts val="0"/>
              </a:spcAft>
              <a:defRPr/>
            </a:pPr>
            <a:r>
              <a:rPr sz="3600" spc="-75" dirty="0"/>
              <a:t>CLINICAL</a:t>
            </a:r>
            <a:r>
              <a:rPr sz="3600" spc="-105" dirty="0"/>
              <a:t> </a:t>
            </a:r>
            <a:r>
              <a:rPr sz="3600" spc="-110" dirty="0"/>
              <a:t>FEATURES</a:t>
            </a:r>
            <a:endParaRPr sz="3600"/>
          </a:p>
        </p:txBody>
      </p:sp>
      <p:sp>
        <p:nvSpPr>
          <p:cNvPr id="61447" name="object 8"/>
          <p:cNvSpPr txBox="1">
            <a:spLocks noChangeArrowheads="1"/>
          </p:cNvSpPr>
          <p:nvPr/>
        </p:nvSpPr>
        <p:spPr bwMode="auto">
          <a:xfrm>
            <a:off x="508000" y="1160463"/>
            <a:ext cx="8096250" cy="5238750"/>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NHLs have been divided into groups based on clinical behaviour</a:t>
            </a:r>
          </a:p>
          <a:p>
            <a:pPr marL="12700">
              <a:spcBef>
                <a:spcPts val="25"/>
              </a:spcBef>
            </a:pPr>
            <a:endParaRPr lang="en-US">
              <a:latin typeface="Times New Roman" pitchFamily="18" charset="0"/>
              <a:cs typeface="Times New Roman" pitchFamily="18" charset="0"/>
            </a:endParaRPr>
          </a:p>
          <a:p>
            <a:pPr marL="12700"/>
            <a:r>
              <a:rPr lang="en-US" b="1">
                <a:latin typeface="Times New Roman" pitchFamily="18" charset="0"/>
                <a:cs typeface="Times New Roman" pitchFamily="18" charset="0"/>
              </a:rPr>
              <a:t>A) </a:t>
            </a:r>
            <a:r>
              <a:rPr lang="en-US" b="1" u="sng">
                <a:latin typeface="Times New Roman" pitchFamily="18" charset="0"/>
                <a:cs typeface="Times New Roman" pitchFamily="18" charset="0"/>
              </a:rPr>
              <a:t>LOW-GRADE LYMPHOMAS</a:t>
            </a:r>
            <a:endParaRPr lang="en-US">
              <a:latin typeface="Times New Roman" pitchFamily="18" charset="0"/>
              <a:cs typeface="Times New Roman" pitchFamily="18" charset="0"/>
            </a:endParaRP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Peripheral adenopathy that is painless and slowly progressive.</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Spontaneous regression of enlarged nodes may occur (waxing and waning  LN’s)</a:t>
            </a:r>
          </a:p>
          <a:p>
            <a:pPr marL="12700">
              <a:spcBef>
                <a:spcPts val="25"/>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Primary extra-nodal involvement and B symptoms are not common in patients</a:t>
            </a:r>
          </a:p>
          <a:p>
            <a:pPr marL="12700"/>
            <a:r>
              <a:rPr lang="en-US">
                <a:latin typeface="Times New Roman" pitchFamily="18" charset="0"/>
                <a:cs typeface="Times New Roman" pitchFamily="18" charset="0"/>
              </a:rPr>
              <a:t>with low grade disease.</a:t>
            </a:r>
          </a:p>
          <a:p>
            <a:pPr marL="12700">
              <a:spcBef>
                <a:spcPts val="25"/>
              </a:spcBef>
            </a:pPr>
            <a:endParaRPr lang="en-US">
              <a:latin typeface="Times New Roman" pitchFamily="18" charset="0"/>
              <a:cs typeface="Times New Roman" pitchFamily="18" charset="0"/>
            </a:endParaRPr>
          </a:p>
          <a:p>
            <a:pPr marL="12700"/>
            <a:r>
              <a:rPr lang="en-US" b="1">
                <a:latin typeface="Times New Roman" pitchFamily="18" charset="0"/>
                <a:cs typeface="Times New Roman" pitchFamily="18" charset="0"/>
              </a:rPr>
              <a:t>B) </a:t>
            </a:r>
            <a:r>
              <a:rPr lang="en-US" b="1" u="sng">
                <a:latin typeface="Times New Roman" pitchFamily="18" charset="0"/>
                <a:cs typeface="Times New Roman" pitchFamily="18" charset="0"/>
              </a:rPr>
              <a:t>INTERMEDIATE OR HIGH GRADE</a:t>
            </a:r>
            <a:endParaRPr lang="en-US">
              <a:latin typeface="Times New Roman" pitchFamily="18" charset="0"/>
              <a:cs typeface="Times New Roman" pitchFamily="18" charset="0"/>
            </a:endParaRP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Peripheral lymphadenopathy</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More than one third of patients present with extranodal involvement; the most  common sites are the gastrointestinal tract , skin, bone marrow, sinuses,  genitourinary tract, thyroid, and central nervous system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246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246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246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246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2470" name="object 7"/>
          <p:cNvSpPr txBox="1">
            <a:spLocks noChangeArrowheads="1"/>
          </p:cNvSpPr>
          <p:nvPr/>
        </p:nvSpPr>
        <p:spPr bwMode="auto">
          <a:xfrm>
            <a:off x="293688" y="874713"/>
            <a:ext cx="7727950" cy="4691062"/>
          </a:xfrm>
          <a:prstGeom prst="rect">
            <a:avLst/>
          </a:prstGeom>
          <a:noFill/>
          <a:ln w="9525">
            <a:noFill/>
            <a:miter lim="800000"/>
            <a:headEnd/>
            <a:tailEnd/>
          </a:ln>
        </p:spPr>
        <p:txBody>
          <a:bodyPr lIns="0" tIns="12700" rIns="0" bIns="0">
            <a:spAutoFit/>
          </a:bodyPr>
          <a:lstStyle/>
          <a:p>
            <a:pPr marL="127000" indent="-114300">
              <a:spcBef>
                <a:spcPts val="100"/>
              </a:spcBef>
              <a:buFont typeface="Arial" charset="0"/>
              <a:buChar char="•"/>
              <a:tabLst>
                <a:tab pos="147638" algn="l"/>
              </a:tabLst>
            </a:pPr>
            <a:r>
              <a:rPr lang="en-US">
                <a:latin typeface="Times New Roman" pitchFamily="18" charset="0"/>
                <a:cs typeface="Times New Roman" pitchFamily="18" charset="0"/>
              </a:rPr>
              <a:t>Involvement of retroperitoneal, mesenteric, and pelvic nodes is common in  most histologic subtypes of NHL.</a:t>
            </a:r>
          </a:p>
          <a:p>
            <a:pPr marL="127000" indent="-114300">
              <a:buFont typeface="Arial" charset="0"/>
              <a:buChar char="•"/>
              <a:tabLst>
                <a:tab pos="147638" algn="l"/>
              </a:tabLst>
            </a:pPr>
            <a:endParaRPr lang="en-US">
              <a:latin typeface="Times New Roman" pitchFamily="18" charset="0"/>
              <a:cs typeface="Times New Roman" pitchFamily="18" charset="0"/>
            </a:endParaRPr>
          </a:p>
          <a:p>
            <a:pPr marL="127000" indent="-114300">
              <a:spcBef>
                <a:spcPts val="13"/>
              </a:spcBef>
              <a:buFont typeface="Arial" charset="0"/>
              <a:buChar char="•"/>
              <a:tabLst>
                <a:tab pos="147638" algn="l"/>
              </a:tabLst>
            </a:pPr>
            <a:endParaRPr lang="en-US" sz="1900">
              <a:latin typeface="Times New Roman" pitchFamily="18" charset="0"/>
              <a:cs typeface="Times New Roman" pitchFamily="18" charset="0"/>
            </a:endParaRPr>
          </a:p>
          <a:p>
            <a:pPr marL="127000" indent="-114300">
              <a:buFont typeface="Arial" charset="0"/>
              <a:buChar char="•"/>
              <a:tabLst>
                <a:tab pos="147638" algn="l"/>
              </a:tabLst>
            </a:pPr>
            <a:r>
              <a:rPr lang="en-US">
                <a:latin typeface="Times New Roman" pitchFamily="18" charset="0"/>
                <a:cs typeface="Times New Roman" pitchFamily="18" charset="0"/>
              </a:rPr>
              <a:t>Primary lymphomas of bone are very rare(5%)Most common sites are femur,  pelvis and vertebrae.</a:t>
            </a:r>
          </a:p>
          <a:p>
            <a:pPr marL="127000" indent="-114300">
              <a:buFont typeface="Arial" charset="0"/>
              <a:buChar char="•"/>
              <a:tabLst>
                <a:tab pos="147638" algn="l"/>
              </a:tabLst>
            </a:pPr>
            <a:endParaRPr lang="en-US">
              <a:latin typeface="Times New Roman" pitchFamily="18" charset="0"/>
              <a:cs typeface="Times New Roman" pitchFamily="18" charset="0"/>
            </a:endParaRPr>
          </a:p>
          <a:p>
            <a:pPr marL="127000" indent="-114300">
              <a:spcBef>
                <a:spcPts val="13"/>
              </a:spcBef>
              <a:buFont typeface="Arial" charset="0"/>
              <a:buChar char="•"/>
              <a:tabLst>
                <a:tab pos="147638" algn="l"/>
              </a:tabLst>
            </a:pPr>
            <a:endParaRPr lang="en-US" sz="1900">
              <a:latin typeface="Times New Roman" pitchFamily="18" charset="0"/>
              <a:cs typeface="Times New Roman" pitchFamily="18" charset="0"/>
            </a:endParaRPr>
          </a:p>
          <a:p>
            <a:pPr marL="127000" indent="-114300">
              <a:buFont typeface="Arial" charset="0"/>
              <a:buChar char="•"/>
              <a:tabLst>
                <a:tab pos="147638" algn="l"/>
              </a:tabLst>
            </a:pPr>
            <a:r>
              <a:rPr lang="en-US">
                <a:latin typeface="Times New Roman" pitchFamily="18" charset="0"/>
                <a:cs typeface="Times New Roman" pitchFamily="18" charset="0"/>
              </a:rPr>
              <a:t>Primary GI lymphomas often present with hemorrhage, pain, or obstruction</a:t>
            </a:r>
          </a:p>
          <a:p>
            <a:pPr marL="127000" indent="-114300">
              <a:buFont typeface="Arial" charset="0"/>
              <a:buChar char="•"/>
              <a:tabLst>
                <a:tab pos="147638" algn="l"/>
              </a:tabLst>
            </a:pPr>
            <a:endParaRPr lang="en-US" sz="2100">
              <a:latin typeface="Times New Roman" pitchFamily="18" charset="0"/>
              <a:cs typeface="Times New Roman" pitchFamily="18" charset="0"/>
            </a:endParaRPr>
          </a:p>
          <a:p>
            <a:pPr marL="127000" indent="-114300">
              <a:buFont typeface="Arial" charset="0"/>
              <a:buChar char="•"/>
              <a:tabLst>
                <a:tab pos="147638" algn="l"/>
              </a:tabLst>
            </a:pPr>
            <a:endParaRPr lang="en-US" sz="1600">
              <a:latin typeface="Times New Roman" pitchFamily="18" charset="0"/>
              <a:cs typeface="Times New Roman" pitchFamily="18" charset="0"/>
            </a:endParaRPr>
          </a:p>
          <a:p>
            <a:pPr marL="127000" indent="-114300">
              <a:buFont typeface="Arial" charset="0"/>
              <a:buChar char="•"/>
              <a:tabLst>
                <a:tab pos="147638" algn="l"/>
              </a:tabLst>
            </a:pPr>
            <a:r>
              <a:rPr lang="en-US">
                <a:latin typeface="Times New Roman" pitchFamily="18" charset="0"/>
                <a:cs typeface="Times New Roman" pitchFamily="18" charset="0"/>
              </a:rPr>
              <a:t>Most common site is the stomach. Common histological subtypes presenting  are Diffuse Large B Cell Lymphoma, Mantle Cell Lymphoma and MALT  Lymphoms.</a:t>
            </a:r>
          </a:p>
          <a:p>
            <a:pPr marL="127000" indent="-114300">
              <a:buFont typeface="Arial" charset="0"/>
              <a:buChar char="•"/>
              <a:tabLst>
                <a:tab pos="147638" algn="l"/>
              </a:tabLst>
            </a:pPr>
            <a:endParaRPr lang="en-US">
              <a:latin typeface="Times New Roman" pitchFamily="18" charset="0"/>
              <a:cs typeface="Times New Roman" pitchFamily="18" charset="0"/>
            </a:endParaRPr>
          </a:p>
          <a:p>
            <a:pPr marL="127000" indent="-114300">
              <a:spcBef>
                <a:spcPts val="13"/>
              </a:spcBef>
              <a:buFont typeface="Arial" charset="0"/>
              <a:buChar char="•"/>
              <a:tabLst>
                <a:tab pos="147638" algn="l"/>
              </a:tabLst>
            </a:pPr>
            <a:endParaRPr lang="en-US" sz="1900">
              <a:latin typeface="Times New Roman" pitchFamily="18" charset="0"/>
              <a:cs typeface="Times New Roman" pitchFamily="18" charset="0"/>
            </a:endParaRPr>
          </a:p>
          <a:p>
            <a:pPr marL="127000" indent="-114300">
              <a:buFont typeface="Arial" charset="0"/>
              <a:buChar char="•"/>
              <a:tabLst>
                <a:tab pos="147638" algn="l"/>
              </a:tabLst>
            </a:pPr>
            <a:r>
              <a:rPr lang="en-US">
                <a:latin typeface="Times New Roman" pitchFamily="18" charset="0"/>
                <a:cs typeface="Times New Roman" pitchFamily="18" charset="0"/>
              </a:rPr>
              <a:t>B-symptoms are more common( 30-40% of patients)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349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349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349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349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3494" name="object 7"/>
          <p:cNvSpPr txBox="1">
            <a:spLocks noChangeArrowheads="1"/>
          </p:cNvSpPr>
          <p:nvPr/>
        </p:nvSpPr>
        <p:spPr bwMode="auto">
          <a:xfrm>
            <a:off x="436563" y="1220788"/>
            <a:ext cx="7605712" cy="849312"/>
          </a:xfrm>
          <a:prstGeom prst="rect">
            <a:avLst/>
          </a:prstGeom>
          <a:noFill/>
          <a:ln w="9525">
            <a:noFill/>
            <a:miter lim="800000"/>
            <a:headEnd/>
            <a:tailEnd/>
          </a:ln>
        </p:spPr>
        <p:txBody>
          <a:bodyPr lIns="0" tIns="12700" rIns="0" bIns="0">
            <a:spAutoFit/>
          </a:bodyPr>
          <a:lstStyle/>
          <a:p>
            <a:pPr marL="120650" indent="-107950" algn="just">
              <a:spcBef>
                <a:spcPts val="100"/>
              </a:spcBef>
              <a:buFont typeface="Arial" charset="0"/>
              <a:buChar char="•"/>
              <a:tabLst>
                <a:tab pos="147638" algn="l"/>
              </a:tabLst>
            </a:pPr>
            <a:r>
              <a:rPr lang="en-US">
                <a:latin typeface="Times New Roman" pitchFamily="18" charset="0"/>
                <a:cs typeface="Times New Roman" pitchFamily="18" charset="0"/>
              </a:rPr>
              <a:t>Lymphoblastic lymphoma, a high-grade lymphoma, often manifests with an  anterior superior mediastinal mass, superior vena cava (SVC) syndrome, and  leptomeningeal disease with cranial nerve palsies.</a:t>
            </a:r>
          </a:p>
        </p:txBody>
      </p:sp>
      <p:sp>
        <p:nvSpPr>
          <p:cNvPr id="63495" name="object 8"/>
          <p:cNvSpPr txBox="1">
            <a:spLocks noChangeArrowheads="1"/>
          </p:cNvSpPr>
          <p:nvPr/>
        </p:nvSpPr>
        <p:spPr bwMode="auto">
          <a:xfrm>
            <a:off x="436563" y="2867025"/>
            <a:ext cx="7351712" cy="849313"/>
          </a:xfrm>
          <a:prstGeom prst="rect">
            <a:avLst/>
          </a:prstGeom>
          <a:noFill/>
          <a:ln w="9525">
            <a:noFill/>
            <a:miter lim="800000"/>
            <a:headEnd/>
            <a:tailEnd/>
          </a:ln>
        </p:spPr>
        <p:txBody>
          <a:bodyPr lIns="0" tIns="12700" rIns="0" bIns="0">
            <a:spAutoFit/>
          </a:bodyPr>
          <a:lstStyle/>
          <a:p>
            <a:pPr marL="12700">
              <a:spcBef>
                <a:spcPts val="100"/>
              </a:spcBef>
              <a:buFont typeface="Arial" charset="0"/>
              <a:buChar char="•"/>
              <a:tabLst>
                <a:tab pos="147638" algn="l"/>
              </a:tabLst>
            </a:pPr>
            <a:r>
              <a:rPr lang="en-US">
                <a:latin typeface="Times New Roman" pitchFamily="18" charset="0"/>
                <a:cs typeface="Times New Roman" pitchFamily="18" charset="0"/>
              </a:rPr>
              <a:t>Primary CNS lymphomas are high-grade neoplasms of B-cell origin. Most  lymphomas originating in the CNS are large cell lymphomas or  immunoblastomas, and they account for 1% of all intracranial neoplasms.</a:t>
            </a:r>
          </a:p>
        </p:txBody>
      </p:sp>
      <p:sp>
        <p:nvSpPr>
          <p:cNvPr id="63496" name="object 9"/>
          <p:cNvSpPr txBox="1">
            <a:spLocks noChangeArrowheads="1"/>
          </p:cNvSpPr>
          <p:nvPr/>
        </p:nvSpPr>
        <p:spPr bwMode="auto">
          <a:xfrm>
            <a:off x="436563" y="4787900"/>
            <a:ext cx="7210425" cy="574675"/>
          </a:xfrm>
          <a:prstGeom prst="rect">
            <a:avLst/>
          </a:prstGeom>
          <a:noFill/>
          <a:ln w="9525">
            <a:noFill/>
            <a:miter lim="800000"/>
            <a:headEnd/>
            <a:tailEnd/>
          </a:ln>
        </p:spPr>
        <p:txBody>
          <a:bodyPr lIns="0" tIns="12700" rIns="0" bIns="0">
            <a:spAutoFit/>
          </a:bodyPr>
          <a:lstStyle/>
          <a:p>
            <a:pPr marL="12700">
              <a:spcBef>
                <a:spcPts val="100"/>
              </a:spcBef>
              <a:buFont typeface="Arial" charset="0"/>
              <a:buChar char="•"/>
              <a:tabLst>
                <a:tab pos="147638" algn="l"/>
              </a:tabLst>
            </a:pPr>
            <a:r>
              <a:rPr lang="en-US">
                <a:latin typeface="Times New Roman" pitchFamily="18" charset="0"/>
                <a:cs typeface="Times New Roman" pitchFamily="18" charset="0"/>
              </a:rPr>
              <a:t>Symptoms of primary NHL of the CNS include headache, lethargy, focal  neurologic symptoms, seizures, and paralysis.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451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451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451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451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674938" y="150813"/>
            <a:ext cx="3363912" cy="512762"/>
          </a:xfrm>
        </p:spPr>
        <p:txBody>
          <a:bodyPr tIns="12700" rtlCol="0"/>
          <a:lstStyle/>
          <a:p>
            <a:pPr marL="12700" eaLnBrk="1" fontAlgn="auto" hangingPunct="1">
              <a:spcBef>
                <a:spcPts val="100"/>
              </a:spcBef>
              <a:spcAft>
                <a:spcPts val="0"/>
              </a:spcAft>
              <a:defRPr/>
            </a:pPr>
            <a:r>
              <a:rPr b="1" u="heavy" spc="-254" dirty="0">
                <a:uFill>
                  <a:solidFill>
                    <a:srgbClr val="000000"/>
                  </a:solidFill>
                </a:uFill>
              </a:rPr>
              <a:t>C</a:t>
            </a:r>
            <a:r>
              <a:rPr b="1" u="heavy" spc="-170" dirty="0">
                <a:uFill>
                  <a:solidFill>
                    <a:srgbClr val="000000"/>
                  </a:solidFill>
                </a:uFill>
              </a:rPr>
              <a:t>L</a:t>
            </a:r>
            <a:r>
              <a:rPr b="1" u="heavy" spc="-150" dirty="0">
                <a:uFill>
                  <a:solidFill>
                    <a:srgbClr val="000000"/>
                  </a:solidFill>
                </a:uFill>
              </a:rPr>
              <a:t>A</a:t>
            </a:r>
            <a:r>
              <a:rPr b="1" u="heavy" spc="-110" dirty="0">
                <a:uFill>
                  <a:solidFill>
                    <a:srgbClr val="000000"/>
                  </a:solidFill>
                </a:uFill>
              </a:rPr>
              <a:t>S</a:t>
            </a:r>
            <a:r>
              <a:rPr b="1" u="heavy" spc="-70" dirty="0">
                <a:uFill>
                  <a:solidFill>
                    <a:srgbClr val="000000"/>
                  </a:solidFill>
                </a:uFill>
              </a:rPr>
              <a:t>SIF</a:t>
            </a:r>
            <a:r>
              <a:rPr b="1" u="heavy" spc="-65" dirty="0">
                <a:uFill>
                  <a:solidFill>
                    <a:srgbClr val="000000"/>
                  </a:solidFill>
                </a:uFill>
              </a:rPr>
              <a:t>I</a:t>
            </a:r>
            <a:r>
              <a:rPr b="1" u="heavy" spc="-200" dirty="0">
                <a:uFill>
                  <a:solidFill>
                    <a:srgbClr val="000000"/>
                  </a:solidFill>
                </a:uFill>
              </a:rPr>
              <a:t>C</a:t>
            </a:r>
            <a:r>
              <a:rPr b="1" u="heavy" spc="-320" dirty="0">
                <a:uFill>
                  <a:solidFill>
                    <a:srgbClr val="000000"/>
                  </a:solidFill>
                </a:uFill>
              </a:rPr>
              <a:t>A</a:t>
            </a:r>
            <a:r>
              <a:rPr b="1" u="heavy" spc="25" dirty="0">
                <a:uFill>
                  <a:solidFill>
                    <a:srgbClr val="000000"/>
                  </a:solidFill>
                </a:uFill>
              </a:rPr>
              <a:t>TION</a:t>
            </a:r>
          </a:p>
        </p:txBody>
      </p:sp>
      <p:sp>
        <p:nvSpPr>
          <p:cNvPr id="64519" name="object 8"/>
          <p:cNvSpPr>
            <a:spLocks noChangeArrowheads="1"/>
          </p:cNvSpPr>
          <p:nvPr/>
        </p:nvSpPr>
        <p:spPr bwMode="auto">
          <a:xfrm>
            <a:off x="1000125" y="1071563"/>
            <a:ext cx="7143750" cy="5357812"/>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553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553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554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554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667000" y="363538"/>
            <a:ext cx="3454400" cy="514350"/>
          </a:xfrm>
        </p:spPr>
        <p:txBody>
          <a:bodyPr tIns="13335" rtlCol="0"/>
          <a:lstStyle/>
          <a:p>
            <a:pPr marL="12700" eaLnBrk="1" fontAlgn="auto" hangingPunct="1">
              <a:spcBef>
                <a:spcPts val="105"/>
              </a:spcBef>
              <a:spcAft>
                <a:spcPts val="0"/>
              </a:spcAft>
              <a:defRPr/>
            </a:pPr>
            <a:r>
              <a:rPr b="1" u="heavy" spc="-70" dirty="0">
                <a:uFill>
                  <a:solidFill>
                    <a:srgbClr val="000000"/>
                  </a:solidFill>
                </a:uFill>
              </a:rPr>
              <a:t>INVESTIGATIONS</a:t>
            </a:r>
          </a:p>
        </p:txBody>
      </p:sp>
      <p:sp>
        <p:nvSpPr>
          <p:cNvPr id="65543" name="object 8"/>
          <p:cNvSpPr txBox="1">
            <a:spLocks noChangeArrowheads="1"/>
          </p:cNvSpPr>
          <p:nvPr/>
        </p:nvSpPr>
        <p:spPr bwMode="auto">
          <a:xfrm>
            <a:off x="436563" y="1089025"/>
            <a:ext cx="8153400" cy="4141788"/>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A) BIOPSY</a:t>
            </a: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INDICATION : lymph node larger than 1.5 × 1.5 cm that is not associated with a  documented infection and that persists longer than 4 weeks should  be considered for a biopsy.</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A biopsy should be performed immediately for patients with other findings  suggesting	malignancy</a:t>
            </a:r>
          </a:p>
          <a:p>
            <a:pPr marL="12700">
              <a:spcBef>
                <a:spcPts val="38"/>
              </a:spcBef>
            </a:pPr>
            <a:endParaRPr lang="en-US">
              <a:latin typeface="Times New Roman" pitchFamily="18" charset="0"/>
              <a:cs typeface="Times New Roman" pitchFamily="18" charset="0"/>
            </a:endParaRPr>
          </a:p>
          <a:p>
            <a:pPr marL="12700"/>
            <a:r>
              <a:rPr lang="en-US">
                <a:latin typeface="Times New Roman" pitchFamily="18" charset="0"/>
                <a:cs typeface="Times New Roman" pitchFamily="18" charset="0"/>
              </a:rPr>
              <a:t>B) LABORATORY INVESTIGATIONS</a:t>
            </a:r>
          </a:p>
          <a:p>
            <a:pPr marL="12700">
              <a:spcBef>
                <a:spcPts val="25"/>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Complete Blood Count</a:t>
            </a:r>
          </a:p>
          <a:p>
            <a:pPr marL="12700">
              <a:buFont typeface="Arial" charset="0"/>
              <a:buChar char="•"/>
            </a:pPr>
            <a:r>
              <a:rPr lang="en-US">
                <a:latin typeface="Times New Roman" pitchFamily="18" charset="0"/>
                <a:cs typeface="Times New Roman" pitchFamily="18" charset="0"/>
              </a:rPr>
              <a:t>Liver Function tests</a:t>
            </a:r>
          </a:p>
          <a:p>
            <a:pPr marL="12700">
              <a:buFont typeface="Arial" charset="0"/>
              <a:buChar char="•"/>
            </a:pPr>
            <a:r>
              <a:rPr lang="en-US">
                <a:latin typeface="Times New Roman" pitchFamily="18" charset="0"/>
                <a:cs typeface="Times New Roman" pitchFamily="18" charset="0"/>
              </a:rPr>
              <a:t>Serum Protein Electrophoresis</a:t>
            </a:r>
          </a:p>
          <a:p>
            <a:pPr marL="12700">
              <a:buFont typeface="Arial" charset="0"/>
              <a:buChar char="•"/>
            </a:pPr>
            <a:r>
              <a:rPr lang="en-US">
                <a:latin typeface="Times New Roman" pitchFamily="18" charset="0"/>
                <a:cs typeface="Times New Roman" pitchFamily="18" charset="0"/>
              </a:rPr>
              <a:t>LDH and b-2 microglobulin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656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656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656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656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6566" name="object 7"/>
          <p:cNvSpPr txBox="1">
            <a:spLocks noChangeArrowheads="1"/>
          </p:cNvSpPr>
          <p:nvPr/>
        </p:nvSpPr>
        <p:spPr bwMode="auto">
          <a:xfrm>
            <a:off x="436563" y="446088"/>
            <a:ext cx="8181975" cy="5788025"/>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C) IMAGING</a:t>
            </a:r>
          </a:p>
          <a:p>
            <a:pPr marL="12700">
              <a:spcBef>
                <a:spcPts val="25"/>
              </a:spcBef>
            </a:pPr>
            <a:endParaRPr lang="en-US">
              <a:latin typeface="Times New Roman" pitchFamily="18" charset="0"/>
              <a:cs typeface="Times New Roman" pitchFamily="18" charset="0"/>
            </a:endParaRPr>
          </a:p>
          <a:p>
            <a:pPr marL="12700"/>
            <a:r>
              <a:rPr lang="en-US">
                <a:latin typeface="Times New Roman" pitchFamily="18" charset="0"/>
                <a:cs typeface="Times New Roman" pitchFamily="18" charset="0"/>
              </a:rPr>
              <a:t>a)	CT SCAN</a:t>
            </a: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Chest, abdominal and pelvic CT scans are done routinely.</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Essential for accurate staging of the disease.</a:t>
            </a:r>
          </a:p>
          <a:p>
            <a:pPr marL="12700">
              <a:spcBef>
                <a:spcPts val="25"/>
              </a:spcBef>
            </a:pPr>
            <a:endParaRPr lang="en-US">
              <a:latin typeface="Times New Roman" pitchFamily="18" charset="0"/>
              <a:cs typeface="Times New Roman" pitchFamily="18" charset="0"/>
            </a:endParaRPr>
          </a:p>
          <a:p>
            <a:pPr marL="12700"/>
            <a:r>
              <a:rPr lang="en-US">
                <a:latin typeface="Times New Roman" pitchFamily="18" charset="0"/>
                <a:cs typeface="Times New Roman" pitchFamily="18" charset="0"/>
              </a:rPr>
              <a:t>b)	PET SCAN</a:t>
            </a: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18F-Fluorodeoxyglucose PET scan is highly sensitive for detecting both nodal</a:t>
            </a:r>
          </a:p>
          <a:p>
            <a:pPr marL="12700"/>
            <a:r>
              <a:rPr lang="en-US">
                <a:latin typeface="Times New Roman" pitchFamily="18" charset="0"/>
                <a:cs typeface="Times New Roman" pitchFamily="18" charset="0"/>
              </a:rPr>
              <a:t>and extra-nodal disease.</a:t>
            </a: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Particularly useful for histologically aggressive lymphomas</a:t>
            </a:r>
          </a:p>
          <a:p>
            <a:pPr marL="12700">
              <a:spcBef>
                <a:spcPts val="25"/>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PET scanning detects an actively metabolizing tumor in residual masses  following or during chemotherapy, and persistent abnormal uptake predicts for  early relapse and/or reduced survival.</a:t>
            </a:r>
          </a:p>
          <a:p>
            <a:pPr marL="12700">
              <a:spcBef>
                <a:spcPts val="38"/>
              </a:spcBef>
            </a:pPr>
            <a:endParaRPr lang="en-US">
              <a:latin typeface="Times New Roman" pitchFamily="18" charset="0"/>
              <a:cs typeface="Times New Roman" pitchFamily="18" charset="0"/>
            </a:endParaRPr>
          </a:p>
          <a:p>
            <a:pPr marL="12700"/>
            <a:r>
              <a:rPr lang="en-US">
                <a:latin typeface="Times New Roman" pitchFamily="18" charset="0"/>
                <a:cs typeface="Times New Roman" pitchFamily="18" charset="0"/>
              </a:rPr>
              <a:t>c)	MRI SCAN is useful in detecting bone, bone marrow, and CNS diseases in the  brain and spinal cord.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758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758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758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758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3421063" y="363538"/>
            <a:ext cx="1733550" cy="514350"/>
          </a:xfrm>
        </p:spPr>
        <p:txBody>
          <a:bodyPr tIns="13335" rtlCol="0"/>
          <a:lstStyle/>
          <a:p>
            <a:pPr marL="12700" eaLnBrk="1" fontAlgn="auto" hangingPunct="1">
              <a:spcBef>
                <a:spcPts val="105"/>
              </a:spcBef>
              <a:spcAft>
                <a:spcPts val="0"/>
              </a:spcAft>
              <a:defRPr/>
            </a:pPr>
            <a:r>
              <a:rPr spc="-190" dirty="0"/>
              <a:t>S</a:t>
            </a:r>
            <a:r>
              <a:rPr spc="-160" dirty="0"/>
              <a:t>T</a:t>
            </a:r>
            <a:r>
              <a:rPr spc="-250" dirty="0"/>
              <a:t>A</a:t>
            </a:r>
            <a:r>
              <a:rPr spc="-5" dirty="0"/>
              <a:t>GING</a:t>
            </a:r>
          </a:p>
        </p:txBody>
      </p:sp>
      <p:sp>
        <p:nvSpPr>
          <p:cNvPr id="67591" name="object 8"/>
          <p:cNvSpPr>
            <a:spLocks noChangeArrowheads="1"/>
          </p:cNvSpPr>
          <p:nvPr/>
        </p:nvSpPr>
        <p:spPr bwMode="auto">
          <a:xfrm>
            <a:off x="2000250" y="1290638"/>
            <a:ext cx="5143500" cy="4710112"/>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0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861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861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861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861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365125" y="1447800"/>
            <a:ext cx="5441950" cy="298450"/>
          </a:xfrm>
          <a:prstGeom prst="rect">
            <a:avLst/>
          </a:prstGeom>
        </p:spPr>
        <p:txBody>
          <a:bodyPr lIns="0" tIns="12700" rIns="0" bIns="0">
            <a:spAutoFit/>
          </a:bodyPr>
          <a:lstStyle/>
          <a:p>
            <a:pPr marL="147955" indent="-135255" fontAlgn="auto">
              <a:spcBef>
                <a:spcPts val="100"/>
              </a:spcBef>
              <a:spcAft>
                <a:spcPts val="0"/>
              </a:spcAft>
              <a:buFont typeface="Arial"/>
              <a:buChar char="•"/>
              <a:tabLst>
                <a:tab pos="148590" algn="l"/>
              </a:tabLst>
              <a:defRPr/>
            </a:pPr>
            <a:r>
              <a:rPr spc="65" dirty="0">
                <a:latin typeface="Times New Roman"/>
                <a:cs typeface="Times New Roman"/>
              </a:rPr>
              <a:t>Concept</a:t>
            </a:r>
            <a:r>
              <a:rPr spc="-65" dirty="0">
                <a:latin typeface="Times New Roman"/>
                <a:cs typeface="Times New Roman"/>
              </a:rPr>
              <a:t> </a:t>
            </a:r>
            <a:r>
              <a:rPr spc="15" dirty="0">
                <a:latin typeface="Times New Roman"/>
                <a:cs typeface="Times New Roman"/>
              </a:rPr>
              <a:t>of</a:t>
            </a:r>
            <a:r>
              <a:rPr spc="5" dirty="0">
                <a:latin typeface="Times New Roman"/>
                <a:cs typeface="Times New Roman"/>
              </a:rPr>
              <a:t> </a:t>
            </a:r>
            <a:r>
              <a:rPr spc="55" dirty="0">
                <a:latin typeface="Times New Roman"/>
                <a:cs typeface="Times New Roman"/>
              </a:rPr>
              <a:t>staging</a:t>
            </a:r>
            <a:r>
              <a:rPr dirty="0">
                <a:latin typeface="Times New Roman"/>
                <a:cs typeface="Times New Roman"/>
              </a:rPr>
              <a:t> </a:t>
            </a:r>
            <a:r>
              <a:rPr spc="75" dirty="0">
                <a:latin typeface="Times New Roman"/>
                <a:cs typeface="Times New Roman"/>
              </a:rPr>
              <a:t>has</a:t>
            </a:r>
            <a:r>
              <a:rPr spc="-40" dirty="0">
                <a:latin typeface="Times New Roman"/>
                <a:cs typeface="Times New Roman"/>
              </a:rPr>
              <a:t> </a:t>
            </a:r>
            <a:r>
              <a:rPr spc="30" dirty="0">
                <a:latin typeface="Times New Roman"/>
                <a:cs typeface="Times New Roman"/>
              </a:rPr>
              <a:t>less</a:t>
            </a:r>
            <a:r>
              <a:rPr spc="-50" dirty="0">
                <a:latin typeface="Times New Roman"/>
                <a:cs typeface="Times New Roman"/>
              </a:rPr>
              <a:t> </a:t>
            </a:r>
            <a:r>
              <a:rPr spc="75" dirty="0">
                <a:latin typeface="Times New Roman"/>
                <a:cs typeface="Times New Roman"/>
              </a:rPr>
              <a:t>impact</a:t>
            </a:r>
            <a:r>
              <a:rPr spc="-45" dirty="0">
                <a:latin typeface="Times New Roman"/>
                <a:cs typeface="Times New Roman"/>
              </a:rPr>
              <a:t> </a:t>
            </a:r>
            <a:r>
              <a:rPr spc="75" dirty="0">
                <a:latin typeface="Times New Roman"/>
                <a:cs typeface="Times New Roman"/>
              </a:rPr>
              <a:t>in</a:t>
            </a:r>
            <a:r>
              <a:rPr spc="-10" dirty="0">
                <a:latin typeface="Times New Roman"/>
                <a:cs typeface="Times New Roman"/>
              </a:rPr>
              <a:t> </a:t>
            </a:r>
            <a:r>
              <a:rPr spc="20" dirty="0">
                <a:latin typeface="Times New Roman"/>
                <a:cs typeface="Times New Roman"/>
              </a:rPr>
              <a:t>NHL</a:t>
            </a:r>
            <a:r>
              <a:rPr spc="-50" dirty="0">
                <a:latin typeface="Times New Roman"/>
                <a:cs typeface="Times New Roman"/>
              </a:rPr>
              <a:t> </a:t>
            </a:r>
            <a:r>
              <a:rPr spc="120" dirty="0">
                <a:latin typeface="Times New Roman"/>
                <a:cs typeface="Times New Roman"/>
              </a:rPr>
              <a:t>than</a:t>
            </a:r>
            <a:r>
              <a:rPr spc="-30" dirty="0">
                <a:latin typeface="Times New Roman"/>
                <a:cs typeface="Times New Roman"/>
              </a:rPr>
              <a:t> </a:t>
            </a:r>
            <a:r>
              <a:rPr spc="75" dirty="0">
                <a:latin typeface="Times New Roman"/>
                <a:cs typeface="Times New Roman"/>
              </a:rPr>
              <a:t>in</a:t>
            </a:r>
            <a:r>
              <a:rPr spc="-30" dirty="0">
                <a:latin typeface="Times New Roman"/>
                <a:cs typeface="Times New Roman"/>
              </a:rPr>
              <a:t> </a:t>
            </a:r>
            <a:r>
              <a:rPr spc="10" dirty="0">
                <a:latin typeface="Times New Roman"/>
                <a:cs typeface="Times New Roman"/>
              </a:rPr>
              <a:t>HL</a:t>
            </a:r>
            <a:endParaRPr>
              <a:latin typeface="Times New Roman"/>
              <a:cs typeface="Times New Roman"/>
            </a:endParaRPr>
          </a:p>
        </p:txBody>
      </p:sp>
      <p:sp>
        <p:nvSpPr>
          <p:cNvPr id="8" name="object 8"/>
          <p:cNvSpPr txBox="1"/>
          <p:nvPr/>
        </p:nvSpPr>
        <p:spPr>
          <a:xfrm>
            <a:off x="365125" y="2544763"/>
            <a:ext cx="8105775" cy="574675"/>
          </a:xfrm>
          <a:prstGeom prst="rect">
            <a:avLst/>
          </a:prstGeom>
        </p:spPr>
        <p:txBody>
          <a:bodyPr lIns="0" tIns="12700" rIns="0" bIns="0">
            <a:spAutoFit/>
          </a:bodyPr>
          <a:lstStyle/>
          <a:p>
            <a:pPr marL="147955" indent="-135255" fontAlgn="auto">
              <a:spcBef>
                <a:spcPts val="100"/>
              </a:spcBef>
              <a:spcAft>
                <a:spcPts val="0"/>
              </a:spcAft>
              <a:buFont typeface="Arial"/>
              <a:buChar char="•"/>
              <a:tabLst>
                <a:tab pos="148590" algn="l"/>
              </a:tabLst>
              <a:defRPr/>
            </a:pPr>
            <a:r>
              <a:rPr spc="50" dirty="0">
                <a:latin typeface="Times New Roman"/>
                <a:cs typeface="Times New Roman"/>
              </a:rPr>
              <a:t>Prognosis</a:t>
            </a:r>
            <a:r>
              <a:rPr spc="-35" dirty="0">
                <a:latin typeface="Times New Roman"/>
                <a:cs typeface="Times New Roman"/>
              </a:rPr>
              <a:t> </a:t>
            </a:r>
            <a:r>
              <a:rPr spc="15" dirty="0">
                <a:latin typeface="Times New Roman"/>
                <a:cs typeface="Times New Roman"/>
              </a:rPr>
              <a:t>is</a:t>
            </a:r>
            <a:r>
              <a:rPr spc="-30" dirty="0">
                <a:latin typeface="Times New Roman"/>
                <a:cs typeface="Times New Roman"/>
              </a:rPr>
              <a:t> </a:t>
            </a:r>
            <a:r>
              <a:rPr spc="90" dirty="0">
                <a:latin typeface="Times New Roman"/>
                <a:cs typeface="Times New Roman"/>
              </a:rPr>
              <a:t>more</a:t>
            </a:r>
            <a:r>
              <a:rPr spc="370" dirty="0">
                <a:latin typeface="Times New Roman"/>
                <a:cs typeface="Times New Roman"/>
              </a:rPr>
              <a:t> </a:t>
            </a:r>
            <a:r>
              <a:rPr spc="100" dirty="0">
                <a:latin typeface="Times New Roman"/>
                <a:cs typeface="Times New Roman"/>
              </a:rPr>
              <a:t>dependent</a:t>
            </a:r>
            <a:r>
              <a:rPr spc="-65" dirty="0">
                <a:latin typeface="Times New Roman"/>
                <a:cs typeface="Times New Roman"/>
              </a:rPr>
              <a:t> </a:t>
            </a:r>
            <a:r>
              <a:rPr spc="110" dirty="0">
                <a:latin typeface="Times New Roman"/>
                <a:cs typeface="Times New Roman"/>
              </a:rPr>
              <a:t>on</a:t>
            </a:r>
            <a:r>
              <a:rPr spc="-20" dirty="0">
                <a:latin typeface="Times New Roman"/>
                <a:cs typeface="Times New Roman"/>
              </a:rPr>
              <a:t> </a:t>
            </a:r>
            <a:r>
              <a:rPr spc="45" dirty="0">
                <a:latin typeface="Times New Roman"/>
                <a:cs typeface="Times New Roman"/>
              </a:rPr>
              <a:t>histology</a:t>
            </a:r>
            <a:r>
              <a:rPr spc="-90" dirty="0">
                <a:latin typeface="Times New Roman"/>
                <a:cs typeface="Times New Roman"/>
              </a:rPr>
              <a:t> </a:t>
            </a:r>
            <a:r>
              <a:rPr spc="110" dirty="0">
                <a:latin typeface="Times New Roman"/>
                <a:cs typeface="Times New Roman"/>
              </a:rPr>
              <a:t>and</a:t>
            </a:r>
            <a:r>
              <a:rPr spc="-30" dirty="0">
                <a:latin typeface="Times New Roman"/>
                <a:cs typeface="Times New Roman"/>
              </a:rPr>
              <a:t> </a:t>
            </a:r>
            <a:r>
              <a:rPr spc="30" dirty="0">
                <a:latin typeface="Times New Roman"/>
                <a:cs typeface="Times New Roman"/>
              </a:rPr>
              <a:t>clinical</a:t>
            </a:r>
            <a:r>
              <a:rPr spc="-30" dirty="0">
                <a:latin typeface="Times New Roman"/>
                <a:cs typeface="Times New Roman"/>
              </a:rPr>
              <a:t> </a:t>
            </a:r>
            <a:r>
              <a:rPr spc="80" dirty="0">
                <a:latin typeface="Times New Roman"/>
                <a:cs typeface="Times New Roman"/>
              </a:rPr>
              <a:t>parameters</a:t>
            </a:r>
            <a:r>
              <a:rPr spc="-60" dirty="0">
                <a:latin typeface="Times New Roman"/>
                <a:cs typeface="Times New Roman"/>
              </a:rPr>
              <a:t> </a:t>
            </a:r>
            <a:r>
              <a:rPr spc="120" dirty="0">
                <a:latin typeface="Times New Roman"/>
                <a:cs typeface="Times New Roman"/>
              </a:rPr>
              <a:t>than</a:t>
            </a:r>
            <a:r>
              <a:rPr spc="-40" dirty="0">
                <a:latin typeface="Times New Roman"/>
                <a:cs typeface="Times New Roman"/>
              </a:rPr>
              <a:t> </a:t>
            </a:r>
            <a:r>
              <a:rPr spc="110" dirty="0">
                <a:latin typeface="Times New Roman"/>
                <a:cs typeface="Times New Roman"/>
              </a:rPr>
              <a:t>the</a:t>
            </a:r>
            <a:r>
              <a:rPr spc="-80" dirty="0">
                <a:latin typeface="Times New Roman"/>
                <a:cs typeface="Times New Roman"/>
              </a:rPr>
              <a:t> </a:t>
            </a:r>
            <a:r>
              <a:rPr spc="50" dirty="0">
                <a:latin typeface="Times New Roman"/>
                <a:cs typeface="Times New Roman"/>
              </a:rPr>
              <a:t>stage</a:t>
            </a:r>
            <a:endParaRPr>
              <a:latin typeface="Times New Roman"/>
              <a:cs typeface="Times New Roman"/>
            </a:endParaRPr>
          </a:p>
          <a:p>
            <a:pPr marL="12700" fontAlgn="auto">
              <a:spcBef>
                <a:spcPts val="0"/>
              </a:spcBef>
              <a:spcAft>
                <a:spcPts val="0"/>
              </a:spcAft>
              <a:defRPr/>
            </a:pPr>
            <a:r>
              <a:rPr spc="100" dirty="0">
                <a:latin typeface="Times New Roman"/>
                <a:cs typeface="Times New Roman"/>
              </a:rPr>
              <a:t>at</a:t>
            </a:r>
            <a:r>
              <a:rPr spc="-75" dirty="0">
                <a:latin typeface="Times New Roman"/>
                <a:cs typeface="Times New Roman"/>
              </a:rPr>
              <a:t> </a:t>
            </a:r>
            <a:r>
              <a:rPr spc="80" dirty="0">
                <a:latin typeface="Times New Roman"/>
                <a:cs typeface="Times New Roman"/>
              </a:rPr>
              <a:t>presentation.</a:t>
            </a:r>
            <a:endParaRPr>
              <a:latin typeface="Times New Roman"/>
              <a:cs typeface="Times New Roman"/>
            </a:endParaRPr>
          </a:p>
        </p:txBody>
      </p:sp>
      <p:sp>
        <p:nvSpPr>
          <p:cNvPr id="68616" name="object 9"/>
          <p:cNvSpPr txBox="1">
            <a:spLocks noChangeArrowheads="1"/>
          </p:cNvSpPr>
          <p:nvPr/>
        </p:nvSpPr>
        <p:spPr bwMode="auto">
          <a:xfrm>
            <a:off x="365125" y="3916363"/>
            <a:ext cx="7989888" cy="573087"/>
          </a:xfrm>
          <a:prstGeom prst="rect">
            <a:avLst/>
          </a:prstGeom>
          <a:noFill/>
          <a:ln w="9525">
            <a:noFill/>
            <a:miter lim="800000"/>
            <a:headEnd/>
            <a:tailEnd/>
          </a:ln>
        </p:spPr>
        <p:txBody>
          <a:bodyPr lIns="0" tIns="12700" rIns="0" bIns="0">
            <a:spAutoFit/>
          </a:bodyPr>
          <a:lstStyle/>
          <a:p>
            <a:pPr marL="12700">
              <a:spcBef>
                <a:spcPts val="100"/>
              </a:spcBef>
              <a:buFont typeface="Arial" charset="0"/>
              <a:buChar char="•"/>
              <a:tabLst>
                <a:tab pos="147638" algn="l"/>
              </a:tabLst>
            </a:pPr>
            <a:r>
              <a:rPr lang="en-US">
                <a:latin typeface="Times New Roman" pitchFamily="18" charset="0"/>
                <a:cs typeface="Times New Roman" pitchFamily="18" charset="0"/>
              </a:rPr>
              <a:t>Staging in NHLs, therefore, is done to identify the minority of patients who can  be treated with local therapy or combined modality treatment.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963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963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963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6963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3316288" y="363538"/>
            <a:ext cx="2297112" cy="514350"/>
          </a:xfrm>
        </p:spPr>
        <p:txBody>
          <a:bodyPr tIns="13335" rtlCol="0"/>
          <a:lstStyle/>
          <a:p>
            <a:pPr marL="12700" eaLnBrk="1" fontAlgn="auto" hangingPunct="1">
              <a:spcBef>
                <a:spcPts val="105"/>
              </a:spcBef>
              <a:spcAft>
                <a:spcPts val="0"/>
              </a:spcAft>
              <a:defRPr/>
            </a:pPr>
            <a:r>
              <a:rPr spc="5" dirty="0"/>
              <a:t>PROGNOSIS</a:t>
            </a:r>
          </a:p>
        </p:txBody>
      </p:sp>
      <p:sp>
        <p:nvSpPr>
          <p:cNvPr id="69639" name="object 8"/>
          <p:cNvSpPr>
            <a:spLocks noChangeArrowheads="1"/>
          </p:cNvSpPr>
          <p:nvPr/>
        </p:nvSpPr>
        <p:spPr bwMode="auto">
          <a:xfrm>
            <a:off x="1428750" y="1143000"/>
            <a:ext cx="6143625" cy="4975225"/>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065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065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066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066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044700" y="579438"/>
            <a:ext cx="4908550" cy="512762"/>
          </a:xfrm>
        </p:spPr>
        <p:txBody>
          <a:bodyPr tIns="13335" rtlCol="0"/>
          <a:lstStyle/>
          <a:p>
            <a:pPr marL="12700" eaLnBrk="1" fontAlgn="auto" hangingPunct="1">
              <a:spcBef>
                <a:spcPts val="105"/>
              </a:spcBef>
              <a:spcAft>
                <a:spcPts val="0"/>
              </a:spcAft>
              <a:defRPr/>
            </a:pPr>
            <a:r>
              <a:rPr spc="-60" dirty="0"/>
              <a:t>FOLLICULAR</a:t>
            </a:r>
            <a:r>
              <a:rPr spc="-90" dirty="0"/>
              <a:t> </a:t>
            </a:r>
            <a:r>
              <a:rPr spc="-50" dirty="0"/>
              <a:t>LYMPHOMA</a:t>
            </a:r>
          </a:p>
        </p:txBody>
      </p:sp>
      <p:sp>
        <p:nvSpPr>
          <p:cNvPr id="70663" name="object 8"/>
          <p:cNvSpPr txBox="1">
            <a:spLocks noChangeArrowheads="1"/>
          </p:cNvSpPr>
          <p:nvPr/>
        </p:nvSpPr>
        <p:spPr bwMode="auto">
          <a:xfrm>
            <a:off x="293688" y="1517650"/>
            <a:ext cx="7688262" cy="4056063"/>
          </a:xfrm>
          <a:prstGeom prst="rect">
            <a:avLst/>
          </a:prstGeom>
          <a:noFill/>
          <a:ln w="9525">
            <a:noFill/>
            <a:miter lim="800000"/>
            <a:headEnd/>
            <a:tailEnd/>
          </a:ln>
        </p:spPr>
        <p:txBody>
          <a:bodyPr lIns="0" tIns="12700" rIns="0" bIns="0">
            <a:spAutoFit/>
          </a:bodyPr>
          <a:lstStyle/>
          <a:p>
            <a:pPr marL="127000" indent="-114300">
              <a:spcBef>
                <a:spcPts val="100"/>
              </a:spcBef>
              <a:buFont typeface="Arial" charset="0"/>
              <a:buChar char="•"/>
              <a:tabLst>
                <a:tab pos="147638" algn="l"/>
              </a:tabLst>
            </a:pPr>
            <a:r>
              <a:rPr lang="en-US">
                <a:latin typeface="Times New Roman" pitchFamily="18" charset="0"/>
                <a:cs typeface="Times New Roman" pitchFamily="18" charset="0"/>
              </a:rPr>
              <a:t>Second most common lymphoma</a:t>
            </a:r>
          </a:p>
          <a:p>
            <a:pPr marL="127000" indent="-114300">
              <a:spcBef>
                <a:spcPts val="25"/>
              </a:spcBef>
              <a:buFont typeface="Arial" charset="0"/>
              <a:buChar char="•"/>
              <a:tabLst>
                <a:tab pos="147638" algn="l"/>
              </a:tabLst>
            </a:pPr>
            <a:endParaRPr lang="en-US">
              <a:latin typeface="Times New Roman" pitchFamily="18" charset="0"/>
              <a:cs typeface="Times New Roman" pitchFamily="18" charset="0"/>
            </a:endParaRPr>
          </a:p>
          <a:p>
            <a:pPr marL="127000" indent="-114300">
              <a:buFont typeface="Arial" charset="0"/>
              <a:buChar char="•"/>
              <a:tabLst>
                <a:tab pos="147638" algn="l"/>
              </a:tabLst>
            </a:pPr>
            <a:r>
              <a:rPr lang="en-US">
                <a:latin typeface="Times New Roman" pitchFamily="18" charset="0"/>
                <a:cs typeface="Times New Roman" pitchFamily="18" charset="0"/>
              </a:rPr>
              <a:t>Comprises of 20 % of all NHL’s</a:t>
            </a:r>
          </a:p>
          <a:p>
            <a:pPr marL="127000" indent="-114300">
              <a:buFont typeface="Arial" charset="0"/>
              <a:buChar char="•"/>
              <a:tabLst>
                <a:tab pos="147638" algn="l"/>
              </a:tabLst>
            </a:pPr>
            <a:endParaRPr lang="en-US" sz="2100">
              <a:latin typeface="Times New Roman" pitchFamily="18" charset="0"/>
              <a:cs typeface="Times New Roman" pitchFamily="18" charset="0"/>
            </a:endParaRPr>
          </a:p>
          <a:p>
            <a:pPr marL="127000" indent="-114300">
              <a:spcBef>
                <a:spcPts val="1238"/>
              </a:spcBef>
              <a:tabLst>
                <a:tab pos="147638" algn="l"/>
              </a:tabLst>
            </a:pPr>
            <a:r>
              <a:rPr lang="en-US" b="1" u="sng">
                <a:latin typeface="Times New Roman" pitchFamily="18" charset="0"/>
                <a:cs typeface="Times New Roman" pitchFamily="18" charset="0"/>
              </a:rPr>
              <a:t>PATHOLOGY</a:t>
            </a:r>
            <a:endParaRPr lang="en-US">
              <a:latin typeface="Times New Roman" pitchFamily="18" charset="0"/>
              <a:cs typeface="Times New Roman" pitchFamily="18" charset="0"/>
            </a:endParaRPr>
          </a:p>
          <a:p>
            <a:pPr marL="127000" indent="-114300">
              <a:spcBef>
                <a:spcPts val="25"/>
              </a:spcBef>
              <a:tabLst>
                <a:tab pos="147638" algn="l"/>
              </a:tabLst>
            </a:pPr>
            <a:endParaRPr lang="en-US">
              <a:latin typeface="Times New Roman" pitchFamily="18" charset="0"/>
              <a:cs typeface="Times New Roman" pitchFamily="18" charset="0"/>
            </a:endParaRPr>
          </a:p>
          <a:p>
            <a:pPr marL="127000" indent="-114300">
              <a:buFont typeface="Arial" charset="0"/>
              <a:buChar char="•"/>
              <a:tabLst>
                <a:tab pos="147638" algn="l"/>
              </a:tabLst>
            </a:pPr>
            <a:r>
              <a:rPr lang="en-US">
                <a:latin typeface="Times New Roman" pitchFamily="18" charset="0"/>
                <a:cs typeface="Times New Roman" pitchFamily="18" charset="0"/>
              </a:rPr>
              <a:t>Follicular Lymphomas are malignant counterparts of normal germinal center  B cells.</a:t>
            </a:r>
          </a:p>
          <a:p>
            <a:pPr marL="127000" indent="-114300">
              <a:spcBef>
                <a:spcPts val="38"/>
              </a:spcBef>
              <a:buFont typeface="Arial" charset="0"/>
              <a:buChar char="•"/>
              <a:tabLst>
                <a:tab pos="147638" algn="l"/>
              </a:tabLst>
            </a:pPr>
            <a:endParaRPr lang="en-US">
              <a:latin typeface="Times New Roman" pitchFamily="18" charset="0"/>
              <a:cs typeface="Times New Roman" pitchFamily="18" charset="0"/>
            </a:endParaRPr>
          </a:p>
          <a:p>
            <a:pPr marL="127000" indent="-114300">
              <a:buFont typeface="Arial" charset="0"/>
              <a:buChar char="•"/>
              <a:tabLst>
                <a:tab pos="147638" algn="l"/>
              </a:tabLst>
            </a:pPr>
            <a:r>
              <a:rPr lang="en-US">
                <a:latin typeface="Times New Roman" pitchFamily="18" charset="0"/>
                <a:cs typeface="Times New Roman" pitchFamily="18" charset="0"/>
              </a:rPr>
              <a:t>Neoplastic cells consist of a mixture of centrocytes and centroblasts.</a:t>
            </a:r>
          </a:p>
          <a:p>
            <a:pPr marL="127000" indent="-114300">
              <a:buFont typeface="Arial" charset="0"/>
              <a:buChar char="•"/>
              <a:tabLst>
                <a:tab pos="147638" algn="l"/>
              </a:tabLst>
            </a:pPr>
            <a:endParaRPr lang="en-US" sz="2100">
              <a:latin typeface="Times New Roman" pitchFamily="18" charset="0"/>
              <a:cs typeface="Times New Roman" pitchFamily="18" charset="0"/>
            </a:endParaRPr>
          </a:p>
          <a:p>
            <a:pPr marL="127000" indent="-114300">
              <a:spcBef>
                <a:spcPts val="13"/>
              </a:spcBef>
              <a:buFont typeface="Arial" charset="0"/>
              <a:buChar char="•"/>
              <a:tabLst>
                <a:tab pos="147638" algn="l"/>
              </a:tabLst>
            </a:pPr>
            <a:endParaRPr lang="en-US" sz="1600">
              <a:latin typeface="Times New Roman" pitchFamily="18" charset="0"/>
              <a:cs typeface="Times New Roman" pitchFamily="18" charset="0"/>
            </a:endParaRPr>
          </a:p>
          <a:p>
            <a:pPr marL="127000" indent="-114300">
              <a:buFont typeface="Arial" charset="0"/>
              <a:buChar char="•"/>
              <a:tabLst>
                <a:tab pos="147638" algn="l"/>
              </a:tabLst>
            </a:pPr>
            <a:r>
              <a:rPr lang="en-US">
                <a:latin typeface="Times New Roman" pitchFamily="18" charset="0"/>
                <a:cs typeface="Times New Roman" pitchFamily="18" charset="0"/>
              </a:rPr>
              <a:t>The clinical aggressiveness of the tumor correlates with the number of  centroblasts that are present.</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168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168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168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168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93688" y="946150"/>
            <a:ext cx="2435225" cy="300038"/>
          </a:xfrm>
        </p:spPr>
        <p:txBody>
          <a:bodyPr tIns="12700" rtlCol="0"/>
          <a:lstStyle/>
          <a:p>
            <a:pPr marL="12700" eaLnBrk="1" fontAlgn="auto" hangingPunct="1">
              <a:spcBef>
                <a:spcPts val="100"/>
              </a:spcBef>
              <a:spcAft>
                <a:spcPts val="0"/>
              </a:spcAft>
              <a:defRPr/>
            </a:pPr>
            <a:r>
              <a:rPr sz="1800" b="1" u="sng" spc="-60" dirty="0">
                <a:uFill>
                  <a:solidFill>
                    <a:srgbClr val="000000"/>
                  </a:solidFill>
                </a:uFill>
              </a:rPr>
              <a:t>PATHOLOGY</a:t>
            </a:r>
            <a:r>
              <a:rPr sz="1800" b="1" u="sng" spc="-150" dirty="0">
                <a:uFill>
                  <a:solidFill>
                    <a:srgbClr val="000000"/>
                  </a:solidFill>
                </a:uFill>
              </a:rPr>
              <a:t> </a:t>
            </a:r>
            <a:r>
              <a:rPr sz="1800" b="1" u="sng" dirty="0">
                <a:uFill>
                  <a:solidFill>
                    <a:srgbClr val="000000"/>
                  </a:solidFill>
                </a:uFill>
              </a:rPr>
              <a:t>CONTD..</a:t>
            </a:r>
            <a:endParaRPr sz="1800"/>
          </a:p>
        </p:txBody>
      </p:sp>
      <p:sp>
        <p:nvSpPr>
          <p:cNvPr id="71687" name="object 8"/>
          <p:cNvSpPr txBox="1">
            <a:spLocks noChangeArrowheads="1"/>
          </p:cNvSpPr>
          <p:nvPr/>
        </p:nvSpPr>
        <p:spPr bwMode="auto">
          <a:xfrm>
            <a:off x="222250" y="1731963"/>
            <a:ext cx="5140325" cy="2770187"/>
          </a:xfrm>
          <a:prstGeom prst="rect">
            <a:avLst/>
          </a:prstGeom>
          <a:noFill/>
          <a:ln w="9525">
            <a:noFill/>
            <a:miter lim="800000"/>
            <a:headEnd/>
            <a:tailEnd/>
          </a:ln>
        </p:spPr>
        <p:txBody>
          <a:bodyPr lIns="0" tIns="12700" rIns="0" bIns="0">
            <a:spAutoFit/>
          </a:bodyPr>
          <a:lstStyle/>
          <a:p>
            <a:pPr marL="144463" indent="-131763">
              <a:spcBef>
                <a:spcPts val="100"/>
              </a:spcBef>
              <a:buFont typeface="Arial" charset="0"/>
              <a:buChar char="•"/>
              <a:tabLst>
                <a:tab pos="144463" algn="l"/>
              </a:tabLst>
            </a:pPr>
            <a:r>
              <a:rPr lang="en-US">
                <a:latin typeface="Times New Roman" pitchFamily="18" charset="0"/>
                <a:cs typeface="Times New Roman" pitchFamily="18" charset="0"/>
              </a:rPr>
              <a:t>WHO GRADING OF FOLLICULAR LYMPHOMAS</a:t>
            </a:r>
          </a:p>
          <a:p>
            <a:pPr marL="144463" indent="-131763">
              <a:spcBef>
                <a:spcPts val="38"/>
              </a:spcBef>
              <a:tabLst>
                <a:tab pos="144463" algn="l"/>
              </a:tabLst>
            </a:pPr>
            <a:endParaRPr lang="en-US">
              <a:latin typeface="Times New Roman" pitchFamily="18" charset="0"/>
              <a:cs typeface="Times New Roman" pitchFamily="18" charset="0"/>
            </a:endParaRPr>
          </a:p>
          <a:p>
            <a:pPr marL="144463" indent="-131763">
              <a:lnSpc>
                <a:spcPct val="200000"/>
              </a:lnSpc>
              <a:tabLst>
                <a:tab pos="144463" algn="l"/>
              </a:tabLst>
            </a:pPr>
            <a:r>
              <a:rPr lang="en-US">
                <a:latin typeface="Times New Roman" pitchFamily="18" charset="0"/>
                <a:cs typeface="Times New Roman" pitchFamily="18" charset="0"/>
              </a:rPr>
              <a:t>Grade 1 : 0-5 centroblasts per high powered field  Grade 2 : 6-15 centroblasts per high powered field  Grade 3 : &gt;15 centroblasts per high powered field</a:t>
            </a:r>
          </a:p>
          <a:p>
            <a:pPr marL="144463" indent="-131763">
              <a:tabLst>
                <a:tab pos="144463" algn="l"/>
              </a:tabLst>
            </a:pPr>
            <a:r>
              <a:rPr lang="en-US">
                <a:latin typeface="Times New Roman" pitchFamily="18" charset="0"/>
                <a:cs typeface="Times New Roman" pitchFamily="18" charset="0"/>
              </a:rPr>
              <a:t>3A : Predominantly centrocytes  3B : Sheets of centroblasts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270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270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270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270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222250" y="1589088"/>
            <a:ext cx="3825875" cy="574675"/>
          </a:xfrm>
          <a:prstGeom prst="rect">
            <a:avLst/>
          </a:prstGeom>
        </p:spPr>
        <p:txBody>
          <a:bodyPr lIns="0" tIns="12700" rIns="0" bIns="0">
            <a:spAutoFit/>
          </a:bodyPr>
          <a:lstStyle/>
          <a:p>
            <a:pPr marL="147955" indent="-135255" fontAlgn="auto">
              <a:spcBef>
                <a:spcPts val="100"/>
              </a:spcBef>
              <a:spcAft>
                <a:spcPts val="0"/>
              </a:spcAft>
              <a:buFont typeface="Arial"/>
              <a:buChar char="•"/>
              <a:tabLst>
                <a:tab pos="148590" algn="l"/>
              </a:tabLst>
              <a:defRPr/>
            </a:pPr>
            <a:r>
              <a:rPr spc="25" dirty="0">
                <a:latin typeface="Times New Roman"/>
                <a:cs typeface="Times New Roman"/>
              </a:rPr>
              <a:t>Small</a:t>
            </a:r>
            <a:r>
              <a:rPr spc="-20" dirty="0">
                <a:latin typeface="Times New Roman"/>
                <a:cs typeface="Times New Roman"/>
              </a:rPr>
              <a:t> </a:t>
            </a:r>
            <a:r>
              <a:rPr spc="110" dirty="0">
                <a:latin typeface="Times New Roman"/>
                <a:cs typeface="Times New Roman"/>
              </a:rPr>
              <a:t>number</a:t>
            </a:r>
            <a:r>
              <a:rPr spc="-100" dirty="0">
                <a:latin typeface="Times New Roman"/>
                <a:cs typeface="Times New Roman"/>
              </a:rPr>
              <a:t> </a:t>
            </a:r>
            <a:r>
              <a:rPr spc="15" dirty="0">
                <a:latin typeface="Times New Roman"/>
                <a:cs typeface="Times New Roman"/>
              </a:rPr>
              <a:t>of</a:t>
            </a:r>
            <a:r>
              <a:rPr dirty="0">
                <a:latin typeface="Times New Roman"/>
                <a:cs typeface="Times New Roman"/>
              </a:rPr>
              <a:t> </a:t>
            </a:r>
            <a:r>
              <a:rPr spc="5" dirty="0">
                <a:latin typeface="Times New Roman"/>
                <a:cs typeface="Times New Roman"/>
              </a:rPr>
              <a:t>T</a:t>
            </a:r>
            <a:r>
              <a:rPr spc="-85" dirty="0">
                <a:latin typeface="Times New Roman"/>
                <a:cs typeface="Times New Roman"/>
              </a:rPr>
              <a:t> </a:t>
            </a:r>
            <a:r>
              <a:rPr spc="15" dirty="0">
                <a:latin typeface="Times New Roman"/>
                <a:cs typeface="Times New Roman"/>
              </a:rPr>
              <a:t>cells</a:t>
            </a:r>
            <a:r>
              <a:rPr spc="-110" dirty="0">
                <a:latin typeface="Times New Roman"/>
                <a:cs typeface="Times New Roman"/>
              </a:rPr>
              <a:t> </a:t>
            </a:r>
            <a:r>
              <a:rPr spc="105" dirty="0">
                <a:latin typeface="Times New Roman"/>
                <a:cs typeface="Times New Roman"/>
              </a:rPr>
              <a:t>and</a:t>
            </a:r>
            <a:r>
              <a:rPr spc="-5" dirty="0">
                <a:latin typeface="Times New Roman"/>
                <a:cs typeface="Times New Roman"/>
              </a:rPr>
              <a:t> </a:t>
            </a:r>
            <a:r>
              <a:rPr spc="30" dirty="0">
                <a:latin typeface="Times New Roman"/>
                <a:cs typeface="Times New Roman"/>
              </a:rPr>
              <a:t>follicular</a:t>
            </a:r>
            <a:endParaRPr>
              <a:latin typeface="Times New Roman"/>
              <a:cs typeface="Times New Roman"/>
            </a:endParaRPr>
          </a:p>
          <a:p>
            <a:pPr marL="120650" fontAlgn="auto">
              <a:spcBef>
                <a:spcPts val="5"/>
              </a:spcBef>
              <a:spcAft>
                <a:spcPts val="0"/>
              </a:spcAft>
              <a:defRPr/>
            </a:pPr>
            <a:r>
              <a:rPr spc="75" dirty="0">
                <a:latin typeface="Times New Roman"/>
                <a:cs typeface="Times New Roman"/>
              </a:rPr>
              <a:t>dendritic</a:t>
            </a:r>
            <a:r>
              <a:rPr spc="-70" dirty="0">
                <a:latin typeface="Times New Roman"/>
                <a:cs typeface="Times New Roman"/>
              </a:rPr>
              <a:t> </a:t>
            </a:r>
            <a:r>
              <a:rPr spc="15" dirty="0">
                <a:latin typeface="Times New Roman"/>
                <a:cs typeface="Times New Roman"/>
              </a:rPr>
              <a:t>cells</a:t>
            </a:r>
            <a:r>
              <a:rPr spc="-90" dirty="0">
                <a:latin typeface="Times New Roman"/>
                <a:cs typeface="Times New Roman"/>
              </a:rPr>
              <a:t> </a:t>
            </a:r>
            <a:r>
              <a:rPr spc="65" dirty="0">
                <a:latin typeface="Times New Roman"/>
                <a:cs typeface="Times New Roman"/>
              </a:rPr>
              <a:t>are</a:t>
            </a:r>
            <a:r>
              <a:rPr spc="-110" dirty="0">
                <a:latin typeface="Times New Roman"/>
                <a:cs typeface="Times New Roman"/>
              </a:rPr>
              <a:t> </a:t>
            </a:r>
            <a:r>
              <a:rPr spc="40" dirty="0">
                <a:latin typeface="Times New Roman"/>
                <a:cs typeface="Times New Roman"/>
              </a:rPr>
              <a:t>also</a:t>
            </a:r>
            <a:r>
              <a:rPr spc="-80" dirty="0">
                <a:latin typeface="Times New Roman"/>
                <a:cs typeface="Times New Roman"/>
              </a:rPr>
              <a:t> </a:t>
            </a:r>
            <a:r>
              <a:rPr spc="85" dirty="0">
                <a:latin typeface="Times New Roman"/>
                <a:cs typeface="Times New Roman"/>
              </a:rPr>
              <a:t>present</a:t>
            </a:r>
            <a:endParaRPr>
              <a:latin typeface="Times New Roman"/>
              <a:cs typeface="Times New Roman"/>
            </a:endParaRPr>
          </a:p>
        </p:txBody>
      </p:sp>
      <p:sp>
        <p:nvSpPr>
          <p:cNvPr id="8" name="object 8"/>
          <p:cNvSpPr txBox="1"/>
          <p:nvPr/>
        </p:nvSpPr>
        <p:spPr>
          <a:xfrm>
            <a:off x="222250" y="2962275"/>
            <a:ext cx="4046538" cy="847725"/>
          </a:xfrm>
          <a:prstGeom prst="rect">
            <a:avLst/>
          </a:prstGeom>
        </p:spPr>
        <p:txBody>
          <a:bodyPr lIns="0" tIns="12700" rIns="0" bIns="0">
            <a:spAutoFit/>
          </a:bodyPr>
          <a:lstStyle/>
          <a:p>
            <a:pPr marL="147955" indent="-135255" fontAlgn="auto">
              <a:spcBef>
                <a:spcPts val="100"/>
              </a:spcBef>
              <a:spcAft>
                <a:spcPts val="0"/>
              </a:spcAft>
              <a:buFont typeface="Arial"/>
              <a:buChar char="•"/>
              <a:tabLst>
                <a:tab pos="148590" algn="l"/>
              </a:tabLst>
              <a:defRPr/>
            </a:pPr>
            <a:r>
              <a:rPr spc="50" dirty="0">
                <a:latin typeface="Times New Roman"/>
                <a:cs typeface="Times New Roman"/>
              </a:rPr>
              <a:t>Involvement </a:t>
            </a:r>
            <a:r>
              <a:rPr spc="15" dirty="0">
                <a:latin typeface="Times New Roman"/>
                <a:cs typeface="Times New Roman"/>
              </a:rPr>
              <a:t>of </a:t>
            </a:r>
            <a:r>
              <a:rPr spc="110" dirty="0">
                <a:latin typeface="Times New Roman"/>
                <a:cs typeface="Times New Roman"/>
              </a:rPr>
              <a:t>the</a:t>
            </a:r>
            <a:r>
              <a:rPr spc="-160" dirty="0">
                <a:latin typeface="Times New Roman"/>
                <a:cs typeface="Times New Roman"/>
              </a:rPr>
              <a:t> </a:t>
            </a:r>
            <a:r>
              <a:rPr spc="65" dirty="0">
                <a:latin typeface="Times New Roman"/>
                <a:cs typeface="Times New Roman"/>
              </a:rPr>
              <a:t>peripheral</a:t>
            </a:r>
            <a:endParaRPr>
              <a:latin typeface="Times New Roman"/>
              <a:cs typeface="Times New Roman"/>
            </a:endParaRPr>
          </a:p>
          <a:p>
            <a:pPr marL="127000" fontAlgn="auto">
              <a:spcBef>
                <a:spcPts val="0"/>
              </a:spcBef>
              <a:spcAft>
                <a:spcPts val="0"/>
              </a:spcAft>
              <a:defRPr/>
            </a:pPr>
            <a:r>
              <a:rPr spc="70" dirty="0">
                <a:latin typeface="Times New Roman"/>
                <a:cs typeface="Times New Roman"/>
              </a:rPr>
              <a:t>blood</a:t>
            </a:r>
            <a:r>
              <a:rPr spc="-55" dirty="0">
                <a:latin typeface="Times New Roman"/>
                <a:cs typeface="Times New Roman"/>
              </a:rPr>
              <a:t> </a:t>
            </a:r>
            <a:r>
              <a:rPr spc="75" dirty="0">
                <a:latin typeface="Times New Roman"/>
                <a:cs typeface="Times New Roman"/>
              </a:rPr>
              <a:t>with</a:t>
            </a:r>
            <a:r>
              <a:rPr spc="-35" dirty="0">
                <a:latin typeface="Times New Roman"/>
                <a:cs typeface="Times New Roman"/>
              </a:rPr>
              <a:t> </a:t>
            </a:r>
            <a:r>
              <a:rPr spc="75" dirty="0">
                <a:latin typeface="Times New Roman"/>
                <a:cs typeface="Times New Roman"/>
              </a:rPr>
              <a:t>malignant</a:t>
            </a:r>
            <a:r>
              <a:rPr spc="-80" dirty="0">
                <a:latin typeface="Times New Roman"/>
                <a:cs typeface="Times New Roman"/>
              </a:rPr>
              <a:t> </a:t>
            </a:r>
            <a:r>
              <a:rPr spc="15" dirty="0">
                <a:latin typeface="Times New Roman"/>
                <a:cs typeface="Times New Roman"/>
              </a:rPr>
              <a:t>cells</a:t>
            </a:r>
            <a:r>
              <a:rPr spc="-60" dirty="0">
                <a:latin typeface="Times New Roman"/>
                <a:cs typeface="Times New Roman"/>
              </a:rPr>
              <a:t> </a:t>
            </a:r>
            <a:r>
              <a:rPr spc="10" dirty="0">
                <a:latin typeface="Times New Roman"/>
                <a:cs typeface="Times New Roman"/>
              </a:rPr>
              <a:t>is</a:t>
            </a:r>
            <a:r>
              <a:rPr spc="-80" dirty="0">
                <a:latin typeface="Times New Roman"/>
                <a:cs typeface="Times New Roman"/>
              </a:rPr>
              <a:t> </a:t>
            </a:r>
            <a:r>
              <a:rPr spc="65" dirty="0">
                <a:latin typeface="Times New Roman"/>
                <a:cs typeface="Times New Roman"/>
              </a:rPr>
              <a:t>commonly</a:t>
            </a:r>
            <a:endParaRPr>
              <a:latin typeface="Times New Roman"/>
              <a:cs typeface="Times New Roman"/>
            </a:endParaRPr>
          </a:p>
          <a:p>
            <a:pPr marL="121920" fontAlgn="auto">
              <a:spcBef>
                <a:spcPts val="0"/>
              </a:spcBef>
              <a:spcAft>
                <a:spcPts val="0"/>
              </a:spcAft>
              <a:defRPr/>
            </a:pPr>
            <a:r>
              <a:rPr spc="75" dirty="0">
                <a:latin typeface="Times New Roman"/>
                <a:cs typeface="Times New Roman"/>
              </a:rPr>
              <a:t>seen</a:t>
            </a:r>
            <a:endParaRPr>
              <a:latin typeface="Times New Roman"/>
              <a:cs typeface="Times New Roman"/>
            </a:endParaRPr>
          </a:p>
        </p:txBody>
      </p:sp>
      <p:sp>
        <p:nvSpPr>
          <p:cNvPr id="72712" name="object 9"/>
          <p:cNvSpPr txBox="1">
            <a:spLocks noChangeArrowheads="1"/>
          </p:cNvSpPr>
          <p:nvPr/>
        </p:nvSpPr>
        <p:spPr bwMode="auto">
          <a:xfrm>
            <a:off x="222250" y="4608513"/>
            <a:ext cx="4151313" cy="574675"/>
          </a:xfrm>
          <a:prstGeom prst="rect">
            <a:avLst/>
          </a:prstGeom>
          <a:noFill/>
          <a:ln w="9525">
            <a:noFill/>
            <a:miter lim="800000"/>
            <a:headEnd/>
            <a:tailEnd/>
          </a:ln>
        </p:spPr>
        <p:txBody>
          <a:bodyPr lIns="0" tIns="12700" rIns="0" bIns="0">
            <a:spAutoFit/>
          </a:bodyPr>
          <a:lstStyle/>
          <a:p>
            <a:pPr marL="120650" indent="-107950">
              <a:spcBef>
                <a:spcPts val="100"/>
              </a:spcBef>
              <a:buFont typeface="Arial" charset="0"/>
              <a:buChar char="•"/>
              <a:tabLst>
                <a:tab pos="147638" algn="l"/>
              </a:tabLst>
            </a:pPr>
            <a:r>
              <a:rPr lang="en-US">
                <a:latin typeface="Times New Roman" pitchFamily="18" charset="0"/>
                <a:cs typeface="Times New Roman" pitchFamily="18" charset="0"/>
              </a:rPr>
              <a:t>Morphologically these cells have notches  and hence referred to as buttock cells.</a:t>
            </a:r>
          </a:p>
        </p:txBody>
      </p:sp>
      <p:sp>
        <p:nvSpPr>
          <p:cNvPr id="72713" name="object 10"/>
          <p:cNvSpPr>
            <a:spLocks noChangeArrowheads="1"/>
          </p:cNvSpPr>
          <p:nvPr/>
        </p:nvSpPr>
        <p:spPr bwMode="auto">
          <a:xfrm>
            <a:off x="4857750" y="2214563"/>
            <a:ext cx="3929063" cy="2947987"/>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72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373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373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373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373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325688" y="863600"/>
            <a:ext cx="3921125" cy="514350"/>
          </a:xfrm>
        </p:spPr>
        <p:txBody>
          <a:bodyPr tIns="13335" rtlCol="0"/>
          <a:lstStyle/>
          <a:p>
            <a:pPr marL="12700" eaLnBrk="1" fontAlgn="auto" hangingPunct="1">
              <a:spcBef>
                <a:spcPts val="105"/>
              </a:spcBef>
              <a:spcAft>
                <a:spcPts val="0"/>
              </a:spcAft>
              <a:defRPr/>
            </a:pPr>
            <a:r>
              <a:rPr spc="-65" dirty="0"/>
              <a:t>CLINICAL</a:t>
            </a:r>
            <a:r>
              <a:rPr spc="-105" dirty="0"/>
              <a:t> </a:t>
            </a:r>
            <a:r>
              <a:rPr spc="-95" dirty="0"/>
              <a:t>FEATURES</a:t>
            </a:r>
          </a:p>
        </p:txBody>
      </p:sp>
      <p:sp>
        <p:nvSpPr>
          <p:cNvPr id="8" name="object 8"/>
          <p:cNvSpPr txBox="1"/>
          <p:nvPr/>
        </p:nvSpPr>
        <p:spPr>
          <a:xfrm>
            <a:off x="222250" y="1803400"/>
            <a:ext cx="7345363" cy="3592513"/>
          </a:xfrm>
          <a:prstGeom prst="rect">
            <a:avLst/>
          </a:prstGeom>
        </p:spPr>
        <p:txBody>
          <a:bodyPr lIns="0" tIns="12700" rIns="0" bIns="0">
            <a:spAutoFit/>
          </a:bodyPr>
          <a:lstStyle/>
          <a:p>
            <a:pPr marL="147955" indent="-135255" fontAlgn="auto">
              <a:spcBef>
                <a:spcPts val="100"/>
              </a:spcBef>
              <a:spcAft>
                <a:spcPts val="0"/>
              </a:spcAft>
              <a:buFont typeface="Arial"/>
              <a:buChar char="•"/>
              <a:tabLst>
                <a:tab pos="148590" algn="l"/>
              </a:tabLst>
              <a:defRPr/>
            </a:pPr>
            <a:r>
              <a:rPr spc="35" dirty="0">
                <a:latin typeface="Times New Roman"/>
                <a:cs typeface="Times New Roman"/>
              </a:rPr>
              <a:t>Long</a:t>
            </a:r>
            <a:r>
              <a:rPr spc="-20" dirty="0">
                <a:latin typeface="Times New Roman"/>
                <a:cs typeface="Times New Roman"/>
              </a:rPr>
              <a:t> </a:t>
            </a:r>
            <a:r>
              <a:rPr spc="80" dirty="0">
                <a:latin typeface="Times New Roman"/>
                <a:cs typeface="Times New Roman"/>
              </a:rPr>
              <a:t>standing</a:t>
            </a:r>
            <a:r>
              <a:rPr spc="15" dirty="0">
                <a:latin typeface="Times New Roman"/>
                <a:cs typeface="Times New Roman"/>
              </a:rPr>
              <a:t> </a:t>
            </a:r>
            <a:r>
              <a:rPr spc="75" dirty="0">
                <a:latin typeface="Times New Roman"/>
                <a:cs typeface="Times New Roman"/>
              </a:rPr>
              <a:t>lymphadenopathy</a:t>
            </a:r>
            <a:r>
              <a:rPr spc="-80" dirty="0">
                <a:latin typeface="Times New Roman"/>
                <a:cs typeface="Times New Roman"/>
              </a:rPr>
              <a:t> </a:t>
            </a:r>
            <a:r>
              <a:rPr spc="65" dirty="0">
                <a:latin typeface="Times New Roman"/>
                <a:cs typeface="Times New Roman"/>
              </a:rPr>
              <a:t>which</a:t>
            </a:r>
            <a:r>
              <a:rPr spc="-90" dirty="0">
                <a:latin typeface="Times New Roman"/>
                <a:cs typeface="Times New Roman"/>
              </a:rPr>
              <a:t> </a:t>
            </a:r>
            <a:r>
              <a:rPr spc="15" dirty="0">
                <a:latin typeface="Times New Roman"/>
                <a:cs typeface="Times New Roman"/>
              </a:rPr>
              <a:t>waxes</a:t>
            </a:r>
            <a:r>
              <a:rPr spc="-100" dirty="0">
                <a:latin typeface="Times New Roman"/>
                <a:cs typeface="Times New Roman"/>
              </a:rPr>
              <a:t> </a:t>
            </a:r>
            <a:r>
              <a:rPr spc="110" dirty="0">
                <a:latin typeface="Times New Roman"/>
                <a:cs typeface="Times New Roman"/>
              </a:rPr>
              <a:t>and</a:t>
            </a:r>
            <a:r>
              <a:rPr spc="-25" dirty="0">
                <a:latin typeface="Times New Roman"/>
                <a:cs typeface="Times New Roman"/>
              </a:rPr>
              <a:t> </a:t>
            </a:r>
            <a:r>
              <a:rPr spc="60" dirty="0">
                <a:latin typeface="Times New Roman"/>
                <a:cs typeface="Times New Roman"/>
              </a:rPr>
              <a:t>wanes</a:t>
            </a:r>
            <a:r>
              <a:rPr spc="-100" dirty="0">
                <a:latin typeface="Times New Roman"/>
                <a:cs typeface="Times New Roman"/>
              </a:rPr>
              <a:t> </a:t>
            </a:r>
            <a:r>
              <a:rPr spc="25" dirty="0">
                <a:latin typeface="Times New Roman"/>
                <a:cs typeface="Times New Roman"/>
              </a:rPr>
              <a:t>over</a:t>
            </a:r>
            <a:r>
              <a:rPr spc="-70" dirty="0">
                <a:latin typeface="Times New Roman"/>
                <a:cs typeface="Times New Roman"/>
              </a:rPr>
              <a:t> </a:t>
            </a:r>
            <a:r>
              <a:rPr spc="110" dirty="0">
                <a:latin typeface="Times New Roman"/>
                <a:cs typeface="Times New Roman"/>
              </a:rPr>
              <a:t>the</a:t>
            </a:r>
            <a:r>
              <a:rPr spc="-100" dirty="0">
                <a:latin typeface="Times New Roman"/>
                <a:cs typeface="Times New Roman"/>
              </a:rPr>
              <a:t> </a:t>
            </a:r>
            <a:r>
              <a:rPr spc="30" dirty="0">
                <a:latin typeface="Times New Roman"/>
                <a:cs typeface="Times New Roman"/>
              </a:rPr>
              <a:t>years</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5"/>
              </a:spcBef>
              <a:spcAft>
                <a:spcPts val="0"/>
              </a:spcAft>
              <a:buFont typeface="Arial"/>
              <a:buChar char="•"/>
              <a:defRPr/>
            </a:pPr>
            <a:endParaRPr sz="1650">
              <a:latin typeface="Times New Roman"/>
              <a:cs typeface="Times New Roman"/>
            </a:endParaRPr>
          </a:p>
          <a:p>
            <a:pPr marL="147955" indent="-135255" fontAlgn="auto">
              <a:spcBef>
                <a:spcPts val="0"/>
              </a:spcBef>
              <a:spcAft>
                <a:spcPts val="0"/>
              </a:spcAft>
              <a:buFont typeface="Arial"/>
              <a:buChar char="•"/>
              <a:tabLst>
                <a:tab pos="148590" algn="l"/>
              </a:tabLst>
              <a:defRPr/>
            </a:pPr>
            <a:r>
              <a:rPr spc="35" dirty="0">
                <a:latin typeface="Times New Roman"/>
                <a:cs typeface="Times New Roman"/>
              </a:rPr>
              <a:t>Bone</a:t>
            </a:r>
            <a:r>
              <a:rPr spc="-40" dirty="0">
                <a:latin typeface="Times New Roman"/>
                <a:cs typeface="Times New Roman"/>
              </a:rPr>
              <a:t> </a:t>
            </a:r>
            <a:r>
              <a:rPr spc="70" dirty="0">
                <a:latin typeface="Times New Roman"/>
                <a:cs typeface="Times New Roman"/>
              </a:rPr>
              <a:t>marrow</a:t>
            </a:r>
            <a:r>
              <a:rPr spc="-65" dirty="0">
                <a:latin typeface="Times New Roman"/>
                <a:cs typeface="Times New Roman"/>
              </a:rPr>
              <a:t> </a:t>
            </a:r>
            <a:r>
              <a:rPr spc="50" dirty="0">
                <a:latin typeface="Times New Roman"/>
                <a:cs typeface="Times New Roman"/>
              </a:rPr>
              <a:t>involvement</a:t>
            </a:r>
            <a:r>
              <a:rPr spc="5" dirty="0">
                <a:latin typeface="Times New Roman"/>
                <a:cs typeface="Times New Roman"/>
              </a:rPr>
              <a:t> </a:t>
            </a:r>
            <a:r>
              <a:rPr spc="15" dirty="0">
                <a:latin typeface="Times New Roman"/>
                <a:cs typeface="Times New Roman"/>
              </a:rPr>
              <a:t>is</a:t>
            </a:r>
            <a:r>
              <a:rPr spc="-70" dirty="0">
                <a:latin typeface="Times New Roman"/>
                <a:cs typeface="Times New Roman"/>
              </a:rPr>
              <a:t> </a:t>
            </a:r>
            <a:r>
              <a:rPr spc="85" dirty="0">
                <a:latin typeface="Times New Roman"/>
                <a:cs typeface="Times New Roman"/>
              </a:rPr>
              <a:t>present</a:t>
            </a:r>
            <a:r>
              <a:rPr spc="-50" dirty="0">
                <a:latin typeface="Times New Roman"/>
                <a:cs typeface="Times New Roman"/>
              </a:rPr>
              <a:t> </a:t>
            </a:r>
            <a:r>
              <a:rPr spc="75" dirty="0">
                <a:latin typeface="Times New Roman"/>
                <a:cs typeface="Times New Roman"/>
              </a:rPr>
              <a:t>in</a:t>
            </a:r>
            <a:r>
              <a:rPr spc="-30" dirty="0">
                <a:latin typeface="Times New Roman"/>
                <a:cs typeface="Times New Roman"/>
              </a:rPr>
              <a:t> </a:t>
            </a:r>
            <a:r>
              <a:rPr dirty="0">
                <a:latin typeface="Times New Roman"/>
                <a:cs typeface="Times New Roman"/>
              </a:rPr>
              <a:t>70%</a:t>
            </a:r>
            <a:r>
              <a:rPr spc="-50" dirty="0">
                <a:latin typeface="Times New Roman"/>
                <a:cs typeface="Times New Roman"/>
              </a:rPr>
              <a:t> </a:t>
            </a:r>
            <a:r>
              <a:rPr spc="15" dirty="0">
                <a:latin typeface="Times New Roman"/>
                <a:cs typeface="Times New Roman"/>
              </a:rPr>
              <a:t>of</a:t>
            </a:r>
            <a:r>
              <a:rPr spc="20" dirty="0">
                <a:latin typeface="Times New Roman"/>
                <a:cs typeface="Times New Roman"/>
              </a:rPr>
              <a:t> </a:t>
            </a:r>
            <a:r>
              <a:rPr spc="85" dirty="0">
                <a:latin typeface="Times New Roman"/>
                <a:cs typeface="Times New Roman"/>
              </a:rPr>
              <a:t>patients</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10"/>
              </a:spcBef>
              <a:spcAft>
                <a:spcPts val="0"/>
              </a:spcAft>
              <a:buFont typeface="Arial"/>
              <a:buChar char="•"/>
              <a:defRPr/>
            </a:pPr>
            <a:endParaRPr sz="1650">
              <a:latin typeface="Times New Roman"/>
              <a:cs typeface="Times New Roman"/>
            </a:endParaRPr>
          </a:p>
          <a:p>
            <a:pPr marL="147955" indent="-135255" fontAlgn="auto">
              <a:spcBef>
                <a:spcPts val="0"/>
              </a:spcBef>
              <a:spcAft>
                <a:spcPts val="0"/>
              </a:spcAft>
              <a:buFont typeface="Arial"/>
              <a:buChar char="•"/>
              <a:tabLst>
                <a:tab pos="148590" algn="l"/>
              </a:tabLst>
              <a:defRPr/>
            </a:pPr>
            <a:r>
              <a:rPr spc="65" dirty="0">
                <a:latin typeface="Times New Roman"/>
                <a:cs typeface="Times New Roman"/>
              </a:rPr>
              <a:t>Mean</a:t>
            </a:r>
            <a:r>
              <a:rPr spc="-70" dirty="0">
                <a:latin typeface="Times New Roman"/>
                <a:cs typeface="Times New Roman"/>
              </a:rPr>
              <a:t> </a:t>
            </a:r>
            <a:r>
              <a:rPr spc="25" dirty="0">
                <a:latin typeface="Times New Roman"/>
                <a:cs typeface="Times New Roman"/>
              </a:rPr>
              <a:t>age</a:t>
            </a:r>
            <a:r>
              <a:rPr spc="-85" dirty="0">
                <a:latin typeface="Times New Roman"/>
                <a:cs typeface="Times New Roman"/>
              </a:rPr>
              <a:t> </a:t>
            </a:r>
            <a:r>
              <a:rPr spc="100" dirty="0">
                <a:latin typeface="Times New Roman"/>
                <a:cs typeface="Times New Roman"/>
              </a:rPr>
              <a:t>at</a:t>
            </a:r>
            <a:r>
              <a:rPr spc="-60" dirty="0">
                <a:latin typeface="Times New Roman"/>
                <a:cs typeface="Times New Roman"/>
              </a:rPr>
              <a:t> </a:t>
            </a:r>
            <a:r>
              <a:rPr spc="85" dirty="0">
                <a:latin typeface="Times New Roman"/>
                <a:cs typeface="Times New Roman"/>
              </a:rPr>
              <a:t>presentation</a:t>
            </a:r>
            <a:r>
              <a:rPr spc="-30" dirty="0">
                <a:latin typeface="Times New Roman"/>
                <a:cs typeface="Times New Roman"/>
              </a:rPr>
              <a:t> </a:t>
            </a:r>
            <a:r>
              <a:rPr spc="15" dirty="0">
                <a:latin typeface="Times New Roman"/>
                <a:cs typeface="Times New Roman"/>
              </a:rPr>
              <a:t>is</a:t>
            </a:r>
            <a:r>
              <a:rPr spc="-75" dirty="0">
                <a:latin typeface="Times New Roman"/>
                <a:cs typeface="Times New Roman"/>
              </a:rPr>
              <a:t> </a:t>
            </a:r>
            <a:r>
              <a:rPr spc="95" dirty="0">
                <a:latin typeface="Times New Roman"/>
                <a:cs typeface="Times New Roman"/>
              </a:rPr>
              <a:t>around</a:t>
            </a:r>
            <a:r>
              <a:rPr spc="5" dirty="0">
                <a:latin typeface="Times New Roman"/>
                <a:cs typeface="Times New Roman"/>
              </a:rPr>
              <a:t> </a:t>
            </a:r>
            <a:r>
              <a:rPr spc="65" dirty="0">
                <a:latin typeface="Times New Roman"/>
                <a:cs typeface="Times New Roman"/>
              </a:rPr>
              <a:t>60</a:t>
            </a:r>
            <a:r>
              <a:rPr spc="-40" dirty="0">
                <a:latin typeface="Times New Roman"/>
                <a:cs typeface="Times New Roman"/>
              </a:rPr>
              <a:t> </a:t>
            </a:r>
            <a:r>
              <a:rPr spc="30" dirty="0">
                <a:latin typeface="Times New Roman"/>
                <a:cs typeface="Times New Roman"/>
              </a:rPr>
              <a:t>years</a:t>
            </a:r>
            <a:r>
              <a:rPr spc="-100" dirty="0">
                <a:latin typeface="Times New Roman"/>
                <a:cs typeface="Times New Roman"/>
              </a:rPr>
              <a:t> </a:t>
            </a:r>
            <a:r>
              <a:rPr spc="75" dirty="0">
                <a:latin typeface="Times New Roman"/>
                <a:cs typeface="Times New Roman"/>
              </a:rPr>
              <a:t>with</a:t>
            </a:r>
            <a:r>
              <a:rPr spc="-80" dirty="0">
                <a:latin typeface="Times New Roman"/>
                <a:cs typeface="Times New Roman"/>
              </a:rPr>
              <a:t> </a:t>
            </a:r>
            <a:r>
              <a:rPr spc="65" dirty="0">
                <a:latin typeface="Times New Roman"/>
                <a:cs typeface="Times New Roman"/>
              </a:rPr>
              <a:t>a</a:t>
            </a:r>
            <a:r>
              <a:rPr spc="-50" dirty="0">
                <a:latin typeface="Times New Roman"/>
                <a:cs typeface="Times New Roman"/>
              </a:rPr>
              <a:t> </a:t>
            </a:r>
            <a:r>
              <a:rPr spc="45" dirty="0">
                <a:latin typeface="Times New Roman"/>
                <a:cs typeface="Times New Roman"/>
              </a:rPr>
              <a:t>female</a:t>
            </a:r>
            <a:r>
              <a:rPr spc="-65" dirty="0">
                <a:latin typeface="Times New Roman"/>
                <a:cs typeface="Times New Roman"/>
              </a:rPr>
              <a:t> </a:t>
            </a:r>
            <a:r>
              <a:rPr spc="75" dirty="0">
                <a:latin typeface="Times New Roman"/>
                <a:cs typeface="Times New Roman"/>
              </a:rPr>
              <a:t>predominance.</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10"/>
              </a:spcBef>
              <a:spcAft>
                <a:spcPts val="0"/>
              </a:spcAft>
              <a:buFont typeface="Arial"/>
              <a:buChar char="•"/>
              <a:defRPr/>
            </a:pPr>
            <a:endParaRPr sz="1650">
              <a:latin typeface="Times New Roman"/>
              <a:cs typeface="Times New Roman"/>
            </a:endParaRPr>
          </a:p>
          <a:p>
            <a:pPr marL="147955" indent="-135255" fontAlgn="auto">
              <a:spcBef>
                <a:spcPts val="0"/>
              </a:spcBef>
              <a:spcAft>
                <a:spcPts val="0"/>
              </a:spcAft>
              <a:buFont typeface="Arial"/>
              <a:buChar char="•"/>
              <a:tabLst>
                <a:tab pos="148590" algn="l"/>
              </a:tabLst>
              <a:defRPr/>
            </a:pPr>
            <a:r>
              <a:rPr spc="50" dirty="0">
                <a:latin typeface="Times New Roman"/>
                <a:cs typeface="Times New Roman"/>
              </a:rPr>
              <a:t>Involvement</a:t>
            </a:r>
            <a:r>
              <a:rPr spc="-45" dirty="0">
                <a:latin typeface="Times New Roman"/>
                <a:cs typeface="Times New Roman"/>
              </a:rPr>
              <a:t> </a:t>
            </a:r>
            <a:r>
              <a:rPr spc="15" dirty="0">
                <a:latin typeface="Times New Roman"/>
                <a:cs typeface="Times New Roman"/>
              </a:rPr>
              <a:t>of</a:t>
            </a:r>
            <a:r>
              <a:rPr dirty="0">
                <a:latin typeface="Times New Roman"/>
                <a:cs typeface="Times New Roman"/>
              </a:rPr>
              <a:t> </a:t>
            </a:r>
            <a:r>
              <a:rPr spc="100" dirty="0">
                <a:latin typeface="Times New Roman"/>
                <a:cs typeface="Times New Roman"/>
              </a:rPr>
              <a:t>other</a:t>
            </a:r>
            <a:r>
              <a:rPr spc="-60" dirty="0">
                <a:latin typeface="Times New Roman"/>
                <a:cs typeface="Times New Roman"/>
              </a:rPr>
              <a:t> </a:t>
            </a:r>
            <a:r>
              <a:rPr spc="75" dirty="0">
                <a:latin typeface="Times New Roman"/>
                <a:cs typeface="Times New Roman"/>
              </a:rPr>
              <a:t>non-lymphoid</a:t>
            </a:r>
            <a:r>
              <a:rPr spc="-20" dirty="0">
                <a:latin typeface="Times New Roman"/>
                <a:cs typeface="Times New Roman"/>
              </a:rPr>
              <a:t> </a:t>
            </a:r>
            <a:r>
              <a:rPr spc="60" dirty="0">
                <a:latin typeface="Times New Roman"/>
                <a:cs typeface="Times New Roman"/>
              </a:rPr>
              <a:t>organs</a:t>
            </a:r>
            <a:r>
              <a:rPr spc="-50" dirty="0">
                <a:latin typeface="Times New Roman"/>
                <a:cs typeface="Times New Roman"/>
              </a:rPr>
              <a:t> </a:t>
            </a:r>
            <a:r>
              <a:rPr spc="15" dirty="0">
                <a:latin typeface="Times New Roman"/>
                <a:cs typeface="Times New Roman"/>
              </a:rPr>
              <a:t>is</a:t>
            </a:r>
            <a:r>
              <a:rPr spc="-60" dirty="0">
                <a:latin typeface="Times New Roman"/>
                <a:cs typeface="Times New Roman"/>
              </a:rPr>
              <a:t> </a:t>
            </a:r>
            <a:r>
              <a:rPr spc="95" dirty="0">
                <a:latin typeface="Times New Roman"/>
                <a:cs typeface="Times New Roman"/>
              </a:rPr>
              <a:t>uncommon.</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10"/>
              </a:spcBef>
              <a:spcAft>
                <a:spcPts val="0"/>
              </a:spcAft>
              <a:buFont typeface="Arial"/>
              <a:buChar char="•"/>
              <a:defRPr/>
            </a:pPr>
            <a:endParaRPr sz="1650">
              <a:latin typeface="Times New Roman"/>
              <a:cs typeface="Times New Roman"/>
            </a:endParaRPr>
          </a:p>
          <a:p>
            <a:pPr marL="147955" indent="-135255" fontAlgn="auto">
              <a:spcBef>
                <a:spcPts val="0"/>
              </a:spcBef>
              <a:spcAft>
                <a:spcPts val="0"/>
              </a:spcAft>
              <a:buFont typeface="Arial"/>
              <a:buChar char="•"/>
              <a:tabLst>
                <a:tab pos="148590" algn="l"/>
              </a:tabLst>
              <a:defRPr/>
            </a:pPr>
            <a:r>
              <a:rPr spc="5" dirty="0">
                <a:latin typeface="Times New Roman"/>
                <a:cs typeface="Times New Roman"/>
              </a:rPr>
              <a:t>Less</a:t>
            </a:r>
            <a:r>
              <a:rPr spc="-60" dirty="0">
                <a:latin typeface="Times New Roman"/>
                <a:cs typeface="Times New Roman"/>
              </a:rPr>
              <a:t> </a:t>
            </a:r>
            <a:r>
              <a:rPr spc="120" dirty="0">
                <a:latin typeface="Times New Roman"/>
                <a:cs typeface="Times New Roman"/>
              </a:rPr>
              <a:t>than</a:t>
            </a:r>
            <a:r>
              <a:rPr spc="-30" dirty="0">
                <a:latin typeface="Times New Roman"/>
                <a:cs typeface="Times New Roman"/>
              </a:rPr>
              <a:t> </a:t>
            </a:r>
            <a:r>
              <a:rPr spc="5" dirty="0">
                <a:latin typeface="Times New Roman"/>
                <a:cs typeface="Times New Roman"/>
              </a:rPr>
              <a:t>20%</a:t>
            </a:r>
            <a:r>
              <a:rPr spc="-40" dirty="0">
                <a:latin typeface="Times New Roman"/>
                <a:cs typeface="Times New Roman"/>
              </a:rPr>
              <a:t> </a:t>
            </a:r>
            <a:r>
              <a:rPr spc="15" dirty="0">
                <a:latin typeface="Times New Roman"/>
                <a:cs typeface="Times New Roman"/>
              </a:rPr>
              <a:t>of</a:t>
            </a:r>
            <a:r>
              <a:rPr spc="20" dirty="0">
                <a:latin typeface="Times New Roman"/>
                <a:cs typeface="Times New Roman"/>
              </a:rPr>
              <a:t> </a:t>
            </a:r>
            <a:r>
              <a:rPr spc="85" dirty="0">
                <a:latin typeface="Times New Roman"/>
                <a:cs typeface="Times New Roman"/>
              </a:rPr>
              <a:t>patients</a:t>
            </a:r>
            <a:r>
              <a:rPr spc="-55" dirty="0">
                <a:latin typeface="Times New Roman"/>
                <a:cs typeface="Times New Roman"/>
              </a:rPr>
              <a:t> </a:t>
            </a:r>
            <a:r>
              <a:rPr spc="85" dirty="0">
                <a:latin typeface="Times New Roman"/>
                <a:cs typeface="Times New Roman"/>
              </a:rPr>
              <a:t>present</a:t>
            </a:r>
            <a:r>
              <a:rPr spc="-95" dirty="0">
                <a:latin typeface="Times New Roman"/>
                <a:cs typeface="Times New Roman"/>
              </a:rPr>
              <a:t> </a:t>
            </a:r>
            <a:r>
              <a:rPr spc="75" dirty="0">
                <a:latin typeface="Times New Roman"/>
                <a:cs typeface="Times New Roman"/>
              </a:rPr>
              <a:t>with</a:t>
            </a:r>
            <a:r>
              <a:rPr spc="-35" dirty="0">
                <a:latin typeface="Times New Roman"/>
                <a:cs typeface="Times New Roman"/>
              </a:rPr>
              <a:t> </a:t>
            </a:r>
            <a:r>
              <a:rPr spc="-130" dirty="0">
                <a:latin typeface="Times New Roman"/>
                <a:cs typeface="Times New Roman"/>
              </a:rPr>
              <a:t>B</a:t>
            </a:r>
            <a:r>
              <a:rPr spc="-40" dirty="0">
                <a:latin typeface="Times New Roman"/>
                <a:cs typeface="Times New Roman"/>
              </a:rPr>
              <a:t> </a:t>
            </a:r>
            <a:r>
              <a:rPr spc="75" dirty="0">
                <a:latin typeface="Times New Roman"/>
                <a:cs typeface="Times New Roman"/>
              </a:rPr>
              <a:t>symptoms</a:t>
            </a:r>
            <a:endParaRPr>
              <a:latin typeface="Times New Roman"/>
              <a:cs typeface="Times New Roman"/>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475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475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475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475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4758" name="object 7"/>
          <p:cNvSpPr>
            <a:spLocks noGrp="1"/>
          </p:cNvSpPr>
          <p:nvPr>
            <p:ph type="title"/>
          </p:nvPr>
        </p:nvSpPr>
        <p:spPr>
          <a:xfrm>
            <a:off x="3319463" y="433388"/>
            <a:ext cx="2574925" cy="573087"/>
          </a:xfrm>
        </p:spPr>
        <p:txBody>
          <a:bodyPr tIns="12700"/>
          <a:lstStyle/>
          <a:p>
            <a:pPr marL="12700" eaLnBrk="1" hangingPunct="1">
              <a:spcBef>
                <a:spcPts val="100"/>
              </a:spcBef>
            </a:pPr>
            <a:r>
              <a:rPr lang="en-US" sz="3600" smtClean="0">
                <a:latin typeface="Times New Roman" pitchFamily="18" charset="0"/>
                <a:cs typeface="Times New Roman" pitchFamily="18" charset="0"/>
              </a:rPr>
              <a:t>PROGNOSIS</a:t>
            </a:r>
          </a:p>
        </p:txBody>
      </p:sp>
      <p:sp>
        <p:nvSpPr>
          <p:cNvPr id="74759" name="object 8"/>
          <p:cNvSpPr>
            <a:spLocks noChangeArrowheads="1"/>
          </p:cNvSpPr>
          <p:nvPr/>
        </p:nvSpPr>
        <p:spPr bwMode="auto">
          <a:xfrm>
            <a:off x="1214438" y="1357313"/>
            <a:ext cx="6572250" cy="4646612"/>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577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577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578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578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3173413" y="647700"/>
            <a:ext cx="2725737" cy="573088"/>
          </a:xfrm>
        </p:spPr>
        <p:txBody>
          <a:bodyPr tIns="12700" rtlCol="0"/>
          <a:lstStyle/>
          <a:p>
            <a:pPr marL="12700" eaLnBrk="1" fontAlgn="auto" hangingPunct="1">
              <a:spcBef>
                <a:spcPts val="100"/>
              </a:spcBef>
              <a:spcAft>
                <a:spcPts val="0"/>
              </a:spcAft>
              <a:defRPr/>
            </a:pPr>
            <a:r>
              <a:rPr sz="3600" spc="-65" dirty="0"/>
              <a:t>TREATMENT</a:t>
            </a:r>
            <a:endParaRPr sz="3600"/>
          </a:p>
        </p:txBody>
      </p:sp>
      <p:sp>
        <p:nvSpPr>
          <p:cNvPr id="8" name="object 8"/>
          <p:cNvSpPr txBox="1"/>
          <p:nvPr/>
        </p:nvSpPr>
        <p:spPr>
          <a:xfrm>
            <a:off x="293688" y="1517650"/>
            <a:ext cx="8353425" cy="4416425"/>
          </a:xfrm>
          <a:prstGeom prst="rect">
            <a:avLst/>
          </a:prstGeom>
        </p:spPr>
        <p:txBody>
          <a:bodyPr lIns="0" tIns="12700" rIns="0" bIns="0">
            <a:spAutoFit/>
          </a:bodyPr>
          <a:lstStyle/>
          <a:p>
            <a:pPr marL="12700" fontAlgn="auto">
              <a:spcBef>
                <a:spcPts val="100"/>
              </a:spcBef>
              <a:spcAft>
                <a:spcPts val="0"/>
              </a:spcAft>
              <a:defRPr/>
            </a:pPr>
            <a:r>
              <a:rPr b="1" u="sng" spc="-80" dirty="0">
                <a:uFill>
                  <a:solidFill>
                    <a:srgbClr val="000000"/>
                  </a:solidFill>
                </a:uFill>
                <a:latin typeface="Times New Roman"/>
                <a:cs typeface="Times New Roman"/>
              </a:rPr>
              <a:t>TREATMENT </a:t>
            </a:r>
            <a:r>
              <a:rPr b="1" u="sng" dirty="0">
                <a:uFill>
                  <a:solidFill>
                    <a:srgbClr val="000000"/>
                  </a:solidFill>
                </a:uFill>
                <a:latin typeface="Times New Roman"/>
                <a:cs typeface="Times New Roman"/>
              </a:rPr>
              <a:t>OF </a:t>
            </a:r>
            <a:r>
              <a:rPr b="1" u="sng" spc="-150" dirty="0">
                <a:uFill>
                  <a:solidFill>
                    <a:srgbClr val="000000"/>
                  </a:solidFill>
                </a:uFill>
                <a:latin typeface="Times New Roman"/>
                <a:cs typeface="Times New Roman"/>
              </a:rPr>
              <a:t>EARLY </a:t>
            </a:r>
            <a:r>
              <a:rPr b="1" u="sng" spc="-120" dirty="0">
                <a:uFill>
                  <a:solidFill>
                    <a:srgbClr val="000000"/>
                  </a:solidFill>
                </a:uFill>
                <a:latin typeface="Times New Roman"/>
                <a:cs typeface="Times New Roman"/>
              </a:rPr>
              <a:t>STAGE</a:t>
            </a:r>
            <a:r>
              <a:rPr b="1" u="sng" spc="40" dirty="0">
                <a:uFill>
                  <a:solidFill>
                    <a:srgbClr val="000000"/>
                  </a:solidFill>
                </a:uFill>
                <a:latin typeface="Times New Roman"/>
                <a:cs typeface="Times New Roman"/>
              </a:rPr>
              <a:t> </a:t>
            </a:r>
            <a:r>
              <a:rPr b="1" u="sng" spc="-45" dirty="0">
                <a:uFill>
                  <a:solidFill>
                    <a:srgbClr val="000000"/>
                  </a:solidFill>
                </a:uFill>
                <a:latin typeface="Times New Roman"/>
                <a:cs typeface="Times New Roman"/>
              </a:rPr>
              <a:t>DISEASE</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5" dirty="0">
                <a:latin typeface="Times New Roman"/>
                <a:cs typeface="Times New Roman"/>
              </a:rPr>
              <a:t>Early</a:t>
            </a:r>
            <a:r>
              <a:rPr spc="-60" dirty="0">
                <a:latin typeface="Times New Roman"/>
                <a:cs typeface="Times New Roman"/>
              </a:rPr>
              <a:t> </a:t>
            </a:r>
            <a:r>
              <a:rPr spc="25" dirty="0">
                <a:latin typeface="Times New Roman"/>
                <a:cs typeface="Times New Roman"/>
              </a:rPr>
              <a:t>Stage</a:t>
            </a:r>
            <a:r>
              <a:rPr spc="-45" dirty="0">
                <a:latin typeface="Times New Roman"/>
                <a:cs typeface="Times New Roman"/>
              </a:rPr>
              <a:t> </a:t>
            </a:r>
            <a:r>
              <a:rPr spc="40" dirty="0">
                <a:latin typeface="Times New Roman"/>
                <a:cs typeface="Times New Roman"/>
              </a:rPr>
              <a:t>Disease</a:t>
            </a:r>
            <a:r>
              <a:rPr spc="-65" dirty="0">
                <a:latin typeface="Times New Roman"/>
                <a:cs typeface="Times New Roman"/>
              </a:rPr>
              <a:t> </a:t>
            </a:r>
            <a:r>
              <a:rPr spc="60" dirty="0">
                <a:latin typeface="Times New Roman"/>
                <a:cs typeface="Times New Roman"/>
              </a:rPr>
              <a:t>Includes</a:t>
            </a:r>
            <a:r>
              <a:rPr spc="-35" dirty="0">
                <a:latin typeface="Times New Roman"/>
                <a:cs typeface="Times New Roman"/>
              </a:rPr>
              <a:t> </a:t>
            </a:r>
            <a:r>
              <a:rPr spc="25" dirty="0">
                <a:latin typeface="Times New Roman"/>
                <a:cs typeface="Times New Roman"/>
              </a:rPr>
              <a:t>Stage</a:t>
            </a:r>
            <a:r>
              <a:rPr spc="-45" dirty="0">
                <a:latin typeface="Times New Roman"/>
                <a:cs typeface="Times New Roman"/>
              </a:rPr>
              <a:t> </a:t>
            </a:r>
            <a:r>
              <a:rPr spc="10" dirty="0">
                <a:latin typeface="Times New Roman"/>
                <a:cs typeface="Times New Roman"/>
              </a:rPr>
              <a:t>I,II</a:t>
            </a:r>
            <a:r>
              <a:rPr spc="-30" dirty="0">
                <a:latin typeface="Times New Roman"/>
                <a:cs typeface="Times New Roman"/>
              </a:rPr>
              <a:t> </a:t>
            </a:r>
            <a:r>
              <a:rPr spc="110" dirty="0">
                <a:latin typeface="Times New Roman"/>
                <a:cs typeface="Times New Roman"/>
              </a:rPr>
              <a:t>and</a:t>
            </a:r>
            <a:r>
              <a:rPr dirty="0">
                <a:latin typeface="Times New Roman"/>
                <a:cs typeface="Times New Roman"/>
              </a:rPr>
              <a:t> </a:t>
            </a:r>
            <a:r>
              <a:rPr spc="-15" dirty="0">
                <a:latin typeface="Times New Roman"/>
                <a:cs typeface="Times New Roman"/>
              </a:rPr>
              <a:t>IIIA</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10"/>
              </a:spcBef>
              <a:spcAft>
                <a:spcPts val="0"/>
              </a:spcAft>
              <a:buFont typeface="Arial"/>
              <a:buChar char="•"/>
              <a:defRPr/>
            </a:pPr>
            <a:endParaRPr sz="1650">
              <a:latin typeface="Times New Roman"/>
              <a:cs typeface="Times New Roman"/>
            </a:endParaRPr>
          </a:p>
          <a:p>
            <a:pPr marL="147955" indent="-135255" fontAlgn="auto">
              <a:spcBef>
                <a:spcPts val="0"/>
              </a:spcBef>
              <a:spcAft>
                <a:spcPts val="0"/>
              </a:spcAft>
              <a:buFont typeface="Arial"/>
              <a:buChar char="•"/>
              <a:tabLst>
                <a:tab pos="148590" algn="l"/>
              </a:tabLst>
              <a:defRPr/>
            </a:pPr>
            <a:r>
              <a:rPr spc="5" dirty="0">
                <a:latin typeface="Times New Roman"/>
                <a:cs typeface="Times New Roman"/>
              </a:rPr>
              <a:t>Less</a:t>
            </a:r>
            <a:r>
              <a:rPr spc="-60" dirty="0">
                <a:latin typeface="Times New Roman"/>
                <a:cs typeface="Times New Roman"/>
              </a:rPr>
              <a:t> </a:t>
            </a:r>
            <a:r>
              <a:rPr spc="120" dirty="0">
                <a:latin typeface="Times New Roman"/>
                <a:cs typeface="Times New Roman"/>
              </a:rPr>
              <a:t>than</a:t>
            </a:r>
            <a:r>
              <a:rPr spc="-30" dirty="0">
                <a:latin typeface="Times New Roman"/>
                <a:cs typeface="Times New Roman"/>
              </a:rPr>
              <a:t> </a:t>
            </a:r>
            <a:r>
              <a:rPr spc="-95" dirty="0">
                <a:latin typeface="Times New Roman"/>
                <a:cs typeface="Times New Roman"/>
              </a:rPr>
              <a:t>10%</a:t>
            </a:r>
            <a:r>
              <a:rPr spc="-45" dirty="0">
                <a:latin typeface="Times New Roman"/>
                <a:cs typeface="Times New Roman"/>
              </a:rPr>
              <a:t> </a:t>
            </a:r>
            <a:r>
              <a:rPr spc="15" dirty="0">
                <a:latin typeface="Times New Roman"/>
                <a:cs typeface="Times New Roman"/>
              </a:rPr>
              <a:t>of</a:t>
            </a:r>
            <a:r>
              <a:rPr spc="20" dirty="0">
                <a:latin typeface="Times New Roman"/>
                <a:cs typeface="Times New Roman"/>
              </a:rPr>
              <a:t> </a:t>
            </a:r>
            <a:r>
              <a:rPr spc="85" dirty="0">
                <a:latin typeface="Times New Roman"/>
                <a:cs typeface="Times New Roman"/>
              </a:rPr>
              <a:t>patients</a:t>
            </a:r>
            <a:r>
              <a:rPr spc="-65" dirty="0">
                <a:latin typeface="Times New Roman"/>
                <a:cs typeface="Times New Roman"/>
              </a:rPr>
              <a:t> </a:t>
            </a:r>
            <a:r>
              <a:rPr spc="75" dirty="0">
                <a:latin typeface="Times New Roman"/>
                <a:cs typeface="Times New Roman"/>
              </a:rPr>
              <a:t>with</a:t>
            </a:r>
            <a:r>
              <a:rPr spc="-35" dirty="0">
                <a:latin typeface="Times New Roman"/>
                <a:cs typeface="Times New Roman"/>
              </a:rPr>
              <a:t> </a:t>
            </a:r>
            <a:r>
              <a:rPr spc="-70" dirty="0">
                <a:latin typeface="Times New Roman"/>
                <a:cs typeface="Times New Roman"/>
              </a:rPr>
              <a:t>FL</a:t>
            </a:r>
            <a:r>
              <a:rPr spc="-60" dirty="0">
                <a:latin typeface="Times New Roman"/>
                <a:cs typeface="Times New Roman"/>
              </a:rPr>
              <a:t> </a:t>
            </a:r>
            <a:r>
              <a:rPr spc="85" dirty="0">
                <a:latin typeface="Times New Roman"/>
                <a:cs typeface="Times New Roman"/>
              </a:rPr>
              <a:t>present</a:t>
            </a:r>
            <a:r>
              <a:rPr spc="-95" dirty="0">
                <a:latin typeface="Times New Roman"/>
                <a:cs typeface="Times New Roman"/>
              </a:rPr>
              <a:t> </a:t>
            </a:r>
            <a:r>
              <a:rPr spc="75" dirty="0">
                <a:latin typeface="Times New Roman"/>
                <a:cs typeface="Times New Roman"/>
              </a:rPr>
              <a:t>with</a:t>
            </a:r>
            <a:r>
              <a:rPr spc="-85" dirty="0">
                <a:latin typeface="Times New Roman"/>
                <a:cs typeface="Times New Roman"/>
              </a:rPr>
              <a:t> </a:t>
            </a:r>
            <a:r>
              <a:rPr spc="30" dirty="0">
                <a:latin typeface="Times New Roman"/>
                <a:cs typeface="Times New Roman"/>
              </a:rPr>
              <a:t>early</a:t>
            </a:r>
            <a:r>
              <a:rPr spc="-110" dirty="0">
                <a:latin typeface="Times New Roman"/>
                <a:cs typeface="Times New Roman"/>
              </a:rPr>
              <a:t> </a:t>
            </a:r>
            <a:r>
              <a:rPr spc="50" dirty="0">
                <a:latin typeface="Times New Roman"/>
                <a:cs typeface="Times New Roman"/>
              </a:rPr>
              <a:t>stage</a:t>
            </a:r>
            <a:r>
              <a:rPr spc="355" dirty="0">
                <a:latin typeface="Times New Roman"/>
                <a:cs typeface="Times New Roman"/>
              </a:rPr>
              <a:t> </a:t>
            </a:r>
            <a:r>
              <a:rPr spc="45" dirty="0">
                <a:latin typeface="Times New Roman"/>
                <a:cs typeface="Times New Roman"/>
              </a:rPr>
              <a:t>disease.</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10"/>
              </a:spcBef>
              <a:spcAft>
                <a:spcPts val="0"/>
              </a:spcAft>
              <a:buFont typeface="Arial"/>
              <a:buChar char="•"/>
              <a:defRPr/>
            </a:pPr>
            <a:endParaRPr sz="1650">
              <a:latin typeface="Times New Roman"/>
              <a:cs typeface="Times New Roman"/>
            </a:endParaRPr>
          </a:p>
          <a:p>
            <a:pPr marL="205740" indent="-193040" fontAlgn="auto">
              <a:spcBef>
                <a:spcPts val="0"/>
              </a:spcBef>
              <a:spcAft>
                <a:spcPts val="0"/>
              </a:spcAft>
              <a:buFont typeface="Arial"/>
              <a:buChar char="•"/>
              <a:tabLst>
                <a:tab pos="206375" algn="l"/>
              </a:tabLst>
              <a:defRPr/>
            </a:pPr>
            <a:r>
              <a:rPr spc="55" dirty="0">
                <a:latin typeface="Times New Roman"/>
                <a:cs typeface="Times New Roman"/>
              </a:rPr>
              <a:t>Radiotherapy</a:t>
            </a:r>
            <a:r>
              <a:rPr spc="-50" dirty="0">
                <a:latin typeface="Times New Roman"/>
                <a:cs typeface="Times New Roman"/>
              </a:rPr>
              <a:t> </a:t>
            </a:r>
            <a:r>
              <a:rPr spc="15" dirty="0">
                <a:latin typeface="Times New Roman"/>
                <a:cs typeface="Times New Roman"/>
              </a:rPr>
              <a:t>is</a:t>
            </a:r>
            <a:r>
              <a:rPr spc="-55" dirty="0">
                <a:latin typeface="Times New Roman"/>
                <a:cs typeface="Times New Roman"/>
              </a:rPr>
              <a:t> </a:t>
            </a:r>
            <a:r>
              <a:rPr spc="114" dirty="0">
                <a:latin typeface="Times New Roman"/>
                <a:cs typeface="Times New Roman"/>
              </a:rPr>
              <a:t>the</a:t>
            </a:r>
            <a:r>
              <a:rPr spc="-65" dirty="0">
                <a:latin typeface="Times New Roman"/>
                <a:cs typeface="Times New Roman"/>
              </a:rPr>
              <a:t> </a:t>
            </a:r>
            <a:r>
              <a:rPr spc="105" dirty="0">
                <a:latin typeface="Times New Roman"/>
                <a:cs typeface="Times New Roman"/>
              </a:rPr>
              <a:t>treatment</a:t>
            </a:r>
            <a:r>
              <a:rPr spc="-95" dirty="0">
                <a:latin typeface="Times New Roman"/>
                <a:cs typeface="Times New Roman"/>
              </a:rPr>
              <a:t> </a:t>
            </a:r>
            <a:r>
              <a:rPr spc="15" dirty="0">
                <a:latin typeface="Times New Roman"/>
                <a:cs typeface="Times New Roman"/>
              </a:rPr>
              <a:t>of</a:t>
            </a:r>
            <a:r>
              <a:rPr spc="10" dirty="0">
                <a:latin typeface="Times New Roman"/>
                <a:cs typeface="Times New Roman"/>
              </a:rPr>
              <a:t> </a:t>
            </a:r>
            <a:r>
              <a:rPr spc="45" dirty="0">
                <a:latin typeface="Times New Roman"/>
                <a:cs typeface="Times New Roman"/>
              </a:rPr>
              <a:t>choice(</a:t>
            </a:r>
            <a:r>
              <a:rPr spc="-15" dirty="0">
                <a:latin typeface="Times New Roman"/>
                <a:cs typeface="Times New Roman"/>
              </a:rPr>
              <a:t> </a:t>
            </a:r>
            <a:r>
              <a:rPr spc="30" dirty="0">
                <a:latin typeface="Times New Roman"/>
                <a:cs typeface="Times New Roman"/>
              </a:rPr>
              <a:t>for</a:t>
            </a:r>
            <a:r>
              <a:rPr spc="-95" dirty="0">
                <a:latin typeface="Times New Roman"/>
                <a:cs typeface="Times New Roman"/>
              </a:rPr>
              <a:t> </a:t>
            </a:r>
            <a:r>
              <a:rPr spc="30" dirty="0">
                <a:latin typeface="Times New Roman"/>
                <a:cs typeface="Times New Roman"/>
              </a:rPr>
              <a:t>early</a:t>
            </a:r>
            <a:r>
              <a:rPr spc="-120" dirty="0">
                <a:latin typeface="Times New Roman"/>
                <a:cs typeface="Times New Roman"/>
              </a:rPr>
              <a:t> </a:t>
            </a:r>
            <a:r>
              <a:rPr spc="50" dirty="0">
                <a:latin typeface="Times New Roman"/>
                <a:cs typeface="Times New Roman"/>
              </a:rPr>
              <a:t>stage</a:t>
            </a:r>
            <a:r>
              <a:rPr spc="-90" dirty="0">
                <a:latin typeface="Times New Roman"/>
                <a:cs typeface="Times New Roman"/>
              </a:rPr>
              <a:t> </a:t>
            </a:r>
            <a:r>
              <a:rPr spc="50" dirty="0">
                <a:latin typeface="Times New Roman"/>
                <a:cs typeface="Times New Roman"/>
              </a:rPr>
              <a:t>disease)</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10"/>
              </a:spcBef>
              <a:spcAft>
                <a:spcPts val="0"/>
              </a:spcAft>
              <a:buFont typeface="Arial"/>
              <a:buChar char="•"/>
              <a:defRPr/>
            </a:pPr>
            <a:endParaRPr sz="1650">
              <a:latin typeface="Times New Roman"/>
              <a:cs typeface="Times New Roman"/>
            </a:endParaRPr>
          </a:p>
          <a:p>
            <a:pPr marL="144780" indent="-132080" fontAlgn="auto">
              <a:spcBef>
                <a:spcPts val="0"/>
              </a:spcBef>
              <a:spcAft>
                <a:spcPts val="0"/>
              </a:spcAft>
              <a:buFont typeface="Arial"/>
              <a:buChar char="•"/>
              <a:tabLst>
                <a:tab pos="145415" algn="l"/>
              </a:tabLst>
              <a:defRPr/>
            </a:pPr>
            <a:r>
              <a:rPr spc="-90" dirty="0">
                <a:latin typeface="Times New Roman"/>
                <a:cs typeface="Times New Roman"/>
              </a:rPr>
              <a:t>A</a:t>
            </a:r>
            <a:r>
              <a:rPr spc="-70" dirty="0">
                <a:latin typeface="Times New Roman"/>
                <a:cs typeface="Times New Roman"/>
              </a:rPr>
              <a:t> </a:t>
            </a:r>
            <a:r>
              <a:rPr spc="65" dirty="0">
                <a:latin typeface="Times New Roman"/>
                <a:cs typeface="Times New Roman"/>
              </a:rPr>
              <a:t>dose</a:t>
            </a:r>
            <a:r>
              <a:rPr spc="-85" dirty="0">
                <a:latin typeface="Times New Roman"/>
                <a:cs typeface="Times New Roman"/>
              </a:rPr>
              <a:t> </a:t>
            </a:r>
            <a:r>
              <a:rPr spc="15" dirty="0">
                <a:latin typeface="Times New Roman"/>
                <a:cs typeface="Times New Roman"/>
              </a:rPr>
              <a:t>of</a:t>
            </a:r>
            <a:r>
              <a:rPr spc="45" dirty="0">
                <a:latin typeface="Times New Roman"/>
                <a:cs typeface="Times New Roman"/>
              </a:rPr>
              <a:t> </a:t>
            </a:r>
            <a:r>
              <a:rPr spc="15" dirty="0">
                <a:latin typeface="Times New Roman"/>
                <a:cs typeface="Times New Roman"/>
              </a:rPr>
              <a:t>24</a:t>
            </a:r>
            <a:r>
              <a:rPr spc="-20" dirty="0">
                <a:latin typeface="Times New Roman"/>
                <a:cs typeface="Times New Roman"/>
              </a:rPr>
              <a:t> </a:t>
            </a:r>
            <a:r>
              <a:rPr spc="90" dirty="0">
                <a:latin typeface="Times New Roman"/>
                <a:cs typeface="Times New Roman"/>
              </a:rPr>
              <a:t>to</a:t>
            </a:r>
            <a:r>
              <a:rPr spc="-50" dirty="0">
                <a:latin typeface="Times New Roman"/>
                <a:cs typeface="Times New Roman"/>
              </a:rPr>
              <a:t> </a:t>
            </a:r>
            <a:r>
              <a:rPr spc="-5" dirty="0">
                <a:latin typeface="Times New Roman"/>
                <a:cs typeface="Times New Roman"/>
              </a:rPr>
              <a:t>30</a:t>
            </a:r>
            <a:r>
              <a:rPr spc="30" dirty="0">
                <a:latin typeface="Times New Roman"/>
                <a:cs typeface="Times New Roman"/>
              </a:rPr>
              <a:t> </a:t>
            </a:r>
            <a:r>
              <a:rPr spc="-55" dirty="0">
                <a:latin typeface="Times New Roman"/>
                <a:cs typeface="Times New Roman"/>
              </a:rPr>
              <a:t>Gy</a:t>
            </a:r>
            <a:r>
              <a:rPr spc="-40" dirty="0">
                <a:latin typeface="Times New Roman"/>
                <a:cs typeface="Times New Roman"/>
              </a:rPr>
              <a:t> </a:t>
            </a:r>
            <a:r>
              <a:rPr spc="15" dirty="0">
                <a:latin typeface="Times New Roman"/>
                <a:cs typeface="Times New Roman"/>
              </a:rPr>
              <a:t>is</a:t>
            </a:r>
            <a:r>
              <a:rPr spc="-40" dirty="0">
                <a:latin typeface="Times New Roman"/>
                <a:cs typeface="Times New Roman"/>
              </a:rPr>
              <a:t> </a:t>
            </a:r>
            <a:r>
              <a:rPr spc="40" dirty="0">
                <a:latin typeface="Times New Roman"/>
                <a:cs typeface="Times New Roman"/>
              </a:rPr>
              <a:t>highly</a:t>
            </a:r>
            <a:r>
              <a:rPr spc="-110" dirty="0">
                <a:latin typeface="Times New Roman"/>
                <a:cs typeface="Times New Roman"/>
              </a:rPr>
              <a:t> </a:t>
            </a:r>
            <a:r>
              <a:rPr spc="15" dirty="0">
                <a:latin typeface="Times New Roman"/>
                <a:cs typeface="Times New Roman"/>
              </a:rPr>
              <a:t>effective,</a:t>
            </a:r>
            <a:r>
              <a:rPr spc="-5" dirty="0">
                <a:latin typeface="Times New Roman"/>
                <a:cs typeface="Times New Roman"/>
              </a:rPr>
              <a:t> </a:t>
            </a:r>
            <a:r>
              <a:rPr spc="75" dirty="0">
                <a:latin typeface="Times New Roman"/>
                <a:cs typeface="Times New Roman"/>
              </a:rPr>
              <a:t>with</a:t>
            </a:r>
            <a:r>
              <a:rPr spc="-30" dirty="0">
                <a:latin typeface="Times New Roman"/>
                <a:cs typeface="Times New Roman"/>
              </a:rPr>
              <a:t> </a:t>
            </a:r>
            <a:r>
              <a:rPr spc="105" dirty="0">
                <a:latin typeface="Times New Roman"/>
                <a:cs typeface="Times New Roman"/>
              </a:rPr>
              <a:t>no</a:t>
            </a:r>
            <a:r>
              <a:rPr spc="-80" dirty="0">
                <a:latin typeface="Times New Roman"/>
                <a:cs typeface="Times New Roman"/>
              </a:rPr>
              <a:t> </a:t>
            </a:r>
            <a:r>
              <a:rPr spc="45" dirty="0">
                <a:latin typeface="Times New Roman"/>
                <a:cs typeface="Times New Roman"/>
              </a:rPr>
              <a:t>evidence</a:t>
            </a:r>
            <a:r>
              <a:rPr spc="-65" dirty="0">
                <a:latin typeface="Times New Roman"/>
                <a:cs typeface="Times New Roman"/>
              </a:rPr>
              <a:t> </a:t>
            </a:r>
            <a:r>
              <a:rPr spc="15" dirty="0">
                <a:latin typeface="Times New Roman"/>
                <a:cs typeface="Times New Roman"/>
              </a:rPr>
              <a:t>of</a:t>
            </a:r>
            <a:r>
              <a:rPr spc="45" dirty="0">
                <a:latin typeface="Times New Roman"/>
                <a:cs typeface="Times New Roman"/>
              </a:rPr>
              <a:t> </a:t>
            </a:r>
            <a:r>
              <a:rPr spc="70" dirty="0">
                <a:latin typeface="Times New Roman"/>
                <a:cs typeface="Times New Roman"/>
              </a:rPr>
              <a:t>benefit</a:t>
            </a:r>
            <a:r>
              <a:rPr spc="-50" dirty="0">
                <a:latin typeface="Times New Roman"/>
                <a:cs typeface="Times New Roman"/>
              </a:rPr>
              <a:t> </a:t>
            </a:r>
            <a:r>
              <a:rPr spc="35" dirty="0">
                <a:latin typeface="Times New Roman"/>
                <a:cs typeface="Times New Roman"/>
              </a:rPr>
              <a:t>for</a:t>
            </a:r>
            <a:r>
              <a:rPr spc="-50" dirty="0">
                <a:latin typeface="Times New Roman"/>
                <a:cs typeface="Times New Roman"/>
              </a:rPr>
              <a:t> </a:t>
            </a:r>
            <a:r>
              <a:rPr spc="70" dirty="0">
                <a:latin typeface="Times New Roman"/>
                <a:cs typeface="Times New Roman"/>
              </a:rPr>
              <a:t>higher</a:t>
            </a:r>
            <a:r>
              <a:rPr spc="-114" dirty="0">
                <a:latin typeface="Times New Roman"/>
                <a:cs typeface="Times New Roman"/>
              </a:rPr>
              <a:t> </a:t>
            </a:r>
            <a:r>
              <a:rPr spc="55" dirty="0">
                <a:latin typeface="Times New Roman"/>
                <a:cs typeface="Times New Roman"/>
              </a:rPr>
              <a:t>doses</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5"/>
              </a:spcBef>
              <a:spcAft>
                <a:spcPts val="0"/>
              </a:spcAft>
              <a:buFont typeface="Arial"/>
              <a:buChar char="•"/>
              <a:defRPr/>
            </a:pPr>
            <a:endParaRPr sz="1650">
              <a:latin typeface="Times New Roman"/>
              <a:cs typeface="Times New Roman"/>
            </a:endParaRPr>
          </a:p>
          <a:p>
            <a:pPr marL="147955" indent="-135255" fontAlgn="auto">
              <a:spcBef>
                <a:spcPts val="5"/>
              </a:spcBef>
              <a:spcAft>
                <a:spcPts val="0"/>
              </a:spcAft>
              <a:buFont typeface="Arial"/>
              <a:buChar char="•"/>
              <a:tabLst>
                <a:tab pos="148590" algn="l"/>
              </a:tabLst>
              <a:defRPr/>
            </a:pPr>
            <a:r>
              <a:rPr spc="70" dirty="0">
                <a:latin typeface="Times New Roman"/>
                <a:cs typeface="Times New Roman"/>
              </a:rPr>
              <a:t>Chemoradiotherapy</a:t>
            </a:r>
            <a:r>
              <a:rPr spc="-45" dirty="0">
                <a:latin typeface="Times New Roman"/>
                <a:cs typeface="Times New Roman"/>
              </a:rPr>
              <a:t> </a:t>
            </a:r>
            <a:r>
              <a:rPr spc="45" dirty="0">
                <a:latin typeface="Times New Roman"/>
                <a:cs typeface="Times New Roman"/>
              </a:rPr>
              <a:t>improves</a:t>
            </a:r>
            <a:r>
              <a:rPr spc="-20" dirty="0">
                <a:latin typeface="Times New Roman"/>
                <a:cs typeface="Times New Roman"/>
              </a:rPr>
              <a:t> </a:t>
            </a:r>
            <a:r>
              <a:rPr spc="55" dirty="0">
                <a:latin typeface="Times New Roman"/>
                <a:cs typeface="Times New Roman"/>
              </a:rPr>
              <a:t>Progression</a:t>
            </a:r>
            <a:r>
              <a:rPr spc="-55" dirty="0">
                <a:latin typeface="Times New Roman"/>
                <a:cs typeface="Times New Roman"/>
              </a:rPr>
              <a:t> </a:t>
            </a:r>
            <a:r>
              <a:rPr spc="30" dirty="0">
                <a:latin typeface="Times New Roman"/>
                <a:cs typeface="Times New Roman"/>
              </a:rPr>
              <a:t>Free</a:t>
            </a:r>
            <a:r>
              <a:rPr spc="-55" dirty="0">
                <a:latin typeface="Times New Roman"/>
                <a:cs typeface="Times New Roman"/>
              </a:rPr>
              <a:t> </a:t>
            </a:r>
            <a:r>
              <a:rPr spc="15" dirty="0">
                <a:latin typeface="Times New Roman"/>
                <a:cs typeface="Times New Roman"/>
              </a:rPr>
              <a:t>Survival</a:t>
            </a:r>
            <a:r>
              <a:rPr spc="-50" dirty="0">
                <a:latin typeface="Times New Roman"/>
                <a:cs typeface="Times New Roman"/>
              </a:rPr>
              <a:t> </a:t>
            </a:r>
            <a:r>
              <a:rPr spc="45" dirty="0">
                <a:latin typeface="Times New Roman"/>
                <a:cs typeface="Times New Roman"/>
              </a:rPr>
              <a:t>as</a:t>
            </a:r>
            <a:r>
              <a:rPr spc="-45" dirty="0">
                <a:latin typeface="Times New Roman"/>
                <a:cs typeface="Times New Roman"/>
              </a:rPr>
              <a:t> </a:t>
            </a:r>
            <a:r>
              <a:rPr spc="75" dirty="0">
                <a:latin typeface="Times New Roman"/>
                <a:cs typeface="Times New Roman"/>
              </a:rPr>
              <a:t>Compared</a:t>
            </a:r>
            <a:r>
              <a:rPr spc="-35" dirty="0">
                <a:latin typeface="Times New Roman"/>
                <a:cs typeface="Times New Roman"/>
              </a:rPr>
              <a:t> </a:t>
            </a:r>
            <a:r>
              <a:rPr spc="-40" dirty="0">
                <a:latin typeface="Times New Roman"/>
                <a:cs typeface="Times New Roman"/>
              </a:rPr>
              <a:t>To</a:t>
            </a:r>
            <a:endParaRPr>
              <a:latin typeface="Times New Roman"/>
              <a:cs typeface="Times New Roman"/>
            </a:endParaRPr>
          </a:p>
          <a:p>
            <a:pPr marL="127000" fontAlgn="auto">
              <a:spcBef>
                <a:spcPts val="0"/>
              </a:spcBef>
              <a:spcAft>
                <a:spcPts val="0"/>
              </a:spcAft>
              <a:defRPr/>
            </a:pPr>
            <a:r>
              <a:rPr spc="55" dirty="0">
                <a:latin typeface="Times New Roman"/>
                <a:cs typeface="Times New Roman"/>
              </a:rPr>
              <a:t>Radiotherapy</a:t>
            </a:r>
            <a:r>
              <a:rPr spc="370" dirty="0">
                <a:latin typeface="Times New Roman"/>
                <a:cs typeface="Times New Roman"/>
              </a:rPr>
              <a:t> </a:t>
            </a:r>
            <a:r>
              <a:rPr spc="30" dirty="0">
                <a:latin typeface="Times New Roman"/>
                <a:cs typeface="Times New Roman"/>
              </a:rPr>
              <a:t>Alone,</a:t>
            </a:r>
            <a:r>
              <a:rPr spc="10" dirty="0">
                <a:latin typeface="Times New Roman"/>
                <a:cs typeface="Times New Roman"/>
              </a:rPr>
              <a:t> </a:t>
            </a:r>
            <a:r>
              <a:rPr spc="114" dirty="0">
                <a:latin typeface="Times New Roman"/>
                <a:cs typeface="Times New Roman"/>
              </a:rPr>
              <a:t>but</a:t>
            </a:r>
            <a:r>
              <a:rPr spc="-60" dirty="0">
                <a:latin typeface="Times New Roman"/>
                <a:cs typeface="Times New Roman"/>
              </a:rPr>
              <a:t> </a:t>
            </a:r>
            <a:r>
              <a:rPr spc="75" dirty="0">
                <a:latin typeface="Times New Roman"/>
                <a:cs typeface="Times New Roman"/>
              </a:rPr>
              <a:t>has</a:t>
            </a:r>
            <a:r>
              <a:rPr spc="-40" dirty="0">
                <a:latin typeface="Times New Roman"/>
                <a:cs typeface="Times New Roman"/>
              </a:rPr>
              <a:t> </a:t>
            </a:r>
            <a:r>
              <a:rPr spc="105" dirty="0">
                <a:latin typeface="Times New Roman"/>
                <a:cs typeface="Times New Roman"/>
              </a:rPr>
              <a:t>no</a:t>
            </a:r>
            <a:r>
              <a:rPr spc="-55" dirty="0">
                <a:latin typeface="Times New Roman"/>
                <a:cs typeface="Times New Roman"/>
              </a:rPr>
              <a:t> </a:t>
            </a:r>
            <a:r>
              <a:rPr spc="80" dirty="0">
                <a:latin typeface="Times New Roman"/>
                <a:cs typeface="Times New Roman"/>
              </a:rPr>
              <a:t>impact</a:t>
            </a:r>
            <a:r>
              <a:rPr spc="-70" dirty="0">
                <a:latin typeface="Times New Roman"/>
                <a:cs typeface="Times New Roman"/>
              </a:rPr>
              <a:t> </a:t>
            </a:r>
            <a:r>
              <a:rPr spc="110" dirty="0">
                <a:latin typeface="Times New Roman"/>
                <a:cs typeface="Times New Roman"/>
              </a:rPr>
              <a:t>on</a:t>
            </a:r>
            <a:r>
              <a:rPr spc="-30" dirty="0">
                <a:latin typeface="Times New Roman"/>
                <a:cs typeface="Times New Roman"/>
              </a:rPr>
              <a:t> </a:t>
            </a:r>
            <a:r>
              <a:rPr spc="35" dirty="0">
                <a:latin typeface="Times New Roman"/>
                <a:cs typeface="Times New Roman"/>
              </a:rPr>
              <a:t>Overall</a:t>
            </a:r>
            <a:r>
              <a:rPr spc="-10" dirty="0">
                <a:latin typeface="Times New Roman"/>
                <a:cs typeface="Times New Roman"/>
              </a:rPr>
              <a:t> </a:t>
            </a:r>
            <a:r>
              <a:rPr spc="15" dirty="0">
                <a:latin typeface="Times New Roman"/>
                <a:cs typeface="Times New Roman"/>
              </a:rPr>
              <a:t>Survival.</a:t>
            </a:r>
            <a:endParaRPr>
              <a:latin typeface="Times New Roman"/>
              <a:cs typeface="Times New Roman"/>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680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680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680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680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508000" y="1017588"/>
            <a:ext cx="4835525" cy="300037"/>
          </a:xfrm>
        </p:spPr>
        <p:txBody>
          <a:bodyPr tIns="12700" rtlCol="0"/>
          <a:lstStyle/>
          <a:p>
            <a:pPr marL="12700" eaLnBrk="1" fontAlgn="auto" hangingPunct="1">
              <a:spcBef>
                <a:spcPts val="100"/>
              </a:spcBef>
              <a:spcAft>
                <a:spcPts val="0"/>
              </a:spcAft>
              <a:defRPr/>
            </a:pPr>
            <a:r>
              <a:rPr sz="1800" b="1" u="sng" spc="-80" dirty="0">
                <a:uFill>
                  <a:solidFill>
                    <a:srgbClr val="000000"/>
                  </a:solidFill>
                </a:uFill>
              </a:rPr>
              <a:t>TREATMENT </a:t>
            </a:r>
            <a:r>
              <a:rPr sz="1800" b="1" u="sng" dirty="0">
                <a:uFill>
                  <a:solidFill>
                    <a:srgbClr val="000000"/>
                  </a:solidFill>
                </a:uFill>
              </a:rPr>
              <a:t>OF </a:t>
            </a:r>
            <a:r>
              <a:rPr sz="1800" b="1" u="sng" spc="-65" dirty="0">
                <a:uFill>
                  <a:solidFill>
                    <a:srgbClr val="000000"/>
                  </a:solidFill>
                </a:uFill>
              </a:rPr>
              <a:t>ADVANCED </a:t>
            </a:r>
            <a:r>
              <a:rPr sz="1800" b="1" u="sng" spc="-120" dirty="0">
                <a:uFill>
                  <a:solidFill>
                    <a:srgbClr val="000000"/>
                  </a:solidFill>
                </a:uFill>
              </a:rPr>
              <a:t>STAGE</a:t>
            </a:r>
            <a:r>
              <a:rPr sz="1800" b="1" u="sng" spc="-15" dirty="0">
                <a:uFill>
                  <a:solidFill>
                    <a:srgbClr val="000000"/>
                  </a:solidFill>
                </a:uFill>
              </a:rPr>
              <a:t> </a:t>
            </a:r>
            <a:r>
              <a:rPr sz="1800" b="1" u="sng" spc="-45" dirty="0">
                <a:uFill>
                  <a:solidFill>
                    <a:srgbClr val="000000"/>
                  </a:solidFill>
                </a:uFill>
              </a:rPr>
              <a:t>DISEASE</a:t>
            </a:r>
            <a:endParaRPr sz="1800"/>
          </a:p>
        </p:txBody>
      </p:sp>
      <p:sp>
        <p:nvSpPr>
          <p:cNvPr id="8" name="object 8"/>
          <p:cNvSpPr txBox="1"/>
          <p:nvPr/>
        </p:nvSpPr>
        <p:spPr>
          <a:xfrm>
            <a:off x="365125" y="1803400"/>
            <a:ext cx="7786688" cy="1946275"/>
          </a:xfrm>
          <a:prstGeom prst="rect">
            <a:avLst/>
          </a:prstGeom>
        </p:spPr>
        <p:txBody>
          <a:bodyPr lIns="0" tIns="12700" rIns="0" bIns="0">
            <a:spAutoFit/>
          </a:bodyPr>
          <a:lstStyle/>
          <a:p>
            <a:pPr marL="144780" indent="-132080" fontAlgn="auto">
              <a:spcBef>
                <a:spcPts val="100"/>
              </a:spcBef>
              <a:spcAft>
                <a:spcPts val="0"/>
              </a:spcAft>
              <a:buFont typeface="Arial"/>
              <a:buChar char="•"/>
              <a:tabLst>
                <a:tab pos="145415" algn="l"/>
              </a:tabLst>
              <a:defRPr/>
            </a:pPr>
            <a:r>
              <a:rPr spc="65" dirty="0">
                <a:latin typeface="Times New Roman"/>
                <a:cs typeface="Times New Roman"/>
              </a:rPr>
              <a:t>The</a:t>
            </a:r>
            <a:r>
              <a:rPr spc="-70" dirty="0">
                <a:latin typeface="Times New Roman"/>
                <a:cs typeface="Times New Roman"/>
              </a:rPr>
              <a:t> </a:t>
            </a:r>
            <a:r>
              <a:rPr spc="55" dirty="0">
                <a:latin typeface="Times New Roman"/>
                <a:cs typeface="Times New Roman"/>
              </a:rPr>
              <a:t>majority</a:t>
            </a:r>
            <a:r>
              <a:rPr spc="-100" dirty="0">
                <a:latin typeface="Times New Roman"/>
                <a:cs typeface="Times New Roman"/>
              </a:rPr>
              <a:t> </a:t>
            </a:r>
            <a:r>
              <a:rPr spc="15" dirty="0">
                <a:latin typeface="Times New Roman"/>
                <a:cs typeface="Times New Roman"/>
              </a:rPr>
              <a:t>of</a:t>
            </a:r>
            <a:r>
              <a:rPr spc="30" dirty="0">
                <a:latin typeface="Times New Roman"/>
                <a:cs typeface="Times New Roman"/>
              </a:rPr>
              <a:t> </a:t>
            </a:r>
            <a:r>
              <a:rPr spc="85" dirty="0">
                <a:latin typeface="Times New Roman"/>
                <a:cs typeface="Times New Roman"/>
              </a:rPr>
              <a:t>patients</a:t>
            </a:r>
            <a:r>
              <a:rPr spc="-55" dirty="0">
                <a:latin typeface="Times New Roman"/>
                <a:cs typeface="Times New Roman"/>
              </a:rPr>
              <a:t> </a:t>
            </a:r>
            <a:r>
              <a:rPr spc="85" dirty="0">
                <a:latin typeface="Times New Roman"/>
                <a:cs typeface="Times New Roman"/>
              </a:rPr>
              <a:t>present</a:t>
            </a:r>
            <a:r>
              <a:rPr spc="-105" dirty="0">
                <a:latin typeface="Times New Roman"/>
                <a:cs typeface="Times New Roman"/>
              </a:rPr>
              <a:t> </a:t>
            </a:r>
            <a:r>
              <a:rPr spc="75" dirty="0">
                <a:latin typeface="Times New Roman"/>
                <a:cs typeface="Times New Roman"/>
              </a:rPr>
              <a:t>with</a:t>
            </a:r>
            <a:r>
              <a:rPr spc="-70" dirty="0">
                <a:latin typeface="Times New Roman"/>
                <a:cs typeface="Times New Roman"/>
              </a:rPr>
              <a:t> </a:t>
            </a:r>
            <a:r>
              <a:rPr spc="60" dirty="0">
                <a:latin typeface="Times New Roman"/>
                <a:cs typeface="Times New Roman"/>
              </a:rPr>
              <a:t>advanced</a:t>
            </a:r>
            <a:r>
              <a:rPr spc="-45" dirty="0">
                <a:latin typeface="Times New Roman"/>
                <a:cs typeface="Times New Roman"/>
              </a:rPr>
              <a:t> </a:t>
            </a:r>
            <a:r>
              <a:rPr spc="50" dirty="0">
                <a:latin typeface="Times New Roman"/>
                <a:cs typeface="Times New Roman"/>
              </a:rPr>
              <a:t>disease</a:t>
            </a:r>
            <a:r>
              <a:rPr spc="-90" dirty="0">
                <a:latin typeface="Times New Roman"/>
                <a:cs typeface="Times New Roman"/>
              </a:rPr>
              <a:t> </a:t>
            </a:r>
            <a:r>
              <a:rPr spc="100" dirty="0">
                <a:latin typeface="Times New Roman"/>
                <a:cs typeface="Times New Roman"/>
              </a:rPr>
              <a:t>at</a:t>
            </a:r>
            <a:r>
              <a:rPr spc="-90" dirty="0">
                <a:latin typeface="Times New Roman"/>
                <a:cs typeface="Times New Roman"/>
              </a:rPr>
              <a:t> </a:t>
            </a:r>
            <a:r>
              <a:rPr spc="45" dirty="0">
                <a:latin typeface="Times New Roman"/>
                <a:cs typeface="Times New Roman"/>
              </a:rPr>
              <a:t>diagnosis.</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5"/>
              </a:spcBef>
              <a:spcAft>
                <a:spcPts val="0"/>
              </a:spcAft>
              <a:buFont typeface="Arial"/>
              <a:buChar char="•"/>
              <a:defRPr/>
            </a:pPr>
            <a:endParaRPr sz="1650">
              <a:latin typeface="Times New Roman"/>
              <a:cs typeface="Times New Roman"/>
            </a:endParaRPr>
          </a:p>
          <a:p>
            <a:pPr marL="147955" indent="-135255" fontAlgn="auto">
              <a:spcBef>
                <a:spcPts val="0"/>
              </a:spcBef>
              <a:spcAft>
                <a:spcPts val="0"/>
              </a:spcAft>
              <a:buFont typeface="Arial"/>
              <a:buChar char="•"/>
              <a:tabLst>
                <a:tab pos="148590" algn="l"/>
              </a:tabLst>
              <a:defRPr/>
            </a:pPr>
            <a:r>
              <a:rPr spc="65" dirty="0">
                <a:latin typeface="Times New Roman"/>
                <a:cs typeface="Times New Roman"/>
              </a:rPr>
              <a:t>Indications</a:t>
            </a:r>
            <a:r>
              <a:rPr spc="-5" dirty="0">
                <a:latin typeface="Times New Roman"/>
                <a:cs typeface="Times New Roman"/>
              </a:rPr>
              <a:t> </a:t>
            </a:r>
            <a:r>
              <a:rPr spc="30" dirty="0">
                <a:latin typeface="Times New Roman"/>
                <a:cs typeface="Times New Roman"/>
              </a:rPr>
              <a:t>for</a:t>
            </a:r>
            <a:r>
              <a:rPr spc="-70" dirty="0">
                <a:latin typeface="Times New Roman"/>
                <a:cs typeface="Times New Roman"/>
              </a:rPr>
              <a:t> </a:t>
            </a:r>
            <a:r>
              <a:rPr spc="105" dirty="0">
                <a:latin typeface="Times New Roman"/>
                <a:cs typeface="Times New Roman"/>
              </a:rPr>
              <a:t>treatment</a:t>
            </a:r>
            <a:r>
              <a:rPr spc="-40" dirty="0">
                <a:latin typeface="Times New Roman"/>
                <a:cs typeface="Times New Roman"/>
              </a:rPr>
              <a:t> </a:t>
            </a:r>
            <a:r>
              <a:rPr spc="65" dirty="0">
                <a:latin typeface="Times New Roman"/>
                <a:cs typeface="Times New Roman"/>
              </a:rPr>
              <a:t>include</a:t>
            </a:r>
            <a:r>
              <a:rPr spc="-65" dirty="0">
                <a:latin typeface="Times New Roman"/>
                <a:cs typeface="Times New Roman"/>
              </a:rPr>
              <a:t> </a:t>
            </a:r>
            <a:r>
              <a:rPr spc="75" dirty="0">
                <a:latin typeface="Times New Roman"/>
                <a:cs typeface="Times New Roman"/>
              </a:rPr>
              <a:t>symptomatic</a:t>
            </a:r>
            <a:r>
              <a:rPr spc="-45" dirty="0">
                <a:latin typeface="Times New Roman"/>
                <a:cs typeface="Times New Roman"/>
              </a:rPr>
              <a:t> </a:t>
            </a:r>
            <a:r>
              <a:rPr spc="75" dirty="0">
                <a:latin typeface="Times New Roman"/>
                <a:cs typeface="Times New Roman"/>
              </a:rPr>
              <a:t>nodal</a:t>
            </a:r>
            <a:r>
              <a:rPr spc="415" dirty="0">
                <a:latin typeface="Times New Roman"/>
                <a:cs typeface="Times New Roman"/>
              </a:rPr>
              <a:t> </a:t>
            </a:r>
            <a:r>
              <a:rPr spc="110" dirty="0">
                <a:latin typeface="Times New Roman"/>
                <a:cs typeface="Times New Roman"/>
              </a:rPr>
              <a:t>and</a:t>
            </a:r>
            <a:r>
              <a:rPr spc="-35" dirty="0">
                <a:latin typeface="Times New Roman"/>
                <a:cs typeface="Times New Roman"/>
              </a:rPr>
              <a:t> </a:t>
            </a:r>
            <a:r>
              <a:rPr spc="70" dirty="0">
                <a:latin typeface="Times New Roman"/>
                <a:cs typeface="Times New Roman"/>
              </a:rPr>
              <a:t>extranodal</a:t>
            </a:r>
            <a:r>
              <a:rPr spc="-45" dirty="0">
                <a:latin typeface="Times New Roman"/>
                <a:cs typeface="Times New Roman"/>
              </a:rPr>
              <a:t> </a:t>
            </a:r>
            <a:r>
              <a:rPr spc="45" dirty="0">
                <a:latin typeface="Times New Roman"/>
                <a:cs typeface="Times New Roman"/>
              </a:rPr>
              <a:t>disease,</a:t>
            </a:r>
            <a:endParaRPr>
              <a:latin typeface="Times New Roman"/>
              <a:cs typeface="Times New Roman"/>
            </a:endParaRPr>
          </a:p>
          <a:p>
            <a:pPr marL="120650" fontAlgn="auto">
              <a:spcBef>
                <a:spcPts val="0"/>
              </a:spcBef>
              <a:spcAft>
                <a:spcPts val="0"/>
              </a:spcAft>
              <a:defRPr/>
            </a:pPr>
            <a:r>
              <a:rPr spc="75" dirty="0">
                <a:latin typeface="Times New Roman"/>
                <a:cs typeface="Times New Roman"/>
              </a:rPr>
              <a:t>compromised </a:t>
            </a:r>
            <a:r>
              <a:rPr spc="110" dirty="0">
                <a:latin typeface="Times New Roman"/>
                <a:cs typeface="Times New Roman"/>
              </a:rPr>
              <a:t>end </a:t>
            </a:r>
            <a:r>
              <a:rPr spc="70" dirty="0">
                <a:latin typeface="Times New Roman"/>
                <a:cs typeface="Times New Roman"/>
              </a:rPr>
              <a:t>organ </a:t>
            </a:r>
            <a:r>
              <a:rPr spc="65" dirty="0">
                <a:latin typeface="Times New Roman"/>
                <a:cs typeface="Times New Roman"/>
              </a:rPr>
              <a:t>function, </a:t>
            </a:r>
            <a:r>
              <a:rPr spc="-125" dirty="0">
                <a:latin typeface="Times New Roman"/>
                <a:cs typeface="Times New Roman"/>
              </a:rPr>
              <a:t>B </a:t>
            </a:r>
            <a:r>
              <a:rPr spc="70" dirty="0">
                <a:latin typeface="Times New Roman"/>
                <a:cs typeface="Times New Roman"/>
              </a:rPr>
              <a:t>symptoms, </a:t>
            </a:r>
            <a:r>
              <a:rPr spc="80" dirty="0">
                <a:latin typeface="Times New Roman"/>
                <a:cs typeface="Times New Roman"/>
              </a:rPr>
              <a:t>or</a:t>
            </a:r>
            <a:r>
              <a:rPr spc="330" dirty="0">
                <a:latin typeface="Times New Roman"/>
                <a:cs typeface="Times New Roman"/>
              </a:rPr>
              <a:t> </a:t>
            </a:r>
            <a:r>
              <a:rPr spc="50" dirty="0">
                <a:latin typeface="Times New Roman"/>
                <a:cs typeface="Times New Roman"/>
              </a:rPr>
              <a:t>cytopenias.</a:t>
            </a:r>
            <a:endParaRPr>
              <a:latin typeface="Times New Roman"/>
              <a:cs typeface="Times New Roman"/>
            </a:endParaRPr>
          </a:p>
          <a:p>
            <a:pPr fontAlgn="auto">
              <a:spcBef>
                <a:spcPts val="35"/>
              </a:spcBef>
              <a:spcAft>
                <a:spcPts val="0"/>
              </a:spcAft>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10" dirty="0">
                <a:latin typeface="Times New Roman"/>
                <a:cs typeface="Times New Roman"/>
              </a:rPr>
              <a:t>CHEMOTHERAPY</a:t>
            </a:r>
            <a:r>
              <a:rPr spc="-60" dirty="0">
                <a:latin typeface="Times New Roman"/>
                <a:cs typeface="Times New Roman"/>
              </a:rPr>
              <a:t> </a:t>
            </a:r>
            <a:r>
              <a:rPr spc="-35" dirty="0">
                <a:latin typeface="Times New Roman"/>
                <a:cs typeface="Times New Roman"/>
              </a:rPr>
              <a:t>REGIMENS</a:t>
            </a:r>
            <a:endParaRPr>
              <a:latin typeface="Times New Roman"/>
              <a:cs typeface="Times New Roman"/>
            </a:endParaRPr>
          </a:p>
        </p:txBody>
      </p:sp>
      <p:sp>
        <p:nvSpPr>
          <p:cNvPr id="9" name="object 9"/>
          <p:cNvSpPr txBox="1"/>
          <p:nvPr/>
        </p:nvSpPr>
        <p:spPr>
          <a:xfrm>
            <a:off x="365125" y="3998913"/>
            <a:ext cx="1644650" cy="300037"/>
          </a:xfrm>
          <a:prstGeom prst="rect">
            <a:avLst/>
          </a:prstGeom>
        </p:spPr>
        <p:txBody>
          <a:bodyPr lIns="0" tIns="12700" rIns="0" bIns="0">
            <a:spAutoFit/>
          </a:bodyPr>
          <a:lstStyle/>
          <a:p>
            <a:pPr marL="12700" fontAlgn="auto">
              <a:spcBef>
                <a:spcPts val="100"/>
              </a:spcBef>
              <a:spcAft>
                <a:spcPts val="0"/>
              </a:spcAft>
              <a:tabLst>
                <a:tab pos="354965" algn="l"/>
                <a:tab pos="1572895" algn="l"/>
              </a:tabLst>
              <a:defRPr/>
            </a:pPr>
            <a:r>
              <a:rPr spc="60" dirty="0">
                <a:latin typeface="Times New Roman"/>
                <a:cs typeface="Times New Roman"/>
              </a:rPr>
              <a:t>a)	</a:t>
            </a:r>
            <a:r>
              <a:rPr spc="75" dirty="0">
                <a:latin typeface="Times New Roman"/>
                <a:cs typeface="Times New Roman"/>
              </a:rPr>
              <a:t>CHO</a:t>
            </a:r>
            <a:r>
              <a:rPr spc="55" dirty="0">
                <a:latin typeface="Times New Roman"/>
                <a:cs typeface="Times New Roman"/>
              </a:rPr>
              <a:t>P</a:t>
            </a:r>
            <a:r>
              <a:rPr spc="45" dirty="0">
                <a:latin typeface="Times New Roman"/>
                <a:cs typeface="Times New Roman"/>
              </a:rPr>
              <a:t>-</a:t>
            </a:r>
            <a:r>
              <a:rPr spc="-65" dirty="0">
                <a:latin typeface="Times New Roman"/>
                <a:cs typeface="Times New Roman"/>
              </a:rPr>
              <a:t>R</a:t>
            </a:r>
            <a:r>
              <a:rPr dirty="0">
                <a:latin typeface="Times New Roman"/>
                <a:cs typeface="Times New Roman"/>
              </a:rPr>
              <a:t>	</a:t>
            </a:r>
            <a:r>
              <a:rPr spc="-40" dirty="0">
                <a:latin typeface="Times New Roman"/>
                <a:cs typeface="Times New Roman"/>
              </a:rPr>
              <a:t>:</a:t>
            </a:r>
            <a:endParaRPr>
              <a:latin typeface="Times New Roman"/>
              <a:cs typeface="Times New Roman"/>
            </a:endParaRPr>
          </a:p>
        </p:txBody>
      </p:sp>
      <p:sp>
        <p:nvSpPr>
          <p:cNvPr id="10" name="object 10"/>
          <p:cNvSpPr txBox="1"/>
          <p:nvPr/>
        </p:nvSpPr>
        <p:spPr>
          <a:xfrm>
            <a:off x="365125" y="4548188"/>
            <a:ext cx="1030288" cy="300037"/>
          </a:xfrm>
          <a:prstGeom prst="rect">
            <a:avLst/>
          </a:prstGeom>
        </p:spPr>
        <p:txBody>
          <a:bodyPr lIns="0" tIns="12700" rIns="0" bIns="0">
            <a:spAutoFit/>
          </a:bodyPr>
          <a:lstStyle/>
          <a:p>
            <a:pPr marL="12700" fontAlgn="auto">
              <a:spcBef>
                <a:spcPts val="100"/>
              </a:spcBef>
              <a:spcAft>
                <a:spcPts val="0"/>
              </a:spcAft>
              <a:tabLst>
                <a:tab pos="354965" algn="l"/>
              </a:tabLst>
              <a:defRPr/>
            </a:pPr>
            <a:r>
              <a:rPr spc="80" dirty="0">
                <a:latin typeface="Times New Roman"/>
                <a:cs typeface="Times New Roman"/>
              </a:rPr>
              <a:t>b)	</a:t>
            </a:r>
            <a:r>
              <a:rPr spc="-25" dirty="0">
                <a:latin typeface="Times New Roman"/>
                <a:cs typeface="Times New Roman"/>
              </a:rPr>
              <a:t>CV</a:t>
            </a:r>
            <a:r>
              <a:rPr spc="-30" dirty="0">
                <a:latin typeface="Times New Roman"/>
                <a:cs typeface="Times New Roman"/>
              </a:rPr>
              <a:t>P</a:t>
            </a:r>
            <a:r>
              <a:rPr spc="45" dirty="0">
                <a:latin typeface="Times New Roman"/>
                <a:cs typeface="Times New Roman"/>
              </a:rPr>
              <a:t>-</a:t>
            </a:r>
            <a:r>
              <a:rPr spc="-65" dirty="0">
                <a:latin typeface="Times New Roman"/>
                <a:cs typeface="Times New Roman"/>
              </a:rPr>
              <a:t>R</a:t>
            </a:r>
            <a:endParaRPr>
              <a:latin typeface="Times New Roman"/>
              <a:cs typeface="Times New Roman"/>
            </a:endParaRPr>
          </a:p>
        </p:txBody>
      </p:sp>
      <p:sp>
        <p:nvSpPr>
          <p:cNvPr id="11" name="object 11"/>
          <p:cNvSpPr txBox="1"/>
          <p:nvPr/>
        </p:nvSpPr>
        <p:spPr>
          <a:xfrm>
            <a:off x="365125" y="4822825"/>
            <a:ext cx="925513" cy="573088"/>
          </a:xfrm>
          <a:prstGeom prst="rect">
            <a:avLst/>
          </a:prstGeom>
        </p:spPr>
        <p:txBody>
          <a:bodyPr lIns="0" tIns="12700" rIns="0" bIns="0">
            <a:spAutoFit/>
          </a:bodyPr>
          <a:lstStyle/>
          <a:p>
            <a:pPr marL="355600" indent="-342900" fontAlgn="auto">
              <a:spcBef>
                <a:spcPts val="100"/>
              </a:spcBef>
              <a:spcAft>
                <a:spcPts val="0"/>
              </a:spcAft>
              <a:buFontTx/>
              <a:buAutoNum type="alphaLcParenR" startAt="3"/>
              <a:tabLst>
                <a:tab pos="354965" algn="l"/>
                <a:tab pos="355600" algn="l"/>
              </a:tabLst>
              <a:defRPr/>
            </a:pPr>
            <a:r>
              <a:rPr spc="-65" dirty="0">
                <a:latin typeface="Times New Roman"/>
                <a:cs typeface="Times New Roman"/>
              </a:rPr>
              <a:t>R</a:t>
            </a:r>
            <a:r>
              <a:rPr spc="45" dirty="0">
                <a:latin typeface="Times New Roman"/>
                <a:cs typeface="Times New Roman"/>
              </a:rPr>
              <a:t>-</a:t>
            </a:r>
            <a:r>
              <a:rPr spc="-10" dirty="0">
                <a:latin typeface="Times New Roman"/>
                <a:cs typeface="Times New Roman"/>
              </a:rPr>
              <a:t>FM</a:t>
            </a:r>
            <a:endParaRPr>
              <a:latin typeface="Times New Roman"/>
              <a:cs typeface="Times New Roman"/>
            </a:endParaRPr>
          </a:p>
          <a:p>
            <a:pPr marL="355600" indent="-342900" fontAlgn="auto">
              <a:spcBef>
                <a:spcPts val="0"/>
              </a:spcBef>
              <a:spcAft>
                <a:spcPts val="0"/>
              </a:spcAft>
              <a:buFontTx/>
              <a:buAutoNum type="alphaLcParenR" startAt="3"/>
              <a:tabLst>
                <a:tab pos="354965" algn="l"/>
                <a:tab pos="355600" algn="l"/>
              </a:tabLst>
              <a:defRPr/>
            </a:pPr>
            <a:r>
              <a:rPr spc="-95" dirty="0">
                <a:latin typeface="Times New Roman"/>
                <a:cs typeface="Times New Roman"/>
              </a:rPr>
              <a:t>BR</a:t>
            </a:r>
            <a:endParaRPr>
              <a:latin typeface="Times New Roman"/>
              <a:cs typeface="Times New Roman"/>
            </a:endParaRPr>
          </a:p>
        </p:txBody>
      </p:sp>
      <p:sp>
        <p:nvSpPr>
          <p:cNvPr id="12" name="object 12"/>
          <p:cNvSpPr txBox="1"/>
          <p:nvPr/>
        </p:nvSpPr>
        <p:spPr>
          <a:xfrm>
            <a:off x="1846263" y="4548188"/>
            <a:ext cx="130175" cy="847725"/>
          </a:xfrm>
          <a:prstGeom prst="rect">
            <a:avLst/>
          </a:prstGeom>
        </p:spPr>
        <p:txBody>
          <a:bodyPr lIns="0" tIns="12700" rIns="0" bIns="0">
            <a:spAutoFit/>
          </a:bodyPr>
          <a:lstStyle/>
          <a:p>
            <a:pPr marL="52069" fontAlgn="auto">
              <a:spcBef>
                <a:spcPts val="100"/>
              </a:spcBef>
              <a:spcAft>
                <a:spcPts val="0"/>
              </a:spcAft>
              <a:defRPr/>
            </a:pPr>
            <a:r>
              <a:rPr spc="-40" dirty="0">
                <a:latin typeface="Times New Roman"/>
                <a:cs typeface="Times New Roman"/>
              </a:rPr>
              <a:t>:</a:t>
            </a:r>
            <a:endParaRPr>
              <a:latin typeface="Times New Roman"/>
              <a:cs typeface="Times New Roman"/>
            </a:endParaRPr>
          </a:p>
          <a:p>
            <a:pPr marL="59690" fontAlgn="auto">
              <a:spcBef>
                <a:spcPts val="5"/>
              </a:spcBef>
              <a:spcAft>
                <a:spcPts val="0"/>
              </a:spcAft>
              <a:defRPr/>
            </a:pPr>
            <a:r>
              <a:rPr spc="-40" dirty="0">
                <a:latin typeface="Times New Roman"/>
                <a:cs typeface="Times New Roman"/>
              </a:rPr>
              <a:t>:</a:t>
            </a:r>
            <a:endParaRPr>
              <a:latin typeface="Times New Roman"/>
              <a:cs typeface="Times New Roman"/>
            </a:endParaRPr>
          </a:p>
          <a:p>
            <a:pPr marL="12700" fontAlgn="auto">
              <a:spcBef>
                <a:spcPts val="0"/>
              </a:spcBef>
              <a:spcAft>
                <a:spcPts val="0"/>
              </a:spcAft>
              <a:defRPr/>
            </a:pPr>
            <a:r>
              <a:rPr spc="-40" dirty="0">
                <a:latin typeface="Times New Roman"/>
                <a:cs typeface="Times New Roman"/>
              </a:rPr>
              <a:t>:</a:t>
            </a:r>
            <a:endParaRPr>
              <a:latin typeface="Times New Roman"/>
              <a:cs typeface="Times New Roman"/>
            </a:endParaRPr>
          </a:p>
        </p:txBody>
      </p:sp>
      <p:sp>
        <p:nvSpPr>
          <p:cNvPr id="76812" name="object 13"/>
          <p:cNvSpPr txBox="1">
            <a:spLocks noChangeArrowheads="1"/>
          </p:cNvSpPr>
          <p:nvPr/>
        </p:nvSpPr>
        <p:spPr bwMode="auto">
          <a:xfrm>
            <a:off x="2409825" y="3998913"/>
            <a:ext cx="5810250" cy="1398587"/>
          </a:xfrm>
          <a:prstGeom prst="rect">
            <a:avLst/>
          </a:prstGeom>
          <a:noFill/>
          <a:ln w="9525">
            <a:noFill/>
            <a:miter lim="800000"/>
            <a:headEnd/>
            <a:tailEnd/>
          </a:ln>
        </p:spPr>
        <p:txBody>
          <a:bodyPr lIns="0" tIns="12700" rIns="0" bIns="0">
            <a:spAutoFit/>
          </a:bodyPr>
          <a:lstStyle/>
          <a:p>
            <a:pPr marL="44450">
              <a:spcBef>
                <a:spcPts val="100"/>
              </a:spcBef>
            </a:pPr>
            <a:r>
              <a:rPr lang="en-US">
                <a:latin typeface="Times New Roman" pitchFamily="18" charset="0"/>
                <a:cs typeface="Times New Roman" pitchFamily="18" charset="0"/>
              </a:rPr>
              <a:t>Cyclophosphamide, hydroxydaunorubicin, Oncovin ,</a:t>
            </a:r>
          </a:p>
          <a:p>
            <a:pPr marL="44450"/>
            <a:r>
              <a:rPr lang="en-US">
                <a:latin typeface="Times New Roman" pitchFamily="18" charset="0"/>
                <a:cs typeface="Times New Roman" pitchFamily="18" charset="0"/>
              </a:rPr>
              <a:t>Prednisolone Rituximab</a:t>
            </a:r>
          </a:p>
          <a:p>
            <a:pPr marL="44450"/>
            <a:r>
              <a:rPr lang="en-US">
                <a:latin typeface="Times New Roman" pitchFamily="18" charset="0"/>
                <a:cs typeface="Times New Roman" pitchFamily="18" charset="0"/>
              </a:rPr>
              <a:t>cyclophosphamide, vincristine, prednisone, and rituximab</a:t>
            </a:r>
          </a:p>
          <a:p>
            <a:pPr marL="44450"/>
            <a:r>
              <a:rPr lang="en-US">
                <a:latin typeface="Times New Roman" pitchFamily="18" charset="0"/>
                <a:cs typeface="Times New Roman" pitchFamily="18" charset="0"/>
              </a:rPr>
              <a:t>Rituximab, fludarabine, and mitoxantrone  Bendamustine, Rituximab</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782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782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782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782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793750" y="1089025"/>
            <a:ext cx="6940550" cy="574675"/>
          </a:xfrm>
          <a:prstGeom prst="rect">
            <a:avLst/>
          </a:prstGeom>
        </p:spPr>
        <p:txBody>
          <a:bodyPr lIns="0" tIns="12700" rIns="0" bIns="0">
            <a:spAutoFit/>
          </a:bodyPr>
          <a:lstStyle/>
          <a:p>
            <a:pPr marL="355600" indent="-342900" fontAlgn="auto">
              <a:spcBef>
                <a:spcPts val="100"/>
              </a:spcBef>
              <a:spcAft>
                <a:spcPts val="0"/>
              </a:spcAft>
              <a:buFont typeface="Arial"/>
              <a:buChar char="•"/>
              <a:tabLst>
                <a:tab pos="354965" algn="l"/>
                <a:tab pos="355600" algn="l"/>
              </a:tabLst>
              <a:defRPr/>
            </a:pPr>
            <a:r>
              <a:rPr spc="65" dirty="0">
                <a:latin typeface="Times New Roman"/>
                <a:cs typeface="Times New Roman"/>
              </a:rPr>
              <a:t>The</a:t>
            </a:r>
            <a:r>
              <a:rPr spc="-55" dirty="0">
                <a:latin typeface="Times New Roman"/>
                <a:cs typeface="Times New Roman"/>
              </a:rPr>
              <a:t> </a:t>
            </a:r>
            <a:r>
              <a:rPr spc="-100" dirty="0">
                <a:latin typeface="Times New Roman"/>
                <a:cs typeface="Times New Roman"/>
              </a:rPr>
              <a:t>BR</a:t>
            </a:r>
            <a:r>
              <a:rPr spc="-30" dirty="0">
                <a:latin typeface="Times New Roman"/>
                <a:cs typeface="Times New Roman"/>
              </a:rPr>
              <a:t> </a:t>
            </a:r>
            <a:r>
              <a:rPr spc="70" dirty="0">
                <a:latin typeface="Times New Roman"/>
                <a:cs typeface="Times New Roman"/>
              </a:rPr>
              <a:t>regimen</a:t>
            </a:r>
            <a:r>
              <a:rPr spc="-25" dirty="0">
                <a:latin typeface="Times New Roman"/>
                <a:cs typeface="Times New Roman"/>
              </a:rPr>
              <a:t> </a:t>
            </a:r>
            <a:r>
              <a:rPr spc="15" dirty="0">
                <a:latin typeface="Times New Roman"/>
                <a:cs typeface="Times New Roman"/>
              </a:rPr>
              <a:t>is</a:t>
            </a:r>
            <a:r>
              <a:rPr spc="-75" dirty="0">
                <a:latin typeface="Times New Roman"/>
                <a:cs typeface="Times New Roman"/>
              </a:rPr>
              <a:t> </a:t>
            </a:r>
            <a:r>
              <a:rPr spc="65" dirty="0">
                <a:latin typeface="Times New Roman"/>
                <a:cs typeface="Times New Roman"/>
              </a:rPr>
              <a:t>commonly</a:t>
            </a:r>
            <a:r>
              <a:rPr spc="-40" dirty="0">
                <a:latin typeface="Times New Roman"/>
                <a:cs typeface="Times New Roman"/>
              </a:rPr>
              <a:t> </a:t>
            </a:r>
            <a:r>
              <a:rPr spc="75" dirty="0">
                <a:latin typeface="Times New Roman"/>
                <a:cs typeface="Times New Roman"/>
              </a:rPr>
              <a:t>in</a:t>
            </a:r>
            <a:r>
              <a:rPr spc="-30" dirty="0">
                <a:latin typeface="Times New Roman"/>
                <a:cs typeface="Times New Roman"/>
              </a:rPr>
              <a:t> </a:t>
            </a:r>
            <a:r>
              <a:rPr spc="65" dirty="0">
                <a:latin typeface="Times New Roman"/>
                <a:cs typeface="Times New Roman"/>
              </a:rPr>
              <a:t>use</a:t>
            </a:r>
            <a:r>
              <a:rPr spc="-60" dirty="0">
                <a:latin typeface="Times New Roman"/>
                <a:cs typeface="Times New Roman"/>
              </a:rPr>
              <a:t> </a:t>
            </a:r>
            <a:r>
              <a:rPr spc="55" dirty="0">
                <a:latin typeface="Times New Roman"/>
                <a:cs typeface="Times New Roman"/>
              </a:rPr>
              <a:t>today</a:t>
            </a:r>
            <a:r>
              <a:rPr spc="-90" dirty="0">
                <a:latin typeface="Times New Roman"/>
                <a:cs typeface="Times New Roman"/>
              </a:rPr>
              <a:t> </a:t>
            </a:r>
            <a:r>
              <a:rPr spc="95" dirty="0">
                <a:latin typeface="Times New Roman"/>
                <a:cs typeface="Times New Roman"/>
              </a:rPr>
              <a:t>due</a:t>
            </a:r>
            <a:r>
              <a:rPr spc="-45" dirty="0">
                <a:latin typeface="Times New Roman"/>
                <a:cs typeface="Times New Roman"/>
              </a:rPr>
              <a:t> </a:t>
            </a:r>
            <a:r>
              <a:rPr spc="90" dirty="0">
                <a:latin typeface="Times New Roman"/>
                <a:cs typeface="Times New Roman"/>
              </a:rPr>
              <a:t>to</a:t>
            </a:r>
            <a:r>
              <a:rPr spc="-45" dirty="0">
                <a:latin typeface="Times New Roman"/>
                <a:cs typeface="Times New Roman"/>
              </a:rPr>
              <a:t> </a:t>
            </a:r>
            <a:r>
              <a:rPr spc="30" dirty="0">
                <a:latin typeface="Times New Roman"/>
                <a:cs typeface="Times New Roman"/>
              </a:rPr>
              <a:t>lower</a:t>
            </a:r>
            <a:r>
              <a:rPr spc="-75" dirty="0">
                <a:latin typeface="Times New Roman"/>
                <a:cs typeface="Times New Roman"/>
              </a:rPr>
              <a:t> </a:t>
            </a:r>
            <a:r>
              <a:rPr spc="25" dirty="0">
                <a:latin typeface="Times New Roman"/>
                <a:cs typeface="Times New Roman"/>
              </a:rPr>
              <a:t>toxicity</a:t>
            </a:r>
            <a:r>
              <a:rPr spc="-80" dirty="0">
                <a:latin typeface="Times New Roman"/>
                <a:cs typeface="Times New Roman"/>
              </a:rPr>
              <a:t> </a:t>
            </a:r>
            <a:r>
              <a:rPr spc="105" dirty="0">
                <a:latin typeface="Times New Roman"/>
                <a:cs typeface="Times New Roman"/>
              </a:rPr>
              <a:t>and</a:t>
            </a:r>
            <a:endParaRPr>
              <a:latin typeface="Times New Roman"/>
              <a:cs typeface="Times New Roman"/>
            </a:endParaRPr>
          </a:p>
          <a:p>
            <a:pPr marL="355600" fontAlgn="auto">
              <a:spcBef>
                <a:spcPts val="5"/>
              </a:spcBef>
              <a:spcAft>
                <a:spcPts val="0"/>
              </a:spcAft>
              <a:defRPr/>
            </a:pPr>
            <a:r>
              <a:rPr spc="35" dirty="0">
                <a:latin typeface="Times New Roman"/>
                <a:cs typeface="Times New Roman"/>
              </a:rPr>
              <a:t>favourable</a:t>
            </a:r>
            <a:r>
              <a:rPr spc="-60" dirty="0">
                <a:latin typeface="Times New Roman"/>
                <a:cs typeface="Times New Roman"/>
              </a:rPr>
              <a:t> </a:t>
            </a:r>
            <a:r>
              <a:rPr spc="55" dirty="0">
                <a:latin typeface="Times New Roman"/>
                <a:cs typeface="Times New Roman"/>
              </a:rPr>
              <a:t>results.</a:t>
            </a:r>
            <a:endParaRPr>
              <a:latin typeface="Times New Roman"/>
              <a:cs typeface="Times New Roman"/>
            </a:endParaRPr>
          </a:p>
        </p:txBody>
      </p:sp>
      <p:sp>
        <p:nvSpPr>
          <p:cNvPr id="77831" name="object 8"/>
          <p:cNvSpPr txBox="1">
            <a:spLocks noChangeArrowheads="1"/>
          </p:cNvSpPr>
          <p:nvPr/>
        </p:nvSpPr>
        <p:spPr bwMode="auto">
          <a:xfrm>
            <a:off x="793750" y="2460625"/>
            <a:ext cx="7162800" cy="574675"/>
          </a:xfrm>
          <a:prstGeom prst="rect">
            <a:avLst/>
          </a:prstGeom>
          <a:noFill/>
          <a:ln w="9525">
            <a:noFill/>
            <a:miter lim="800000"/>
            <a:headEnd/>
            <a:tailEnd/>
          </a:ln>
        </p:spPr>
        <p:txBody>
          <a:bodyPr lIns="0" tIns="12700" rIns="0" bIns="0">
            <a:spAutoFit/>
          </a:bodyPr>
          <a:lstStyle/>
          <a:p>
            <a:pPr marL="349250" indent="-336550">
              <a:spcBef>
                <a:spcPts val="100"/>
              </a:spcBef>
              <a:buFont typeface="Arial" charset="0"/>
              <a:buChar char="•"/>
              <a:tabLst>
                <a:tab pos="376238" algn="l"/>
              </a:tabLst>
            </a:pPr>
            <a:r>
              <a:rPr lang="en-US">
                <a:latin typeface="Times New Roman" pitchFamily="18" charset="0"/>
                <a:cs typeface="Times New Roman" pitchFamily="18" charset="0"/>
              </a:rPr>
              <a:t>Radioimmunotherapy has also been used as consolidation following  conventional chemotherapy in patients with advanced stage disease.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4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885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885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885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885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869950" y="793750"/>
            <a:ext cx="7119938" cy="512763"/>
          </a:xfrm>
        </p:spPr>
        <p:txBody>
          <a:bodyPr tIns="13335" rtlCol="0"/>
          <a:lstStyle/>
          <a:p>
            <a:pPr marL="12700" eaLnBrk="1" fontAlgn="auto" hangingPunct="1">
              <a:spcBef>
                <a:spcPts val="105"/>
              </a:spcBef>
              <a:spcAft>
                <a:spcPts val="0"/>
              </a:spcAft>
              <a:defRPr/>
            </a:pPr>
            <a:r>
              <a:rPr b="1" spc="-35" dirty="0"/>
              <a:t>DIFFUSE </a:t>
            </a:r>
            <a:r>
              <a:rPr b="1" spc="-175" dirty="0"/>
              <a:t>LARGE </a:t>
            </a:r>
            <a:r>
              <a:rPr b="1" spc="-20" dirty="0"/>
              <a:t>B </a:t>
            </a:r>
            <a:r>
              <a:rPr b="1" spc="-245" dirty="0"/>
              <a:t>CELL</a:t>
            </a:r>
            <a:r>
              <a:rPr b="1" spc="-75" dirty="0"/>
              <a:t> </a:t>
            </a:r>
            <a:r>
              <a:rPr b="1" spc="-90" dirty="0"/>
              <a:t>LYMPHOMA</a:t>
            </a:r>
          </a:p>
        </p:txBody>
      </p:sp>
      <p:sp>
        <p:nvSpPr>
          <p:cNvPr id="8" name="object 8"/>
          <p:cNvSpPr txBox="1"/>
          <p:nvPr/>
        </p:nvSpPr>
        <p:spPr>
          <a:xfrm>
            <a:off x="365125" y="2446338"/>
            <a:ext cx="8312150" cy="2770187"/>
          </a:xfrm>
          <a:prstGeom prst="rect">
            <a:avLst/>
          </a:prstGeom>
        </p:spPr>
        <p:txBody>
          <a:bodyPr lIns="0" tIns="12700" rIns="0" bIns="0">
            <a:spAutoFit/>
          </a:bodyPr>
          <a:lstStyle/>
          <a:p>
            <a:pPr marL="205740" indent="-193040" fontAlgn="auto">
              <a:spcBef>
                <a:spcPts val="100"/>
              </a:spcBef>
              <a:spcAft>
                <a:spcPts val="0"/>
              </a:spcAft>
              <a:buFont typeface="Arial"/>
              <a:buChar char="•"/>
              <a:tabLst>
                <a:tab pos="206375" algn="l"/>
              </a:tabLst>
              <a:defRPr/>
            </a:pPr>
            <a:r>
              <a:rPr spc="-60" dirty="0">
                <a:latin typeface="Times New Roman"/>
                <a:cs typeface="Times New Roman"/>
              </a:rPr>
              <a:t>DLBCL</a:t>
            </a:r>
            <a:r>
              <a:rPr spc="-85" dirty="0">
                <a:latin typeface="Times New Roman"/>
                <a:cs typeface="Times New Roman"/>
              </a:rPr>
              <a:t> </a:t>
            </a:r>
            <a:r>
              <a:rPr spc="75" dirty="0">
                <a:latin typeface="Times New Roman"/>
                <a:cs typeface="Times New Roman"/>
              </a:rPr>
              <a:t>constitutes</a:t>
            </a:r>
            <a:r>
              <a:rPr spc="-30" dirty="0">
                <a:latin typeface="Times New Roman"/>
                <a:cs typeface="Times New Roman"/>
              </a:rPr>
              <a:t> </a:t>
            </a:r>
            <a:r>
              <a:rPr spc="-145" dirty="0">
                <a:latin typeface="Times New Roman"/>
                <a:cs typeface="Times New Roman"/>
              </a:rPr>
              <a:t>31%</a:t>
            </a:r>
            <a:r>
              <a:rPr spc="-35" dirty="0">
                <a:latin typeface="Times New Roman"/>
                <a:cs typeface="Times New Roman"/>
              </a:rPr>
              <a:t> </a:t>
            </a:r>
            <a:r>
              <a:rPr spc="15" dirty="0">
                <a:latin typeface="Times New Roman"/>
                <a:cs typeface="Times New Roman"/>
              </a:rPr>
              <a:t>of</a:t>
            </a:r>
            <a:r>
              <a:rPr spc="10" dirty="0">
                <a:latin typeface="Times New Roman"/>
                <a:cs typeface="Times New Roman"/>
              </a:rPr>
              <a:t> </a:t>
            </a:r>
            <a:r>
              <a:rPr spc="25" dirty="0">
                <a:latin typeface="Times New Roman"/>
                <a:cs typeface="Times New Roman"/>
              </a:rPr>
              <a:t>all</a:t>
            </a:r>
            <a:r>
              <a:rPr spc="-15" dirty="0">
                <a:latin typeface="Times New Roman"/>
                <a:cs typeface="Times New Roman"/>
              </a:rPr>
              <a:t> </a:t>
            </a:r>
            <a:r>
              <a:rPr spc="15" dirty="0">
                <a:latin typeface="Times New Roman"/>
                <a:cs typeface="Times New Roman"/>
              </a:rPr>
              <a:t>NHLs,</a:t>
            </a:r>
            <a:r>
              <a:rPr spc="-50" dirty="0">
                <a:latin typeface="Times New Roman"/>
                <a:cs typeface="Times New Roman"/>
              </a:rPr>
              <a:t> </a:t>
            </a:r>
            <a:r>
              <a:rPr spc="105" dirty="0">
                <a:latin typeface="Times New Roman"/>
                <a:cs typeface="Times New Roman"/>
              </a:rPr>
              <a:t>and</a:t>
            </a:r>
            <a:r>
              <a:rPr spc="5" dirty="0">
                <a:latin typeface="Times New Roman"/>
                <a:cs typeface="Times New Roman"/>
              </a:rPr>
              <a:t> </a:t>
            </a:r>
            <a:r>
              <a:rPr spc="15" dirty="0">
                <a:latin typeface="Times New Roman"/>
                <a:cs typeface="Times New Roman"/>
              </a:rPr>
              <a:t>is</a:t>
            </a:r>
            <a:r>
              <a:rPr spc="-60" dirty="0">
                <a:latin typeface="Times New Roman"/>
                <a:cs typeface="Times New Roman"/>
              </a:rPr>
              <a:t> </a:t>
            </a:r>
            <a:r>
              <a:rPr spc="114" dirty="0">
                <a:latin typeface="Times New Roman"/>
                <a:cs typeface="Times New Roman"/>
              </a:rPr>
              <a:t>the</a:t>
            </a:r>
            <a:r>
              <a:rPr spc="-60" dirty="0">
                <a:latin typeface="Times New Roman"/>
                <a:cs typeface="Times New Roman"/>
              </a:rPr>
              <a:t> </a:t>
            </a:r>
            <a:r>
              <a:rPr spc="95" dirty="0">
                <a:latin typeface="Times New Roman"/>
                <a:cs typeface="Times New Roman"/>
              </a:rPr>
              <a:t>most</a:t>
            </a:r>
            <a:r>
              <a:rPr spc="-80" dirty="0">
                <a:latin typeface="Times New Roman"/>
                <a:cs typeface="Times New Roman"/>
              </a:rPr>
              <a:t> </a:t>
            </a:r>
            <a:r>
              <a:rPr spc="95" dirty="0">
                <a:latin typeface="Times New Roman"/>
                <a:cs typeface="Times New Roman"/>
              </a:rPr>
              <a:t>common</a:t>
            </a:r>
            <a:r>
              <a:rPr spc="-15" dirty="0">
                <a:latin typeface="Times New Roman"/>
                <a:cs typeface="Times New Roman"/>
              </a:rPr>
              <a:t> </a:t>
            </a:r>
            <a:r>
              <a:rPr spc="45" dirty="0">
                <a:latin typeface="Times New Roman"/>
                <a:cs typeface="Times New Roman"/>
              </a:rPr>
              <a:t>histologic</a:t>
            </a:r>
            <a:r>
              <a:rPr spc="-90" dirty="0">
                <a:latin typeface="Times New Roman"/>
                <a:cs typeface="Times New Roman"/>
              </a:rPr>
              <a:t> </a:t>
            </a:r>
            <a:r>
              <a:rPr spc="75" dirty="0">
                <a:latin typeface="Times New Roman"/>
                <a:cs typeface="Times New Roman"/>
              </a:rPr>
              <a:t>subtype</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10"/>
              </a:spcBef>
              <a:spcAft>
                <a:spcPts val="0"/>
              </a:spcAft>
              <a:buFont typeface="Arial"/>
              <a:buChar char="•"/>
              <a:defRPr/>
            </a:pPr>
            <a:endParaRPr sz="1650">
              <a:latin typeface="Times New Roman"/>
              <a:cs typeface="Times New Roman"/>
            </a:endParaRPr>
          </a:p>
          <a:p>
            <a:pPr marL="205740" indent="-193040" fontAlgn="auto">
              <a:spcBef>
                <a:spcPts val="0"/>
              </a:spcBef>
              <a:spcAft>
                <a:spcPts val="0"/>
              </a:spcAft>
              <a:buFont typeface="Arial"/>
              <a:buChar char="•"/>
              <a:tabLst>
                <a:tab pos="206375" algn="l"/>
              </a:tabLst>
              <a:defRPr/>
            </a:pPr>
            <a:r>
              <a:rPr spc="-45" dirty="0">
                <a:latin typeface="Times New Roman"/>
                <a:cs typeface="Times New Roman"/>
              </a:rPr>
              <a:t>DLBCLs</a:t>
            </a:r>
            <a:r>
              <a:rPr spc="-95" dirty="0">
                <a:latin typeface="Times New Roman"/>
                <a:cs typeface="Times New Roman"/>
              </a:rPr>
              <a:t> </a:t>
            </a:r>
            <a:r>
              <a:rPr spc="55" dirty="0">
                <a:latin typeface="Times New Roman"/>
                <a:cs typeface="Times New Roman"/>
              </a:rPr>
              <a:t>consist</a:t>
            </a:r>
            <a:r>
              <a:rPr spc="-85" dirty="0">
                <a:latin typeface="Times New Roman"/>
                <a:cs typeface="Times New Roman"/>
              </a:rPr>
              <a:t> </a:t>
            </a:r>
            <a:r>
              <a:rPr spc="15" dirty="0">
                <a:latin typeface="Times New Roman"/>
                <a:cs typeface="Times New Roman"/>
              </a:rPr>
              <a:t>of </a:t>
            </a:r>
            <a:r>
              <a:rPr spc="65" dirty="0">
                <a:latin typeface="Times New Roman"/>
                <a:cs typeface="Times New Roman"/>
              </a:rPr>
              <a:t>a</a:t>
            </a:r>
            <a:r>
              <a:rPr spc="-85" dirty="0">
                <a:latin typeface="Times New Roman"/>
                <a:cs typeface="Times New Roman"/>
              </a:rPr>
              <a:t> </a:t>
            </a:r>
            <a:r>
              <a:rPr spc="30" dirty="0">
                <a:latin typeface="Times New Roman"/>
                <a:cs typeface="Times New Roman"/>
              </a:rPr>
              <a:t>diffuse</a:t>
            </a:r>
            <a:r>
              <a:rPr spc="-45" dirty="0">
                <a:latin typeface="Times New Roman"/>
                <a:cs typeface="Times New Roman"/>
              </a:rPr>
              <a:t> </a:t>
            </a:r>
            <a:r>
              <a:rPr spc="55" dirty="0">
                <a:latin typeface="Times New Roman"/>
                <a:cs typeface="Times New Roman"/>
              </a:rPr>
              <a:t>proliferation</a:t>
            </a:r>
            <a:r>
              <a:rPr spc="-45" dirty="0">
                <a:latin typeface="Times New Roman"/>
                <a:cs typeface="Times New Roman"/>
              </a:rPr>
              <a:t> </a:t>
            </a:r>
            <a:r>
              <a:rPr spc="15" dirty="0">
                <a:latin typeface="Times New Roman"/>
                <a:cs typeface="Times New Roman"/>
              </a:rPr>
              <a:t>of</a:t>
            </a:r>
            <a:r>
              <a:rPr spc="45" dirty="0">
                <a:latin typeface="Times New Roman"/>
                <a:cs typeface="Times New Roman"/>
              </a:rPr>
              <a:t> </a:t>
            </a:r>
            <a:r>
              <a:rPr spc="30" dirty="0">
                <a:latin typeface="Times New Roman"/>
                <a:cs typeface="Times New Roman"/>
              </a:rPr>
              <a:t>large</a:t>
            </a:r>
            <a:r>
              <a:rPr spc="-100" dirty="0">
                <a:latin typeface="Times New Roman"/>
                <a:cs typeface="Times New Roman"/>
              </a:rPr>
              <a:t> </a:t>
            </a:r>
            <a:r>
              <a:rPr spc="15" dirty="0">
                <a:latin typeface="Times New Roman"/>
                <a:cs typeface="Times New Roman"/>
              </a:rPr>
              <a:t>cells</a:t>
            </a:r>
            <a:r>
              <a:rPr spc="-60" dirty="0">
                <a:latin typeface="Times New Roman"/>
                <a:cs typeface="Times New Roman"/>
              </a:rPr>
              <a:t> </a:t>
            </a:r>
            <a:r>
              <a:rPr spc="114" dirty="0">
                <a:latin typeface="Times New Roman"/>
                <a:cs typeface="Times New Roman"/>
              </a:rPr>
              <a:t>that</a:t>
            </a:r>
            <a:r>
              <a:rPr spc="-50" dirty="0">
                <a:latin typeface="Times New Roman"/>
                <a:cs typeface="Times New Roman"/>
              </a:rPr>
              <a:t> </a:t>
            </a:r>
            <a:r>
              <a:rPr spc="30" dirty="0">
                <a:latin typeface="Times New Roman"/>
                <a:cs typeface="Times New Roman"/>
              </a:rPr>
              <a:t>have</a:t>
            </a:r>
            <a:r>
              <a:rPr spc="-75" dirty="0">
                <a:latin typeface="Times New Roman"/>
                <a:cs typeface="Times New Roman"/>
              </a:rPr>
              <a:t> </a:t>
            </a:r>
            <a:r>
              <a:rPr spc="65" dirty="0">
                <a:latin typeface="Times New Roman"/>
                <a:cs typeface="Times New Roman"/>
              </a:rPr>
              <a:t>a</a:t>
            </a:r>
            <a:r>
              <a:rPr spc="-45" dirty="0">
                <a:latin typeface="Times New Roman"/>
                <a:cs typeface="Times New Roman"/>
              </a:rPr>
              <a:t> </a:t>
            </a:r>
            <a:r>
              <a:rPr spc="70" dirty="0">
                <a:latin typeface="Times New Roman"/>
                <a:cs typeface="Times New Roman"/>
              </a:rPr>
              <a:t>high</a:t>
            </a:r>
            <a:r>
              <a:rPr spc="-40" dirty="0">
                <a:latin typeface="Times New Roman"/>
                <a:cs typeface="Times New Roman"/>
              </a:rPr>
              <a:t> </a:t>
            </a:r>
            <a:r>
              <a:rPr spc="70" dirty="0">
                <a:latin typeface="Times New Roman"/>
                <a:cs typeface="Times New Roman"/>
              </a:rPr>
              <a:t>mitotic</a:t>
            </a:r>
            <a:r>
              <a:rPr spc="-45" dirty="0">
                <a:latin typeface="Times New Roman"/>
                <a:cs typeface="Times New Roman"/>
              </a:rPr>
              <a:t> </a:t>
            </a:r>
            <a:r>
              <a:rPr spc="60" dirty="0">
                <a:latin typeface="Times New Roman"/>
                <a:cs typeface="Times New Roman"/>
              </a:rPr>
              <a:t>rate.</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10"/>
              </a:spcBef>
              <a:spcAft>
                <a:spcPts val="0"/>
              </a:spcAft>
              <a:buFont typeface="Arial"/>
              <a:buChar char="•"/>
              <a:defRPr/>
            </a:pPr>
            <a:endParaRPr sz="1650">
              <a:latin typeface="Times New Roman"/>
              <a:cs typeface="Times New Roman"/>
            </a:endParaRPr>
          </a:p>
          <a:p>
            <a:pPr marL="205740" indent="-193040" fontAlgn="auto">
              <a:spcBef>
                <a:spcPts val="0"/>
              </a:spcBef>
              <a:spcAft>
                <a:spcPts val="0"/>
              </a:spcAft>
              <a:buFont typeface="Arial"/>
              <a:buChar char="•"/>
              <a:tabLst>
                <a:tab pos="206375" algn="l"/>
              </a:tabLst>
              <a:defRPr/>
            </a:pPr>
            <a:r>
              <a:rPr spc="5" dirty="0">
                <a:latin typeface="Times New Roman"/>
                <a:cs typeface="Times New Roman"/>
              </a:rPr>
              <a:t>Cell</a:t>
            </a:r>
            <a:r>
              <a:rPr spc="-60" dirty="0">
                <a:latin typeface="Times New Roman"/>
                <a:cs typeface="Times New Roman"/>
              </a:rPr>
              <a:t> </a:t>
            </a:r>
            <a:r>
              <a:rPr spc="15" dirty="0">
                <a:latin typeface="Times New Roman"/>
                <a:cs typeface="Times New Roman"/>
              </a:rPr>
              <a:t>of</a:t>
            </a:r>
            <a:r>
              <a:rPr spc="5" dirty="0">
                <a:latin typeface="Times New Roman"/>
                <a:cs typeface="Times New Roman"/>
              </a:rPr>
              <a:t> </a:t>
            </a:r>
            <a:r>
              <a:rPr spc="55" dirty="0">
                <a:latin typeface="Times New Roman"/>
                <a:cs typeface="Times New Roman"/>
              </a:rPr>
              <a:t>origin</a:t>
            </a:r>
            <a:r>
              <a:rPr spc="-10" dirty="0">
                <a:latin typeface="Times New Roman"/>
                <a:cs typeface="Times New Roman"/>
              </a:rPr>
              <a:t> </a:t>
            </a:r>
            <a:r>
              <a:rPr spc="15" dirty="0">
                <a:latin typeface="Times New Roman"/>
                <a:cs typeface="Times New Roman"/>
              </a:rPr>
              <a:t>is</a:t>
            </a:r>
            <a:r>
              <a:rPr spc="-70" dirty="0">
                <a:latin typeface="Times New Roman"/>
                <a:cs typeface="Times New Roman"/>
              </a:rPr>
              <a:t> </a:t>
            </a:r>
            <a:r>
              <a:rPr spc="40" dirty="0">
                <a:latin typeface="Times New Roman"/>
                <a:cs typeface="Times New Roman"/>
              </a:rPr>
              <a:t>usually</a:t>
            </a:r>
            <a:r>
              <a:rPr spc="-55" dirty="0">
                <a:latin typeface="Times New Roman"/>
                <a:cs typeface="Times New Roman"/>
              </a:rPr>
              <a:t> </a:t>
            </a:r>
            <a:r>
              <a:rPr spc="60" dirty="0">
                <a:latin typeface="Times New Roman"/>
                <a:cs typeface="Times New Roman"/>
              </a:rPr>
              <a:t>Germinal</a:t>
            </a:r>
            <a:r>
              <a:rPr spc="10" dirty="0">
                <a:latin typeface="Times New Roman"/>
                <a:cs typeface="Times New Roman"/>
              </a:rPr>
              <a:t> </a:t>
            </a:r>
            <a:r>
              <a:rPr spc="65" dirty="0">
                <a:latin typeface="Times New Roman"/>
                <a:cs typeface="Times New Roman"/>
              </a:rPr>
              <a:t>Center</a:t>
            </a:r>
            <a:r>
              <a:rPr spc="-100" dirty="0">
                <a:latin typeface="Times New Roman"/>
                <a:cs typeface="Times New Roman"/>
              </a:rPr>
              <a:t> </a:t>
            </a:r>
            <a:r>
              <a:rPr spc="110" dirty="0">
                <a:latin typeface="Times New Roman"/>
                <a:cs typeface="Times New Roman"/>
              </a:rPr>
              <a:t>and</a:t>
            </a:r>
            <a:r>
              <a:rPr dirty="0">
                <a:latin typeface="Times New Roman"/>
                <a:cs typeface="Times New Roman"/>
              </a:rPr>
              <a:t> </a:t>
            </a:r>
            <a:r>
              <a:rPr spc="55" dirty="0">
                <a:latin typeface="Times New Roman"/>
                <a:cs typeface="Times New Roman"/>
              </a:rPr>
              <a:t>Post</a:t>
            </a:r>
            <a:r>
              <a:rPr spc="-90" dirty="0">
                <a:latin typeface="Times New Roman"/>
                <a:cs typeface="Times New Roman"/>
              </a:rPr>
              <a:t> </a:t>
            </a:r>
            <a:r>
              <a:rPr spc="60" dirty="0">
                <a:latin typeface="Times New Roman"/>
                <a:cs typeface="Times New Roman"/>
              </a:rPr>
              <a:t>germinal</a:t>
            </a:r>
            <a:r>
              <a:rPr spc="-30" dirty="0">
                <a:latin typeface="Times New Roman"/>
                <a:cs typeface="Times New Roman"/>
              </a:rPr>
              <a:t> </a:t>
            </a:r>
            <a:r>
              <a:rPr spc="75" dirty="0">
                <a:latin typeface="Times New Roman"/>
                <a:cs typeface="Times New Roman"/>
              </a:rPr>
              <a:t>center</a:t>
            </a:r>
            <a:r>
              <a:rPr spc="-110" dirty="0">
                <a:latin typeface="Times New Roman"/>
                <a:cs typeface="Times New Roman"/>
              </a:rPr>
              <a:t> </a:t>
            </a:r>
            <a:r>
              <a:rPr spc="55" dirty="0">
                <a:latin typeface="Times New Roman"/>
                <a:cs typeface="Times New Roman"/>
              </a:rPr>
              <a:t>activated</a:t>
            </a:r>
            <a:r>
              <a:rPr spc="10" dirty="0">
                <a:latin typeface="Times New Roman"/>
                <a:cs typeface="Times New Roman"/>
              </a:rPr>
              <a:t> </a:t>
            </a:r>
            <a:r>
              <a:rPr spc="-130" dirty="0">
                <a:latin typeface="Times New Roman"/>
                <a:cs typeface="Times New Roman"/>
              </a:rPr>
              <a:t>B</a:t>
            </a:r>
            <a:r>
              <a:rPr spc="-55" dirty="0">
                <a:latin typeface="Times New Roman"/>
                <a:cs typeface="Times New Roman"/>
              </a:rPr>
              <a:t> </a:t>
            </a:r>
            <a:r>
              <a:rPr spc="10" dirty="0">
                <a:latin typeface="Times New Roman"/>
                <a:cs typeface="Times New Roman"/>
              </a:rPr>
              <a:t>cells.</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10"/>
              </a:spcBef>
              <a:spcAft>
                <a:spcPts val="0"/>
              </a:spcAft>
              <a:buFont typeface="Arial"/>
              <a:buChar char="•"/>
              <a:defRPr/>
            </a:pPr>
            <a:endParaRPr sz="1650">
              <a:latin typeface="Times New Roman"/>
              <a:cs typeface="Times New Roman"/>
            </a:endParaRPr>
          </a:p>
          <a:p>
            <a:pPr marL="205740" indent="-193040" fontAlgn="auto">
              <a:spcBef>
                <a:spcPts val="0"/>
              </a:spcBef>
              <a:spcAft>
                <a:spcPts val="0"/>
              </a:spcAft>
              <a:buFont typeface="Arial"/>
              <a:buChar char="•"/>
              <a:tabLst>
                <a:tab pos="206375" algn="l"/>
              </a:tabLst>
              <a:defRPr/>
            </a:pPr>
            <a:r>
              <a:rPr spc="55" dirty="0">
                <a:latin typeface="Times New Roman"/>
                <a:cs typeface="Times New Roman"/>
              </a:rPr>
              <a:t>Can</a:t>
            </a:r>
            <a:r>
              <a:rPr spc="-55" dirty="0">
                <a:latin typeface="Times New Roman"/>
                <a:cs typeface="Times New Roman"/>
              </a:rPr>
              <a:t> </a:t>
            </a:r>
            <a:r>
              <a:rPr spc="40" dirty="0">
                <a:latin typeface="Times New Roman"/>
                <a:cs typeface="Times New Roman"/>
              </a:rPr>
              <a:t>prove</a:t>
            </a:r>
            <a:r>
              <a:rPr spc="-55" dirty="0">
                <a:latin typeface="Times New Roman"/>
                <a:cs typeface="Times New Roman"/>
              </a:rPr>
              <a:t> </a:t>
            </a:r>
            <a:r>
              <a:rPr spc="90" dirty="0">
                <a:latin typeface="Times New Roman"/>
                <a:cs typeface="Times New Roman"/>
              </a:rPr>
              <a:t>to</a:t>
            </a:r>
            <a:r>
              <a:rPr spc="-50" dirty="0">
                <a:latin typeface="Times New Roman"/>
                <a:cs typeface="Times New Roman"/>
              </a:rPr>
              <a:t> </a:t>
            </a:r>
            <a:r>
              <a:rPr spc="85" dirty="0">
                <a:latin typeface="Times New Roman"/>
                <a:cs typeface="Times New Roman"/>
              </a:rPr>
              <a:t>be</a:t>
            </a:r>
            <a:r>
              <a:rPr spc="-80" dirty="0">
                <a:latin typeface="Times New Roman"/>
                <a:cs typeface="Times New Roman"/>
              </a:rPr>
              <a:t> </a:t>
            </a:r>
            <a:r>
              <a:rPr spc="40" dirty="0">
                <a:latin typeface="Times New Roman"/>
                <a:cs typeface="Times New Roman"/>
              </a:rPr>
              <a:t>rapidly</a:t>
            </a:r>
            <a:r>
              <a:rPr spc="-60" dirty="0">
                <a:latin typeface="Times New Roman"/>
                <a:cs typeface="Times New Roman"/>
              </a:rPr>
              <a:t> </a:t>
            </a:r>
            <a:r>
              <a:rPr spc="40" dirty="0">
                <a:latin typeface="Times New Roman"/>
                <a:cs typeface="Times New Roman"/>
              </a:rPr>
              <a:t>fatal</a:t>
            </a:r>
            <a:r>
              <a:rPr dirty="0">
                <a:latin typeface="Times New Roman"/>
                <a:cs typeface="Times New Roman"/>
              </a:rPr>
              <a:t> </a:t>
            </a:r>
            <a:r>
              <a:rPr spc="-20" dirty="0">
                <a:latin typeface="Times New Roman"/>
                <a:cs typeface="Times New Roman"/>
              </a:rPr>
              <a:t>if</a:t>
            </a:r>
            <a:r>
              <a:rPr spc="50" dirty="0">
                <a:latin typeface="Times New Roman"/>
                <a:cs typeface="Times New Roman"/>
              </a:rPr>
              <a:t> </a:t>
            </a:r>
            <a:r>
              <a:rPr spc="35" dirty="0">
                <a:latin typeface="Times New Roman"/>
                <a:cs typeface="Times New Roman"/>
              </a:rPr>
              <a:t>left</a:t>
            </a:r>
            <a:r>
              <a:rPr spc="-65" dirty="0">
                <a:latin typeface="Times New Roman"/>
                <a:cs typeface="Times New Roman"/>
              </a:rPr>
              <a:t> </a:t>
            </a:r>
            <a:r>
              <a:rPr spc="85" dirty="0">
                <a:latin typeface="Times New Roman"/>
                <a:cs typeface="Times New Roman"/>
              </a:rPr>
              <a:t>untreated.</a:t>
            </a:r>
            <a:endParaRPr>
              <a:latin typeface="Times New Roman"/>
              <a:cs typeface="Times New Roman"/>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987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987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987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987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503488" y="579438"/>
            <a:ext cx="3921125" cy="512762"/>
          </a:xfrm>
        </p:spPr>
        <p:txBody>
          <a:bodyPr tIns="13335" rtlCol="0"/>
          <a:lstStyle/>
          <a:p>
            <a:pPr marL="12700" eaLnBrk="1" fontAlgn="auto" hangingPunct="1">
              <a:spcBef>
                <a:spcPts val="105"/>
              </a:spcBef>
              <a:spcAft>
                <a:spcPts val="0"/>
              </a:spcAft>
              <a:defRPr/>
            </a:pPr>
            <a:r>
              <a:rPr spc="-65" dirty="0"/>
              <a:t>CLINICAL</a:t>
            </a:r>
            <a:r>
              <a:rPr spc="-105" dirty="0"/>
              <a:t> </a:t>
            </a:r>
            <a:r>
              <a:rPr spc="-95" dirty="0"/>
              <a:t>FEATURES</a:t>
            </a:r>
          </a:p>
        </p:txBody>
      </p:sp>
      <p:sp>
        <p:nvSpPr>
          <p:cNvPr id="79879" name="object 8"/>
          <p:cNvSpPr txBox="1">
            <a:spLocks noChangeArrowheads="1"/>
          </p:cNvSpPr>
          <p:nvPr/>
        </p:nvSpPr>
        <p:spPr bwMode="auto">
          <a:xfrm>
            <a:off x="293688" y="1803400"/>
            <a:ext cx="8286750" cy="3592513"/>
          </a:xfrm>
          <a:prstGeom prst="rect">
            <a:avLst/>
          </a:prstGeom>
          <a:noFill/>
          <a:ln w="9525">
            <a:noFill/>
            <a:miter lim="800000"/>
            <a:headEnd/>
            <a:tailEnd/>
          </a:ln>
        </p:spPr>
        <p:txBody>
          <a:bodyPr lIns="0" tIns="12700" rIns="0" bIns="0">
            <a:spAutoFit/>
          </a:bodyPr>
          <a:lstStyle/>
          <a:p>
            <a:pPr marL="12700">
              <a:spcBef>
                <a:spcPts val="100"/>
              </a:spcBef>
              <a:buFont typeface="Arial" charset="0"/>
              <a:buChar char="•"/>
              <a:tabLst>
                <a:tab pos="147638" algn="l"/>
              </a:tabLst>
            </a:pPr>
            <a:r>
              <a:rPr lang="en-US">
                <a:latin typeface="Times New Roman" pitchFamily="18" charset="0"/>
                <a:cs typeface="Times New Roman" pitchFamily="18" charset="0"/>
              </a:rPr>
              <a:t>Mean age at presentation is 64 years.</a:t>
            </a:r>
          </a:p>
          <a:p>
            <a:pPr marL="12700">
              <a:buFont typeface="Arial" charset="0"/>
              <a:buChar char="•"/>
              <a:tabLst>
                <a:tab pos="147638" algn="l"/>
              </a:tabLst>
            </a:pPr>
            <a:endParaRPr lang="en-US" sz="2100">
              <a:latin typeface="Times New Roman" pitchFamily="18" charset="0"/>
              <a:cs typeface="Times New Roman" pitchFamily="18" charset="0"/>
            </a:endParaRPr>
          </a:p>
          <a:p>
            <a:pPr marL="12700">
              <a:buFont typeface="Arial" charset="0"/>
              <a:buChar char="•"/>
              <a:tabLst>
                <a:tab pos="147638" algn="l"/>
              </a:tabLst>
            </a:pPr>
            <a:endParaRPr lang="en-US" sz="1600">
              <a:latin typeface="Times New Roman" pitchFamily="18" charset="0"/>
              <a:cs typeface="Times New Roman" pitchFamily="18" charset="0"/>
            </a:endParaRPr>
          </a:p>
          <a:p>
            <a:pPr marL="12700">
              <a:buFont typeface="Arial" charset="0"/>
              <a:buChar char="•"/>
              <a:tabLst>
                <a:tab pos="147638" algn="l"/>
              </a:tabLst>
            </a:pPr>
            <a:r>
              <a:rPr lang="en-US">
                <a:latin typeface="Times New Roman" pitchFamily="18" charset="0"/>
                <a:cs typeface="Times New Roman" pitchFamily="18" charset="0"/>
              </a:rPr>
              <a:t>Patients present with rapidly enlarging masses, either nodal enlargement or</a:t>
            </a:r>
          </a:p>
          <a:p>
            <a:pPr marL="12700">
              <a:tabLst>
                <a:tab pos="147638" algn="l"/>
              </a:tabLst>
            </a:pPr>
            <a:r>
              <a:rPr lang="en-US">
                <a:latin typeface="Times New Roman" pitchFamily="18" charset="0"/>
                <a:cs typeface="Times New Roman" pitchFamily="18" charset="0"/>
              </a:rPr>
              <a:t>extranodal disease.</a:t>
            </a:r>
          </a:p>
          <a:p>
            <a:pPr marL="12700">
              <a:tabLst>
                <a:tab pos="147638" algn="l"/>
              </a:tabLst>
            </a:pPr>
            <a:endParaRPr lang="en-US">
              <a:latin typeface="Times New Roman" pitchFamily="18" charset="0"/>
              <a:cs typeface="Times New Roman" pitchFamily="18" charset="0"/>
            </a:endParaRPr>
          </a:p>
          <a:p>
            <a:pPr marL="12700">
              <a:spcBef>
                <a:spcPts val="13"/>
              </a:spcBef>
              <a:tabLst>
                <a:tab pos="147638" algn="l"/>
              </a:tabLst>
            </a:pPr>
            <a:endParaRPr lang="en-US" sz="1900">
              <a:latin typeface="Times New Roman" pitchFamily="18" charset="0"/>
              <a:cs typeface="Times New Roman" pitchFamily="18" charset="0"/>
            </a:endParaRPr>
          </a:p>
          <a:p>
            <a:pPr marL="12700">
              <a:buFont typeface="Arial" charset="0"/>
              <a:buChar char="•"/>
              <a:tabLst>
                <a:tab pos="147638" algn="l"/>
              </a:tabLst>
            </a:pPr>
            <a:r>
              <a:rPr lang="en-US">
                <a:latin typeface="Times New Roman" pitchFamily="18" charset="0"/>
                <a:cs typeface="Times New Roman" pitchFamily="18" charset="0"/>
              </a:rPr>
              <a:t>Extranodal sites are common, occurring in 40% of cases, including the GI tract, the  testis, the bone, the thyroid, the skin and CNS.</a:t>
            </a:r>
          </a:p>
          <a:p>
            <a:pPr marL="12700">
              <a:buFont typeface="Arial" charset="0"/>
              <a:buChar char="•"/>
              <a:tabLst>
                <a:tab pos="147638" algn="l"/>
              </a:tabLst>
            </a:pPr>
            <a:endParaRPr lang="en-US">
              <a:latin typeface="Times New Roman" pitchFamily="18" charset="0"/>
              <a:cs typeface="Times New Roman" pitchFamily="18" charset="0"/>
            </a:endParaRPr>
          </a:p>
          <a:p>
            <a:pPr marL="12700">
              <a:spcBef>
                <a:spcPts val="13"/>
              </a:spcBef>
              <a:buFont typeface="Arial" charset="0"/>
              <a:buChar char="•"/>
              <a:tabLst>
                <a:tab pos="147638" algn="l"/>
              </a:tabLst>
            </a:pPr>
            <a:endParaRPr lang="en-US" sz="1900">
              <a:latin typeface="Times New Roman" pitchFamily="18" charset="0"/>
              <a:cs typeface="Times New Roman" pitchFamily="18" charset="0"/>
            </a:endParaRPr>
          </a:p>
          <a:p>
            <a:pPr marL="12700">
              <a:buFont typeface="Arial" charset="0"/>
              <a:buChar char="•"/>
              <a:tabLst>
                <a:tab pos="147638" algn="l"/>
              </a:tabLst>
            </a:pPr>
            <a:r>
              <a:rPr lang="en-US">
                <a:latin typeface="Times New Roman" pitchFamily="18" charset="0"/>
                <a:cs typeface="Times New Roman" pitchFamily="18" charset="0"/>
              </a:rPr>
              <a:t>DLBCL is highly invasive, with local compression of blood vessels, airways,  involvement of peripheral nerves, and destruction of bone.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89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089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089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090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090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508000" y="1017588"/>
            <a:ext cx="7721600" cy="1946275"/>
          </a:xfrm>
          <a:prstGeom prst="rect">
            <a:avLst/>
          </a:prstGeom>
        </p:spPr>
        <p:txBody>
          <a:bodyPr lIns="0" tIns="12700" rIns="0" bIns="0">
            <a:spAutoFit/>
          </a:bodyPr>
          <a:lstStyle/>
          <a:p>
            <a:pPr marL="145415" indent="-132715" fontAlgn="auto">
              <a:spcBef>
                <a:spcPts val="100"/>
              </a:spcBef>
              <a:spcAft>
                <a:spcPts val="0"/>
              </a:spcAft>
              <a:buFont typeface="Arial"/>
              <a:buChar char="•"/>
              <a:tabLst>
                <a:tab pos="146050" algn="l"/>
              </a:tabLst>
              <a:defRPr/>
            </a:pPr>
            <a:r>
              <a:rPr spc="65" dirty="0">
                <a:latin typeface="Times New Roman"/>
                <a:cs typeface="Times New Roman"/>
              </a:rPr>
              <a:t>The</a:t>
            </a:r>
            <a:r>
              <a:rPr spc="-100" dirty="0">
                <a:latin typeface="Times New Roman"/>
                <a:cs typeface="Times New Roman"/>
              </a:rPr>
              <a:t> </a:t>
            </a:r>
            <a:r>
              <a:rPr spc="50" dirty="0">
                <a:latin typeface="Times New Roman"/>
                <a:cs typeface="Times New Roman"/>
              </a:rPr>
              <a:t>disease</a:t>
            </a:r>
            <a:r>
              <a:rPr spc="-75" dirty="0">
                <a:latin typeface="Times New Roman"/>
                <a:cs typeface="Times New Roman"/>
              </a:rPr>
              <a:t> </a:t>
            </a:r>
            <a:r>
              <a:rPr spc="75" dirty="0">
                <a:latin typeface="Times New Roman"/>
                <a:cs typeface="Times New Roman"/>
              </a:rPr>
              <a:t>presents</a:t>
            </a:r>
            <a:r>
              <a:rPr spc="-95" dirty="0">
                <a:latin typeface="Times New Roman"/>
                <a:cs typeface="Times New Roman"/>
              </a:rPr>
              <a:t> </a:t>
            </a:r>
            <a:r>
              <a:rPr spc="45" dirty="0">
                <a:latin typeface="Times New Roman"/>
                <a:cs typeface="Times New Roman"/>
              </a:rPr>
              <a:t>as</a:t>
            </a:r>
            <a:r>
              <a:rPr spc="-50" dirty="0">
                <a:latin typeface="Times New Roman"/>
                <a:cs typeface="Times New Roman"/>
              </a:rPr>
              <a:t> </a:t>
            </a:r>
            <a:r>
              <a:rPr spc="25" dirty="0">
                <a:latin typeface="Times New Roman"/>
                <a:cs typeface="Times New Roman"/>
              </a:rPr>
              <a:t>Stage</a:t>
            </a:r>
            <a:r>
              <a:rPr spc="-30" dirty="0">
                <a:latin typeface="Times New Roman"/>
                <a:cs typeface="Times New Roman"/>
              </a:rPr>
              <a:t> </a:t>
            </a:r>
            <a:r>
              <a:rPr spc="10" dirty="0">
                <a:latin typeface="Times New Roman"/>
                <a:cs typeface="Times New Roman"/>
              </a:rPr>
              <a:t>I</a:t>
            </a:r>
            <a:r>
              <a:rPr spc="-55" dirty="0">
                <a:latin typeface="Times New Roman"/>
                <a:cs typeface="Times New Roman"/>
              </a:rPr>
              <a:t> </a:t>
            </a:r>
            <a:r>
              <a:rPr spc="80" dirty="0">
                <a:latin typeface="Times New Roman"/>
                <a:cs typeface="Times New Roman"/>
              </a:rPr>
              <a:t>or</a:t>
            </a:r>
            <a:r>
              <a:rPr spc="-60" dirty="0">
                <a:latin typeface="Times New Roman"/>
                <a:cs typeface="Times New Roman"/>
              </a:rPr>
              <a:t> </a:t>
            </a:r>
            <a:r>
              <a:rPr spc="25" dirty="0">
                <a:latin typeface="Times New Roman"/>
                <a:cs typeface="Times New Roman"/>
              </a:rPr>
              <a:t>Stage</a:t>
            </a:r>
            <a:r>
              <a:rPr spc="-40" dirty="0">
                <a:latin typeface="Times New Roman"/>
                <a:cs typeface="Times New Roman"/>
              </a:rPr>
              <a:t> </a:t>
            </a:r>
            <a:r>
              <a:rPr spc="10" dirty="0">
                <a:latin typeface="Times New Roman"/>
                <a:cs typeface="Times New Roman"/>
              </a:rPr>
              <a:t>II </a:t>
            </a:r>
            <a:r>
              <a:rPr spc="75" dirty="0">
                <a:latin typeface="Times New Roman"/>
                <a:cs typeface="Times New Roman"/>
              </a:rPr>
              <a:t>in</a:t>
            </a:r>
            <a:r>
              <a:rPr spc="-65" dirty="0">
                <a:latin typeface="Times New Roman"/>
                <a:cs typeface="Times New Roman"/>
              </a:rPr>
              <a:t> </a:t>
            </a:r>
            <a:r>
              <a:rPr spc="50" dirty="0">
                <a:latin typeface="Times New Roman"/>
                <a:cs typeface="Times New Roman"/>
              </a:rPr>
              <a:t>approximately</a:t>
            </a:r>
            <a:r>
              <a:rPr spc="405" dirty="0">
                <a:latin typeface="Times New Roman"/>
                <a:cs typeface="Times New Roman"/>
              </a:rPr>
              <a:t> </a:t>
            </a:r>
            <a:r>
              <a:rPr spc="60" dirty="0">
                <a:latin typeface="Times New Roman"/>
                <a:cs typeface="Times New Roman"/>
              </a:rPr>
              <a:t>40</a:t>
            </a:r>
            <a:r>
              <a:rPr spc="-10" dirty="0">
                <a:latin typeface="Times New Roman"/>
                <a:cs typeface="Times New Roman"/>
              </a:rPr>
              <a:t> </a:t>
            </a:r>
            <a:r>
              <a:rPr spc="-25" dirty="0">
                <a:latin typeface="Times New Roman"/>
                <a:cs typeface="Times New Roman"/>
              </a:rPr>
              <a:t>%</a:t>
            </a:r>
            <a:r>
              <a:rPr spc="-45" dirty="0">
                <a:latin typeface="Times New Roman"/>
                <a:cs typeface="Times New Roman"/>
              </a:rPr>
              <a:t> </a:t>
            </a:r>
            <a:r>
              <a:rPr spc="15" dirty="0">
                <a:latin typeface="Times New Roman"/>
                <a:cs typeface="Times New Roman"/>
              </a:rPr>
              <a:t>of</a:t>
            </a:r>
            <a:r>
              <a:rPr spc="35" dirty="0">
                <a:latin typeface="Times New Roman"/>
                <a:cs typeface="Times New Roman"/>
              </a:rPr>
              <a:t> </a:t>
            </a:r>
            <a:r>
              <a:rPr spc="110" dirty="0">
                <a:latin typeface="Times New Roman"/>
                <a:cs typeface="Times New Roman"/>
              </a:rPr>
              <a:t>the</a:t>
            </a:r>
            <a:r>
              <a:rPr spc="-95" dirty="0">
                <a:latin typeface="Times New Roman"/>
                <a:cs typeface="Times New Roman"/>
              </a:rPr>
              <a:t> </a:t>
            </a:r>
            <a:r>
              <a:rPr spc="30" dirty="0">
                <a:latin typeface="Times New Roman"/>
                <a:cs typeface="Times New Roman"/>
              </a:rPr>
              <a:t>cases.</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5"/>
              </a:spcBef>
              <a:spcAft>
                <a:spcPts val="0"/>
              </a:spcAft>
              <a:buFont typeface="Arial"/>
              <a:buChar char="•"/>
              <a:defRPr/>
            </a:pPr>
            <a:endParaRPr sz="1650">
              <a:latin typeface="Times New Roman"/>
              <a:cs typeface="Times New Roman"/>
            </a:endParaRPr>
          </a:p>
          <a:p>
            <a:pPr marL="148590" indent="-135890" fontAlgn="auto">
              <a:spcBef>
                <a:spcPts val="5"/>
              </a:spcBef>
              <a:spcAft>
                <a:spcPts val="0"/>
              </a:spcAft>
              <a:buFont typeface="Arial"/>
              <a:buChar char="•"/>
              <a:tabLst>
                <a:tab pos="149225" algn="l"/>
              </a:tabLst>
              <a:defRPr/>
            </a:pPr>
            <a:r>
              <a:rPr spc="25" dirty="0">
                <a:latin typeface="Times New Roman"/>
                <a:cs typeface="Times New Roman"/>
              </a:rPr>
              <a:t>Stage</a:t>
            </a:r>
            <a:r>
              <a:rPr spc="-40" dirty="0">
                <a:latin typeface="Times New Roman"/>
                <a:cs typeface="Times New Roman"/>
              </a:rPr>
              <a:t> IV</a:t>
            </a:r>
            <a:r>
              <a:rPr spc="-75" dirty="0">
                <a:latin typeface="Times New Roman"/>
                <a:cs typeface="Times New Roman"/>
              </a:rPr>
              <a:t> </a:t>
            </a:r>
            <a:r>
              <a:rPr spc="50" dirty="0">
                <a:latin typeface="Times New Roman"/>
                <a:cs typeface="Times New Roman"/>
              </a:rPr>
              <a:t>disease</a:t>
            </a:r>
            <a:r>
              <a:rPr spc="-55" dirty="0">
                <a:latin typeface="Times New Roman"/>
                <a:cs typeface="Times New Roman"/>
              </a:rPr>
              <a:t> </a:t>
            </a:r>
            <a:r>
              <a:rPr spc="15" dirty="0">
                <a:latin typeface="Times New Roman"/>
                <a:cs typeface="Times New Roman"/>
              </a:rPr>
              <a:t>is</a:t>
            </a:r>
            <a:r>
              <a:rPr spc="-70" dirty="0">
                <a:latin typeface="Times New Roman"/>
                <a:cs typeface="Times New Roman"/>
              </a:rPr>
              <a:t> </a:t>
            </a:r>
            <a:r>
              <a:rPr spc="75" dirty="0">
                <a:latin typeface="Times New Roman"/>
                <a:cs typeface="Times New Roman"/>
              </a:rPr>
              <a:t>seen</a:t>
            </a:r>
            <a:r>
              <a:rPr spc="-35" dirty="0">
                <a:latin typeface="Times New Roman"/>
                <a:cs typeface="Times New Roman"/>
              </a:rPr>
              <a:t> </a:t>
            </a:r>
            <a:r>
              <a:rPr spc="75" dirty="0">
                <a:latin typeface="Times New Roman"/>
                <a:cs typeface="Times New Roman"/>
              </a:rPr>
              <a:t>in</a:t>
            </a:r>
            <a:r>
              <a:rPr spc="-65" dirty="0">
                <a:latin typeface="Times New Roman"/>
                <a:cs typeface="Times New Roman"/>
              </a:rPr>
              <a:t> </a:t>
            </a:r>
            <a:r>
              <a:rPr spc="100" dirty="0">
                <a:latin typeface="Times New Roman"/>
                <a:cs typeface="Times New Roman"/>
              </a:rPr>
              <a:t>another</a:t>
            </a:r>
            <a:r>
              <a:rPr spc="-70" dirty="0">
                <a:latin typeface="Times New Roman"/>
                <a:cs typeface="Times New Roman"/>
              </a:rPr>
              <a:t> </a:t>
            </a:r>
            <a:r>
              <a:rPr spc="30" dirty="0">
                <a:latin typeface="Times New Roman"/>
                <a:cs typeface="Times New Roman"/>
              </a:rPr>
              <a:t>40%</a:t>
            </a:r>
            <a:r>
              <a:rPr spc="-45" dirty="0">
                <a:latin typeface="Times New Roman"/>
                <a:cs typeface="Times New Roman"/>
              </a:rPr>
              <a:t> </a:t>
            </a:r>
            <a:r>
              <a:rPr spc="15" dirty="0">
                <a:latin typeface="Times New Roman"/>
                <a:cs typeface="Times New Roman"/>
              </a:rPr>
              <a:t>of</a:t>
            </a:r>
            <a:r>
              <a:rPr spc="-5" dirty="0">
                <a:latin typeface="Times New Roman"/>
                <a:cs typeface="Times New Roman"/>
              </a:rPr>
              <a:t> </a:t>
            </a:r>
            <a:r>
              <a:rPr spc="30" dirty="0">
                <a:latin typeface="Times New Roman"/>
                <a:cs typeface="Times New Roman"/>
              </a:rPr>
              <a:t>cases.</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5"/>
              </a:spcBef>
              <a:spcAft>
                <a:spcPts val="0"/>
              </a:spcAft>
              <a:buFont typeface="Arial"/>
              <a:buChar char="•"/>
              <a:defRPr/>
            </a:pPr>
            <a:endParaRPr sz="1650">
              <a:latin typeface="Times New Roman"/>
              <a:cs typeface="Times New Roman"/>
            </a:endParaRPr>
          </a:p>
          <a:p>
            <a:pPr marL="148590" indent="-135890" fontAlgn="auto">
              <a:spcBef>
                <a:spcPts val="0"/>
              </a:spcBef>
              <a:spcAft>
                <a:spcPts val="0"/>
              </a:spcAft>
              <a:buFont typeface="Arial"/>
              <a:buChar char="•"/>
              <a:tabLst>
                <a:tab pos="149225" algn="l"/>
              </a:tabLst>
              <a:defRPr/>
            </a:pPr>
            <a:r>
              <a:rPr spc="-130" dirty="0">
                <a:latin typeface="Times New Roman"/>
                <a:cs typeface="Times New Roman"/>
              </a:rPr>
              <a:t>B</a:t>
            </a:r>
            <a:r>
              <a:rPr spc="-30" dirty="0">
                <a:latin typeface="Times New Roman"/>
                <a:cs typeface="Times New Roman"/>
              </a:rPr>
              <a:t> </a:t>
            </a:r>
            <a:r>
              <a:rPr spc="75" dirty="0">
                <a:latin typeface="Times New Roman"/>
                <a:cs typeface="Times New Roman"/>
              </a:rPr>
              <a:t>symptoms</a:t>
            </a:r>
            <a:r>
              <a:rPr spc="-90" dirty="0">
                <a:latin typeface="Times New Roman"/>
                <a:cs typeface="Times New Roman"/>
              </a:rPr>
              <a:t> </a:t>
            </a:r>
            <a:r>
              <a:rPr spc="65" dirty="0">
                <a:latin typeface="Times New Roman"/>
                <a:cs typeface="Times New Roman"/>
              </a:rPr>
              <a:t>are</a:t>
            </a:r>
            <a:r>
              <a:rPr spc="-80" dirty="0">
                <a:latin typeface="Times New Roman"/>
                <a:cs typeface="Times New Roman"/>
              </a:rPr>
              <a:t> </a:t>
            </a:r>
            <a:r>
              <a:rPr spc="85" dirty="0">
                <a:latin typeface="Times New Roman"/>
                <a:cs typeface="Times New Roman"/>
              </a:rPr>
              <a:t>present</a:t>
            </a:r>
            <a:r>
              <a:rPr spc="-60" dirty="0">
                <a:latin typeface="Times New Roman"/>
                <a:cs typeface="Times New Roman"/>
              </a:rPr>
              <a:t> </a:t>
            </a:r>
            <a:r>
              <a:rPr spc="75" dirty="0">
                <a:latin typeface="Times New Roman"/>
                <a:cs typeface="Times New Roman"/>
              </a:rPr>
              <a:t>in</a:t>
            </a:r>
            <a:r>
              <a:rPr spc="-65" dirty="0">
                <a:latin typeface="Times New Roman"/>
                <a:cs typeface="Times New Roman"/>
              </a:rPr>
              <a:t> </a:t>
            </a:r>
            <a:r>
              <a:rPr spc="95" dirty="0">
                <a:latin typeface="Times New Roman"/>
                <a:cs typeface="Times New Roman"/>
              </a:rPr>
              <a:t>around</a:t>
            </a:r>
            <a:r>
              <a:rPr dirty="0">
                <a:latin typeface="Times New Roman"/>
                <a:cs typeface="Times New Roman"/>
              </a:rPr>
              <a:t> </a:t>
            </a:r>
            <a:r>
              <a:rPr spc="60" dirty="0">
                <a:latin typeface="Times New Roman"/>
                <a:cs typeface="Times New Roman"/>
              </a:rPr>
              <a:t>40</a:t>
            </a:r>
            <a:r>
              <a:rPr spc="-5" dirty="0">
                <a:latin typeface="Times New Roman"/>
                <a:cs typeface="Times New Roman"/>
              </a:rPr>
              <a:t> </a:t>
            </a:r>
            <a:r>
              <a:rPr spc="-25" dirty="0">
                <a:latin typeface="Times New Roman"/>
                <a:cs typeface="Times New Roman"/>
              </a:rPr>
              <a:t>%</a:t>
            </a:r>
            <a:r>
              <a:rPr spc="-55" dirty="0">
                <a:latin typeface="Times New Roman"/>
                <a:cs typeface="Times New Roman"/>
              </a:rPr>
              <a:t> </a:t>
            </a:r>
            <a:r>
              <a:rPr spc="15" dirty="0">
                <a:latin typeface="Times New Roman"/>
                <a:cs typeface="Times New Roman"/>
              </a:rPr>
              <a:t>of</a:t>
            </a:r>
            <a:r>
              <a:rPr spc="20" dirty="0">
                <a:latin typeface="Times New Roman"/>
                <a:cs typeface="Times New Roman"/>
              </a:rPr>
              <a:t> </a:t>
            </a:r>
            <a:r>
              <a:rPr spc="70" dirty="0">
                <a:latin typeface="Times New Roman"/>
                <a:cs typeface="Times New Roman"/>
              </a:rPr>
              <a:t>patients.</a:t>
            </a:r>
            <a:endParaRPr>
              <a:latin typeface="Times New Roman"/>
              <a:cs typeface="Times New Roman"/>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192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192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192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192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3068638" y="436563"/>
            <a:ext cx="2432050" cy="512762"/>
          </a:xfrm>
        </p:spPr>
        <p:txBody>
          <a:bodyPr tIns="13335" rtlCol="0"/>
          <a:lstStyle/>
          <a:p>
            <a:pPr marL="12700" eaLnBrk="1" fontAlgn="auto" hangingPunct="1">
              <a:spcBef>
                <a:spcPts val="105"/>
              </a:spcBef>
              <a:spcAft>
                <a:spcPts val="0"/>
              </a:spcAft>
              <a:defRPr/>
            </a:pPr>
            <a:r>
              <a:rPr spc="-55" dirty="0"/>
              <a:t>TREATMENT</a:t>
            </a:r>
          </a:p>
        </p:txBody>
      </p:sp>
      <p:sp>
        <p:nvSpPr>
          <p:cNvPr id="81927" name="object 8"/>
          <p:cNvSpPr txBox="1">
            <a:spLocks noChangeArrowheads="1"/>
          </p:cNvSpPr>
          <p:nvPr/>
        </p:nvSpPr>
        <p:spPr bwMode="auto">
          <a:xfrm>
            <a:off x="436563" y="1517650"/>
            <a:ext cx="7605712" cy="4416425"/>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A) EARLY STAGE</a:t>
            </a:r>
          </a:p>
          <a:p>
            <a:pPr marL="12700">
              <a:spcBef>
                <a:spcPts val="25"/>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This includes patients who present with localised disease.</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Therapy of early stage Diffuse Large Cell Disease is controversial.</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Recommended treatment is combination chemo-immunotherapy with  additional IF-RT.</a:t>
            </a:r>
          </a:p>
          <a:p>
            <a:pPr marL="12700">
              <a:buFont typeface="Arial" charset="0"/>
              <a:buChar char="•"/>
            </a:pPr>
            <a:endParaRPr lang="en-US">
              <a:latin typeface="Times New Roman" pitchFamily="18" charset="0"/>
              <a:cs typeface="Times New Roman" pitchFamily="18" charset="0"/>
            </a:endParaRPr>
          </a:p>
          <a:p>
            <a:pPr marL="12700">
              <a:spcBef>
                <a:spcPts val="13"/>
              </a:spcBef>
              <a:buFont typeface="Arial" charset="0"/>
              <a:buChar char="•"/>
            </a:pPr>
            <a:endParaRPr lang="en-US" sz="19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CHOP-R regimen : Cyclophosphamide, Hydroxydaunorubicin, Oncovin,  Prednisolone and Rituximab ( usually given as first line therapy)</a:t>
            </a:r>
          </a:p>
          <a:p>
            <a:pPr marL="12700">
              <a:buFont typeface="Arial" charset="0"/>
              <a:buChar char="•"/>
            </a:pPr>
            <a:endParaRPr lang="en-US">
              <a:latin typeface="Times New Roman" pitchFamily="18" charset="0"/>
              <a:cs typeface="Times New Roman" pitchFamily="18" charset="0"/>
            </a:endParaRPr>
          </a:p>
          <a:p>
            <a:pPr marL="12700">
              <a:buFont typeface="Arial" charset="0"/>
              <a:buChar char="•"/>
            </a:pPr>
            <a:endParaRPr lang="en-US" sz="19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Addition of IF-RT also increases 5 year Progression Free Survival as well as</a:t>
            </a:r>
          </a:p>
          <a:p>
            <a:pPr marL="12700"/>
            <a:r>
              <a:rPr lang="en-US">
                <a:latin typeface="Times New Roman" pitchFamily="18" charset="0"/>
                <a:cs typeface="Times New Roman" pitchFamily="18" charset="0"/>
              </a:rPr>
              <a:t>overall Survival( Total dose of 30-40 Gy)</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294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294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294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294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2950" name="object 7"/>
          <p:cNvSpPr txBox="1">
            <a:spLocks noChangeArrowheads="1"/>
          </p:cNvSpPr>
          <p:nvPr/>
        </p:nvSpPr>
        <p:spPr bwMode="auto">
          <a:xfrm>
            <a:off x="508000" y="1160463"/>
            <a:ext cx="7974013" cy="4416425"/>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B) ADVANCED STAGE DISEASE</a:t>
            </a:r>
          </a:p>
          <a:p>
            <a:pPr marL="12700">
              <a:spcBef>
                <a:spcPts val="25"/>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Current recommendation for the treatment of advanced stage DLBCL is</a:t>
            </a:r>
          </a:p>
          <a:p>
            <a:pPr marL="12700"/>
            <a:r>
              <a:rPr lang="en-US">
                <a:latin typeface="Times New Roman" pitchFamily="18" charset="0"/>
                <a:cs typeface="Times New Roman" pitchFamily="18" charset="0"/>
              </a:rPr>
              <a:t>combination chemotherapy with CHOP-R.</a:t>
            </a:r>
          </a:p>
          <a:p>
            <a:pPr marL="12700"/>
            <a:endParaRPr lang="en-US">
              <a:latin typeface="Times New Roman" pitchFamily="18" charset="0"/>
              <a:cs typeface="Times New Roman" pitchFamily="18" charset="0"/>
            </a:endParaRPr>
          </a:p>
          <a:p>
            <a:pPr marL="12700">
              <a:spcBef>
                <a:spcPts val="13"/>
              </a:spcBef>
            </a:pPr>
            <a:endParaRPr lang="en-US" sz="1900">
              <a:latin typeface="Times New Roman" pitchFamily="18" charset="0"/>
              <a:cs typeface="Times New Roman" pitchFamily="18" charset="0"/>
            </a:endParaRPr>
          </a:p>
          <a:p>
            <a:pPr marL="12700"/>
            <a:r>
              <a:rPr lang="en-US">
                <a:latin typeface="Times New Roman" pitchFamily="18" charset="0"/>
                <a:cs typeface="Times New Roman" pitchFamily="18" charset="0"/>
              </a:rPr>
              <a:t>C) RELAPSED OR REFRACTIVE DISEASE</a:t>
            </a: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The majority of relapses from CHOP-R therapy are seen within the first 2 years</a:t>
            </a:r>
          </a:p>
          <a:p>
            <a:pPr marL="12700"/>
            <a:r>
              <a:rPr lang="en-US">
                <a:latin typeface="Times New Roman" pitchFamily="18" charset="0"/>
                <a:cs typeface="Times New Roman" pitchFamily="18" charset="0"/>
              </a:rPr>
              <a:t>after the completion of treatment.</a:t>
            </a: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For patients with poor performance status, particularly elderly patients, the goal  is often palliation.</a:t>
            </a:r>
          </a:p>
          <a:p>
            <a:pPr marL="12700">
              <a:spcBef>
                <a:spcPts val="25"/>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The majority of patients with relapsed and refractory DLBCL receive high dose  combination chemotherapy, often with rituximab.</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6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397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397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397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397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303338" y="720725"/>
            <a:ext cx="5965825" cy="514350"/>
          </a:xfrm>
        </p:spPr>
        <p:txBody>
          <a:bodyPr tIns="13335" rtlCol="0"/>
          <a:lstStyle/>
          <a:p>
            <a:pPr marL="12700" eaLnBrk="1" fontAlgn="auto" hangingPunct="1">
              <a:spcBef>
                <a:spcPts val="105"/>
              </a:spcBef>
              <a:spcAft>
                <a:spcPts val="0"/>
              </a:spcAft>
              <a:defRPr/>
            </a:pPr>
            <a:r>
              <a:rPr spc="-75" dirty="0"/>
              <a:t>MARGINAL </a:t>
            </a:r>
            <a:r>
              <a:rPr spc="20" dirty="0"/>
              <a:t>ZONE</a:t>
            </a:r>
            <a:r>
              <a:rPr spc="-50" dirty="0"/>
              <a:t> </a:t>
            </a:r>
            <a:r>
              <a:rPr spc="-65" dirty="0"/>
              <a:t>LYMPHOMAS</a:t>
            </a:r>
          </a:p>
        </p:txBody>
      </p:sp>
      <p:sp>
        <p:nvSpPr>
          <p:cNvPr id="83975" name="object 8"/>
          <p:cNvSpPr txBox="1">
            <a:spLocks noChangeArrowheads="1"/>
          </p:cNvSpPr>
          <p:nvPr/>
        </p:nvSpPr>
        <p:spPr bwMode="auto">
          <a:xfrm>
            <a:off x="579438" y="1874838"/>
            <a:ext cx="6403975" cy="2220912"/>
          </a:xfrm>
          <a:prstGeom prst="rect">
            <a:avLst/>
          </a:prstGeom>
          <a:noFill/>
          <a:ln w="9525">
            <a:noFill/>
            <a:miter lim="800000"/>
            <a:headEnd/>
            <a:tailEnd/>
          </a:ln>
        </p:spPr>
        <p:txBody>
          <a:bodyPr lIns="0" tIns="12700" rIns="0" bIns="0">
            <a:spAutoFit/>
          </a:bodyPr>
          <a:lstStyle/>
          <a:p>
            <a:pPr marL="12700" indent="55563">
              <a:spcBef>
                <a:spcPts val="100"/>
              </a:spcBef>
            </a:pPr>
            <a:r>
              <a:rPr lang="en-US">
                <a:latin typeface="Times New Roman" pitchFamily="18" charset="0"/>
                <a:cs typeface="Times New Roman" pitchFamily="18" charset="0"/>
              </a:rPr>
              <a:t>MZLs are indolent NHLs that include three diseases arising from  post-GC marginal zone B cells:</a:t>
            </a:r>
          </a:p>
          <a:p>
            <a:pPr marL="12700" indent="55563">
              <a:spcBef>
                <a:spcPts val="25"/>
              </a:spcBef>
            </a:pPr>
            <a:endParaRPr lang="en-US">
              <a:latin typeface="Times New Roman" pitchFamily="18" charset="0"/>
              <a:cs typeface="Times New Roman" pitchFamily="18" charset="0"/>
            </a:endParaRPr>
          </a:p>
          <a:p>
            <a:pPr marL="12700" indent="55563">
              <a:buFontTx/>
              <a:buAutoNum type="alphaUcParenR"/>
            </a:pPr>
            <a:r>
              <a:rPr lang="en-US">
                <a:latin typeface="Times New Roman" pitchFamily="18" charset="0"/>
                <a:cs typeface="Times New Roman" pitchFamily="18" charset="0"/>
              </a:rPr>
              <a:t>Nodal Marginal Zone Lymphomas</a:t>
            </a:r>
          </a:p>
          <a:p>
            <a:pPr marL="12700" indent="55563">
              <a:spcBef>
                <a:spcPts val="25"/>
              </a:spcBef>
              <a:buFont typeface="Times New Roman" pitchFamily="18" charset="0"/>
              <a:buAutoNum type="alphaUcParenR"/>
            </a:pPr>
            <a:endParaRPr lang="en-US">
              <a:latin typeface="Times New Roman" pitchFamily="18" charset="0"/>
              <a:cs typeface="Times New Roman" pitchFamily="18" charset="0"/>
            </a:endParaRPr>
          </a:p>
          <a:p>
            <a:pPr marL="12700" indent="55563">
              <a:buFontTx/>
              <a:buAutoNum type="alphaUcParenR"/>
            </a:pPr>
            <a:r>
              <a:rPr lang="en-US">
                <a:latin typeface="Times New Roman" pitchFamily="18" charset="0"/>
                <a:cs typeface="Times New Roman" pitchFamily="18" charset="0"/>
              </a:rPr>
              <a:t>Splenic Marginal Zone Lymphoma</a:t>
            </a:r>
          </a:p>
          <a:p>
            <a:pPr marL="12700" indent="55563">
              <a:spcBef>
                <a:spcPts val="38"/>
              </a:spcBef>
              <a:buFont typeface="Times New Roman" pitchFamily="18" charset="0"/>
              <a:buAutoNum type="alphaUcParenR"/>
            </a:pPr>
            <a:endParaRPr lang="en-US">
              <a:latin typeface="Times New Roman" pitchFamily="18" charset="0"/>
              <a:cs typeface="Times New Roman" pitchFamily="18" charset="0"/>
            </a:endParaRPr>
          </a:p>
          <a:p>
            <a:pPr marL="12700" indent="55563">
              <a:buFontTx/>
              <a:buAutoNum type="alphaUcParenR"/>
            </a:pPr>
            <a:r>
              <a:rPr lang="en-US">
                <a:latin typeface="Times New Roman" pitchFamily="18" charset="0"/>
                <a:cs typeface="Times New Roman" pitchFamily="18" charset="0"/>
              </a:rPr>
              <a:t>Extranodal Marginal Zone Lymphoma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499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499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499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499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436563" y="1303338"/>
            <a:ext cx="7010400" cy="3867150"/>
          </a:xfrm>
          <a:prstGeom prst="rect">
            <a:avLst/>
          </a:prstGeom>
        </p:spPr>
        <p:txBody>
          <a:bodyPr lIns="0" tIns="12700" rIns="0" bIns="0">
            <a:spAutoFit/>
          </a:bodyPr>
          <a:lstStyle/>
          <a:p>
            <a:pPr marL="12700" fontAlgn="auto">
              <a:spcBef>
                <a:spcPts val="100"/>
              </a:spcBef>
              <a:spcAft>
                <a:spcPts val="0"/>
              </a:spcAft>
              <a:defRPr/>
            </a:pPr>
            <a:r>
              <a:rPr spc="-15" dirty="0">
                <a:latin typeface="Times New Roman"/>
                <a:cs typeface="Times New Roman"/>
              </a:rPr>
              <a:t>A) </a:t>
            </a:r>
            <a:r>
              <a:rPr spc="-5" dirty="0">
                <a:latin typeface="Times New Roman"/>
                <a:cs typeface="Times New Roman"/>
              </a:rPr>
              <a:t>NODAL </a:t>
            </a:r>
            <a:r>
              <a:rPr spc="-45" dirty="0">
                <a:latin typeface="Times New Roman"/>
                <a:cs typeface="Times New Roman"/>
              </a:rPr>
              <a:t>MARGINAL </a:t>
            </a:r>
            <a:r>
              <a:rPr spc="5" dirty="0">
                <a:latin typeface="Times New Roman"/>
                <a:cs typeface="Times New Roman"/>
              </a:rPr>
              <a:t>ZONE</a:t>
            </a:r>
            <a:r>
              <a:rPr spc="-85" dirty="0">
                <a:latin typeface="Times New Roman"/>
                <a:cs typeface="Times New Roman"/>
              </a:rPr>
              <a:t> </a:t>
            </a:r>
            <a:r>
              <a:rPr spc="-20" dirty="0">
                <a:latin typeface="Times New Roman"/>
                <a:cs typeface="Times New Roman"/>
              </a:rPr>
              <a:t>LYMPHOMA(MZL)</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355600" indent="-342900" fontAlgn="auto">
              <a:spcBef>
                <a:spcPts val="0"/>
              </a:spcBef>
              <a:spcAft>
                <a:spcPts val="0"/>
              </a:spcAft>
              <a:buFont typeface="Arial"/>
              <a:buChar char="•"/>
              <a:tabLst>
                <a:tab pos="354965" algn="l"/>
                <a:tab pos="355600" algn="l"/>
              </a:tabLst>
              <a:defRPr/>
            </a:pPr>
            <a:r>
              <a:rPr spc="75" dirty="0">
                <a:latin typeface="Times New Roman"/>
                <a:cs typeface="Times New Roman"/>
              </a:rPr>
              <a:t>Constitute </a:t>
            </a:r>
            <a:r>
              <a:rPr spc="30" dirty="0">
                <a:latin typeface="Times New Roman"/>
                <a:cs typeface="Times New Roman"/>
              </a:rPr>
              <a:t>less </a:t>
            </a:r>
            <a:r>
              <a:rPr spc="120" dirty="0">
                <a:latin typeface="Times New Roman"/>
                <a:cs typeface="Times New Roman"/>
              </a:rPr>
              <a:t>than </a:t>
            </a:r>
            <a:r>
              <a:rPr spc="-180" dirty="0">
                <a:latin typeface="Times New Roman"/>
                <a:cs typeface="Times New Roman"/>
              </a:rPr>
              <a:t>1% </a:t>
            </a:r>
            <a:r>
              <a:rPr spc="15" dirty="0">
                <a:latin typeface="Times New Roman"/>
                <a:cs typeface="Times New Roman"/>
              </a:rPr>
              <a:t>of </a:t>
            </a:r>
            <a:r>
              <a:rPr spc="25" dirty="0">
                <a:latin typeface="Times New Roman"/>
                <a:cs typeface="Times New Roman"/>
              </a:rPr>
              <a:t>all</a:t>
            </a:r>
            <a:r>
              <a:rPr spc="-260" dirty="0">
                <a:latin typeface="Times New Roman"/>
                <a:cs typeface="Times New Roman"/>
              </a:rPr>
              <a:t> </a:t>
            </a:r>
            <a:r>
              <a:rPr spc="70" dirty="0">
                <a:latin typeface="Times New Roman"/>
                <a:cs typeface="Times New Roman"/>
              </a:rPr>
              <a:t>lymphomas</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355600" indent="-342900" fontAlgn="auto">
              <a:spcBef>
                <a:spcPts val="0"/>
              </a:spcBef>
              <a:spcAft>
                <a:spcPts val="0"/>
              </a:spcAft>
              <a:buFont typeface="Arial"/>
              <a:buChar char="•"/>
              <a:tabLst>
                <a:tab pos="354965" algn="l"/>
                <a:tab pos="355600" algn="l"/>
              </a:tabLst>
              <a:defRPr/>
            </a:pPr>
            <a:r>
              <a:rPr spc="45" dirty="0">
                <a:latin typeface="Times New Roman"/>
                <a:cs typeface="Times New Roman"/>
              </a:rPr>
              <a:t>Disease</a:t>
            </a:r>
            <a:r>
              <a:rPr spc="-95" dirty="0">
                <a:latin typeface="Times New Roman"/>
                <a:cs typeface="Times New Roman"/>
              </a:rPr>
              <a:t> </a:t>
            </a:r>
            <a:r>
              <a:rPr spc="50" dirty="0">
                <a:latin typeface="Times New Roman"/>
                <a:cs typeface="Times New Roman"/>
              </a:rPr>
              <a:t>process</a:t>
            </a:r>
            <a:r>
              <a:rPr spc="-75" dirty="0">
                <a:latin typeface="Times New Roman"/>
                <a:cs typeface="Times New Roman"/>
              </a:rPr>
              <a:t> </a:t>
            </a:r>
            <a:r>
              <a:rPr spc="70" dirty="0">
                <a:latin typeface="Times New Roman"/>
                <a:cs typeface="Times New Roman"/>
              </a:rPr>
              <a:t>restricted</a:t>
            </a:r>
            <a:r>
              <a:rPr spc="-45" dirty="0">
                <a:latin typeface="Times New Roman"/>
                <a:cs typeface="Times New Roman"/>
              </a:rPr>
              <a:t> </a:t>
            </a:r>
            <a:r>
              <a:rPr spc="90" dirty="0">
                <a:latin typeface="Times New Roman"/>
                <a:cs typeface="Times New Roman"/>
              </a:rPr>
              <a:t>to</a:t>
            </a:r>
            <a:r>
              <a:rPr spc="-50" dirty="0">
                <a:latin typeface="Times New Roman"/>
                <a:cs typeface="Times New Roman"/>
              </a:rPr>
              <a:t> </a:t>
            </a:r>
            <a:r>
              <a:rPr spc="40" dirty="0">
                <a:latin typeface="Times New Roman"/>
                <a:cs typeface="Times New Roman"/>
              </a:rPr>
              <a:t>Lymph</a:t>
            </a:r>
            <a:r>
              <a:rPr spc="-30" dirty="0">
                <a:latin typeface="Times New Roman"/>
                <a:cs typeface="Times New Roman"/>
              </a:rPr>
              <a:t> </a:t>
            </a:r>
            <a:r>
              <a:rPr spc="60" dirty="0">
                <a:latin typeface="Times New Roman"/>
                <a:cs typeface="Times New Roman"/>
              </a:rPr>
              <a:t>Nodes</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10"/>
              </a:spcBef>
              <a:spcAft>
                <a:spcPts val="0"/>
              </a:spcAft>
              <a:buFont typeface="Arial"/>
              <a:buChar char="•"/>
              <a:defRPr/>
            </a:pPr>
            <a:endParaRPr sz="1650">
              <a:latin typeface="Times New Roman"/>
              <a:cs typeface="Times New Roman"/>
            </a:endParaRPr>
          </a:p>
          <a:p>
            <a:pPr marL="12700" fontAlgn="auto">
              <a:spcBef>
                <a:spcPts val="0"/>
              </a:spcBef>
              <a:spcAft>
                <a:spcPts val="0"/>
              </a:spcAft>
              <a:defRPr/>
            </a:pPr>
            <a:r>
              <a:rPr b="1" spc="-60" dirty="0">
                <a:latin typeface="Times New Roman"/>
                <a:cs typeface="Times New Roman"/>
              </a:rPr>
              <a:t>PATHOLOGY</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144780" indent="-132080" fontAlgn="auto">
              <a:spcBef>
                <a:spcPts val="0"/>
              </a:spcBef>
              <a:spcAft>
                <a:spcPts val="0"/>
              </a:spcAft>
              <a:buFont typeface="Arial"/>
              <a:buChar char="•"/>
              <a:tabLst>
                <a:tab pos="145415" algn="l"/>
              </a:tabLst>
              <a:defRPr/>
            </a:pPr>
            <a:r>
              <a:rPr spc="95" dirty="0">
                <a:latin typeface="Times New Roman"/>
                <a:cs typeface="Times New Roman"/>
              </a:rPr>
              <a:t>Within</a:t>
            </a:r>
            <a:r>
              <a:rPr spc="-20" dirty="0">
                <a:latin typeface="Times New Roman"/>
                <a:cs typeface="Times New Roman"/>
              </a:rPr>
              <a:t> </a:t>
            </a:r>
            <a:r>
              <a:rPr spc="70" dirty="0">
                <a:latin typeface="Times New Roman"/>
                <a:cs typeface="Times New Roman"/>
              </a:rPr>
              <a:t>lymph</a:t>
            </a:r>
            <a:r>
              <a:rPr spc="-30" dirty="0">
                <a:latin typeface="Times New Roman"/>
                <a:cs typeface="Times New Roman"/>
              </a:rPr>
              <a:t> </a:t>
            </a:r>
            <a:r>
              <a:rPr spc="65" dirty="0">
                <a:latin typeface="Times New Roman"/>
                <a:cs typeface="Times New Roman"/>
              </a:rPr>
              <a:t>nodes,</a:t>
            </a:r>
            <a:r>
              <a:rPr spc="-20" dirty="0">
                <a:latin typeface="Times New Roman"/>
                <a:cs typeface="Times New Roman"/>
              </a:rPr>
              <a:t> </a:t>
            </a:r>
            <a:r>
              <a:rPr spc="95" dirty="0">
                <a:latin typeface="Times New Roman"/>
                <a:cs typeface="Times New Roman"/>
              </a:rPr>
              <a:t>there</a:t>
            </a:r>
            <a:r>
              <a:rPr spc="-105" dirty="0">
                <a:latin typeface="Times New Roman"/>
                <a:cs typeface="Times New Roman"/>
              </a:rPr>
              <a:t> </a:t>
            </a:r>
            <a:r>
              <a:rPr spc="65" dirty="0">
                <a:latin typeface="Times New Roman"/>
                <a:cs typeface="Times New Roman"/>
              </a:rPr>
              <a:t>are</a:t>
            </a:r>
            <a:r>
              <a:rPr spc="-100" dirty="0">
                <a:latin typeface="Times New Roman"/>
                <a:cs typeface="Times New Roman"/>
              </a:rPr>
              <a:t> </a:t>
            </a:r>
            <a:r>
              <a:rPr spc="45" dirty="0">
                <a:latin typeface="Times New Roman"/>
                <a:cs typeface="Times New Roman"/>
              </a:rPr>
              <a:t>collections</a:t>
            </a:r>
            <a:r>
              <a:rPr spc="-80" dirty="0">
                <a:latin typeface="Times New Roman"/>
                <a:cs typeface="Times New Roman"/>
              </a:rPr>
              <a:t> </a:t>
            </a:r>
            <a:r>
              <a:rPr spc="15" dirty="0">
                <a:latin typeface="Times New Roman"/>
                <a:cs typeface="Times New Roman"/>
              </a:rPr>
              <a:t>of</a:t>
            </a:r>
            <a:r>
              <a:rPr spc="45" dirty="0">
                <a:latin typeface="Times New Roman"/>
                <a:cs typeface="Times New Roman"/>
              </a:rPr>
              <a:t> </a:t>
            </a:r>
            <a:r>
              <a:rPr spc="-130" dirty="0">
                <a:latin typeface="Times New Roman"/>
                <a:cs typeface="Times New Roman"/>
              </a:rPr>
              <a:t>B</a:t>
            </a:r>
            <a:r>
              <a:rPr spc="-45" dirty="0">
                <a:latin typeface="Times New Roman"/>
                <a:cs typeface="Times New Roman"/>
              </a:rPr>
              <a:t> </a:t>
            </a:r>
            <a:r>
              <a:rPr spc="15" dirty="0">
                <a:latin typeface="Times New Roman"/>
                <a:cs typeface="Times New Roman"/>
              </a:rPr>
              <a:t>cells</a:t>
            </a:r>
            <a:r>
              <a:rPr spc="-35" dirty="0">
                <a:latin typeface="Times New Roman"/>
                <a:cs typeface="Times New Roman"/>
              </a:rPr>
              <a:t> </a:t>
            </a:r>
            <a:r>
              <a:rPr spc="75" dirty="0">
                <a:latin typeface="Times New Roman"/>
                <a:cs typeface="Times New Roman"/>
              </a:rPr>
              <a:t>in</a:t>
            </a:r>
            <a:r>
              <a:rPr spc="-75" dirty="0">
                <a:latin typeface="Times New Roman"/>
                <a:cs typeface="Times New Roman"/>
              </a:rPr>
              <a:t> </a:t>
            </a:r>
            <a:r>
              <a:rPr spc="65" dirty="0">
                <a:latin typeface="Times New Roman"/>
                <a:cs typeface="Times New Roman"/>
              </a:rPr>
              <a:t>a</a:t>
            </a:r>
            <a:r>
              <a:rPr spc="-45" dirty="0">
                <a:latin typeface="Times New Roman"/>
                <a:cs typeface="Times New Roman"/>
              </a:rPr>
              <a:t> </a:t>
            </a:r>
            <a:r>
              <a:rPr spc="30" dirty="0">
                <a:latin typeface="Times New Roman"/>
                <a:cs typeface="Times New Roman"/>
              </a:rPr>
              <a:t>parafollicular,</a:t>
            </a:r>
            <a:endParaRPr>
              <a:latin typeface="Times New Roman"/>
              <a:cs typeface="Times New Roman"/>
            </a:endParaRPr>
          </a:p>
          <a:p>
            <a:pPr marL="123825" fontAlgn="auto">
              <a:spcBef>
                <a:spcPts val="0"/>
              </a:spcBef>
              <a:spcAft>
                <a:spcPts val="0"/>
              </a:spcAft>
              <a:defRPr/>
            </a:pPr>
            <a:r>
              <a:rPr spc="35" dirty="0">
                <a:latin typeface="Times New Roman"/>
                <a:cs typeface="Times New Roman"/>
              </a:rPr>
              <a:t>perivascular, </a:t>
            </a:r>
            <a:r>
              <a:rPr spc="105" dirty="0">
                <a:latin typeface="Times New Roman"/>
                <a:cs typeface="Times New Roman"/>
              </a:rPr>
              <a:t>and </a:t>
            </a:r>
            <a:r>
              <a:rPr spc="60" dirty="0">
                <a:latin typeface="Times New Roman"/>
                <a:cs typeface="Times New Roman"/>
              </a:rPr>
              <a:t>perisinusoidal</a:t>
            </a:r>
            <a:r>
              <a:rPr spc="-250" dirty="0">
                <a:latin typeface="Times New Roman"/>
                <a:cs typeface="Times New Roman"/>
              </a:rPr>
              <a:t> </a:t>
            </a:r>
            <a:r>
              <a:rPr spc="70" dirty="0">
                <a:latin typeface="Times New Roman"/>
                <a:cs typeface="Times New Roman"/>
              </a:rPr>
              <a:t>distribution.</a:t>
            </a:r>
            <a:endParaRPr>
              <a:latin typeface="Times New Roman"/>
              <a:cs typeface="Times New Roman"/>
            </a:endParaRPr>
          </a:p>
          <a:p>
            <a:pPr fontAlgn="auto">
              <a:spcBef>
                <a:spcPts val="0"/>
              </a:spcBef>
              <a:spcAft>
                <a:spcPts val="0"/>
              </a:spcAft>
              <a:defRPr/>
            </a:pPr>
            <a:endParaRPr>
              <a:latin typeface="Times New Roman"/>
              <a:cs typeface="Times New Roman"/>
            </a:endParaRPr>
          </a:p>
          <a:p>
            <a:pPr fontAlgn="auto">
              <a:spcBef>
                <a:spcPts val="10"/>
              </a:spcBef>
              <a:spcAft>
                <a:spcPts val="0"/>
              </a:spcAft>
              <a:defRPr/>
            </a:pPr>
            <a:endParaRPr sz="1950">
              <a:latin typeface="Times New Roman"/>
              <a:cs typeface="Times New Roman"/>
            </a:endParaRPr>
          </a:p>
          <a:p>
            <a:pPr marL="144780" indent="-132080" fontAlgn="auto">
              <a:spcBef>
                <a:spcPts val="0"/>
              </a:spcBef>
              <a:spcAft>
                <a:spcPts val="0"/>
              </a:spcAft>
              <a:buFont typeface="Arial"/>
              <a:buChar char="•"/>
              <a:tabLst>
                <a:tab pos="145415" algn="l"/>
              </a:tabLst>
              <a:defRPr/>
            </a:pPr>
            <a:r>
              <a:rPr spc="55" dirty="0">
                <a:latin typeface="Times New Roman"/>
                <a:cs typeface="Times New Roman"/>
              </a:rPr>
              <a:t>These</a:t>
            </a:r>
            <a:r>
              <a:rPr spc="-105" dirty="0">
                <a:latin typeface="Times New Roman"/>
                <a:cs typeface="Times New Roman"/>
              </a:rPr>
              <a:t> </a:t>
            </a:r>
            <a:r>
              <a:rPr spc="15" dirty="0">
                <a:latin typeface="Times New Roman"/>
                <a:cs typeface="Times New Roman"/>
              </a:rPr>
              <a:t>cells</a:t>
            </a:r>
            <a:r>
              <a:rPr spc="-55" dirty="0">
                <a:latin typeface="Times New Roman"/>
                <a:cs typeface="Times New Roman"/>
              </a:rPr>
              <a:t> </a:t>
            </a:r>
            <a:r>
              <a:rPr spc="50" dirty="0">
                <a:latin typeface="Times New Roman"/>
                <a:cs typeface="Times New Roman"/>
              </a:rPr>
              <a:t>may</a:t>
            </a:r>
            <a:r>
              <a:rPr spc="-80" dirty="0">
                <a:latin typeface="Times New Roman"/>
                <a:cs typeface="Times New Roman"/>
              </a:rPr>
              <a:t> </a:t>
            </a:r>
            <a:r>
              <a:rPr spc="95" dirty="0">
                <a:latin typeface="Times New Roman"/>
                <a:cs typeface="Times New Roman"/>
              </a:rPr>
              <a:t>surround</a:t>
            </a:r>
            <a:r>
              <a:rPr spc="-35" dirty="0">
                <a:latin typeface="Times New Roman"/>
                <a:cs typeface="Times New Roman"/>
              </a:rPr>
              <a:t> </a:t>
            </a:r>
            <a:r>
              <a:rPr spc="55" dirty="0">
                <a:latin typeface="Times New Roman"/>
                <a:cs typeface="Times New Roman"/>
              </a:rPr>
              <a:t>reactive-appearing</a:t>
            </a:r>
            <a:r>
              <a:rPr spc="20" dirty="0">
                <a:latin typeface="Times New Roman"/>
                <a:cs typeface="Times New Roman"/>
              </a:rPr>
              <a:t> </a:t>
            </a:r>
            <a:r>
              <a:rPr spc="-15" dirty="0">
                <a:latin typeface="Times New Roman"/>
                <a:cs typeface="Times New Roman"/>
              </a:rPr>
              <a:t>GCs</a:t>
            </a:r>
            <a:r>
              <a:rPr spc="-85" dirty="0">
                <a:latin typeface="Times New Roman"/>
                <a:cs typeface="Times New Roman"/>
              </a:rPr>
              <a:t> </a:t>
            </a:r>
            <a:r>
              <a:rPr spc="110" dirty="0">
                <a:latin typeface="Times New Roman"/>
                <a:cs typeface="Times New Roman"/>
              </a:rPr>
              <a:t>and</a:t>
            </a:r>
            <a:r>
              <a:rPr spc="5" dirty="0">
                <a:latin typeface="Times New Roman"/>
                <a:cs typeface="Times New Roman"/>
              </a:rPr>
              <a:t> </a:t>
            </a:r>
            <a:r>
              <a:rPr spc="90" dirty="0">
                <a:latin typeface="Times New Roman"/>
                <a:cs typeface="Times New Roman"/>
              </a:rPr>
              <a:t>mantle</a:t>
            </a:r>
            <a:r>
              <a:rPr spc="-70" dirty="0">
                <a:latin typeface="Times New Roman"/>
                <a:cs typeface="Times New Roman"/>
              </a:rPr>
              <a:t> </a:t>
            </a:r>
            <a:r>
              <a:rPr spc="70" dirty="0">
                <a:latin typeface="Times New Roman"/>
                <a:cs typeface="Times New Roman"/>
              </a:rPr>
              <a:t>zones</a:t>
            </a:r>
            <a:endParaRPr>
              <a:latin typeface="Times New Roman"/>
              <a:cs typeface="Times New Roman"/>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1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601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601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602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602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508000" y="1089025"/>
            <a:ext cx="7537450" cy="3970338"/>
          </a:xfrm>
          <a:prstGeom prst="rect">
            <a:avLst/>
          </a:prstGeom>
        </p:spPr>
        <p:txBody>
          <a:bodyPr lIns="0" tIns="12700" rIns="0" bIns="0">
            <a:spAutoFit/>
          </a:bodyPr>
          <a:lstStyle/>
          <a:p>
            <a:pPr marL="12700" fontAlgn="auto">
              <a:spcBef>
                <a:spcPts val="100"/>
              </a:spcBef>
              <a:spcAft>
                <a:spcPts val="0"/>
              </a:spcAft>
              <a:defRPr/>
            </a:pPr>
            <a:r>
              <a:rPr b="1" spc="-75" dirty="0">
                <a:latin typeface="Times New Roman"/>
                <a:cs typeface="Times New Roman"/>
              </a:rPr>
              <a:t>CLINICAL</a:t>
            </a:r>
            <a:r>
              <a:rPr b="1" spc="-80" dirty="0">
                <a:latin typeface="Times New Roman"/>
                <a:cs typeface="Times New Roman"/>
              </a:rPr>
              <a:t> FEATURES</a:t>
            </a:r>
            <a:endParaRPr>
              <a:latin typeface="Times New Roman"/>
              <a:cs typeface="Times New Roman"/>
            </a:endParaRPr>
          </a:p>
          <a:p>
            <a:pPr fontAlgn="auto">
              <a:spcBef>
                <a:spcPts val="35"/>
              </a:spcBef>
              <a:spcAft>
                <a:spcPts val="0"/>
              </a:spcAft>
              <a:defRPr/>
            </a:pPr>
            <a:endParaRPr sz="1850">
              <a:latin typeface="Times New Roman"/>
              <a:cs typeface="Times New Roman"/>
            </a:endParaRPr>
          </a:p>
          <a:p>
            <a:pPr marL="145415" indent="-132715" fontAlgn="auto">
              <a:spcBef>
                <a:spcPts val="0"/>
              </a:spcBef>
              <a:spcAft>
                <a:spcPts val="0"/>
              </a:spcAft>
              <a:buFont typeface="Arial"/>
              <a:buChar char="•"/>
              <a:tabLst>
                <a:tab pos="146050" algn="l"/>
              </a:tabLst>
              <a:defRPr/>
            </a:pPr>
            <a:r>
              <a:rPr spc="40" dirty="0">
                <a:latin typeface="Times New Roman"/>
                <a:cs typeface="Times New Roman"/>
              </a:rPr>
              <a:t>Majority</a:t>
            </a:r>
            <a:r>
              <a:rPr spc="-105" dirty="0">
                <a:latin typeface="Times New Roman"/>
                <a:cs typeface="Times New Roman"/>
              </a:rPr>
              <a:t> </a:t>
            </a:r>
            <a:r>
              <a:rPr spc="15" dirty="0">
                <a:latin typeface="Times New Roman"/>
                <a:cs typeface="Times New Roman"/>
              </a:rPr>
              <a:t>of</a:t>
            </a:r>
            <a:r>
              <a:rPr spc="20" dirty="0">
                <a:latin typeface="Times New Roman"/>
                <a:cs typeface="Times New Roman"/>
              </a:rPr>
              <a:t> </a:t>
            </a:r>
            <a:r>
              <a:rPr spc="85" dirty="0">
                <a:latin typeface="Times New Roman"/>
                <a:cs typeface="Times New Roman"/>
              </a:rPr>
              <a:t>patients</a:t>
            </a:r>
            <a:r>
              <a:rPr spc="-55" dirty="0">
                <a:latin typeface="Times New Roman"/>
                <a:cs typeface="Times New Roman"/>
              </a:rPr>
              <a:t> </a:t>
            </a:r>
            <a:r>
              <a:rPr spc="85" dirty="0">
                <a:latin typeface="Times New Roman"/>
                <a:cs typeface="Times New Roman"/>
              </a:rPr>
              <a:t>present</a:t>
            </a:r>
            <a:r>
              <a:rPr spc="-95" dirty="0">
                <a:latin typeface="Times New Roman"/>
                <a:cs typeface="Times New Roman"/>
              </a:rPr>
              <a:t> </a:t>
            </a:r>
            <a:r>
              <a:rPr spc="75" dirty="0">
                <a:latin typeface="Times New Roman"/>
                <a:cs typeface="Times New Roman"/>
              </a:rPr>
              <a:t>with</a:t>
            </a:r>
            <a:r>
              <a:rPr spc="-45" dirty="0">
                <a:latin typeface="Times New Roman"/>
                <a:cs typeface="Times New Roman"/>
              </a:rPr>
              <a:t> </a:t>
            </a:r>
            <a:r>
              <a:rPr spc="25" dirty="0">
                <a:latin typeface="Times New Roman"/>
                <a:cs typeface="Times New Roman"/>
              </a:rPr>
              <a:t>Stage</a:t>
            </a:r>
            <a:r>
              <a:rPr spc="-35" dirty="0">
                <a:latin typeface="Times New Roman"/>
                <a:cs typeface="Times New Roman"/>
              </a:rPr>
              <a:t> </a:t>
            </a:r>
            <a:r>
              <a:rPr spc="25" dirty="0">
                <a:latin typeface="Times New Roman"/>
                <a:cs typeface="Times New Roman"/>
              </a:rPr>
              <a:t>III/IV</a:t>
            </a:r>
            <a:r>
              <a:rPr spc="-75" dirty="0">
                <a:latin typeface="Times New Roman"/>
                <a:cs typeface="Times New Roman"/>
              </a:rPr>
              <a:t> </a:t>
            </a:r>
            <a:r>
              <a:rPr spc="50" dirty="0">
                <a:latin typeface="Times New Roman"/>
                <a:cs typeface="Times New Roman"/>
              </a:rPr>
              <a:t>disease</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145415" indent="-132715" fontAlgn="auto">
              <a:spcBef>
                <a:spcPts val="0"/>
              </a:spcBef>
              <a:spcAft>
                <a:spcPts val="0"/>
              </a:spcAft>
              <a:buFont typeface="Arial"/>
              <a:buChar char="•"/>
              <a:tabLst>
                <a:tab pos="146050" algn="l"/>
              </a:tabLst>
              <a:defRPr/>
            </a:pPr>
            <a:r>
              <a:rPr spc="60" dirty="0">
                <a:latin typeface="Times New Roman"/>
                <a:cs typeface="Times New Roman"/>
              </a:rPr>
              <a:t>Asymptomatic</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145415" indent="-132715" fontAlgn="auto">
              <a:spcBef>
                <a:spcPts val="0"/>
              </a:spcBef>
              <a:spcAft>
                <a:spcPts val="0"/>
              </a:spcAft>
              <a:buFont typeface="Arial"/>
              <a:buChar char="•"/>
              <a:tabLst>
                <a:tab pos="146050" algn="l"/>
              </a:tabLst>
              <a:defRPr/>
            </a:pPr>
            <a:r>
              <a:rPr spc="65" dirty="0">
                <a:latin typeface="Times New Roman"/>
                <a:cs typeface="Times New Roman"/>
              </a:rPr>
              <a:t>The</a:t>
            </a:r>
            <a:r>
              <a:rPr spc="-60" dirty="0">
                <a:latin typeface="Times New Roman"/>
                <a:cs typeface="Times New Roman"/>
              </a:rPr>
              <a:t> </a:t>
            </a:r>
            <a:r>
              <a:rPr spc="20" dirty="0">
                <a:latin typeface="Times New Roman"/>
                <a:cs typeface="Times New Roman"/>
              </a:rPr>
              <a:t>5-year</a:t>
            </a:r>
            <a:r>
              <a:rPr spc="-95" dirty="0">
                <a:latin typeface="Times New Roman"/>
                <a:cs typeface="Times New Roman"/>
              </a:rPr>
              <a:t> </a:t>
            </a:r>
            <a:r>
              <a:rPr spc="30" dirty="0">
                <a:latin typeface="Times New Roman"/>
                <a:cs typeface="Times New Roman"/>
              </a:rPr>
              <a:t>survival</a:t>
            </a:r>
            <a:r>
              <a:rPr spc="-10" dirty="0">
                <a:latin typeface="Times New Roman"/>
                <a:cs typeface="Times New Roman"/>
              </a:rPr>
              <a:t> </a:t>
            </a:r>
            <a:r>
              <a:rPr spc="30" dirty="0">
                <a:latin typeface="Times New Roman"/>
                <a:cs typeface="Times New Roman"/>
              </a:rPr>
              <a:t>for</a:t>
            </a:r>
            <a:r>
              <a:rPr spc="-90" dirty="0">
                <a:latin typeface="Times New Roman"/>
                <a:cs typeface="Times New Roman"/>
              </a:rPr>
              <a:t> </a:t>
            </a:r>
            <a:r>
              <a:rPr spc="85" dirty="0">
                <a:latin typeface="Times New Roman"/>
                <a:cs typeface="Times New Roman"/>
              </a:rPr>
              <a:t>patients</a:t>
            </a:r>
            <a:r>
              <a:rPr spc="-65" dirty="0">
                <a:latin typeface="Times New Roman"/>
                <a:cs typeface="Times New Roman"/>
              </a:rPr>
              <a:t> </a:t>
            </a:r>
            <a:r>
              <a:rPr spc="75" dirty="0">
                <a:latin typeface="Times New Roman"/>
                <a:cs typeface="Times New Roman"/>
              </a:rPr>
              <a:t>with</a:t>
            </a:r>
            <a:r>
              <a:rPr spc="-35" dirty="0">
                <a:latin typeface="Times New Roman"/>
                <a:cs typeface="Times New Roman"/>
              </a:rPr>
              <a:t> </a:t>
            </a:r>
            <a:r>
              <a:rPr spc="75" dirty="0">
                <a:latin typeface="Times New Roman"/>
                <a:cs typeface="Times New Roman"/>
              </a:rPr>
              <a:t>nodal</a:t>
            </a:r>
            <a:r>
              <a:rPr spc="10" dirty="0">
                <a:latin typeface="Times New Roman"/>
                <a:cs typeface="Times New Roman"/>
              </a:rPr>
              <a:t> </a:t>
            </a:r>
            <a:r>
              <a:rPr spc="-45" dirty="0">
                <a:latin typeface="Times New Roman"/>
                <a:cs typeface="Times New Roman"/>
              </a:rPr>
              <a:t>MZL</a:t>
            </a:r>
            <a:r>
              <a:rPr spc="-50" dirty="0">
                <a:latin typeface="Times New Roman"/>
                <a:cs typeface="Times New Roman"/>
              </a:rPr>
              <a:t> </a:t>
            </a:r>
            <a:r>
              <a:rPr spc="15" dirty="0">
                <a:latin typeface="Times New Roman"/>
                <a:cs typeface="Times New Roman"/>
              </a:rPr>
              <a:t>is</a:t>
            </a:r>
            <a:r>
              <a:rPr spc="-40" dirty="0">
                <a:latin typeface="Times New Roman"/>
                <a:cs typeface="Times New Roman"/>
              </a:rPr>
              <a:t> </a:t>
            </a:r>
            <a:r>
              <a:rPr spc="-45" dirty="0">
                <a:latin typeface="Times New Roman"/>
                <a:cs typeface="Times New Roman"/>
              </a:rPr>
              <a:t>55%</a:t>
            </a:r>
            <a:r>
              <a:rPr spc="-40" dirty="0">
                <a:latin typeface="Times New Roman"/>
                <a:cs typeface="Times New Roman"/>
              </a:rPr>
              <a:t> </a:t>
            </a:r>
            <a:r>
              <a:rPr spc="90" dirty="0">
                <a:latin typeface="Times New Roman"/>
                <a:cs typeface="Times New Roman"/>
              </a:rPr>
              <a:t>to</a:t>
            </a:r>
            <a:r>
              <a:rPr spc="-50" dirty="0">
                <a:latin typeface="Times New Roman"/>
                <a:cs typeface="Times New Roman"/>
              </a:rPr>
              <a:t> </a:t>
            </a:r>
            <a:r>
              <a:rPr dirty="0">
                <a:latin typeface="Times New Roman"/>
                <a:cs typeface="Times New Roman"/>
              </a:rPr>
              <a:t>79%.</a:t>
            </a:r>
            <a:endParaRPr>
              <a:latin typeface="Times New Roman"/>
              <a:cs typeface="Times New Roman"/>
            </a:endParaRPr>
          </a:p>
          <a:p>
            <a:pPr fontAlgn="auto">
              <a:spcBef>
                <a:spcPts val="0"/>
              </a:spcBef>
              <a:spcAft>
                <a:spcPts val="0"/>
              </a:spcAft>
              <a:buFont typeface="Arial"/>
              <a:buChar char="•"/>
              <a:defRPr/>
            </a:pPr>
            <a:endParaRPr sz="2100">
              <a:latin typeface="Times New Roman"/>
              <a:cs typeface="Times New Roman"/>
            </a:endParaRPr>
          </a:p>
          <a:p>
            <a:pPr fontAlgn="auto">
              <a:spcBef>
                <a:spcPts val="10"/>
              </a:spcBef>
              <a:spcAft>
                <a:spcPts val="0"/>
              </a:spcAft>
              <a:buFont typeface="Arial"/>
              <a:buChar char="•"/>
              <a:defRPr/>
            </a:pPr>
            <a:endParaRPr sz="2350">
              <a:latin typeface="Times New Roman"/>
              <a:cs typeface="Times New Roman"/>
            </a:endParaRPr>
          </a:p>
          <a:p>
            <a:pPr marL="12700" fontAlgn="auto">
              <a:spcBef>
                <a:spcPts val="5"/>
              </a:spcBef>
              <a:spcAft>
                <a:spcPts val="0"/>
              </a:spcAft>
              <a:defRPr/>
            </a:pPr>
            <a:r>
              <a:rPr b="1" u="sng" spc="-80" dirty="0">
                <a:uFill>
                  <a:solidFill>
                    <a:srgbClr val="000000"/>
                  </a:solidFill>
                </a:uFill>
                <a:latin typeface="Times New Roman"/>
                <a:cs typeface="Times New Roman"/>
              </a:rPr>
              <a:t>TREATMENT</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148590" indent="-135890" fontAlgn="auto">
              <a:spcBef>
                <a:spcPts val="0"/>
              </a:spcBef>
              <a:spcAft>
                <a:spcPts val="0"/>
              </a:spcAft>
              <a:buFont typeface="Arial"/>
              <a:buChar char="•"/>
              <a:tabLst>
                <a:tab pos="149225" algn="l"/>
              </a:tabLst>
              <a:defRPr/>
            </a:pPr>
            <a:r>
              <a:rPr spc="70" dirty="0">
                <a:latin typeface="Times New Roman"/>
                <a:cs typeface="Times New Roman"/>
              </a:rPr>
              <a:t>Patients</a:t>
            </a:r>
            <a:r>
              <a:rPr spc="-55" dirty="0">
                <a:latin typeface="Times New Roman"/>
                <a:cs typeface="Times New Roman"/>
              </a:rPr>
              <a:t> </a:t>
            </a:r>
            <a:r>
              <a:rPr spc="65" dirty="0">
                <a:latin typeface="Times New Roman"/>
                <a:cs typeface="Times New Roman"/>
              </a:rPr>
              <a:t>are</a:t>
            </a:r>
            <a:r>
              <a:rPr spc="-65" dirty="0">
                <a:latin typeface="Times New Roman"/>
                <a:cs typeface="Times New Roman"/>
              </a:rPr>
              <a:t> </a:t>
            </a:r>
            <a:r>
              <a:rPr spc="60" dirty="0">
                <a:latin typeface="Times New Roman"/>
                <a:cs typeface="Times New Roman"/>
              </a:rPr>
              <a:t>frequently</a:t>
            </a:r>
            <a:r>
              <a:rPr spc="-70" dirty="0">
                <a:latin typeface="Times New Roman"/>
                <a:cs typeface="Times New Roman"/>
              </a:rPr>
              <a:t> </a:t>
            </a:r>
            <a:r>
              <a:rPr spc="85" dirty="0">
                <a:latin typeface="Times New Roman"/>
                <a:cs typeface="Times New Roman"/>
              </a:rPr>
              <a:t>treated</a:t>
            </a:r>
            <a:r>
              <a:rPr spc="-50" dirty="0">
                <a:latin typeface="Times New Roman"/>
                <a:cs typeface="Times New Roman"/>
              </a:rPr>
              <a:t> </a:t>
            </a:r>
            <a:r>
              <a:rPr spc="75" dirty="0">
                <a:latin typeface="Times New Roman"/>
                <a:cs typeface="Times New Roman"/>
              </a:rPr>
              <a:t>with</a:t>
            </a:r>
            <a:r>
              <a:rPr spc="-85" dirty="0">
                <a:latin typeface="Times New Roman"/>
                <a:cs typeface="Times New Roman"/>
              </a:rPr>
              <a:t> </a:t>
            </a:r>
            <a:r>
              <a:rPr spc="85" dirty="0">
                <a:latin typeface="Times New Roman"/>
                <a:cs typeface="Times New Roman"/>
              </a:rPr>
              <a:t>chemoimmunotherapy</a:t>
            </a:r>
            <a:endParaRPr>
              <a:latin typeface="Times New Roman"/>
              <a:cs typeface="Times New Roman"/>
            </a:endParaRPr>
          </a:p>
          <a:p>
            <a:pPr fontAlgn="auto">
              <a:spcBef>
                <a:spcPts val="30"/>
              </a:spcBef>
              <a:spcAft>
                <a:spcPts val="0"/>
              </a:spcAft>
              <a:buFont typeface="Arial"/>
              <a:buChar char="•"/>
              <a:defRPr/>
            </a:pPr>
            <a:endParaRPr sz="1850">
              <a:latin typeface="Times New Roman"/>
              <a:cs typeface="Times New Roman"/>
            </a:endParaRPr>
          </a:p>
          <a:p>
            <a:pPr marL="148590" indent="-135890" fontAlgn="auto">
              <a:spcBef>
                <a:spcPts val="5"/>
              </a:spcBef>
              <a:spcAft>
                <a:spcPts val="0"/>
              </a:spcAft>
              <a:buFont typeface="Arial"/>
              <a:buChar char="•"/>
              <a:tabLst>
                <a:tab pos="149225" algn="l"/>
              </a:tabLst>
              <a:defRPr/>
            </a:pPr>
            <a:r>
              <a:rPr spc="45" dirty="0">
                <a:latin typeface="Times New Roman"/>
                <a:cs typeface="Times New Roman"/>
              </a:rPr>
              <a:t>Regimens</a:t>
            </a:r>
            <a:r>
              <a:rPr spc="-35" dirty="0">
                <a:latin typeface="Times New Roman"/>
                <a:cs typeface="Times New Roman"/>
              </a:rPr>
              <a:t> </a:t>
            </a:r>
            <a:r>
              <a:rPr spc="65" dirty="0">
                <a:latin typeface="Times New Roman"/>
                <a:cs typeface="Times New Roman"/>
              </a:rPr>
              <a:t>include</a:t>
            </a:r>
            <a:r>
              <a:rPr spc="-60" dirty="0">
                <a:latin typeface="Times New Roman"/>
                <a:cs typeface="Times New Roman"/>
              </a:rPr>
              <a:t> </a:t>
            </a:r>
            <a:r>
              <a:rPr spc="80" dirty="0">
                <a:latin typeface="Times New Roman"/>
                <a:cs typeface="Times New Roman"/>
              </a:rPr>
              <a:t>either</a:t>
            </a:r>
            <a:r>
              <a:rPr spc="-100" dirty="0">
                <a:latin typeface="Times New Roman"/>
                <a:cs typeface="Times New Roman"/>
              </a:rPr>
              <a:t> </a:t>
            </a:r>
            <a:r>
              <a:rPr spc="40" dirty="0">
                <a:latin typeface="Times New Roman"/>
                <a:cs typeface="Times New Roman"/>
              </a:rPr>
              <a:t>alkylating</a:t>
            </a:r>
            <a:r>
              <a:rPr spc="-45" dirty="0">
                <a:latin typeface="Times New Roman"/>
                <a:cs typeface="Times New Roman"/>
              </a:rPr>
              <a:t> </a:t>
            </a:r>
            <a:r>
              <a:rPr spc="65" dirty="0">
                <a:latin typeface="Times New Roman"/>
                <a:cs typeface="Times New Roman"/>
              </a:rPr>
              <a:t>agents</a:t>
            </a:r>
            <a:r>
              <a:rPr spc="-80" dirty="0">
                <a:latin typeface="Times New Roman"/>
                <a:cs typeface="Times New Roman"/>
              </a:rPr>
              <a:t> </a:t>
            </a:r>
            <a:r>
              <a:rPr spc="80" dirty="0">
                <a:latin typeface="Times New Roman"/>
                <a:cs typeface="Times New Roman"/>
              </a:rPr>
              <a:t>or</a:t>
            </a:r>
            <a:r>
              <a:rPr spc="-75" dirty="0">
                <a:latin typeface="Times New Roman"/>
                <a:cs typeface="Times New Roman"/>
              </a:rPr>
              <a:t> </a:t>
            </a:r>
            <a:r>
              <a:rPr spc="85" dirty="0">
                <a:latin typeface="Times New Roman"/>
                <a:cs typeface="Times New Roman"/>
              </a:rPr>
              <a:t>purine</a:t>
            </a:r>
            <a:r>
              <a:rPr spc="-80" dirty="0">
                <a:latin typeface="Times New Roman"/>
                <a:cs typeface="Times New Roman"/>
              </a:rPr>
              <a:t> </a:t>
            </a:r>
            <a:r>
              <a:rPr spc="55" dirty="0">
                <a:latin typeface="Times New Roman"/>
                <a:cs typeface="Times New Roman"/>
              </a:rPr>
              <a:t>analogs</a:t>
            </a:r>
            <a:r>
              <a:rPr spc="-60" dirty="0">
                <a:latin typeface="Times New Roman"/>
                <a:cs typeface="Times New Roman"/>
              </a:rPr>
              <a:t> </a:t>
            </a:r>
            <a:r>
              <a:rPr spc="60" dirty="0">
                <a:latin typeface="Times New Roman"/>
                <a:cs typeface="Times New Roman"/>
              </a:rPr>
              <a:t>plus</a:t>
            </a:r>
            <a:r>
              <a:rPr spc="-55" dirty="0">
                <a:latin typeface="Times New Roman"/>
                <a:cs typeface="Times New Roman"/>
              </a:rPr>
              <a:t> </a:t>
            </a:r>
            <a:r>
              <a:rPr spc="55" dirty="0">
                <a:latin typeface="Times New Roman"/>
                <a:cs typeface="Times New Roman"/>
              </a:rPr>
              <a:t>rituximab.</a:t>
            </a:r>
            <a:endParaRPr>
              <a:latin typeface="Times New Roman"/>
              <a:cs typeface="Times New Roman"/>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704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704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704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704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7046" name="object 7"/>
          <p:cNvSpPr txBox="1">
            <a:spLocks noChangeArrowheads="1"/>
          </p:cNvSpPr>
          <p:nvPr/>
        </p:nvSpPr>
        <p:spPr bwMode="auto">
          <a:xfrm>
            <a:off x="508000" y="803275"/>
            <a:ext cx="4822825" cy="5422900"/>
          </a:xfrm>
          <a:prstGeom prst="rect">
            <a:avLst/>
          </a:prstGeom>
          <a:noFill/>
          <a:ln w="9525">
            <a:noFill/>
            <a:miter lim="800000"/>
            <a:headEnd/>
            <a:tailEnd/>
          </a:ln>
        </p:spPr>
        <p:txBody>
          <a:bodyPr lIns="0" tIns="12700" rIns="0" bIns="0">
            <a:spAutoFit/>
          </a:bodyPr>
          <a:lstStyle/>
          <a:p>
            <a:pPr marL="82550">
              <a:spcBef>
                <a:spcPts val="100"/>
              </a:spcBef>
            </a:pPr>
            <a:r>
              <a:rPr lang="en-US">
                <a:latin typeface="Times New Roman" pitchFamily="18" charset="0"/>
                <a:cs typeface="Times New Roman" pitchFamily="18" charset="0"/>
              </a:rPr>
              <a:t>B) SPLENIC MARGINAL ZONE LYMPHOMA</a:t>
            </a:r>
          </a:p>
          <a:p>
            <a:pPr marL="82550">
              <a:spcBef>
                <a:spcPts val="25"/>
              </a:spcBef>
            </a:pPr>
            <a:endParaRPr lang="en-US">
              <a:latin typeface="Times New Roman" pitchFamily="18" charset="0"/>
              <a:cs typeface="Times New Roman" pitchFamily="18" charset="0"/>
            </a:endParaRPr>
          </a:p>
          <a:p>
            <a:pPr marL="82550">
              <a:buFont typeface="Arial" charset="0"/>
              <a:buChar char="•"/>
            </a:pPr>
            <a:r>
              <a:rPr lang="en-US">
                <a:latin typeface="Times New Roman" pitchFamily="18" charset="0"/>
                <a:cs typeface="Times New Roman" pitchFamily="18" charset="0"/>
              </a:rPr>
              <a:t>Median age at presentation is 65-70 years</a:t>
            </a:r>
          </a:p>
          <a:p>
            <a:pPr marL="82550">
              <a:spcBef>
                <a:spcPts val="38"/>
              </a:spcBef>
              <a:buFont typeface="Arial" charset="0"/>
              <a:buChar char="•"/>
            </a:pPr>
            <a:endParaRPr lang="en-US">
              <a:latin typeface="Times New Roman" pitchFamily="18" charset="0"/>
              <a:cs typeface="Times New Roman" pitchFamily="18" charset="0"/>
            </a:endParaRPr>
          </a:p>
          <a:p>
            <a:pPr marL="82550">
              <a:buFont typeface="Arial" charset="0"/>
              <a:buChar char="•"/>
            </a:pPr>
            <a:r>
              <a:rPr lang="en-US">
                <a:latin typeface="Times New Roman" pitchFamily="18" charset="0"/>
                <a:cs typeface="Times New Roman" pitchFamily="18" charset="0"/>
              </a:rPr>
              <a:t>No gender predominance</a:t>
            </a:r>
          </a:p>
          <a:p>
            <a:pPr marL="82550">
              <a:spcBef>
                <a:spcPts val="38"/>
              </a:spcBef>
              <a:buFont typeface="Arial" charset="0"/>
              <a:buChar char="•"/>
            </a:pPr>
            <a:endParaRPr lang="en-US">
              <a:latin typeface="Times New Roman" pitchFamily="18" charset="0"/>
              <a:cs typeface="Times New Roman" pitchFamily="18" charset="0"/>
            </a:endParaRPr>
          </a:p>
          <a:p>
            <a:pPr marL="82550">
              <a:buFont typeface="Arial" charset="0"/>
              <a:buChar char="•"/>
            </a:pPr>
            <a:r>
              <a:rPr lang="en-US">
                <a:latin typeface="Times New Roman" pitchFamily="18" charset="0"/>
                <a:cs typeface="Times New Roman" pitchFamily="18" charset="0"/>
              </a:rPr>
              <a:t>Associated with viral infections like hepatitis C</a:t>
            </a:r>
          </a:p>
          <a:p>
            <a:pPr marL="82550">
              <a:spcBef>
                <a:spcPts val="50"/>
              </a:spcBef>
            </a:pPr>
            <a:endParaRPr lang="en-US" sz="3100">
              <a:latin typeface="Times New Roman" pitchFamily="18" charset="0"/>
              <a:cs typeface="Times New Roman" pitchFamily="18" charset="0"/>
            </a:endParaRPr>
          </a:p>
          <a:p>
            <a:pPr marL="82550"/>
            <a:r>
              <a:rPr lang="en-US" b="1" u="sng">
                <a:latin typeface="Times New Roman" pitchFamily="18" charset="0"/>
                <a:cs typeface="Times New Roman" pitchFamily="18" charset="0"/>
              </a:rPr>
              <a:t>PATHOLOGY</a:t>
            </a:r>
            <a:endParaRPr lang="en-US">
              <a:latin typeface="Times New Roman" pitchFamily="18" charset="0"/>
              <a:cs typeface="Times New Roman" pitchFamily="18" charset="0"/>
            </a:endParaRPr>
          </a:p>
          <a:p>
            <a:pPr marL="82550">
              <a:spcBef>
                <a:spcPts val="38"/>
              </a:spcBef>
            </a:pPr>
            <a:endParaRPr lang="en-US">
              <a:latin typeface="Times New Roman" pitchFamily="18" charset="0"/>
              <a:cs typeface="Times New Roman" pitchFamily="18" charset="0"/>
            </a:endParaRPr>
          </a:p>
          <a:p>
            <a:pPr marL="82550">
              <a:buFont typeface="Arial" charset="0"/>
              <a:buChar char="•"/>
            </a:pPr>
            <a:r>
              <a:rPr lang="en-US">
                <a:latin typeface="Times New Roman" pitchFamily="18" charset="0"/>
                <a:cs typeface="Times New Roman" pitchFamily="18" charset="0"/>
              </a:rPr>
              <a:t>Expansion of marginal zones in the</a:t>
            </a:r>
          </a:p>
          <a:p>
            <a:pPr marL="82550"/>
            <a:r>
              <a:rPr lang="en-US">
                <a:latin typeface="Times New Roman" pitchFamily="18" charset="0"/>
                <a:cs typeface="Times New Roman" pitchFamily="18" charset="0"/>
              </a:rPr>
              <a:t>spleen</a:t>
            </a:r>
          </a:p>
          <a:p>
            <a:pPr marL="82550">
              <a:spcBef>
                <a:spcPts val="25"/>
              </a:spcBef>
            </a:pPr>
            <a:endParaRPr lang="en-US">
              <a:latin typeface="Times New Roman" pitchFamily="18" charset="0"/>
              <a:cs typeface="Times New Roman" pitchFamily="18" charset="0"/>
            </a:endParaRPr>
          </a:p>
          <a:p>
            <a:pPr marL="82550">
              <a:buFont typeface="Arial" charset="0"/>
              <a:buChar char="•"/>
            </a:pPr>
            <a:r>
              <a:rPr lang="en-US">
                <a:latin typeface="Times New Roman" pitchFamily="18" charset="0"/>
                <a:cs typeface="Times New Roman" pitchFamily="18" charset="0"/>
              </a:rPr>
              <a:t>Replacement of the lymphoid follicles  of the white pulp with neoplastic cells.</a:t>
            </a:r>
          </a:p>
          <a:p>
            <a:pPr marL="82550">
              <a:spcBef>
                <a:spcPts val="25"/>
              </a:spcBef>
              <a:buFont typeface="Arial" charset="0"/>
              <a:buChar char="•"/>
            </a:pPr>
            <a:endParaRPr lang="en-US">
              <a:latin typeface="Times New Roman" pitchFamily="18" charset="0"/>
              <a:cs typeface="Times New Roman" pitchFamily="18" charset="0"/>
            </a:endParaRPr>
          </a:p>
          <a:p>
            <a:pPr marL="82550">
              <a:buFont typeface="Arial" charset="0"/>
              <a:buChar char="•"/>
            </a:pPr>
            <a:r>
              <a:rPr lang="en-US">
                <a:latin typeface="Times New Roman" pitchFamily="18" charset="0"/>
                <a:cs typeface="Times New Roman" pitchFamily="18" charset="0"/>
              </a:rPr>
              <a:t>Small darker lymphocytes in the center  merging with pale staining cells in the  periphery.</a:t>
            </a:r>
          </a:p>
        </p:txBody>
      </p:sp>
      <p:sp>
        <p:nvSpPr>
          <p:cNvPr id="87047" name="object 8"/>
          <p:cNvSpPr>
            <a:spLocks noChangeArrowheads="1"/>
          </p:cNvSpPr>
          <p:nvPr/>
        </p:nvSpPr>
        <p:spPr bwMode="auto">
          <a:xfrm>
            <a:off x="4714875" y="3500438"/>
            <a:ext cx="4327525" cy="3211512"/>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806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806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806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806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365125" y="1447800"/>
            <a:ext cx="6110288" cy="3043238"/>
          </a:xfrm>
          <a:prstGeom prst="rect">
            <a:avLst/>
          </a:prstGeom>
        </p:spPr>
        <p:txBody>
          <a:bodyPr lIns="0" tIns="12700" rIns="0" bIns="0">
            <a:spAutoFit/>
          </a:bodyPr>
          <a:lstStyle/>
          <a:p>
            <a:pPr marL="12700" fontAlgn="auto">
              <a:spcBef>
                <a:spcPts val="100"/>
              </a:spcBef>
              <a:spcAft>
                <a:spcPts val="0"/>
              </a:spcAft>
              <a:defRPr/>
            </a:pPr>
            <a:r>
              <a:rPr b="1" u="sng" spc="-75" dirty="0">
                <a:uFill>
                  <a:solidFill>
                    <a:srgbClr val="000000"/>
                  </a:solidFill>
                </a:uFill>
                <a:latin typeface="Times New Roman"/>
                <a:cs typeface="Times New Roman"/>
              </a:rPr>
              <a:t>CLINICAL</a:t>
            </a:r>
            <a:r>
              <a:rPr b="1" u="sng" spc="-80" dirty="0">
                <a:uFill>
                  <a:solidFill>
                    <a:srgbClr val="000000"/>
                  </a:solidFill>
                </a:uFill>
                <a:latin typeface="Times New Roman"/>
                <a:cs typeface="Times New Roman"/>
              </a:rPr>
              <a:t> FEATURES</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70" dirty="0">
                <a:latin typeface="Times New Roman"/>
                <a:cs typeface="Times New Roman"/>
              </a:rPr>
              <a:t>Patients </a:t>
            </a:r>
            <a:r>
              <a:rPr spc="25" dirty="0">
                <a:latin typeface="Times New Roman"/>
                <a:cs typeface="Times New Roman"/>
              </a:rPr>
              <a:t>typically </a:t>
            </a:r>
            <a:r>
              <a:rPr spc="85" dirty="0">
                <a:latin typeface="Times New Roman"/>
                <a:cs typeface="Times New Roman"/>
              </a:rPr>
              <a:t>present </a:t>
            </a:r>
            <a:r>
              <a:rPr spc="75" dirty="0">
                <a:latin typeface="Times New Roman"/>
                <a:cs typeface="Times New Roman"/>
              </a:rPr>
              <a:t>with </a:t>
            </a:r>
            <a:r>
              <a:rPr spc="55" dirty="0">
                <a:latin typeface="Times New Roman"/>
                <a:cs typeface="Times New Roman"/>
              </a:rPr>
              <a:t>splenomegaly </a:t>
            </a:r>
            <a:r>
              <a:rPr spc="110" dirty="0">
                <a:latin typeface="Times New Roman"/>
                <a:cs typeface="Times New Roman"/>
              </a:rPr>
              <a:t>and</a:t>
            </a:r>
            <a:r>
              <a:rPr spc="-235" dirty="0">
                <a:latin typeface="Times New Roman"/>
                <a:cs typeface="Times New Roman"/>
              </a:rPr>
              <a:t> </a:t>
            </a:r>
            <a:r>
              <a:rPr spc="55" dirty="0">
                <a:latin typeface="Times New Roman"/>
                <a:cs typeface="Times New Roman"/>
              </a:rPr>
              <a:t>cytopenias</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65" dirty="0">
                <a:latin typeface="Times New Roman"/>
                <a:cs typeface="Times New Roman"/>
              </a:rPr>
              <a:t>Lymphadenopathy </a:t>
            </a:r>
            <a:r>
              <a:rPr spc="15" dirty="0">
                <a:latin typeface="Times New Roman"/>
                <a:cs typeface="Times New Roman"/>
              </a:rPr>
              <a:t>is</a:t>
            </a:r>
            <a:r>
              <a:rPr spc="-160" dirty="0">
                <a:latin typeface="Times New Roman"/>
                <a:cs typeface="Times New Roman"/>
              </a:rPr>
              <a:t> </a:t>
            </a:r>
            <a:r>
              <a:rPr spc="95" dirty="0">
                <a:latin typeface="Times New Roman"/>
                <a:cs typeface="Times New Roman"/>
              </a:rPr>
              <a:t>uncommon.</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130" dirty="0">
                <a:latin typeface="Times New Roman"/>
                <a:cs typeface="Times New Roman"/>
              </a:rPr>
              <a:t>B</a:t>
            </a:r>
            <a:r>
              <a:rPr spc="-35" dirty="0">
                <a:latin typeface="Times New Roman"/>
                <a:cs typeface="Times New Roman"/>
              </a:rPr>
              <a:t> </a:t>
            </a:r>
            <a:r>
              <a:rPr spc="75" dirty="0">
                <a:latin typeface="Times New Roman"/>
                <a:cs typeface="Times New Roman"/>
              </a:rPr>
              <a:t>symptoms</a:t>
            </a:r>
            <a:r>
              <a:rPr spc="-90" dirty="0">
                <a:latin typeface="Times New Roman"/>
                <a:cs typeface="Times New Roman"/>
              </a:rPr>
              <a:t> </a:t>
            </a:r>
            <a:r>
              <a:rPr spc="110" dirty="0">
                <a:latin typeface="Times New Roman"/>
                <a:cs typeface="Times New Roman"/>
              </a:rPr>
              <a:t>and</a:t>
            </a:r>
            <a:r>
              <a:rPr spc="-35" dirty="0">
                <a:latin typeface="Times New Roman"/>
                <a:cs typeface="Times New Roman"/>
              </a:rPr>
              <a:t> </a:t>
            </a:r>
            <a:r>
              <a:rPr spc="55" dirty="0">
                <a:latin typeface="Times New Roman"/>
                <a:cs typeface="Times New Roman"/>
              </a:rPr>
              <a:t>elevated</a:t>
            </a:r>
            <a:r>
              <a:rPr spc="-10" dirty="0">
                <a:latin typeface="Times New Roman"/>
                <a:cs typeface="Times New Roman"/>
              </a:rPr>
              <a:t> </a:t>
            </a:r>
            <a:r>
              <a:rPr spc="25" dirty="0">
                <a:latin typeface="Times New Roman"/>
                <a:cs typeface="Times New Roman"/>
              </a:rPr>
              <a:t>LDH</a:t>
            </a:r>
            <a:r>
              <a:rPr spc="-45" dirty="0">
                <a:latin typeface="Times New Roman"/>
                <a:cs typeface="Times New Roman"/>
              </a:rPr>
              <a:t> </a:t>
            </a:r>
            <a:r>
              <a:rPr spc="65" dirty="0">
                <a:latin typeface="Times New Roman"/>
                <a:cs typeface="Times New Roman"/>
              </a:rPr>
              <a:t>are</a:t>
            </a:r>
            <a:r>
              <a:rPr spc="-90" dirty="0">
                <a:latin typeface="Times New Roman"/>
                <a:cs typeface="Times New Roman"/>
              </a:rPr>
              <a:t> </a:t>
            </a:r>
            <a:r>
              <a:rPr spc="95" dirty="0">
                <a:latin typeface="Times New Roman"/>
                <a:cs typeface="Times New Roman"/>
              </a:rPr>
              <a:t>uncommon.</a:t>
            </a:r>
            <a:endParaRPr>
              <a:latin typeface="Times New Roman"/>
              <a:cs typeface="Times New Roman"/>
            </a:endParaRPr>
          </a:p>
          <a:p>
            <a:pPr fontAlgn="auto">
              <a:spcBef>
                <a:spcPts val="30"/>
              </a:spcBef>
              <a:spcAft>
                <a:spcPts val="0"/>
              </a:spcAft>
              <a:buFont typeface="Arial"/>
              <a:buChar char="•"/>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50" dirty="0">
                <a:latin typeface="Times New Roman"/>
                <a:cs typeface="Times New Roman"/>
              </a:rPr>
              <a:t>More</a:t>
            </a:r>
            <a:r>
              <a:rPr spc="-70" dirty="0">
                <a:latin typeface="Times New Roman"/>
                <a:cs typeface="Times New Roman"/>
              </a:rPr>
              <a:t> </a:t>
            </a:r>
            <a:r>
              <a:rPr spc="120" dirty="0">
                <a:latin typeface="Times New Roman"/>
                <a:cs typeface="Times New Roman"/>
              </a:rPr>
              <a:t>than</a:t>
            </a:r>
            <a:r>
              <a:rPr spc="-35" dirty="0">
                <a:latin typeface="Times New Roman"/>
                <a:cs typeface="Times New Roman"/>
              </a:rPr>
              <a:t> </a:t>
            </a:r>
            <a:r>
              <a:rPr spc="40" dirty="0">
                <a:latin typeface="Times New Roman"/>
                <a:cs typeface="Times New Roman"/>
              </a:rPr>
              <a:t>90%</a:t>
            </a:r>
            <a:r>
              <a:rPr spc="-45" dirty="0">
                <a:latin typeface="Times New Roman"/>
                <a:cs typeface="Times New Roman"/>
              </a:rPr>
              <a:t> </a:t>
            </a:r>
            <a:r>
              <a:rPr spc="15" dirty="0">
                <a:latin typeface="Times New Roman"/>
                <a:cs typeface="Times New Roman"/>
              </a:rPr>
              <a:t>of</a:t>
            </a:r>
            <a:r>
              <a:rPr spc="5" dirty="0">
                <a:latin typeface="Times New Roman"/>
                <a:cs typeface="Times New Roman"/>
              </a:rPr>
              <a:t> </a:t>
            </a:r>
            <a:r>
              <a:rPr spc="35" dirty="0">
                <a:latin typeface="Times New Roman"/>
                <a:cs typeface="Times New Roman"/>
              </a:rPr>
              <a:t>cases</a:t>
            </a:r>
            <a:r>
              <a:rPr spc="-50" dirty="0">
                <a:latin typeface="Times New Roman"/>
                <a:cs typeface="Times New Roman"/>
              </a:rPr>
              <a:t> </a:t>
            </a:r>
            <a:r>
              <a:rPr spc="30" dirty="0">
                <a:latin typeface="Times New Roman"/>
                <a:cs typeface="Times New Roman"/>
              </a:rPr>
              <a:t>have</a:t>
            </a:r>
            <a:r>
              <a:rPr spc="-45" dirty="0">
                <a:latin typeface="Times New Roman"/>
                <a:cs typeface="Times New Roman"/>
              </a:rPr>
              <a:t> </a:t>
            </a:r>
            <a:r>
              <a:rPr spc="25" dirty="0">
                <a:latin typeface="Times New Roman"/>
                <a:cs typeface="Times New Roman"/>
              </a:rPr>
              <a:t>Stage</a:t>
            </a:r>
            <a:r>
              <a:rPr spc="-45" dirty="0">
                <a:latin typeface="Times New Roman"/>
                <a:cs typeface="Times New Roman"/>
              </a:rPr>
              <a:t> </a:t>
            </a:r>
            <a:r>
              <a:rPr spc="-40" dirty="0">
                <a:latin typeface="Times New Roman"/>
                <a:cs typeface="Times New Roman"/>
              </a:rPr>
              <a:t>IV</a:t>
            </a:r>
            <a:r>
              <a:rPr spc="-70" dirty="0">
                <a:latin typeface="Times New Roman"/>
                <a:cs typeface="Times New Roman"/>
              </a:rPr>
              <a:t> </a:t>
            </a:r>
            <a:r>
              <a:rPr spc="50" dirty="0">
                <a:latin typeface="Times New Roman"/>
                <a:cs typeface="Times New Roman"/>
              </a:rPr>
              <a:t>disease</a:t>
            </a:r>
            <a:r>
              <a:rPr spc="-90" dirty="0">
                <a:latin typeface="Times New Roman"/>
                <a:cs typeface="Times New Roman"/>
              </a:rPr>
              <a:t> </a:t>
            </a:r>
            <a:r>
              <a:rPr spc="100" dirty="0">
                <a:latin typeface="Times New Roman"/>
                <a:cs typeface="Times New Roman"/>
              </a:rPr>
              <a:t>at</a:t>
            </a:r>
            <a:r>
              <a:rPr spc="-90" dirty="0">
                <a:latin typeface="Times New Roman"/>
                <a:cs typeface="Times New Roman"/>
              </a:rPr>
              <a:t> </a:t>
            </a:r>
            <a:r>
              <a:rPr spc="45" dirty="0">
                <a:latin typeface="Times New Roman"/>
                <a:cs typeface="Times New Roman"/>
              </a:rPr>
              <a:t>diagnosis.</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15" dirty="0">
                <a:latin typeface="Times New Roman"/>
                <a:cs typeface="Times New Roman"/>
              </a:rPr>
              <a:t>Survival</a:t>
            </a:r>
            <a:r>
              <a:rPr spc="-40" dirty="0">
                <a:latin typeface="Times New Roman"/>
                <a:cs typeface="Times New Roman"/>
              </a:rPr>
              <a:t> </a:t>
            </a:r>
            <a:r>
              <a:rPr spc="15" dirty="0">
                <a:latin typeface="Times New Roman"/>
                <a:cs typeface="Times New Roman"/>
              </a:rPr>
              <a:t>of</a:t>
            </a:r>
            <a:r>
              <a:rPr spc="20" dirty="0">
                <a:latin typeface="Times New Roman"/>
                <a:cs typeface="Times New Roman"/>
              </a:rPr>
              <a:t> </a:t>
            </a:r>
            <a:r>
              <a:rPr spc="85" dirty="0">
                <a:latin typeface="Times New Roman"/>
                <a:cs typeface="Times New Roman"/>
              </a:rPr>
              <a:t>patients</a:t>
            </a:r>
            <a:r>
              <a:rPr spc="-20" dirty="0">
                <a:latin typeface="Times New Roman"/>
                <a:cs typeface="Times New Roman"/>
              </a:rPr>
              <a:t> </a:t>
            </a:r>
            <a:r>
              <a:rPr spc="15" dirty="0">
                <a:latin typeface="Times New Roman"/>
                <a:cs typeface="Times New Roman"/>
              </a:rPr>
              <a:t>is</a:t>
            </a:r>
            <a:r>
              <a:rPr spc="-40" dirty="0">
                <a:latin typeface="Times New Roman"/>
                <a:cs typeface="Times New Roman"/>
              </a:rPr>
              <a:t> </a:t>
            </a:r>
            <a:r>
              <a:rPr spc="75" dirty="0">
                <a:latin typeface="Times New Roman"/>
                <a:cs typeface="Times New Roman"/>
              </a:rPr>
              <a:t>in</a:t>
            </a:r>
            <a:r>
              <a:rPr spc="-75" dirty="0">
                <a:latin typeface="Times New Roman"/>
                <a:cs typeface="Times New Roman"/>
              </a:rPr>
              <a:t> </a:t>
            </a:r>
            <a:r>
              <a:rPr spc="10" dirty="0">
                <a:latin typeface="Times New Roman"/>
                <a:cs typeface="Times New Roman"/>
              </a:rPr>
              <a:t>excess</a:t>
            </a:r>
            <a:r>
              <a:rPr spc="-90" dirty="0">
                <a:latin typeface="Times New Roman"/>
                <a:cs typeface="Times New Roman"/>
              </a:rPr>
              <a:t> </a:t>
            </a:r>
            <a:r>
              <a:rPr spc="15" dirty="0">
                <a:latin typeface="Times New Roman"/>
                <a:cs typeface="Times New Roman"/>
              </a:rPr>
              <a:t>of</a:t>
            </a:r>
            <a:r>
              <a:rPr spc="40" dirty="0">
                <a:latin typeface="Times New Roman"/>
                <a:cs typeface="Times New Roman"/>
              </a:rPr>
              <a:t> </a:t>
            </a:r>
            <a:r>
              <a:rPr dirty="0">
                <a:latin typeface="Times New Roman"/>
                <a:cs typeface="Times New Roman"/>
              </a:rPr>
              <a:t>70%</a:t>
            </a:r>
            <a:r>
              <a:rPr spc="-45" dirty="0">
                <a:latin typeface="Times New Roman"/>
                <a:cs typeface="Times New Roman"/>
              </a:rPr>
              <a:t> </a:t>
            </a:r>
            <a:r>
              <a:rPr spc="100" dirty="0">
                <a:latin typeface="Times New Roman"/>
                <a:cs typeface="Times New Roman"/>
              </a:rPr>
              <a:t>at</a:t>
            </a:r>
            <a:r>
              <a:rPr spc="-45" dirty="0">
                <a:latin typeface="Times New Roman"/>
                <a:cs typeface="Times New Roman"/>
              </a:rPr>
              <a:t> </a:t>
            </a:r>
            <a:r>
              <a:rPr spc="-135" dirty="0">
                <a:latin typeface="Times New Roman"/>
                <a:cs typeface="Times New Roman"/>
              </a:rPr>
              <a:t>10</a:t>
            </a:r>
            <a:r>
              <a:rPr spc="-50" dirty="0">
                <a:latin typeface="Times New Roman"/>
                <a:cs typeface="Times New Roman"/>
              </a:rPr>
              <a:t> </a:t>
            </a:r>
            <a:r>
              <a:rPr spc="30" dirty="0">
                <a:latin typeface="Times New Roman"/>
                <a:cs typeface="Times New Roman"/>
              </a:rPr>
              <a:t>years</a:t>
            </a:r>
            <a:endParaRPr>
              <a:latin typeface="Times New Roman"/>
              <a:cs typeface="Times New Roman"/>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908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909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909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909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909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89094" name="object 7"/>
          <p:cNvSpPr txBox="1">
            <a:spLocks noChangeArrowheads="1"/>
          </p:cNvSpPr>
          <p:nvPr/>
        </p:nvSpPr>
        <p:spPr bwMode="auto">
          <a:xfrm>
            <a:off x="508000" y="874713"/>
            <a:ext cx="7715250" cy="4416425"/>
          </a:xfrm>
          <a:prstGeom prst="rect">
            <a:avLst/>
          </a:prstGeom>
          <a:noFill/>
          <a:ln w="9525">
            <a:noFill/>
            <a:miter lim="800000"/>
            <a:headEnd/>
            <a:tailEnd/>
          </a:ln>
        </p:spPr>
        <p:txBody>
          <a:bodyPr lIns="0" tIns="12700" rIns="0" bIns="0">
            <a:spAutoFit/>
          </a:bodyPr>
          <a:lstStyle/>
          <a:p>
            <a:pPr marL="12700">
              <a:spcBef>
                <a:spcPts val="100"/>
              </a:spcBef>
            </a:pPr>
            <a:r>
              <a:rPr lang="en-US" b="1" u="sng">
                <a:latin typeface="Times New Roman" pitchFamily="18" charset="0"/>
                <a:cs typeface="Times New Roman" pitchFamily="18" charset="0"/>
              </a:rPr>
              <a:t>TREATMENT</a:t>
            </a:r>
            <a:endParaRPr lang="en-US">
              <a:latin typeface="Times New Roman" pitchFamily="18" charset="0"/>
              <a:cs typeface="Times New Roman" pitchFamily="18" charset="0"/>
            </a:endParaRPr>
          </a:p>
          <a:p>
            <a:pPr marL="12700">
              <a:spcBef>
                <a:spcPts val="38"/>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Asymptomatic patients without splenomegaly or cytopenias can be observed.</a:t>
            </a:r>
          </a:p>
          <a:p>
            <a:pPr marL="12700">
              <a:buFont typeface="Arial" charset="0"/>
              <a:buChar char="•"/>
            </a:pPr>
            <a:endParaRPr lang="en-US" sz="2100">
              <a:latin typeface="Times New Roman" pitchFamily="18" charset="0"/>
              <a:cs typeface="Times New Roman" pitchFamily="18" charset="0"/>
            </a:endParaRPr>
          </a:p>
          <a:p>
            <a:pPr marL="12700">
              <a:buFont typeface="Arial" charset="0"/>
              <a:buChar char="•"/>
            </a:pPr>
            <a:endParaRPr lang="en-US" sz="16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Splenectomy results in relief of symptoms and reversal of cytopenias.</a:t>
            </a:r>
          </a:p>
          <a:p>
            <a:pPr marL="12700">
              <a:buFont typeface="Arial" charset="0"/>
              <a:buChar char="•"/>
            </a:pPr>
            <a:endParaRPr lang="en-US" sz="2100">
              <a:latin typeface="Times New Roman" pitchFamily="18" charset="0"/>
              <a:cs typeface="Times New Roman" pitchFamily="18" charset="0"/>
            </a:endParaRPr>
          </a:p>
          <a:p>
            <a:pPr marL="12700">
              <a:spcBef>
                <a:spcPts val="13"/>
              </a:spcBef>
              <a:buFont typeface="Arial" charset="0"/>
              <a:buChar char="•"/>
            </a:pPr>
            <a:endParaRPr lang="en-US" sz="16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For those patients with Hepatitis C, treatment of the infection results in  regression of disease.</a:t>
            </a:r>
          </a:p>
          <a:p>
            <a:pPr marL="12700">
              <a:buFont typeface="Arial" charset="0"/>
              <a:buChar char="•"/>
            </a:pPr>
            <a:endParaRPr lang="en-US">
              <a:latin typeface="Times New Roman" pitchFamily="18" charset="0"/>
              <a:cs typeface="Times New Roman" pitchFamily="18" charset="0"/>
            </a:endParaRPr>
          </a:p>
          <a:p>
            <a:pPr marL="12700">
              <a:spcBef>
                <a:spcPts val="13"/>
              </a:spcBef>
              <a:buFont typeface="Arial" charset="0"/>
              <a:buChar char="•"/>
            </a:pPr>
            <a:endParaRPr lang="en-US" sz="19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Radiation therapy is indicated in patients not fit for surgery</a:t>
            </a:r>
          </a:p>
          <a:p>
            <a:pPr marL="12700">
              <a:buFont typeface="Arial" charset="0"/>
              <a:buChar char="•"/>
            </a:pPr>
            <a:endParaRPr lang="en-US" sz="2100">
              <a:latin typeface="Times New Roman" pitchFamily="18" charset="0"/>
              <a:cs typeface="Times New Roman" pitchFamily="18" charset="0"/>
            </a:endParaRPr>
          </a:p>
          <a:p>
            <a:pPr marL="12700">
              <a:spcBef>
                <a:spcPts val="13"/>
              </a:spcBef>
              <a:buFont typeface="Arial" charset="0"/>
              <a:buChar char="•"/>
            </a:pPr>
            <a:endParaRPr lang="en-US" sz="16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Total dose of 150cGy given to the entire spleen three times a week.</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011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011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011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011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0118" name="object 7"/>
          <p:cNvSpPr>
            <a:spLocks noGrp="1"/>
          </p:cNvSpPr>
          <p:nvPr>
            <p:ph type="title"/>
          </p:nvPr>
        </p:nvSpPr>
        <p:spPr>
          <a:xfrm>
            <a:off x="1470025" y="579438"/>
            <a:ext cx="6134100" cy="1000125"/>
          </a:xfrm>
        </p:spPr>
        <p:txBody>
          <a:bodyPr tIns="13335"/>
          <a:lstStyle/>
          <a:p>
            <a:pPr marL="1903413" indent="-1890713" eaLnBrk="1" hangingPunct="1">
              <a:spcBef>
                <a:spcPts val="100"/>
              </a:spcBef>
            </a:pPr>
            <a:r>
              <a:rPr lang="en-US" smtClean="0">
                <a:latin typeface="Times New Roman" pitchFamily="18" charset="0"/>
                <a:cs typeface="Times New Roman" pitchFamily="18" charset="0"/>
              </a:rPr>
              <a:t>EXTRANODAL MARGINAL ZONE  LYMPHOMA</a:t>
            </a:r>
          </a:p>
        </p:txBody>
      </p:sp>
      <p:sp>
        <p:nvSpPr>
          <p:cNvPr id="90119" name="object 8"/>
          <p:cNvSpPr txBox="1">
            <a:spLocks noChangeArrowheads="1"/>
          </p:cNvSpPr>
          <p:nvPr/>
        </p:nvSpPr>
        <p:spPr bwMode="auto">
          <a:xfrm>
            <a:off x="222250" y="1731963"/>
            <a:ext cx="8315325" cy="4141787"/>
          </a:xfrm>
          <a:prstGeom prst="rect">
            <a:avLst/>
          </a:prstGeom>
          <a:noFill/>
          <a:ln w="9525">
            <a:noFill/>
            <a:miter lim="800000"/>
            <a:headEnd/>
            <a:tailEnd/>
          </a:ln>
        </p:spPr>
        <p:txBody>
          <a:bodyPr lIns="0" tIns="12700" rIns="0" bIns="0">
            <a:spAutoFit/>
          </a:bodyPr>
          <a:lstStyle/>
          <a:p>
            <a:pPr marL="12700">
              <a:spcBef>
                <a:spcPts val="100"/>
              </a:spcBef>
              <a:buFont typeface="Arial" charset="0"/>
              <a:buChar char="•"/>
              <a:tabLst>
                <a:tab pos="144463" algn="l"/>
              </a:tabLst>
            </a:pPr>
            <a:r>
              <a:rPr lang="en-US">
                <a:latin typeface="Times New Roman" pitchFamily="18" charset="0"/>
                <a:cs typeface="Times New Roman" pitchFamily="18" charset="0"/>
              </a:rPr>
              <a:t>Also known as MALT Lymphoma or Mucosa Associated Lymphoid Tissue</a:t>
            </a:r>
          </a:p>
          <a:p>
            <a:pPr marL="12700">
              <a:tabLst>
                <a:tab pos="144463" algn="l"/>
              </a:tabLst>
            </a:pPr>
            <a:r>
              <a:rPr lang="en-US">
                <a:latin typeface="Times New Roman" pitchFamily="18" charset="0"/>
                <a:cs typeface="Times New Roman" pitchFamily="18" charset="0"/>
              </a:rPr>
              <a:t>Lymphoma</a:t>
            </a:r>
          </a:p>
          <a:p>
            <a:pPr marL="12700">
              <a:tabLst>
                <a:tab pos="144463" algn="l"/>
              </a:tabLst>
            </a:pPr>
            <a:endParaRPr lang="en-US">
              <a:latin typeface="Times New Roman" pitchFamily="18" charset="0"/>
              <a:cs typeface="Times New Roman" pitchFamily="18" charset="0"/>
            </a:endParaRPr>
          </a:p>
          <a:p>
            <a:pPr marL="12700">
              <a:spcBef>
                <a:spcPts val="13"/>
              </a:spcBef>
              <a:tabLst>
                <a:tab pos="144463" algn="l"/>
              </a:tabLst>
            </a:pPr>
            <a:endParaRPr lang="en-US" sz="1900">
              <a:latin typeface="Times New Roman" pitchFamily="18" charset="0"/>
              <a:cs typeface="Times New Roman" pitchFamily="18" charset="0"/>
            </a:endParaRPr>
          </a:p>
          <a:p>
            <a:pPr marL="12700">
              <a:buFont typeface="Arial" charset="0"/>
              <a:buChar char="•"/>
              <a:tabLst>
                <a:tab pos="144463" algn="l"/>
              </a:tabLst>
            </a:pPr>
            <a:r>
              <a:rPr lang="en-US">
                <a:latin typeface="Times New Roman" pitchFamily="18" charset="0"/>
                <a:cs typeface="Times New Roman" pitchFamily="18" charset="0"/>
              </a:rPr>
              <a:t>The most common site is the stomach.</a:t>
            </a:r>
          </a:p>
          <a:p>
            <a:pPr marL="12700">
              <a:buFont typeface="Arial" charset="0"/>
              <a:buChar char="•"/>
              <a:tabLst>
                <a:tab pos="144463" algn="l"/>
              </a:tabLst>
            </a:pPr>
            <a:endParaRPr lang="en-US" sz="2100">
              <a:latin typeface="Times New Roman" pitchFamily="18" charset="0"/>
              <a:cs typeface="Times New Roman" pitchFamily="18" charset="0"/>
            </a:endParaRPr>
          </a:p>
          <a:p>
            <a:pPr marL="12700">
              <a:buFont typeface="Arial" charset="0"/>
              <a:buChar char="•"/>
              <a:tabLst>
                <a:tab pos="144463" algn="l"/>
              </a:tabLst>
            </a:pPr>
            <a:endParaRPr lang="en-US" sz="1600">
              <a:latin typeface="Times New Roman" pitchFamily="18" charset="0"/>
              <a:cs typeface="Times New Roman" pitchFamily="18" charset="0"/>
            </a:endParaRPr>
          </a:p>
          <a:p>
            <a:pPr marL="12700">
              <a:buFont typeface="Arial" charset="0"/>
              <a:buChar char="•"/>
              <a:tabLst>
                <a:tab pos="144463" algn="l"/>
              </a:tabLst>
            </a:pPr>
            <a:r>
              <a:rPr lang="en-US">
                <a:latin typeface="Times New Roman" pitchFamily="18" charset="0"/>
                <a:cs typeface="Times New Roman" pitchFamily="18" charset="0"/>
              </a:rPr>
              <a:t>Associated with various chronic inflammatory and infectious conditions infections</a:t>
            </a:r>
          </a:p>
          <a:p>
            <a:pPr marL="12700">
              <a:tabLst>
                <a:tab pos="144463" algn="l"/>
              </a:tabLst>
            </a:pPr>
            <a:r>
              <a:rPr lang="en-US">
                <a:latin typeface="Times New Roman" pitchFamily="18" charset="0"/>
                <a:cs typeface="Times New Roman" pitchFamily="18" charset="0"/>
              </a:rPr>
              <a:t>like H. Pylori, Borrelia, Chlamydia, and Hepatitis C Virus</a:t>
            </a:r>
          </a:p>
          <a:p>
            <a:pPr marL="12700">
              <a:tabLst>
                <a:tab pos="144463" algn="l"/>
              </a:tabLst>
            </a:pPr>
            <a:endParaRPr lang="en-US">
              <a:latin typeface="Times New Roman" pitchFamily="18" charset="0"/>
              <a:cs typeface="Times New Roman" pitchFamily="18" charset="0"/>
            </a:endParaRPr>
          </a:p>
          <a:p>
            <a:pPr marL="12700">
              <a:tabLst>
                <a:tab pos="144463" algn="l"/>
              </a:tabLst>
            </a:pPr>
            <a:endParaRPr lang="en-US" sz="1900">
              <a:latin typeface="Times New Roman" pitchFamily="18" charset="0"/>
              <a:cs typeface="Times New Roman" pitchFamily="18" charset="0"/>
            </a:endParaRPr>
          </a:p>
          <a:p>
            <a:pPr marL="12700">
              <a:buFont typeface="Arial" charset="0"/>
              <a:buChar char="•"/>
              <a:tabLst>
                <a:tab pos="144463" algn="l"/>
              </a:tabLst>
            </a:pPr>
            <a:r>
              <a:rPr lang="en-US">
                <a:latin typeface="Times New Roman" pitchFamily="18" charset="0"/>
                <a:cs typeface="Times New Roman" pitchFamily="18" charset="0"/>
              </a:rPr>
              <a:t>MALT lymphoma behaves indolently.</a:t>
            </a:r>
          </a:p>
          <a:p>
            <a:pPr marL="12700">
              <a:spcBef>
                <a:spcPts val="38"/>
              </a:spcBef>
              <a:buFont typeface="Arial" charset="0"/>
              <a:buChar char="•"/>
              <a:tabLst>
                <a:tab pos="144463" algn="l"/>
              </a:tabLst>
            </a:pPr>
            <a:endParaRPr lang="en-US">
              <a:latin typeface="Times New Roman" pitchFamily="18" charset="0"/>
              <a:cs typeface="Times New Roman" pitchFamily="18" charset="0"/>
            </a:endParaRPr>
          </a:p>
          <a:p>
            <a:pPr marL="12700">
              <a:buFont typeface="Arial" charset="0"/>
              <a:buChar char="•"/>
              <a:tabLst>
                <a:tab pos="144463" algn="l"/>
              </a:tabLst>
            </a:pPr>
            <a:r>
              <a:rPr lang="en-US">
                <a:latin typeface="Times New Roman" pitchFamily="18" charset="0"/>
                <a:cs typeface="Times New Roman" pitchFamily="18" charset="0"/>
              </a:rPr>
              <a:t>Associated with auto-immune conditions like Sjogren’s syndrome and autoimmune  thyroiditis.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113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113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113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114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114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1142" name="object 7"/>
          <p:cNvSpPr>
            <a:spLocks noChangeArrowheads="1"/>
          </p:cNvSpPr>
          <p:nvPr/>
        </p:nvSpPr>
        <p:spPr bwMode="auto">
          <a:xfrm>
            <a:off x="4286250" y="3214688"/>
            <a:ext cx="4524375" cy="3395662"/>
          </a:xfrm>
          <a:prstGeom prst="rect">
            <a:avLst/>
          </a:prstGeom>
          <a:blipFill dpi="0" rotWithShape="1">
            <a:blip r:embed="rId7"/>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1143" name="object 8"/>
          <p:cNvSpPr txBox="1">
            <a:spLocks noChangeArrowheads="1"/>
          </p:cNvSpPr>
          <p:nvPr/>
        </p:nvSpPr>
        <p:spPr bwMode="auto">
          <a:xfrm>
            <a:off x="293688" y="1017588"/>
            <a:ext cx="7694612" cy="3267075"/>
          </a:xfrm>
          <a:prstGeom prst="rect">
            <a:avLst/>
          </a:prstGeom>
          <a:noFill/>
          <a:ln w="9525">
            <a:noFill/>
            <a:miter lim="800000"/>
            <a:headEnd/>
            <a:tailEnd/>
          </a:ln>
        </p:spPr>
        <p:txBody>
          <a:bodyPr lIns="0" tIns="12700" rIns="0" bIns="0">
            <a:spAutoFit/>
          </a:bodyPr>
          <a:lstStyle/>
          <a:p>
            <a:pPr marL="12700">
              <a:spcBef>
                <a:spcPts val="100"/>
              </a:spcBef>
            </a:pPr>
            <a:r>
              <a:rPr lang="en-US" b="1" u="sng">
                <a:latin typeface="Times New Roman" pitchFamily="18" charset="0"/>
                <a:cs typeface="Times New Roman" pitchFamily="18" charset="0"/>
              </a:rPr>
              <a:t>PATHOLOGY</a:t>
            </a:r>
            <a:endParaRPr lang="en-US">
              <a:latin typeface="Times New Roman" pitchFamily="18" charset="0"/>
              <a:cs typeface="Times New Roman" pitchFamily="18" charset="0"/>
            </a:endParaRPr>
          </a:p>
          <a:p>
            <a:pPr marL="12700">
              <a:spcBef>
                <a:spcPts val="25"/>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MALT lymphomas are malignancies of antigen- stimulated B cells, which</a:t>
            </a:r>
          </a:p>
          <a:p>
            <a:pPr marL="12700"/>
            <a:r>
              <a:rPr lang="en-US">
                <a:latin typeface="Times New Roman" pitchFamily="18" charset="0"/>
                <a:cs typeface="Times New Roman" pitchFamily="18" charset="0"/>
              </a:rPr>
              <a:t>normally reside in lymph nodes within the marginal zone</a:t>
            </a:r>
          </a:p>
          <a:p>
            <a:pPr marL="12700">
              <a:spcBef>
                <a:spcPts val="25"/>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characterized by a monoclonal infiltrate of small- to medium-sized cells with  abundant cytoplasm and irregular nuclear contours.</a:t>
            </a:r>
          </a:p>
          <a:p>
            <a:pPr marL="12700">
              <a:spcBef>
                <a:spcPts val="25"/>
              </a:spcBef>
              <a:buFont typeface="Arial" charset="0"/>
              <a:buChar char="•"/>
            </a:pPr>
            <a:endParaRPr lang="en-US" sz="1500">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presence of lymphoepithelial lesions  created by the invasion of mucosal  glands and crypts by aggregates of  lymphoma cells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216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216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216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216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508000" y="936625"/>
            <a:ext cx="3922713" cy="512763"/>
          </a:xfrm>
        </p:spPr>
        <p:txBody>
          <a:bodyPr tIns="13335" rtlCol="0"/>
          <a:lstStyle/>
          <a:p>
            <a:pPr marL="12700" eaLnBrk="1" fontAlgn="auto" hangingPunct="1">
              <a:spcBef>
                <a:spcPts val="105"/>
              </a:spcBef>
              <a:spcAft>
                <a:spcPts val="0"/>
              </a:spcAft>
              <a:defRPr/>
            </a:pPr>
            <a:r>
              <a:rPr spc="-65" dirty="0"/>
              <a:t>CLINICAL</a:t>
            </a:r>
            <a:r>
              <a:rPr spc="-95" dirty="0"/>
              <a:t> FEATURES</a:t>
            </a:r>
          </a:p>
        </p:txBody>
      </p:sp>
      <p:sp>
        <p:nvSpPr>
          <p:cNvPr id="8" name="object 8"/>
          <p:cNvSpPr txBox="1"/>
          <p:nvPr/>
        </p:nvSpPr>
        <p:spPr>
          <a:xfrm>
            <a:off x="508000" y="1874838"/>
            <a:ext cx="5497513" cy="3592512"/>
          </a:xfrm>
          <a:prstGeom prst="rect">
            <a:avLst/>
          </a:prstGeom>
        </p:spPr>
        <p:txBody>
          <a:bodyPr lIns="0" tIns="12700" rIns="0" bIns="0">
            <a:spAutoFit/>
          </a:bodyPr>
          <a:lstStyle/>
          <a:p>
            <a:pPr marL="148590" indent="-135890" fontAlgn="auto">
              <a:spcBef>
                <a:spcPts val="100"/>
              </a:spcBef>
              <a:spcAft>
                <a:spcPts val="0"/>
              </a:spcAft>
              <a:buFont typeface="Arial"/>
              <a:buChar char="•"/>
              <a:tabLst>
                <a:tab pos="149225" algn="l"/>
              </a:tabLst>
              <a:defRPr/>
            </a:pPr>
            <a:r>
              <a:rPr spc="25" dirty="0">
                <a:latin typeface="Times New Roman"/>
                <a:cs typeface="Times New Roman"/>
              </a:rPr>
              <a:t>Clinical</a:t>
            </a:r>
            <a:r>
              <a:rPr spc="-15" dirty="0">
                <a:latin typeface="Times New Roman"/>
                <a:cs typeface="Times New Roman"/>
              </a:rPr>
              <a:t> </a:t>
            </a:r>
            <a:r>
              <a:rPr spc="85" dirty="0">
                <a:latin typeface="Times New Roman"/>
                <a:cs typeface="Times New Roman"/>
              </a:rPr>
              <a:t>presentation</a:t>
            </a:r>
            <a:r>
              <a:rPr spc="-70" dirty="0">
                <a:latin typeface="Times New Roman"/>
                <a:cs typeface="Times New Roman"/>
              </a:rPr>
              <a:t> </a:t>
            </a:r>
            <a:r>
              <a:rPr spc="85" dirty="0">
                <a:latin typeface="Times New Roman"/>
                <a:cs typeface="Times New Roman"/>
              </a:rPr>
              <a:t>depends</a:t>
            </a:r>
            <a:r>
              <a:rPr spc="-55" dirty="0">
                <a:latin typeface="Times New Roman"/>
                <a:cs typeface="Times New Roman"/>
              </a:rPr>
              <a:t> </a:t>
            </a:r>
            <a:r>
              <a:rPr spc="105" dirty="0">
                <a:latin typeface="Times New Roman"/>
                <a:cs typeface="Times New Roman"/>
              </a:rPr>
              <a:t>upon</a:t>
            </a:r>
            <a:r>
              <a:rPr spc="-35" dirty="0">
                <a:latin typeface="Times New Roman"/>
                <a:cs typeface="Times New Roman"/>
              </a:rPr>
              <a:t> </a:t>
            </a:r>
            <a:r>
              <a:rPr spc="110" dirty="0">
                <a:latin typeface="Times New Roman"/>
                <a:cs typeface="Times New Roman"/>
              </a:rPr>
              <a:t>the</a:t>
            </a:r>
            <a:r>
              <a:rPr spc="-85" dirty="0">
                <a:latin typeface="Times New Roman"/>
                <a:cs typeface="Times New Roman"/>
              </a:rPr>
              <a:t> </a:t>
            </a:r>
            <a:r>
              <a:rPr spc="50" dirty="0">
                <a:latin typeface="Times New Roman"/>
                <a:cs typeface="Times New Roman"/>
              </a:rPr>
              <a:t>site</a:t>
            </a:r>
            <a:r>
              <a:rPr spc="-90" dirty="0">
                <a:latin typeface="Times New Roman"/>
                <a:cs typeface="Times New Roman"/>
              </a:rPr>
              <a:t> </a:t>
            </a:r>
            <a:r>
              <a:rPr spc="15" dirty="0">
                <a:latin typeface="Times New Roman"/>
                <a:cs typeface="Times New Roman"/>
              </a:rPr>
              <a:t>of</a:t>
            </a:r>
            <a:r>
              <a:rPr spc="5" dirty="0">
                <a:latin typeface="Times New Roman"/>
                <a:cs typeface="Times New Roman"/>
              </a:rPr>
              <a:t> </a:t>
            </a:r>
            <a:r>
              <a:rPr spc="45" dirty="0">
                <a:latin typeface="Times New Roman"/>
                <a:cs typeface="Times New Roman"/>
              </a:rPr>
              <a:t>disease.</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12700" fontAlgn="auto">
              <a:spcBef>
                <a:spcPts val="0"/>
              </a:spcBef>
              <a:spcAft>
                <a:spcPts val="0"/>
              </a:spcAft>
              <a:tabLst>
                <a:tab pos="355600" algn="l"/>
              </a:tabLst>
              <a:defRPr/>
            </a:pPr>
            <a:r>
              <a:rPr spc="60" dirty="0">
                <a:latin typeface="Times New Roman"/>
                <a:cs typeface="Times New Roman"/>
              </a:rPr>
              <a:t>a)	</a:t>
            </a:r>
            <a:r>
              <a:rPr spc="45" dirty="0">
                <a:latin typeface="Times New Roman"/>
                <a:cs typeface="Times New Roman"/>
              </a:rPr>
              <a:t>Gastric </a:t>
            </a:r>
            <a:r>
              <a:rPr spc="105" dirty="0">
                <a:latin typeface="Times New Roman"/>
                <a:cs typeface="Times New Roman"/>
              </a:rPr>
              <a:t>and </a:t>
            </a:r>
            <a:r>
              <a:rPr spc="70" dirty="0">
                <a:latin typeface="Times New Roman"/>
                <a:cs typeface="Times New Roman"/>
              </a:rPr>
              <a:t>intestinal</a:t>
            </a:r>
            <a:r>
              <a:rPr spc="-270" dirty="0">
                <a:latin typeface="Times New Roman"/>
                <a:cs typeface="Times New Roman"/>
              </a:rPr>
              <a:t> </a:t>
            </a:r>
            <a:r>
              <a:rPr spc="-75" dirty="0">
                <a:latin typeface="Times New Roman"/>
                <a:cs typeface="Times New Roman"/>
              </a:rPr>
              <a:t>MALT </a:t>
            </a:r>
            <a:r>
              <a:rPr spc="75" dirty="0">
                <a:latin typeface="Times New Roman"/>
                <a:cs typeface="Times New Roman"/>
              </a:rPr>
              <a:t>lymphomas</a:t>
            </a:r>
            <a:endParaRPr>
              <a:latin typeface="Times New Roman"/>
              <a:cs typeface="Times New Roman"/>
            </a:endParaRPr>
          </a:p>
          <a:p>
            <a:pPr fontAlgn="auto">
              <a:spcBef>
                <a:spcPts val="35"/>
              </a:spcBef>
              <a:spcAft>
                <a:spcPts val="0"/>
              </a:spcAft>
              <a:defRPr/>
            </a:pPr>
            <a:endParaRPr sz="1850">
              <a:latin typeface="Times New Roman"/>
              <a:cs typeface="Times New Roman"/>
            </a:endParaRPr>
          </a:p>
          <a:p>
            <a:pPr marL="355600" indent="-342900" fontAlgn="auto">
              <a:spcBef>
                <a:spcPts val="0"/>
              </a:spcBef>
              <a:spcAft>
                <a:spcPts val="0"/>
              </a:spcAft>
              <a:buFontTx/>
              <a:buAutoNum type="arabicPeriod"/>
              <a:tabLst>
                <a:tab pos="355600" algn="l"/>
                <a:tab pos="356235" algn="l"/>
              </a:tabLst>
              <a:defRPr/>
            </a:pPr>
            <a:r>
              <a:rPr spc="45" dirty="0">
                <a:latin typeface="Times New Roman"/>
                <a:cs typeface="Times New Roman"/>
              </a:rPr>
              <a:t>Dyspepsia</a:t>
            </a:r>
            <a:r>
              <a:rPr spc="-120" dirty="0">
                <a:latin typeface="Times New Roman"/>
                <a:cs typeface="Times New Roman"/>
              </a:rPr>
              <a:t> </a:t>
            </a:r>
            <a:r>
              <a:rPr spc="110" dirty="0">
                <a:latin typeface="Times New Roman"/>
                <a:cs typeface="Times New Roman"/>
              </a:rPr>
              <a:t>and</a:t>
            </a:r>
            <a:r>
              <a:rPr spc="-60" dirty="0">
                <a:latin typeface="Times New Roman"/>
                <a:cs typeface="Times New Roman"/>
              </a:rPr>
              <a:t> </a:t>
            </a:r>
            <a:r>
              <a:rPr spc="40" dirty="0">
                <a:latin typeface="Times New Roman"/>
                <a:cs typeface="Times New Roman"/>
              </a:rPr>
              <a:t>vague</a:t>
            </a:r>
            <a:r>
              <a:rPr spc="-85" dirty="0">
                <a:latin typeface="Times New Roman"/>
                <a:cs typeface="Times New Roman"/>
              </a:rPr>
              <a:t> </a:t>
            </a:r>
            <a:r>
              <a:rPr spc="75" dirty="0">
                <a:latin typeface="Times New Roman"/>
                <a:cs typeface="Times New Roman"/>
              </a:rPr>
              <a:t>abdominal</a:t>
            </a:r>
            <a:r>
              <a:rPr spc="-35" dirty="0">
                <a:latin typeface="Times New Roman"/>
                <a:cs typeface="Times New Roman"/>
              </a:rPr>
              <a:t> </a:t>
            </a:r>
            <a:r>
              <a:rPr spc="80" dirty="0">
                <a:latin typeface="Times New Roman"/>
                <a:cs typeface="Times New Roman"/>
              </a:rPr>
              <a:t>pain</a:t>
            </a:r>
            <a:endParaRPr>
              <a:latin typeface="Times New Roman"/>
              <a:cs typeface="Times New Roman"/>
            </a:endParaRPr>
          </a:p>
          <a:p>
            <a:pPr marL="355600" indent="-342900" fontAlgn="auto">
              <a:spcBef>
                <a:spcPts val="0"/>
              </a:spcBef>
              <a:spcAft>
                <a:spcPts val="0"/>
              </a:spcAft>
              <a:buFontTx/>
              <a:buAutoNum type="arabicPeriod"/>
              <a:tabLst>
                <a:tab pos="355600" algn="l"/>
                <a:tab pos="356235" algn="l"/>
              </a:tabLst>
              <a:defRPr/>
            </a:pPr>
            <a:r>
              <a:rPr spc="-15" dirty="0">
                <a:latin typeface="Times New Roman"/>
                <a:cs typeface="Times New Roman"/>
              </a:rPr>
              <a:t>Bowel </a:t>
            </a:r>
            <a:r>
              <a:rPr spc="90" dirty="0">
                <a:latin typeface="Times New Roman"/>
                <a:cs typeface="Times New Roman"/>
              </a:rPr>
              <a:t>Obstruction</a:t>
            </a:r>
            <a:endParaRPr>
              <a:latin typeface="Times New Roman"/>
              <a:cs typeface="Times New Roman"/>
            </a:endParaRPr>
          </a:p>
          <a:p>
            <a:pPr marL="355600" indent="-342900" fontAlgn="auto">
              <a:spcBef>
                <a:spcPts val="0"/>
              </a:spcBef>
              <a:spcAft>
                <a:spcPts val="0"/>
              </a:spcAft>
              <a:buFontTx/>
              <a:buAutoNum type="arabicPeriod"/>
              <a:tabLst>
                <a:tab pos="355600" algn="l"/>
                <a:tab pos="356235" algn="l"/>
              </a:tabLst>
              <a:defRPr/>
            </a:pPr>
            <a:r>
              <a:rPr spc="10" dirty="0">
                <a:latin typeface="Times New Roman"/>
                <a:cs typeface="Times New Roman"/>
              </a:rPr>
              <a:t>Rarely</a:t>
            </a:r>
            <a:r>
              <a:rPr spc="-75" dirty="0">
                <a:latin typeface="Times New Roman"/>
                <a:cs typeface="Times New Roman"/>
              </a:rPr>
              <a:t> </a:t>
            </a:r>
            <a:r>
              <a:rPr spc="60" dirty="0">
                <a:latin typeface="Times New Roman"/>
                <a:cs typeface="Times New Roman"/>
              </a:rPr>
              <a:t>bleeding</a:t>
            </a:r>
            <a:endParaRPr>
              <a:latin typeface="Times New Roman"/>
              <a:cs typeface="Times New Roman"/>
            </a:endParaRPr>
          </a:p>
          <a:p>
            <a:pPr fontAlgn="auto">
              <a:spcBef>
                <a:spcPts val="0"/>
              </a:spcBef>
              <a:spcAft>
                <a:spcPts val="0"/>
              </a:spcAft>
              <a:defRPr/>
            </a:pPr>
            <a:endParaRPr>
              <a:latin typeface="Times New Roman"/>
              <a:cs typeface="Times New Roman"/>
            </a:endParaRPr>
          </a:p>
          <a:p>
            <a:pPr fontAlgn="auto">
              <a:spcBef>
                <a:spcPts val="10"/>
              </a:spcBef>
              <a:spcAft>
                <a:spcPts val="0"/>
              </a:spcAft>
              <a:defRPr/>
            </a:pPr>
            <a:endParaRPr sz="1950">
              <a:latin typeface="Times New Roman"/>
              <a:cs typeface="Times New Roman"/>
            </a:endParaRPr>
          </a:p>
          <a:p>
            <a:pPr marL="12700" fontAlgn="auto">
              <a:spcBef>
                <a:spcPts val="0"/>
              </a:spcBef>
              <a:spcAft>
                <a:spcPts val="0"/>
              </a:spcAft>
              <a:tabLst>
                <a:tab pos="355600" algn="l"/>
              </a:tabLst>
              <a:defRPr/>
            </a:pPr>
            <a:r>
              <a:rPr spc="85" dirty="0">
                <a:latin typeface="Times New Roman"/>
                <a:cs typeface="Times New Roman"/>
              </a:rPr>
              <a:t>b)	</a:t>
            </a:r>
            <a:r>
              <a:rPr spc="70" dirty="0">
                <a:latin typeface="Times New Roman"/>
                <a:cs typeface="Times New Roman"/>
              </a:rPr>
              <a:t>Ocular</a:t>
            </a:r>
            <a:r>
              <a:rPr spc="-105" dirty="0">
                <a:latin typeface="Times New Roman"/>
                <a:cs typeface="Times New Roman"/>
              </a:rPr>
              <a:t> </a:t>
            </a:r>
            <a:r>
              <a:rPr spc="35" dirty="0">
                <a:latin typeface="Times New Roman"/>
                <a:cs typeface="Times New Roman"/>
              </a:rPr>
              <a:t>Adnexa</a:t>
            </a:r>
            <a:endParaRPr>
              <a:latin typeface="Times New Roman"/>
              <a:cs typeface="Times New Roman"/>
            </a:endParaRPr>
          </a:p>
          <a:p>
            <a:pPr fontAlgn="auto">
              <a:spcBef>
                <a:spcPts val="35"/>
              </a:spcBef>
              <a:spcAft>
                <a:spcPts val="0"/>
              </a:spcAft>
              <a:defRPr/>
            </a:pPr>
            <a:endParaRPr sz="1850">
              <a:latin typeface="Times New Roman"/>
              <a:cs typeface="Times New Roman"/>
            </a:endParaRPr>
          </a:p>
          <a:p>
            <a:pPr marL="355600" indent="-342900" fontAlgn="auto">
              <a:spcBef>
                <a:spcPts val="0"/>
              </a:spcBef>
              <a:spcAft>
                <a:spcPts val="0"/>
              </a:spcAft>
              <a:buFontTx/>
              <a:buAutoNum type="arabicPeriod"/>
              <a:tabLst>
                <a:tab pos="355600" algn="l"/>
                <a:tab pos="356235" algn="l"/>
              </a:tabLst>
              <a:defRPr/>
            </a:pPr>
            <a:r>
              <a:rPr spc="85" dirty="0">
                <a:latin typeface="Times New Roman"/>
                <a:cs typeface="Times New Roman"/>
              </a:rPr>
              <a:t>Photophobia</a:t>
            </a:r>
            <a:endParaRPr>
              <a:latin typeface="Times New Roman"/>
              <a:cs typeface="Times New Roman"/>
            </a:endParaRPr>
          </a:p>
          <a:p>
            <a:pPr marL="355600" indent="-342900" fontAlgn="auto">
              <a:spcBef>
                <a:spcPts val="0"/>
              </a:spcBef>
              <a:spcAft>
                <a:spcPts val="0"/>
              </a:spcAft>
              <a:buFontTx/>
              <a:buAutoNum type="arabicPeriod"/>
              <a:tabLst>
                <a:tab pos="355600" algn="l"/>
                <a:tab pos="356235" algn="l"/>
              </a:tabLst>
              <a:defRPr/>
            </a:pPr>
            <a:r>
              <a:rPr spc="40" dirty="0">
                <a:latin typeface="Times New Roman"/>
                <a:cs typeface="Times New Roman"/>
              </a:rPr>
              <a:t>Painless </a:t>
            </a:r>
            <a:r>
              <a:rPr spc="45" dirty="0">
                <a:latin typeface="Times New Roman"/>
                <a:cs typeface="Times New Roman"/>
              </a:rPr>
              <a:t>Conjunctival</a:t>
            </a:r>
            <a:r>
              <a:rPr spc="-55" dirty="0">
                <a:latin typeface="Times New Roman"/>
                <a:cs typeface="Times New Roman"/>
              </a:rPr>
              <a:t> </a:t>
            </a:r>
            <a:r>
              <a:rPr spc="65" dirty="0">
                <a:latin typeface="Times New Roman"/>
                <a:cs typeface="Times New Roman"/>
              </a:rPr>
              <a:t>Injection</a:t>
            </a:r>
            <a:endParaRPr>
              <a:latin typeface="Times New Roman"/>
              <a:cs typeface="Times New Roman"/>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318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318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318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318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3190" name="object 7"/>
          <p:cNvSpPr txBox="1">
            <a:spLocks noChangeArrowheads="1"/>
          </p:cNvSpPr>
          <p:nvPr/>
        </p:nvSpPr>
        <p:spPr bwMode="auto">
          <a:xfrm>
            <a:off x="436563" y="1303338"/>
            <a:ext cx="8145462" cy="4691062"/>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c) Bronchus associated Lymphoid Tissue( BALT)</a:t>
            </a:r>
          </a:p>
          <a:p>
            <a:pPr marL="12700">
              <a:spcBef>
                <a:spcPts val="25"/>
              </a:spcBef>
            </a:pPr>
            <a:endParaRPr lang="en-US">
              <a:latin typeface="Times New Roman" pitchFamily="18" charset="0"/>
              <a:cs typeface="Times New Roman" pitchFamily="18" charset="0"/>
            </a:endParaRPr>
          </a:p>
          <a:p>
            <a:pPr marL="12700">
              <a:buFontTx/>
              <a:buAutoNum type="arabicPeriod"/>
            </a:pPr>
            <a:r>
              <a:rPr lang="en-US">
                <a:latin typeface="Times New Roman" pitchFamily="18" charset="0"/>
                <a:cs typeface="Times New Roman" pitchFamily="18" charset="0"/>
              </a:rPr>
              <a:t>Usually seen in older men</a:t>
            </a:r>
          </a:p>
          <a:p>
            <a:pPr marL="12700">
              <a:buFontTx/>
              <a:buAutoNum type="arabicPeriod"/>
            </a:pPr>
            <a:r>
              <a:rPr lang="en-US">
                <a:latin typeface="Times New Roman" pitchFamily="18" charset="0"/>
                <a:cs typeface="Times New Roman" pitchFamily="18" charset="0"/>
              </a:rPr>
              <a:t>Present with cough, fever and weight loss</a:t>
            </a:r>
          </a:p>
          <a:p>
            <a:pPr marL="12700">
              <a:spcBef>
                <a:spcPts val="38"/>
              </a:spcBef>
            </a:pPr>
            <a:endParaRPr lang="en-US">
              <a:latin typeface="Times New Roman" pitchFamily="18" charset="0"/>
              <a:cs typeface="Times New Roman" pitchFamily="18" charset="0"/>
            </a:endParaRPr>
          </a:p>
          <a:p>
            <a:pPr marL="12700"/>
            <a:r>
              <a:rPr lang="en-US" b="1" u="sng">
                <a:latin typeface="Times New Roman" pitchFamily="18" charset="0"/>
                <a:cs typeface="Times New Roman" pitchFamily="18" charset="0"/>
              </a:rPr>
              <a:t>TREATMENT</a:t>
            </a:r>
            <a:endParaRPr lang="en-US">
              <a:latin typeface="Times New Roman" pitchFamily="18" charset="0"/>
              <a:cs typeface="Times New Roman" pitchFamily="18" charset="0"/>
            </a:endParaRPr>
          </a:p>
          <a:p>
            <a:pPr marL="12700">
              <a:lnSpc>
                <a:spcPct val="200000"/>
              </a:lnSpc>
              <a:buFont typeface="Arial" charset="0"/>
              <a:buChar char="•"/>
            </a:pPr>
            <a:r>
              <a:rPr lang="en-US">
                <a:latin typeface="Times New Roman" pitchFamily="18" charset="0"/>
                <a:cs typeface="Times New Roman" pitchFamily="18" charset="0"/>
              </a:rPr>
              <a:t>Depends on stage and site of disease  EARLY STAGE DISEASE</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For H.Pylori positive Lymphomas, eradication of H.Pylori with antibiotics</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Radiotherapy is indicated in patients with H.Pylori negative lymphomas , those  unresponsive to anti- H. Pylori treatment</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RT is also indicated in lymphoma of ocular adnexa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0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421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421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421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421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4214" name="object 7"/>
          <p:cNvSpPr txBox="1">
            <a:spLocks noChangeArrowheads="1"/>
          </p:cNvSpPr>
          <p:nvPr/>
        </p:nvSpPr>
        <p:spPr bwMode="auto">
          <a:xfrm>
            <a:off x="436563" y="1160463"/>
            <a:ext cx="6858000" cy="1673225"/>
          </a:xfrm>
          <a:prstGeom prst="rect">
            <a:avLst/>
          </a:prstGeom>
          <a:noFill/>
          <a:ln w="9525">
            <a:noFill/>
            <a:miter lim="800000"/>
            <a:headEnd/>
            <a:tailEnd/>
          </a:ln>
        </p:spPr>
        <p:txBody>
          <a:bodyPr lIns="0" tIns="12700" rIns="0" bIns="0">
            <a:spAutoFit/>
          </a:bodyPr>
          <a:lstStyle/>
          <a:p>
            <a:pPr marL="12700">
              <a:spcBef>
                <a:spcPts val="100"/>
              </a:spcBef>
            </a:pPr>
            <a:r>
              <a:rPr lang="en-US">
                <a:latin typeface="Times New Roman" pitchFamily="18" charset="0"/>
                <a:cs typeface="Times New Roman" pitchFamily="18" charset="0"/>
              </a:rPr>
              <a:t>ADVANCED STAGE DISEASE</a:t>
            </a:r>
          </a:p>
          <a:p>
            <a:pPr marL="12700">
              <a:spcBef>
                <a:spcPts val="25"/>
              </a:spcBef>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If patient is asymptomatic, then observation till symptoms appear.</a:t>
            </a:r>
          </a:p>
          <a:p>
            <a:pPr marL="12700">
              <a:spcBef>
                <a:spcPts val="38"/>
              </a:spcBef>
              <a:buFont typeface="Arial" charset="0"/>
              <a:buChar char="•"/>
            </a:pPr>
            <a:endParaRPr lang="en-US">
              <a:latin typeface="Times New Roman" pitchFamily="18" charset="0"/>
              <a:cs typeface="Times New Roman" pitchFamily="18" charset="0"/>
            </a:endParaRPr>
          </a:p>
          <a:p>
            <a:pPr marL="12700">
              <a:buFont typeface="Arial" charset="0"/>
              <a:buChar char="•"/>
            </a:pPr>
            <a:r>
              <a:rPr lang="en-US">
                <a:latin typeface="Times New Roman" pitchFamily="18" charset="0"/>
                <a:cs typeface="Times New Roman" pitchFamily="18" charset="0"/>
              </a:rPr>
              <a:t>Chemoimmunotherapy with alkylating agents like chlorambucil and  cyclophosphamide, purine analogs like cladribine and bortezomib.</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233"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5234"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5235"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5236"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5237"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1955800" y="1008063"/>
            <a:ext cx="5157788" cy="512762"/>
          </a:xfrm>
        </p:spPr>
        <p:txBody>
          <a:bodyPr tIns="13335" rtlCol="0"/>
          <a:lstStyle/>
          <a:p>
            <a:pPr marL="12700" eaLnBrk="1" fontAlgn="auto" hangingPunct="1">
              <a:spcBef>
                <a:spcPts val="105"/>
              </a:spcBef>
              <a:spcAft>
                <a:spcPts val="0"/>
              </a:spcAft>
              <a:defRPr/>
            </a:pPr>
            <a:r>
              <a:rPr spc="-50" dirty="0"/>
              <a:t>MANTLE </a:t>
            </a:r>
            <a:r>
              <a:rPr spc="-130" dirty="0"/>
              <a:t>CELL</a:t>
            </a:r>
            <a:r>
              <a:rPr spc="-85" dirty="0"/>
              <a:t> </a:t>
            </a:r>
            <a:r>
              <a:rPr spc="-50" dirty="0"/>
              <a:t>LYMPHOMA</a:t>
            </a:r>
          </a:p>
        </p:txBody>
      </p:sp>
      <p:sp>
        <p:nvSpPr>
          <p:cNvPr id="95239" name="object 8"/>
          <p:cNvSpPr txBox="1">
            <a:spLocks noChangeArrowheads="1"/>
          </p:cNvSpPr>
          <p:nvPr/>
        </p:nvSpPr>
        <p:spPr bwMode="auto">
          <a:xfrm>
            <a:off x="293688" y="2019300"/>
            <a:ext cx="7908925" cy="2768600"/>
          </a:xfrm>
          <a:prstGeom prst="rect">
            <a:avLst/>
          </a:prstGeom>
          <a:noFill/>
          <a:ln w="9525">
            <a:noFill/>
            <a:miter lim="800000"/>
            <a:headEnd/>
            <a:tailEnd/>
          </a:ln>
        </p:spPr>
        <p:txBody>
          <a:bodyPr lIns="0" tIns="12700" rIns="0" bIns="0">
            <a:spAutoFit/>
          </a:bodyPr>
          <a:lstStyle/>
          <a:p>
            <a:pPr marL="120650" indent="-107950">
              <a:spcBef>
                <a:spcPts val="100"/>
              </a:spcBef>
              <a:buFont typeface="Arial" charset="0"/>
              <a:buChar char="•"/>
              <a:tabLst>
                <a:tab pos="147638" algn="l"/>
              </a:tabLst>
            </a:pPr>
            <a:r>
              <a:rPr lang="en-US">
                <a:latin typeface="Times New Roman" pitchFamily="18" charset="0"/>
                <a:cs typeface="Times New Roman" pitchFamily="18" charset="0"/>
              </a:rPr>
              <a:t>MCL is a malignancy of small- to medium-sized B cells in the mantle zone</a:t>
            </a:r>
          </a:p>
          <a:p>
            <a:pPr marL="120650" indent="-107950">
              <a:buFont typeface="Arial" charset="0"/>
              <a:buChar char="•"/>
              <a:tabLst>
                <a:tab pos="147638" algn="l"/>
              </a:tabLst>
            </a:pPr>
            <a:endParaRPr lang="en-US" sz="2100">
              <a:latin typeface="Times New Roman" pitchFamily="18" charset="0"/>
              <a:cs typeface="Times New Roman" pitchFamily="18" charset="0"/>
            </a:endParaRPr>
          </a:p>
          <a:p>
            <a:pPr marL="120650" indent="-107950">
              <a:buFont typeface="Arial" charset="0"/>
              <a:buChar char="•"/>
              <a:tabLst>
                <a:tab pos="147638" algn="l"/>
              </a:tabLst>
            </a:pPr>
            <a:endParaRPr lang="en-US" sz="1600">
              <a:latin typeface="Times New Roman" pitchFamily="18" charset="0"/>
              <a:cs typeface="Times New Roman" pitchFamily="18" charset="0"/>
            </a:endParaRPr>
          </a:p>
          <a:p>
            <a:pPr marL="120650" indent="-107950">
              <a:tabLst>
                <a:tab pos="147638" algn="l"/>
              </a:tabLst>
            </a:pPr>
            <a:r>
              <a:rPr lang="en-US" b="1" u="sng">
                <a:latin typeface="Times New Roman" pitchFamily="18" charset="0"/>
                <a:cs typeface="Times New Roman" pitchFamily="18" charset="0"/>
              </a:rPr>
              <a:t>PATHOLOGY</a:t>
            </a:r>
            <a:endParaRPr lang="en-US">
              <a:latin typeface="Times New Roman" pitchFamily="18" charset="0"/>
              <a:cs typeface="Times New Roman" pitchFamily="18" charset="0"/>
            </a:endParaRPr>
          </a:p>
          <a:p>
            <a:pPr marL="120650" indent="-107950">
              <a:spcBef>
                <a:spcPts val="38"/>
              </a:spcBef>
              <a:tabLst>
                <a:tab pos="147638" algn="l"/>
              </a:tabLst>
            </a:pPr>
            <a:endParaRPr lang="en-US">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Mantle cell lymphomas are neoplastic counterparts of naive Mantle zone cells.</a:t>
            </a:r>
          </a:p>
          <a:p>
            <a:pPr marL="120650" indent="-107950">
              <a:buFont typeface="Arial" charset="0"/>
              <a:buChar char="•"/>
              <a:tabLst>
                <a:tab pos="147638" algn="l"/>
              </a:tabLst>
            </a:pPr>
            <a:endParaRPr lang="en-US" sz="2100">
              <a:latin typeface="Times New Roman" pitchFamily="18" charset="0"/>
              <a:cs typeface="Times New Roman" pitchFamily="18" charset="0"/>
            </a:endParaRPr>
          </a:p>
          <a:p>
            <a:pPr marL="120650" indent="-107950">
              <a:spcBef>
                <a:spcPts val="13"/>
              </a:spcBef>
              <a:buFont typeface="Arial" charset="0"/>
              <a:buChar char="•"/>
              <a:tabLst>
                <a:tab pos="147638" algn="l"/>
              </a:tabLst>
            </a:pPr>
            <a:endParaRPr lang="en-US" sz="1600">
              <a:latin typeface="Times New Roman" pitchFamily="18" charset="0"/>
              <a:cs typeface="Times New Roman" pitchFamily="18" charset="0"/>
            </a:endParaRPr>
          </a:p>
          <a:p>
            <a:pPr marL="120650" indent="-107950">
              <a:buFont typeface="Arial" charset="0"/>
              <a:buChar char="•"/>
              <a:tabLst>
                <a:tab pos="147638" algn="l"/>
              </a:tabLst>
            </a:pPr>
            <a:r>
              <a:rPr lang="en-US">
                <a:latin typeface="Times New Roman" pitchFamily="18" charset="0"/>
                <a:cs typeface="Times New Roman" pitchFamily="18" charset="0"/>
              </a:rPr>
              <a:t>Neoplastic cells are small- to medium-sized and have irregular nuclei and scant  cytoplasm.</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7"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6258"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6259"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6260"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6261"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2298700" y="1004888"/>
            <a:ext cx="4402138" cy="573087"/>
          </a:xfrm>
        </p:spPr>
        <p:txBody>
          <a:bodyPr tIns="12700" rtlCol="0"/>
          <a:lstStyle/>
          <a:p>
            <a:pPr marL="12700" eaLnBrk="1" fontAlgn="auto" hangingPunct="1">
              <a:spcBef>
                <a:spcPts val="100"/>
              </a:spcBef>
              <a:spcAft>
                <a:spcPts val="0"/>
              </a:spcAft>
              <a:defRPr/>
            </a:pPr>
            <a:r>
              <a:rPr sz="3600" spc="-75" dirty="0"/>
              <a:t>CLINICAL</a:t>
            </a:r>
            <a:r>
              <a:rPr sz="3600" spc="-105" dirty="0"/>
              <a:t> </a:t>
            </a:r>
            <a:r>
              <a:rPr sz="3600" spc="-110" dirty="0"/>
              <a:t>FEATURES</a:t>
            </a:r>
            <a:endParaRPr sz="3600"/>
          </a:p>
        </p:txBody>
      </p:sp>
      <p:sp>
        <p:nvSpPr>
          <p:cNvPr id="96263" name="object 8"/>
          <p:cNvSpPr txBox="1">
            <a:spLocks noChangeArrowheads="1"/>
          </p:cNvSpPr>
          <p:nvPr/>
        </p:nvSpPr>
        <p:spPr bwMode="auto">
          <a:xfrm>
            <a:off x="650875" y="1874838"/>
            <a:ext cx="7373938" cy="3867150"/>
          </a:xfrm>
          <a:prstGeom prst="rect">
            <a:avLst/>
          </a:prstGeom>
          <a:noFill/>
          <a:ln w="9525">
            <a:noFill/>
            <a:miter lim="800000"/>
            <a:headEnd/>
            <a:tailEnd/>
          </a:ln>
        </p:spPr>
        <p:txBody>
          <a:bodyPr lIns="0" tIns="12700" rIns="0" bIns="0">
            <a:spAutoFit/>
          </a:bodyPr>
          <a:lstStyle/>
          <a:p>
            <a:pPr marL="123825" indent="-111125">
              <a:spcBef>
                <a:spcPts val="100"/>
              </a:spcBef>
              <a:buFont typeface="Arial" charset="0"/>
              <a:buChar char="•"/>
              <a:tabLst>
                <a:tab pos="147638" algn="l"/>
              </a:tabLst>
            </a:pPr>
            <a:r>
              <a:rPr lang="en-US">
                <a:latin typeface="Times New Roman" pitchFamily="18" charset="0"/>
                <a:cs typeface="Times New Roman" pitchFamily="18" charset="0"/>
              </a:rPr>
              <a:t>Constitutes 7% of all NHLs</a:t>
            </a:r>
          </a:p>
          <a:p>
            <a:pPr marL="123825" indent="-111125">
              <a:buFont typeface="Arial" charset="0"/>
              <a:buChar char="•"/>
              <a:tabLst>
                <a:tab pos="147638" algn="l"/>
              </a:tabLst>
            </a:pPr>
            <a:endParaRPr lang="en-US" sz="2100">
              <a:latin typeface="Times New Roman" pitchFamily="18" charset="0"/>
              <a:cs typeface="Times New Roman" pitchFamily="18" charset="0"/>
            </a:endParaRPr>
          </a:p>
          <a:p>
            <a:pPr marL="123825" indent="-111125">
              <a:buFont typeface="Arial" charset="0"/>
              <a:buChar char="•"/>
              <a:tabLst>
                <a:tab pos="147638" algn="l"/>
              </a:tabLst>
            </a:pPr>
            <a:endParaRPr lang="en-US" sz="1600">
              <a:latin typeface="Times New Roman" pitchFamily="18" charset="0"/>
              <a:cs typeface="Times New Roman" pitchFamily="18" charset="0"/>
            </a:endParaRPr>
          </a:p>
          <a:p>
            <a:pPr marL="123825" indent="-111125">
              <a:buFont typeface="Arial" charset="0"/>
              <a:buChar char="•"/>
              <a:tabLst>
                <a:tab pos="147638" algn="l"/>
              </a:tabLst>
            </a:pPr>
            <a:r>
              <a:rPr lang="en-US">
                <a:latin typeface="Times New Roman" pitchFamily="18" charset="0"/>
                <a:cs typeface="Times New Roman" pitchFamily="18" charset="0"/>
              </a:rPr>
              <a:t>Male predominance (75 % are males)</a:t>
            </a:r>
          </a:p>
          <a:p>
            <a:pPr marL="123825" indent="-111125">
              <a:buFont typeface="Arial" charset="0"/>
              <a:buChar char="•"/>
              <a:tabLst>
                <a:tab pos="147638" algn="l"/>
              </a:tabLst>
            </a:pPr>
            <a:endParaRPr lang="en-US" sz="2100">
              <a:latin typeface="Times New Roman" pitchFamily="18" charset="0"/>
              <a:cs typeface="Times New Roman" pitchFamily="18" charset="0"/>
            </a:endParaRPr>
          </a:p>
          <a:p>
            <a:pPr marL="123825" indent="-111125">
              <a:buFont typeface="Arial" charset="0"/>
              <a:buChar char="•"/>
              <a:tabLst>
                <a:tab pos="147638" algn="l"/>
              </a:tabLst>
            </a:pPr>
            <a:endParaRPr lang="en-US" sz="1600">
              <a:latin typeface="Times New Roman" pitchFamily="18" charset="0"/>
              <a:cs typeface="Times New Roman" pitchFamily="18" charset="0"/>
            </a:endParaRPr>
          </a:p>
          <a:p>
            <a:pPr marL="123825" indent="-111125">
              <a:buFont typeface="Arial" charset="0"/>
              <a:buChar char="•"/>
              <a:tabLst>
                <a:tab pos="147638" algn="l"/>
              </a:tabLst>
            </a:pPr>
            <a:r>
              <a:rPr lang="en-US">
                <a:latin typeface="Times New Roman" pitchFamily="18" charset="0"/>
                <a:cs typeface="Times New Roman" pitchFamily="18" charset="0"/>
              </a:rPr>
              <a:t>Mean age at presentation of 63 years</a:t>
            </a:r>
          </a:p>
          <a:p>
            <a:pPr marL="123825" indent="-111125">
              <a:buFont typeface="Arial" charset="0"/>
              <a:buChar char="•"/>
              <a:tabLst>
                <a:tab pos="147638" algn="l"/>
              </a:tabLst>
            </a:pPr>
            <a:endParaRPr lang="en-US" sz="2100">
              <a:latin typeface="Times New Roman" pitchFamily="18" charset="0"/>
              <a:cs typeface="Times New Roman" pitchFamily="18" charset="0"/>
            </a:endParaRPr>
          </a:p>
          <a:p>
            <a:pPr marL="123825" indent="-111125">
              <a:spcBef>
                <a:spcPts val="13"/>
              </a:spcBef>
              <a:buFont typeface="Arial" charset="0"/>
              <a:buChar char="•"/>
              <a:tabLst>
                <a:tab pos="147638" algn="l"/>
              </a:tabLst>
            </a:pPr>
            <a:endParaRPr lang="en-US" sz="1600">
              <a:latin typeface="Times New Roman" pitchFamily="18" charset="0"/>
              <a:cs typeface="Times New Roman" pitchFamily="18" charset="0"/>
            </a:endParaRPr>
          </a:p>
          <a:p>
            <a:pPr marL="123825" indent="-111125">
              <a:buFont typeface="Arial" charset="0"/>
              <a:buChar char="•"/>
              <a:tabLst>
                <a:tab pos="147638" algn="l"/>
              </a:tabLst>
            </a:pPr>
            <a:r>
              <a:rPr lang="en-US">
                <a:latin typeface="Times New Roman" pitchFamily="18" charset="0"/>
                <a:cs typeface="Times New Roman" pitchFamily="18" charset="0"/>
              </a:rPr>
              <a:t>Typical sites of involvement are the lymph nodes, spleen, liver, Waldeyer’s  ring.</a:t>
            </a:r>
          </a:p>
          <a:p>
            <a:pPr marL="123825" indent="-111125">
              <a:buFont typeface="Arial" charset="0"/>
              <a:buChar char="•"/>
              <a:tabLst>
                <a:tab pos="147638" algn="l"/>
              </a:tabLst>
            </a:pPr>
            <a:endParaRPr lang="en-US">
              <a:latin typeface="Times New Roman" pitchFamily="18" charset="0"/>
              <a:cs typeface="Times New Roman" pitchFamily="18" charset="0"/>
            </a:endParaRPr>
          </a:p>
          <a:p>
            <a:pPr marL="123825" indent="-111125">
              <a:spcBef>
                <a:spcPts val="13"/>
              </a:spcBef>
              <a:buFont typeface="Arial" charset="0"/>
              <a:buChar char="•"/>
              <a:tabLst>
                <a:tab pos="147638" algn="l"/>
              </a:tabLst>
            </a:pPr>
            <a:endParaRPr lang="en-US" sz="1900">
              <a:latin typeface="Times New Roman" pitchFamily="18" charset="0"/>
              <a:cs typeface="Times New Roman" pitchFamily="18" charset="0"/>
            </a:endParaRPr>
          </a:p>
          <a:p>
            <a:pPr marL="123825" indent="-111125">
              <a:buFont typeface="Arial" charset="0"/>
              <a:buChar char="•"/>
              <a:tabLst>
                <a:tab pos="147638" algn="l"/>
              </a:tabLst>
            </a:pPr>
            <a:r>
              <a:rPr lang="en-US">
                <a:latin typeface="Times New Roman" pitchFamily="18" charset="0"/>
                <a:cs typeface="Times New Roman" pitchFamily="18" charset="0"/>
              </a:rPr>
              <a:t>Can occasionally involve the GI tract, presenting as polyposis.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1"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7282"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7283"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7284"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7285"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3544888" y="1011238"/>
            <a:ext cx="2125662" cy="450850"/>
          </a:xfrm>
        </p:spPr>
        <p:txBody>
          <a:bodyPr tIns="12065" rtlCol="0"/>
          <a:lstStyle/>
          <a:p>
            <a:pPr marL="12700" eaLnBrk="1" fontAlgn="auto" hangingPunct="1">
              <a:spcBef>
                <a:spcPts val="95"/>
              </a:spcBef>
              <a:spcAft>
                <a:spcPts val="0"/>
              </a:spcAft>
              <a:defRPr/>
            </a:pPr>
            <a:r>
              <a:rPr sz="2800" spc="-55" dirty="0"/>
              <a:t>TREATMENT</a:t>
            </a:r>
            <a:endParaRPr sz="2800"/>
          </a:p>
        </p:txBody>
      </p:sp>
      <p:sp>
        <p:nvSpPr>
          <p:cNvPr id="97287" name="object 8"/>
          <p:cNvSpPr txBox="1">
            <a:spLocks noChangeArrowheads="1"/>
          </p:cNvSpPr>
          <p:nvPr/>
        </p:nvSpPr>
        <p:spPr bwMode="auto">
          <a:xfrm>
            <a:off x="436563" y="1947863"/>
            <a:ext cx="7789862" cy="3317875"/>
          </a:xfrm>
          <a:prstGeom prst="rect">
            <a:avLst/>
          </a:prstGeom>
          <a:noFill/>
          <a:ln w="9525">
            <a:noFill/>
            <a:miter lim="800000"/>
            <a:headEnd/>
            <a:tailEnd/>
          </a:ln>
        </p:spPr>
        <p:txBody>
          <a:bodyPr lIns="0" tIns="12700" rIns="0" bIns="0">
            <a:spAutoFit/>
          </a:bodyPr>
          <a:lstStyle/>
          <a:p>
            <a:pPr marL="123825" indent="-111125">
              <a:spcBef>
                <a:spcPts val="100"/>
              </a:spcBef>
              <a:buFont typeface="Arial" charset="0"/>
              <a:buChar char="•"/>
              <a:tabLst>
                <a:tab pos="144463" algn="l"/>
              </a:tabLst>
            </a:pPr>
            <a:r>
              <a:rPr lang="en-US">
                <a:latin typeface="Times New Roman" pitchFamily="18" charset="0"/>
                <a:cs typeface="Times New Roman" pitchFamily="18" charset="0"/>
              </a:rPr>
              <a:t>The majority of patients with MCL have a disseminated disease requiring  treatment.</a:t>
            </a:r>
          </a:p>
          <a:p>
            <a:pPr marL="123825" indent="-111125">
              <a:buFont typeface="Arial" charset="0"/>
              <a:buChar char="•"/>
              <a:tabLst>
                <a:tab pos="144463" algn="l"/>
              </a:tabLst>
            </a:pPr>
            <a:endParaRPr lang="en-US">
              <a:latin typeface="Times New Roman" pitchFamily="18" charset="0"/>
              <a:cs typeface="Times New Roman" pitchFamily="18" charset="0"/>
            </a:endParaRPr>
          </a:p>
          <a:p>
            <a:pPr marL="123825" indent="-111125">
              <a:buFont typeface="Arial" charset="0"/>
              <a:buChar char="•"/>
              <a:tabLst>
                <a:tab pos="144463" algn="l"/>
              </a:tabLst>
            </a:pPr>
            <a:endParaRPr lang="en-US" sz="1900">
              <a:latin typeface="Times New Roman" pitchFamily="18" charset="0"/>
              <a:cs typeface="Times New Roman" pitchFamily="18" charset="0"/>
            </a:endParaRPr>
          </a:p>
          <a:p>
            <a:pPr marL="123825" indent="-111125">
              <a:buFont typeface="Arial" charset="0"/>
              <a:buChar char="•"/>
              <a:tabLst>
                <a:tab pos="144463" algn="l"/>
              </a:tabLst>
            </a:pPr>
            <a:r>
              <a:rPr lang="en-US">
                <a:latin typeface="Times New Roman" pitchFamily="18" charset="0"/>
                <a:cs typeface="Times New Roman" pitchFamily="18" charset="0"/>
              </a:rPr>
              <a:t>Chemotherapy is the primary treatment modality.</a:t>
            </a:r>
          </a:p>
          <a:p>
            <a:pPr marL="123825" indent="-111125">
              <a:buFont typeface="Arial" charset="0"/>
              <a:buChar char="•"/>
              <a:tabLst>
                <a:tab pos="144463" algn="l"/>
              </a:tabLst>
            </a:pPr>
            <a:endParaRPr lang="en-US" sz="2100">
              <a:latin typeface="Times New Roman" pitchFamily="18" charset="0"/>
              <a:cs typeface="Times New Roman" pitchFamily="18" charset="0"/>
            </a:endParaRPr>
          </a:p>
          <a:p>
            <a:pPr marL="123825" indent="-111125">
              <a:spcBef>
                <a:spcPts val="13"/>
              </a:spcBef>
              <a:buFont typeface="Arial" charset="0"/>
              <a:buChar char="•"/>
              <a:tabLst>
                <a:tab pos="144463" algn="l"/>
              </a:tabLst>
            </a:pPr>
            <a:endParaRPr lang="en-US" sz="1600">
              <a:latin typeface="Times New Roman" pitchFamily="18" charset="0"/>
              <a:cs typeface="Times New Roman" pitchFamily="18" charset="0"/>
            </a:endParaRPr>
          </a:p>
          <a:p>
            <a:pPr marL="123825" indent="-111125">
              <a:buFont typeface="Arial" charset="0"/>
              <a:buChar char="•"/>
              <a:tabLst>
                <a:tab pos="144463" algn="l"/>
              </a:tabLst>
            </a:pPr>
            <a:r>
              <a:rPr lang="en-US">
                <a:latin typeface="Times New Roman" pitchFamily="18" charset="0"/>
                <a:cs typeface="Times New Roman" pitchFamily="18" charset="0"/>
              </a:rPr>
              <a:t>The treatment of MCL involves single alkylating agents as well as combination  chemotherapy (CVP, CHOP).</a:t>
            </a:r>
          </a:p>
          <a:p>
            <a:pPr marL="123825" indent="-111125">
              <a:buFont typeface="Arial" charset="0"/>
              <a:buChar char="•"/>
              <a:tabLst>
                <a:tab pos="144463" algn="l"/>
              </a:tabLst>
            </a:pPr>
            <a:endParaRPr lang="en-US">
              <a:latin typeface="Times New Roman" pitchFamily="18" charset="0"/>
              <a:cs typeface="Times New Roman" pitchFamily="18" charset="0"/>
            </a:endParaRPr>
          </a:p>
          <a:p>
            <a:pPr marL="123825" indent="-111125">
              <a:spcBef>
                <a:spcPts val="13"/>
              </a:spcBef>
              <a:buFont typeface="Arial" charset="0"/>
              <a:buChar char="•"/>
              <a:tabLst>
                <a:tab pos="144463" algn="l"/>
              </a:tabLst>
            </a:pPr>
            <a:endParaRPr lang="en-US" sz="1900">
              <a:latin typeface="Times New Roman" pitchFamily="18" charset="0"/>
              <a:cs typeface="Times New Roman" pitchFamily="18" charset="0"/>
            </a:endParaRPr>
          </a:p>
          <a:p>
            <a:pPr marL="123825" indent="-111125">
              <a:buFont typeface="Arial" charset="0"/>
              <a:buChar char="•"/>
              <a:tabLst>
                <a:tab pos="144463" algn="l"/>
              </a:tabLst>
            </a:pPr>
            <a:r>
              <a:rPr lang="en-US">
                <a:latin typeface="Times New Roman" pitchFamily="18" charset="0"/>
                <a:cs typeface="Times New Roman" pitchFamily="18" charset="0"/>
              </a:rPr>
              <a:t>The median survival of patients with MCL is 4 to 5 years.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5"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8306"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8307"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8308"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8309"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p:nvPr/>
        </p:nvSpPr>
        <p:spPr>
          <a:xfrm>
            <a:off x="365125" y="1303338"/>
            <a:ext cx="5594350" cy="1946275"/>
          </a:xfrm>
          <a:prstGeom prst="rect">
            <a:avLst/>
          </a:prstGeom>
        </p:spPr>
        <p:txBody>
          <a:bodyPr lIns="0" tIns="12700" rIns="0" bIns="0">
            <a:spAutoFit/>
          </a:bodyPr>
          <a:lstStyle/>
          <a:p>
            <a:pPr marL="12700" fontAlgn="auto">
              <a:spcBef>
                <a:spcPts val="100"/>
              </a:spcBef>
              <a:spcAft>
                <a:spcPts val="0"/>
              </a:spcAft>
              <a:defRPr/>
            </a:pPr>
            <a:r>
              <a:rPr spc="-50" dirty="0">
                <a:latin typeface="Times New Roman"/>
                <a:cs typeface="Times New Roman"/>
              </a:rPr>
              <a:t>REFERENCES</a:t>
            </a:r>
            <a:endParaRPr>
              <a:latin typeface="Times New Roman"/>
              <a:cs typeface="Times New Roman"/>
            </a:endParaRPr>
          </a:p>
          <a:p>
            <a:pPr fontAlgn="auto">
              <a:spcBef>
                <a:spcPts val="30"/>
              </a:spcBef>
              <a:spcAft>
                <a:spcPts val="0"/>
              </a:spcAft>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40" dirty="0">
                <a:latin typeface="Times New Roman"/>
                <a:cs typeface="Times New Roman"/>
              </a:rPr>
              <a:t>Devita,</a:t>
            </a:r>
            <a:r>
              <a:rPr spc="15" dirty="0">
                <a:latin typeface="Times New Roman"/>
                <a:cs typeface="Times New Roman"/>
              </a:rPr>
              <a:t> </a:t>
            </a:r>
            <a:r>
              <a:rPr spc="20" dirty="0">
                <a:latin typeface="Times New Roman"/>
                <a:cs typeface="Times New Roman"/>
              </a:rPr>
              <a:t>Hellman’s</a:t>
            </a:r>
            <a:r>
              <a:rPr spc="-50" dirty="0">
                <a:latin typeface="Times New Roman"/>
                <a:cs typeface="Times New Roman"/>
              </a:rPr>
              <a:t> </a:t>
            </a:r>
            <a:r>
              <a:rPr spc="60" dirty="0">
                <a:latin typeface="Times New Roman"/>
                <a:cs typeface="Times New Roman"/>
              </a:rPr>
              <a:t>Concepts</a:t>
            </a:r>
            <a:r>
              <a:rPr spc="-70" dirty="0">
                <a:latin typeface="Times New Roman"/>
                <a:cs typeface="Times New Roman"/>
              </a:rPr>
              <a:t> </a:t>
            </a:r>
            <a:r>
              <a:rPr spc="110" dirty="0">
                <a:latin typeface="Times New Roman"/>
                <a:cs typeface="Times New Roman"/>
              </a:rPr>
              <a:t>and</a:t>
            </a:r>
            <a:r>
              <a:rPr dirty="0">
                <a:latin typeface="Times New Roman"/>
                <a:cs typeface="Times New Roman"/>
              </a:rPr>
              <a:t> </a:t>
            </a:r>
            <a:r>
              <a:rPr spc="50" dirty="0">
                <a:latin typeface="Times New Roman"/>
                <a:cs typeface="Times New Roman"/>
              </a:rPr>
              <a:t>Principles</a:t>
            </a:r>
            <a:r>
              <a:rPr spc="-70" dirty="0">
                <a:latin typeface="Times New Roman"/>
                <a:cs typeface="Times New Roman"/>
              </a:rPr>
              <a:t> </a:t>
            </a:r>
            <a:r>
              <a:rPr spc="15" dirty="0">
                <a:latin typeface="Times New Roman"/>
                <a:cs typeface="Times New Roman"/>
              </a:rPr>
              <a:t>of</a:t>
            </a:r>
            <a:r>
              <a:rPr spc="40" dirty="0">
                <a:latin typeface="Times New Roman"/>
                <a:cs typeface="Times New Roman"/>
              </a:rPr>
              <a:t> </a:t>
            </a:r>
            <a:r>
              <a:rPr spc="50" dirty="0">
                <a:latin typeface="Times New Roman"/>
                <a:cs typeface="Times New Roman"/>
              </a:rPr>
              <a:t>Oncology</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50" dirty="0">
                <a:latin typeface="Times New Roman"/>
                <a:cs typeface="Times New Roman"/>
              </a:rPr>
              <a:t>Robbins </a:t>
            </a:r>
            <a:r>
              <a:rPr spc="-5" dirty="0">
                <a:latin typeface="Times New Roman"/>
                <a:cs typeface="Times New Roman"/>
              </a:rPr>
              <a:t>Basic</a:t>
            </a:r>
            <a:r>
              <a:rPr spc="290" dirty="0">
                <a:latin typeface="Times New Roman"/>
                <a:cs typeface="Times New Roman"/>
              </a:rPr>
              <a:t> </a:t>
            </a:r>
            <a:r>
              <a:rPr spc="55" dirty="0">
                <a:latin typeface="Times New Roman"/>
                <a:cs typeface="Times New Roman"/>
              </a:rPr>
              <a:t>Pathology</a:t>
            </a:r>
            <a:endParaRPr>
              <a:latin typeface="Times New Roman"/>
              <a:cs typeface="Times New Roman"/>
            </a:endParaRPr>
          </a:p>
          <a:p>
            <a:pPr fontAlgn="auto">
              <a:spcBef>
                <a:spcPts val="35"/>
              </a:spcBef>
              <a:spcAft>
                <a:spcPts val="0"/>
              </a:spcAft>
              <a:buFont typeface="Arial"/>
              <a:buChar char="•"/>
              <a:defRPr/>
            </a:pPr>
            <a:endParaRPr sz="1850">
              <a:latin typeface="Times New Roman"/>
              <a:cs typeface="Times New Roman"/>
            </a:endParaRPr>
          </a:p>
          <a:p>
            <a:pPr marL="147955" indent="-135255" fontAlgn="auto">
              <a:spcBef>
                <a:spcPts val="0"/>
              </a:spcBef>
              <a:spcAft>
                <a:spcPts val="0"/>
              </a:spcAft>
              <a:buFont typeface="Arial"/>
              <a:buChar char="•"/>
              <a:tabLst>
                <a:tab pos="148590" algn="l"/>
              </a:tabLst>
              <a:defRPr/>
            </a:pPr>
            <a:r>
              <a:rPr spc="5" dirty="0">
                <a:latin typeface="Times New Roman"/>
                <a:cs typeface="Times New Roman"/>
              </a:rPr>
              <a:t>Sabiston’s </a:t>
            </a:r>
            <a:r>
              <a:rPr spc="35" dirty="0">
                <a:latin typeface="Times New Roman"/>
                <a:cs typeface="Times New Roman"/>
              </a:rPr>
              <a:t>Textbook </a:t>
            </a:r>
            <a:r>
              <a:rPr spc="15" dirty="0">
                <a:latin typeface="Times New Roman"/>
                <a:cs typeface="Times New Roman"/>
              </a:rPr>
              <a:t>of</a:t>
            </a:r>
            <a:r>
              <a:rPr spc="-140" dirty="0">
                <a:latin typeface="Times New Roman"/>
                <a:cs typeface="Times New Roman"/>
              </a:rPr>
              <a:t> </a:t>
            </a:r>
            <a:r>
              <a:rPr spc="25" dirty="0">
                <a:latin typeface="Times New Roman"/>
                <a:cs typeface="Times New Roman"/>
              </a:rPr>
              <a:t>Surgery</a:t>
            </a:r>
            <a:endParaRPr>
              <a:latin typeface="Times New Roman"/>
              <a:cs typeface="Times New Roman"/>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9329" name="object 2"/>
          <p:cNvSpPr>
            <a:spLocks noChangeArrowheads="1"/>
          </p:cNvSpPr>
          <p:nvPr/>
        </p:nvSpPr>
        <p:spPr bwMode="auto">
          <a:xfrm>
            <a:off x="0" y="0"/>
            <a:ext cx="9144000" cy="6858000"/>
          </a:xfrm>
          <a:prstGeom prst="rect">
            <a:avLst/>
          </a:prstGeom>
          <a:blipFill dpi="0" rotWithShape="1">
            <a:blip r:embed="rId2"/>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9330" name="object 3"/>
          <p:cNvSpPr>
            <a:spLocks noChangeArrowheads="1"/>
          </p:cNvSpPr>
          <p:nvPr/>
        </p:nvSpPr>
        <p:spPr bwMode="auto">
          <a:xfrm>
            <a:off x="0" y="0"/>
            <a:ext cx="9144000" cy="1028700"/>
          </a:xfrm>
          <a:prstGeom prst="rect">
            <a:avLst/>
          </a:prstGeom>
          <a:blipFill dpi="0" rotWithShape="1">
            <a:blip r:embed="rId3"/>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9331" name="object 4"/>
          <p:cNvSpPr>
            <a:spLocks noChangeArrowheads="1"/>
          </p:cNvSpPr>
          <p:nvPr/>
        </p:nvSpPr>
        <p:spPr bwMode="auto">
          <a:xfrm>
            <a:off x="4402138" y="0"/>
            <a:ext cx="4741862" cy="600075"/>
          </a:xfrm>
          <a:prstGeom prst="rect">
            <a:avLst/>
          </a:prstGeom>
          <a:blipFill dpi="0" rotWithShape="1">
            <a:blip r:embed="rId4"/>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9332" name="object 5"/>
          <p:cNvSpPr>
            <a:spLocks noChangeArrowheads="1"/>
          </p:cNvSpPr>
          <p:nvPr/>
        </p:nvSpPr>
        <p:spPr bwMode="auto">
          <a:xfrm>
            <a:off x="0" y="0"/>
            <a:ext cx="9088438" cy="1020763"/>
          </a:xfrm>
          <a:prstGeom prst="rect">
            <a:avLst/>
          </a:prstGeom>
          <a:blipFill dpi="0" rotWithShape="1">
            <a:blip r:embed="rId5"/>
            <a:srcRect/>
            <a:stretch>
              <a:fillRect/>
            </a:stretch>
          </a:blipFill>
          <a:ln w="9525">
            <a:noFill/>
            <a:miter lim="800000"/>
            <a:headEnd/>
            <a:tailEnd/>
          </a:ln>
        </p:spPr>
        <p:txBody>
          <a:bodyPr lIns="0" tIns="0" rIns="0" bIns="0"/>
          <a:lstStyle/>
          <a:p>
            <a:endParaRPr lang="en-US">
              <a:latin typeface="Calibri" pitchFamily="34" charset="0"/>
            </a:endParaRPr>
          </a:p>
        </p:txBody>
      </p:sp>
      <p:sp>
        <p:nvSpPr>
          <p:cNvPr id="99333" name="object 6"/>
          <p:cNvSpPr>
            <a:spLocks noChangeArrowheads="1"/>
          </p:cNvSpPr>
          <p:nvPr/>
        </p:nvSpPr>
        <p:spPr bwMode="auto">
          <a:xfrm>
            <a:off x="-1588" y="52388"/>
            <a:ext cx="9145588" cy="901700"/>
          </a:xfrm>
          <a:prstGeom prst="rect">
            <a:avLst/>
          </a:prstGeom>
          <a:blipFill dpi="0" rotWithShape="1">
            <a:blip r:embed="rId6"/>
            <a:srcRect/>
            <a:stretch>
              <a:fillRect/>
            </a:stretch>
          </a:blipFill>
          <a:ln w="9525">
            <a:noFill/>
            <a:miter lim="800000"/>
            <a:headEnd/>
            <a:tailEnd/>
          </a:ln>
        </p:spPr>
        <p:txBody>
          <a:bodyPr lIns="0" tIns="0" rIns="0" bIns="0"/>
          <a:lstStyle/>
          <a:p>
            <a:endParaRPr lang="en-US">
              <a:latin typeface="Calibri" pitchFamily="34" charset="0"/>
            </a:endParaRPr>
          </a:p>
        </p:txBody>
      </p:sp>
      <p:sp>
        <p:nvSpPr>
          <p:cNvPr id="7" name="object 7"/>
          <p:cNvSpPr txBox="1">
            <a:spLocks noGrp="1"/>
          </p:cNvSpPr>
          <p:nvPr>
            <p:ph type="title"/>
          </p:nvPr>
        </p:nvSpPr>
        <p:spPr>
          <a:xfrm>
            <a:off x="3341688" y="1647825"/>
            <a:ext cx="2676525" cy="573088"/>
          </a:xfrm>
        </p:spPr>
        <p:txBody>
          <a:bodyPr tIns="12700" rtlCol="0"/>
          <a:lstStyle/>
          <a:p>
            <a:pPr marL="12700" eaLnBrk="1" fontAlgn="auto" hangingPunct="1">
              <a:spcBef>
                <a:spcPts val="100"/>
              </a:spcBef>
              <a:spcAft>
                <a:spcPts val="0"/>
              </a:spcAft>
              <a:defRPr/>
            </a:pPr>
            <a:r>
              <a:rPr sz="3600" spc="-15" dirty="0"/>
              <a:t>THANK</a:t>
            </a:r>
            <a:r>
              <a:rPr sz="3600" spc="-180" dirty="0"/>
              <a:t> </a:t>
            </a:r>
            <a:r>
              <a:rPr sz="3600" spc="-100" dirty="0"/>
              <a:t>YOU</a:t>
            </a:r>
            <a:endParaRPr sz="36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TotalTime>
  <Words>3935</Words>
  <Application>Microsoft Office PowerPoint</Application>
  <PresentationFormat>On-screen Show (4:3)</PresentationFormat>
  <Paragraphs>910</Paragraphs>
  <Slides>91</Slides>
  <Notes>0</Notes>
  <HiddenSlides>0</HiddenSlides>
  <MMClips>0</MMClips>
  <ScaleCrop>false</ScaleCrop>
  <HeadingPairs>
    <vt:vector size="6" baseType="variant">
      <vt:variant>
        <vt:lpstr>Fonts Used</vt:lpstr>
      </vt:variant>
      <vt:variant>
        <vt:i4>3</vt:i4>
      </vt:variant>
      <vt:variant>
        <vt:lpstr>Design Template</vt:lpstr>
      </vt:variant>
      <vt:variant>
        <vt:i4>1</vt:i4>
      </vt:variant>
      <vt:variant>
        <vt:lpstr>Slide Titles</vt:lpstr>
      </vt:variant>
      <vt:variant>
        <vt:i4>91</vt:i4>
      </vt:variant>
    </vt:vector>
  </HeadingPairs>
  <TitlesOfParts>
    <vt:vector size="95" baseType="lpstr">
      <vt:lpstr>Arial</vt:lpstr>
      <vt:lpstr>Calibri</vt:lpstr>
      <vt:lpstr>Times New Roman</vt:lpstr>
      <vt:lpstr>Office Theme</vt:lpstr>
      <vt:lpstr>LYMPHOMA</vt:lpstr>
      <vt:lpstr>INTRODUCTION</vt:lpstr>
      <vt:lpstr>ANATOMY OF THE LYMPHOID  SYSTEM</vt:lpstr>
      <vt:lpstr>Slide 4</vt:lpstr>
      <vt:lpstr>Slide 5</vt:lpstr>
      <vt:lpstr>Slide 6</vt:lpstr>
      <vt:lpstr>Slide 7</vt:lpstr>
      <vt:lpstr>Slide 8</vt:lpstr>
      <vt:lpstr>Slide 9</vt:lpstr>
      <vt:lpstr>Slide 10</vt:lpstr>
      <vt:lpstr>MUCOSA ASSOCIATED LYMPHOID  TISSUE(MALT)</vt:lpstr>
      <vt:lpstr>Slide 12</vt:lpstr>
      <vt:lpstr>HODGKINS LYMPHOMA</vt:lpstr>
      <vt:lpstr>CLINICAL FEATURES</vt:lpstr>
      <vt:lpstr>B SYMPTOMS :</vt:lpstr>
      <vt:lpstr>Slide 16</vt:lpstr>
      <vt:lpstr>INVESTIGATIONS</vt:lpstr>
      <vt:lpstr>Slide 18</vt:lpstr>
      <vt:lpstr>Slide 19</vt:lpstr>
      <vt:lpstr>F. ADEQUATE SURGICAL BIOPSY OF AFFECTED LYMPH NODES</vt:lpstr>
      <vt:lpstr>Slide 21</vt:lpstr>
      <vt:lpstr>REED STERNBERG CELL</vt:lpstr>
      <vt:lpstr>CLASSIC HODGKINS LYMPHOMA</vt:lpstr>
      <vt:lpstr>NODULAR SCLEROSIS TYPE</vt:lpstr>
      <vt:lpstr>MIXED CELLULARITY TYPE</vt:lpstr>
      <vt:lpstr>LYMPHOCYTE RICH TYPE</vt:lpstr>
      <vt:lpstr>LYMPHOCYTE DEPLETED TYPE</vt:lpstr>
      <vt:lpstr>STAGING OF HODGKINS LYMPHOMA</vt:lpstr>
      <vt:lpstr>Slide 29</vt:lpstr>
      <vt:lpstr>Slide 30</vt:lpstr>
      <vt:lpstr>RADIOTHERAPY</vt:lpstr>
      <vt:lpstr>EXTENDED FIELD RADIOTHERAPY</vt:lpstr>
      <vt:lpstr>Treatment Field FOR MANTLE:</vt:lpstr>
      <vt:lpstr>SUB-DIAPHRAGMATIC FIELD</vt:lpstr>
      <vt:lpstr>Slide 35</vt:lpstr>
      <vt:lpstr>Slide 36</vt:lpstr>
      <vt:lpstr>CHEMOTHERAPY</vt:lpstr>
      <vt:lpstr>PROGNOSTIC GROUPS</vt:lpstr>
      <vt:lpstr>Slide 39</vt:lpstr>
      <vt:lpstr>TREATMENT RELATED SIDE  EFFECTS</vt:lpstr>
      <vt:lpstr>Slide 41</vt:lpstr>
      <vt:lpstr>C) SECONDARY NEOPLASIA</vt:lpstr>
      <vt:lpstr>Slide 43</vt:lpstr>
      <vt:lpstr>GONADAL DYSFUNCTION</vt:lpstr>
      <vt:lpstr>Slide 45</vt:lpstr>
      <vt:lpstr>TREATMENT FAILURES</vt:lpstr>
      <vt:lpstr>NODULAR LYMPHOCYTE PREDOMINANT  HODGKINS LYMPHOMA</vt:lpstr>
      <vt:lpstr>CLINICAL FEATURES</vt:lpstr>
      <vt:lpstr>PATHOLOGY</vt:lpstr>
      <vt:lpstr>TREATMENT</vt:lpstr>
      <vt:lpstr>NON HODGKINS LYMPHOMA</vt:lpstr>
      <vt:lpstr>Slide 52</vt:lpstr>
      <vt:lpstr>Slide 53</vt:lpstr>
      <vt:lpstr>CLINICAL FEATURES</vt:lpstr>
      <vt:lpstr>Slide 55</vt:lpstr>
      <vt:lpstr>Slide 56</vt:lpstr>
      <vt:lpstr>CLASSIFICATION</vt:lpstr>
      <vt:lpstr>INVESTIGATIONS</vt:lpstr>
      <vt:lpstr>Slide 59</vt:lpstr>
      <vt:lpstr>STAGING</vt:lpstr>
      <vt:lpstr>Slide 61</vt:lpstr>
      <vt:lpstr>PROGNOSIS</vt:lpstr>
      <vt:lpstr>FOLLICULAR LYMPHOMA</vt:lpstr>
      <vt:lpstr>PATHOLOGY CONTD..</vt:lpstr>
      <vt:lpstr>Slide 65</vt:lpstr>
      <vt:lpstr>CLINICAL FEATURES</vt:lpstr>
      <vt:lpstr>PROGNOSIS</vt:lpstr>
      <vt:lpstr>TREATMENT</vt:lpstr>
      <vt:lpstr>TREATMENT OF ADVANCED STAGE DISEASE</vt:lpstr>
      <vt:lpstr>Slide 70</vt:lpstr>
      <vt:lpstr>DIFFUSE LARGE B CELL LYMPHOMA</vt:lpstr>
      <vt:lpstr>CLINICAL FEATURES</vt:lpstr>
      <vt:lpstr>Slide 73</vt:lpstr>
      <vt:lpstr>TREATMENT</vt:lpstr>
      <vt:lpstr>Slide 75</vt:lpstr>
      <vt:lpstr>MARGINAL ZONE LYMPHOMAS</vt:lpstr>
      <vt:lpstr>Slide 77</vt:lpstr>
      <vt:lpstr>Slide 78</vt:lpstr>
      <vt:lpstr>Slide 79</vt:lpstr>
      <vt:lpstr>Slide 80</vt:lpstr>
      <vt:lpstr>Slide 81</vt:lpstr>
      <vt:lpstr>EXTRANODAL MARGINAL ZONE  LYMPHOMA</vt:lpstr>
      <vt:lpstr>Slide 83</vt:lpstr>
      <vt:lpstr>CLINICAL FEATURES</vt:lpstr>
      <vt:lpstr>Slide 85</vt:lpstr>
      <vt:lpstr>Slide 86</vt:lpstr>
      <vt:lpstr>MANTLE CELL LYMPHOMA</vt:lpstr>
      <vt:lpstr>CLINICAL FEATURES</vt:lpstr>
      <vt:lpstr>TREATMENT</vt:lpstr>
      <vt:lpstr>Slide 90</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LYMPHOMAS</dc:title>
  <cp:lastModifiedBy>M.ZAMAN</cp:lastModifiedBy>
  <cp:revision>3</cp:revision>
  <dcterms:created xsi:type="dcterms:W3CDTF">2019-10-15T05:52:24Z</dcterms:created>
  <dcterms:modified xsi:type="dcterms:W3CDTF">2019-10-16T14:25:42Z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2017-03-22T00:00:00Z</vt:filetime>
  </property>
  <property fmtid="{D5CDD505-2E9C-101B-9397-08002B2CF9AE}" pid="3" name="Creator">
    <vt:lpwstr>Microsoft® PowerPoint® 2013</vt:lpwstr>
  </property>
  <property fmtid="{D5CDD505-2E9C-101B-9397-08002B2CF9AE}" pid="4" name="LastSaved">
    <vt:filetime>2019-10-15T00:00:00Z</vt:filetime>
  </property>
</Properties>
</file>