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67" r:id="rId3"/>
    <p:sldId id="368" r:id="rId4"/>
    <p:sldId id="369" r:id="rId5"/>
    <p:sldId id="257" r:id="rId6"/>
    <p:sldId id="258" r:id="rId7"/>
    <p:sldId id="259" r:id="rId8"/>
    <p:sldId id="370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375F92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375F92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649851" y="1915020"/>
            <a:ext cx="4044950" cy="4131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375F92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24839" y="-192822"/>
            <a:ext cx="7494320" cy="1664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375F92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199" y="1927986"/>
            <a:ext cx="8229600" cy="4216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DejaVu Sans"/>
                <a:cs typeface="DejaVu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34" Type="http://schemas.openxmlformats.org/officeDocument/2006/relationships/image" Target="../media/image35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33" Type="http://schemas.openxmlformats.org/officeDocument/2006/relationships/image" Target="../media/image34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32" Type="http://schemas.openxmlformats.org/officeDocument/2006/relationships/image" Target="../media/image33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36" Type="http://schemas.openxmlformats.org/officeDocument/2006/relationships/image" Target="../media/image37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31" Type="http://schemas.openxmlformats.org/officeDocument/2006/relationships/image" Target="../media/image3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Relationship Id="rId30" Type="http://schemas.openxmlformats.org/officeDocument/2006/relationships/image" Target="../media/image31.png"/><Relationship Id="rId35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13" Type="http://schemas.openxmlformats.org/officeDocument/2006/relationships/image" Target="../media/image49.png"/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11" Type="http://schemas.openxmlformats.org/officeDocument/2006/relationships/image" Target="../media/image47.png"/><Relationship Id="rId5" Type="http://schemas.openxmlformats.org/officeDocument/2006/relationships/image" Target="../media/image41.jp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0.jp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5" Type="http://schemas.openxmlformats.org/officeDocument/2006/relationships/image" Target="../media/image110.pn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5528" y="1378661"/>
            <a:ext cx="555371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505" dirty="0">
                <a:solidFill>
                  <a:srgbClr val="000000"/>
                </a:solidFill>
                <a:latin typeface="Arial"/>
                <a:cs typeface="Arial"/>
              </a:rPr>
              <a:t>Acute</a:t>
            </a:r>
            <a:r>
              <a:rPr sz="6600" b="1" spc="-40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6600" b="1" spc="-535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6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38400" y="3721074"/>
            <a:ext cx="5334000" cy="2542363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865"/>
              </a:spcBef>
            </a:pPr>
            <a:r>
              <a:rPr lang="en-US" sz="3200" b="1" spc="-204" dirty="0" smtClean="0">
                <a:solidFill>
                  <a:srgbClr val="7030A0"/>
                </a:solidFill>
                <a:latin typeface="Arial"/>
                <a:cs typeface="Arial"/>
              </a:rPr>
              <a:t>Dr. </a:t>
            </a:r>
            <a:r>
              <a:rPr lang="en-US" sz="3200" b="1" spc="-204" dirty="0" err="1" smtClean="0">
                <a:solidFill>
                  <a:srgbClr val="7030A0"/>
                </a:solidFill>
                <a:latin typeface="Arial"/>
                <a:cs typeface="Arial"/>
              </a:rPr>
              <a:t>M.Morsed</a:t>
            </a:r>
            <a:r>
              <a:rPr lang="en-US" sz="3200" b="1" spc="-204" dirty="0" smtClean="0">
                <a:solidFill>
                  <a:srgbClr val="7030A0"/>
                </a:solidFill>
                <a:latin typeface="Arial"/>
                <a:cs typeface="Arial"/>
              </a:rPr>
              <a:t>  </a:t>
            </a:r>
            <a:r>
              <a:rPr lang="en-US" sz="3200" b="1" spc="-204" dirty="0" err="1" smtClean="0">
                <a:solidFill>
                  <a:srgbClr val="7030A0"/>
                </a:solidFill>
                <a:latin typeface="Arial"/>
                <a:cs typeface="Arial"/>
              </a:rPr>
              <a:t>Zaman</a:t>
            </a:r>
            <a:r>
              <a:rPr lang="en-US" sz="3200" b="1" spc="-204" dirty="0" smtClean="0">
                <a:solidFill>
                  <a:srgbClr val="7030A0"/>
                </a:solidFill>
                <a:latin typeface="Arial"/>
                <a:cs typeface="Arial"/>
              </a:rPr>
              <a:t> </a:t>
            </a:r>
            <a:r>
              <a:rPr lang="en-US" sz="3200" b="1" spc="-204" dirty="0" err="1" smtClean="0">
                <a:solidFill>
                  <a:srgbClr val="7030A0"/>
                </a:solidFill>
                <a:latin typeface="Arial"/>
                <a:cs typeface="Arial"/>
              </a:rPr>
              <a:t>Miah</a:t>
            </a:r>
            <a:endParaRPr lang="en-US" sz="3200" b="1" spc="-204" dirty="0" smtClean="0">
              <a:solidFill>
                <a:srgbClr val="7030A0"/>
              </a:solidFill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865"/>
              </a:spcBef>
            </a:pPr>
            <a:r>
              <a:rPr lang="en-US" sz="2400" b="1" spc="-204" dirty="0" smtClean="0">
                <a:latin typeface="Arial"/>
                <a:cs typeface="Arial"/>
              </a:rPr>
              <a:t>Assistant Prof. &amp; Head</a:t>
            </a:r>
          </a:p>
          <a:p>
            <a:pPr marL="12700" algn="ctr">
              <a:lnSpc>
                <a:spcPct val="100000"/>
              </a:lnSpc>
              <a:spcBef>
                <a:spcPts val="865"/>
              </a:spcBef>
            </a:pPr>
            <a:r>
              <a:rPr lang="en-US" sz="2400" b="1" spc="-204" dirty="0" smtClean="0">
                <a:latin typeface="Arial"/>
                <a:cs typeface="Arial"/>
              </a:rPr>
              <a:t>Department of </a:t>
            </a:r>
            <a:r>
              <a:rPr lang="en-US" sz="2400" b="1" spc="-204" dirty="0" err="1" smtClean="0">
                <a:latin typeface="Arial"/>
                <a:cs typeface="Arial"/>
              </a:rPr>
              <a:t>Haematology</a:t>
            </a:r>
            <a:endParaRPr lang="en-US" sz="2400" b="1" spc="-204" dirty="0" smtClean="0"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865"/>
              </a:spcBef>
            </a:pPr>
            <a:r>
              <a:rPr lang="en-US" sz="2400" b="1" spc="-204" dirty="0" smtClean="0">
                <a:latin typeface="Arial"/>
                <a:cs typeface="Arial"/>
              </a:rPr>
              <a:t> Rajshahi Medical College.</a:t>
            </a:r>
          </a:p>
          <a:p>
            <a:pPr marL="12700" algn="ctr">
              <a:lnSpc>
                <a:spcPct val="100000"/>
              </a:lnSpc>
              <a:spcBef>
                <a:spcPts val="865"/>
              </a:spcBef>
            </a:pPr>
            <a:r>
              <a:rPr lang="en-US" sz="2400" b="1" spc="-204" dirty="0" smtClean="0">
                <a:solidFill>
                  <a:srgbClr val="7030A0"/>
                </a:solidFill>
                <a:latin typeface="Arial"/>
                <a:cs typeface="Arial"/>
              </a:rPr>
              <a:t>WWW. </a:t>
            </a:r>
            <a:r>
              <a:rPr lang="en-US" sz="2400" b="1" spc="-204" dirty="0">
                <a:solidFill>
                  <a:srgbClr val="7030A0"/>
                </a:solidFill>
                <a:latin typeface="Arial"/>
                <a:cs typeface="Arial"/>
              </a:rPr>
              <a:t>d</a:t>
            </a:r>
            <a:r>
              <a:rPr lang="en-US" sz="2400" b="1" spc="-204" dirty="0" smtClean="0">
                <a:solidFill>
                  <a:srgbClr val="7030A0"/>
                </a:solidFill>
                <a:latin typeface="Arial"/>
                <a:cs typeface="Arial"/>
              </a:rPr>
              <a:t>rmzaman.com</a:t>
            </a:r>
            <a:endParaRPr sz="2400" dirty="0">
              <a:solidFill>
                <a:srgbClr val="7030A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927986"/>
            <a:ext cx="8229600" cy="2492990"/>
          </a:xfrm>
        </p:spPr>
        <p:txBody>
          <a:bodyPr/>
          <a:lstStyle/>
          <a:p>
            <a:pPr algn="ctr"/>
            <a:r>
              <a:rPr lang="en-US" sz="5400" dirty="0" err="1" smtClean="0"/>
              <a:t>Lukaemia</a:t>
            </a:r>
            <a:r>
              <a:rPr lang="en-US" sz="5400" dirty="0" smtClean="0"/>
              <a:t> is curable?</a:t>
            </a:r>
          </a:p>
          <a:p>
            <a:pPr algn="ctr"/>
            <a:r>
              <a:rPr lang="en-US" sz="5400" dirty="0" smtClean="0"/>
              <a:t> A. Yes</a:t>
            </a:r>
          </a:p>
          <a:p>
            <a:pPr algn="ctr"/>
            <a:r>
              <a:rPr lang="en-US" sz="5400" dirty="0" smtClean="0"/>
              <a:t>B. Not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410089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927986"/>
            <a:ext cx="8229600" cy="1862048"/>
          </a:xfrm>
        </p:spPr>
        <p:txBody>
          <a:bodyPr/>
          <a:lstStyle/>
          <a:p>
            <a:pPr algn="ctr"/>
            <a:r>
              <a:rPr lang="en-US" sz="3200" dirty="0" err="1" smtClean="0"/>
              <a:t>Leukamia</a:t>
            </a:r>
            <a:r>
              <a:rPr lang="en-US" sz="3200" dirty="0" smtClean="0"/>
              <a:t> treatment available in Bangladesh?</a:t>
            </a:r>
          </a:p>
          <a:p>
            <a:pPr algn="ctr"/>
            <a:r>
              <a:rPr lang="en-US" sz="3200" dirty="0" smtClean="0"/>
              <a:t>A</a:t>
            </a:r>
            <a:r>
              <a:rPr lang="en-US" sz="3200" dirty="0"/>
              <a:t>. Yes</a:t>
            </a:r>
          </a:p>
          <a:p>
            <a:pPr algn="ctr"/>
            <a:r>
              <a:rPr lang="en-US" sz="3200" dirty="0"/>
              <a:t>B. Not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68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927986"/>
            <a:ext cx="8229600" cy="1677382"/>
          </a:xfrm>
        </p:spPr>
        <p:txBody>
          <a:bodyPr/>
          <a:lstStyle/>
          <a:p>
            <a:pPr algn="ctr"/>
            <a:r>
              <a:rPr lang="en-US" sz="2800" dirty="0" err="1"/>
              <a:t>Leukamia</a:t>
            </a:r>
            <a:r>
              <a:rPr lang="en-US" sz="2800" dirty="0"/>
              <a:t> treatment available in </a:t>
            </a:r>
            <a:r>
              <a:rPr lang="en-US" sz="2800" dirty="0" smtClean="0"/>
              <a:t>Rajshahi?</a:t>
            </a:r>
            <a:endParaRPr lang="en-US" sz="2800" dirty="0"/>
          </a:p>
          <a:p>
            <a:pPr algn="ctr"/>
            <a:r>
              <a:rPr lang="en-US" sz="2800" dirty="0"/>
              <a:t>A. Yes</a:t>
            </a:r>
          </a:p>
          <a:p>
            <a:pPr algn="ctr"/>
            <a:r>
              <a:rPr lang="en-US" sz="2800" dirty="0"/>
              <a:t>B. Not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63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2140" y="1461261"/>
            <a:ext cx="8084184" cy="216597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  <a:tabLst>
                <a:tab pos="242570" algn="l"/>
              </a:tabLst>
            </a:pPr>
            <a:r>
              <a:rPr sz="2800" b="1" spc="-204" dirty="0" smtClean="0">
                <a:latin typeface="Arial"/>
                <a:cs typeface="Arial"/>
              </a:rPr>
              <a:t>Is </a:t>
            </a:r>
            <a:r>
              <a:rPr sz="2800" b="1" spc="-150" dirty="0">
                <a:latin typeface="Arial"/>
                <a:cs typeface="Arial"/>
              </a:rPr>
              <a:t>a </a:t>
            </a:r>
            <a:r>
              <a:rPr sz="2800" b="1" spc="-195" dirty="0">
                <a:latin typeface="Arial"/>
                <a:cs typeface="Arial"/>
              </a:rPr>
              <a:t>group </a:t>
            </a:r>
            <a:r>
              <a:rPr sz="2800" b="1" spc="-110" dirty="0">
                <a:latin typeface="Arial"/>
                <a:cs typeface="Arial"/>
              </a:rPr>
              <a:t>of </a:t>
            </a:r>
            <a:r>
              <a:rPr sz="2800" b="1" spc="-150" dirty="0">
                <a:latin typeface="Arial"/>
                <a:cs typeface="Arial"/>
              </a:rPr>
              <a:t>malignant (neoplastic) </a:t>
            </a:r>
            <a:r>
              <a:rPr sz="2800" b="1" spc="-195" dirty="0">
                <a:latin typeface="Arial"/>
                <a:cs typeface="Arial"/>
              </a:rPr>
              <a:t>disorders </a:t>
            </a:r>
            <a:r>
              <a:rPr sz="2800" b="1" spc="-50" dirty="0">
                <a:latin typeface="Arial"/>
                <a:cs typeface="Arial"/>
              </a:rPr>
              <a:t>, </a:t>
            </a:r>
            <a:r>
              <a:rPr sz="2800" b="1" spc="-170" dirty="0">
                <a:latin typeface="Arial"/>
                <a:cs typeface="Arial"/>
              </a:rPr>
              <a:t>characterized  </a:t>
            </a:r>
            <a:r>
              <a:rPr sz="2800" b="1" spc="-200" dirty="0">
                <a:latin typeface="Arial"/>
                <a:cs typeface="Arial"/>
              </a:rPr>
              <a:t>by </a:t>
            </a:r>
            <a:r>
              <a:rPr sz="2800" b="1" spc="-95" dirty="0">
                <a:latin typeface="Arial"/>
                <a:cs typeface="Arial"/>
              </a:rPr>
              <a:t>the </a:t>
            </a:r>
            <a:r>
              <a:rPr sz="2800" b="1" spc="-165" dirty="0">
                <a:latin typeface="Arial"/>
                <a:cs typeface="Arial"/>
              </a:rPr>
              <a:t>clonal </a:t>
            </a:r>
            <a:r>
              <a:rPr sz="2800" b="1" spc="-195" dirty="0">
                <a:latin typeface="Arial"/>
                <a:cs typeface="Arial"/>
              </a:rPr>
              <a:t>expansion </a:t>
            </a:r>
            <a:r>
              <a:rPr sz="2800" b="1" spc="-175" dirty="0">
                <a:latin typeface="Arial"/>
                <a:cs typeface="Arial"/>
              </a:rPr>
              <a:t>and </a:t>
            </a:r>
            <a:r>
              <a:rPr sz="2800" b="1" spc="-170" dirty="0">
                <a:latin typeface="Arial"/>
                <a:cs typeface="Arial"/>
              </a:rPr>
              <a:t>accumulation </a:t>
            </a:r>
            <a:r>
              <a:rPr sz="2800" b="1" spc="-110" dirty="0">
                <a:latin typeface="Arial"/>
                <a:cs typeface="Arial"/>
              </a:rPr>
              <a:t>of </a:t>
            </a:r>
            <a:r>
              <a:rPr sz="2800" b="1" spc="-160" dirty="0">
                <a:latin typeface="Arial"/>
                <a:cs typeface="Arial"/>
              </a:rPr>
              <a:t>one </a:t>
            </a:r>
            <a:r>
              <a:rPr sz="2800" b="1" spc="-130" dirty="0">
                <a:latin typeface="Arial"/>
                <a:cs typeface="Arial"/>
              </a:rPr>
              <a:t>or </a:t>
            </a:r>
            <a:r>
              <a:rPr sz="2800" b="1" spc="-150" dirty="0">
                <a:latin typeface="Arial"/>
                <a:cs typeface="Arial"/>
              </a:rPr>
              <a:t>more </a:t>
            </a:r>
            <a:r>
              <a:rPr sz="2800" b="1" spc="-160" dirty="0">
                <a:latin typeface="Arial"/>
                <a:cs typeface="Arial"/>
              </a:rPr>
              <a:t>blood  </a:t>
            </a:r>
            <a:r>
              <a:rPr sz="2800" b="1" spc="-155" dirty="0">
                <a:latin typeface="Arial"/>
                <a:cs typeface="Arial"/>
              </a:rPr>
              <a:t>cell </a:t>
            </a:r>
            <a:r>
              <a:rPr sz="2800" b="1" spc="-140" dirty="0">
                <a:latin typeface="Arial"/>
                <a:cs typeface="Arial"/>
              </a:rPr>
              <a:t>line(s) </a:t>
            </a:r>
            <a:r>
              <a:rPr sz="2800" b="1" spc="-50" dirty="0">
                <a:latin typeface="Arial"/>
                <a:cs typeface="Arial"/>
              </a:rPr>
              <a:t>, </a:t>
            </a:r>
            <a:r>
              <a:rPr sz="2800" b="1" spc="-80" dirty="0">
                <a:latin typeface="Arial"/>
                <a:cs typeface="Arial"/>
              </a:rPr>
              <a:t>with </a:t>
            </a:r>
            <a:r>
              <a:rPr sz="2800" b="1" spc="-135" dirty="0">
                <a:latin typeface="Arial"/>
                <a:cs typeface="Arial"/>
              </a:rPr>
              <a:t>eventual </a:t>
            </a:r>
            <a:r>
              <a:rPr sz="2800" b="1" spc="-150" dirty="0">
                <a:latin typeface="Arial"/>
                <a:cs typeface="Arial"/>
              </a:rPr>
              <a:t>involvement </a:t>
            </a:r>
            <a:r>
              <a:rPr sz="2800" b="1" spc="-110" dirty="0">
                <a:latin typeface="Arial"/>
                <a:cs typeface="Arial"/>
              </a:rPr>
              <a:t>of </a:t>
            </a:r>
            <a:r>
              <a:rPr sz="2800" b="1" spc="-105" dirty="0">
                <a:latin typeface="Arial"/>
                <a:cs typeface="Arial"/>
              </a:rPr>
              <a:t>all </a:t>
            </a:r>
            <a:r>
              <a:rPr sz="2800" b="1" spc="-140" dirty="0">
                <a:latin typeface="Arial"/>
                <a:cs typeface="Arial"/>
              </a:rPr>
              <a:t>hematopoietic  </a:t>
            </a:r>
            <a:r>
              <a:rPr sz="2800" b="1" spc="-225" dirty="0">
                <a:latin typeface="Arial"/>
                <a:cs typeface="Arial"/>
              </a:rPr>
              <a:t>organs </a:t>
            </a:r>
            <a:r>
              <a:rPr sz="2800" b="1" spc="-170" dirty="0">
                <a:latin typeface="Arial"/>
                <a:cs typeface="Arial"/>
              </a:rPr>
              <a:t>and </a:t>
            </a:r>
            <a:r>
              <a:rPr sz="2800" b="1" spc="-110" dirty="0">
                <a:latin typeface="Arial"/>
                <a:cs typeface="Arial"/>
              </a:rPr>
              <a:t>other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200" dirty="0">
                <a:latin typeface="Arial"/>
                <a:cs typeface="Arial"/>
              </a:rPr>
              <a:t>organs.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5714" y="355600"/>
            <a:ext cx="30499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49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60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3733798"/>
            <a:ext cx="9144000" cy="3124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041" y="0"/>
            <a:ext cx="8578850" cy="2200275"/>
          </a:xfrm>
          <a:prstGeom prst="rect">
            <a:avLst/>
          </a:prstGeom>
        </p:spPr>
        <p:txBody>
          <a:bodyPr vert="horz" wrap="square" lIns="0" tIns="390525" rIns="0" bIns="0" rtlCol="0">
            <a:spAutoFit/>
          </a:bodyPr>
          <a:lstStyle/>
          <a:p>
            <a:pPr marL="2776220">
              <a:lnSpc>
                <a:spcPct val="100000"/>
              </a:lnSpc>
              <a:spcBef>
                <a:spcPts val="3075"/>
              </a:spcBef>
            </a:pPr>
            <a:r>
              <a:rPr sz="6000" b="1" spc="-49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6000" dirty="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  <a:spcBef>
                <a:spcPts val="1190"/>
              </a:spcBef>
            </a:pPr>
            <a:r>
              <a:rPr sz="2400" b="1" spc="-250" dirty="0">
                <a:solidFill>
                  <a:srgbClr val="000000"/>
                </a:solidFill>
                <a:latin typeface="Arial"/>
                <a:cs typeface="Arial"/>
              </a:rPr>
              <a:t>Tow </a:t>
            </a:r>
            <a:r>
              <a:rPr lang="en-US" sz="2400" b="1" spc="-25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130" dirty="0" smtClean="0">
                <a:solidFill>
                  <a:srgbClr val="000000"/>
                </a:solidFill>
                <a:latin typeface="Arial"/>
                <a:cs typeface="Arial"/>
              </a:rPr>
              <a:t>or </a:t>
            </a:r>
            <a:r>
              <a:rPr sz="2400" b="1" spc="-150" dirty="0">
                <a:solidFill>
                  <a:srgbClr val="000000"/>
                </a:solidFill>
                <a:latin typeface="Arial"/>
                <a:cs typeface="Arial"/>
              </a:rPr>
              <a:t>more </a:t>
            </a:r>
            <a:r>
              <a:rPr sz="2400" b="1" spc="-120" dirty="0">
                <a:solidFill>
                  <a:srgbClr val="000000"/>
                </a:solidFill>
                <a:latin typeface="Arial"/>
                <a:cs typeface="Arial"/>
              </a:rPr>
              <a:t>Mutations </a:t>
            </a:r>
            <a:r>
              <a:rPr sz="2400" b="1" spc="-100" dirty="0">
                <a:solidFill>
                  <a:srgbClr val="000000"/>
                </a:solidFill>
                <a:latin typeface="Arial"/>
                <a:cs typeface="Arial"/>
              </a:rPr>
              <a:t>within </a:t>
            </a:r>
            <a:r>
              <a:rPr sz="2400" b="1" spc="-95" dirty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sz="2400" b="1" spc="-195" dirty="0">
                <a:solidFill>
                  <a:srgbClr val="000000"/>
                </a:solidFill>
                <a:latin typeface="Arial"/>
                <a:cs typeface="Arial"/>
              </a:rPr>
              <a:t>genome </a:t>
            </a:r>
            <a:r>
              <a:rPr sz="2400" b="1" spc="-110" dirty="0">
                <a:solidFill>
                  <a:srgbClr val="000000"/>
                </a:solidFill>
                <a:latin typeface="Arial"/>
                <a:cs typeface="Arial"/>
              </a:rPr>
              <a:t>of </a:t>
            </a:r>
            <a:r>
              <a:rPr sz="2400" b="1" spc="-385" dirty="0">
                <a:solidFill>
                  <a:srgbClr val="000000"/>
                </a:solidFill>
                <a:latin typeface="Arial"/>
                <a:cs typeface="Arial"/>
              </a:rPr>
              <a:t>HSC </a:t>
            </a:r>
            <a:r>
              <a:rPr sz="2400" b="1" spc="-130" dirty="0">
                <a:solidFill>
                  <a:srgbClr val="000000"/>
                </a:solidFill>
                <a:latin typeface="Arial"/>
                <a:cs typeface="Arial"/>
              </a:rPr>
              <a:t>or </a:t>
            </a:r>
            <a:r>
              <a:rPr sz="2400" b="1" spc="-110" dirty="0">
                <a:solidFill>
                  <a:srgbClr val="000000"/>
                </a:solidFill>
                <a:latin typeface="Arial"/>
                <a:cs typeface="Arial"/>
              </a:rPr>
              <a:t>multipotential  </a:t>
            </a:r>
            <a:r>
              <a:rPr sz="2400" b="1" spc="-165" dirty="0">
                <a:solidFill>
                  <a:srgbClr val="000000"/>
                </a:solidFill>
                <a:latin typeface="Arial"/>
                <a:cs typeface="Arial"/>
              </a:rPr>
              <a:t>progenitors/precursors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73491" y="1905761"/>
            <a:ext cx="198755" cy="771525"/>
          </a:xfrm>
          <a:custGeom>
            <a:avLst/>
            <a:gdLst/>
            <a:ahLst/>
            <a:cxnLst/>
            <a:rect l="l" t="t" r="r" b="b"/>
            <a:pathLst>
              <a:path w="198754" h="771525">
                <a:moveTo>
                  <a:pt x="19063" y="573141"/>
                </a:moveTo>
                <a:lnTo>
                  <a:pt x="10751" y="575945"/>
                </a:lnTo>
                <a:lnTo>
                  <a:pt x="4198" y="581810"/>
                </a:lnTo>
                <a:lnTo>
                  <a:pt x="527" y="589438"/>
                </a:lnTo>
                <a:lnTo>
                  <a:pt x="0" y="597876"/>
                </a:lnTo>
                <a:lnTo>
                  <a:pt x="2877" y="606171"/>
                </a:lnTo>
                <a:lnTo>
                  <a:pt x="99270" y="771525"/>
                </a:lnTo>
                <a:lnTo>
                  <a:pt x="124812" y="727710"/>
                </a:lnTo>
                <a:lnTo>
                  <a:pt x="77172" y="727710"/>
                </a:lnTo>
                <a:lnTo>
                  <a:pt x="77172" y="645994"/>
                </a:lnTo>
                <a:lnTo>
                  <a:pt x="40977" y="583946"/>
                </a:lnTo>
                <a:lnTo>
                  <a:pt x="35165" y="577391"/>
                </a:lnTo>
                <a:lnTo>
                  <a:pt x="27531" y="573706"/>
                </a:lnTo>
                <a:lnTo>
                  <a:pt x="19063" y="573141"/>
                </a:lnTo>
                <a:close/>
              </a:path>
              <a:path w="198754" h="771525">
                <a:moveTo>
                  <a:pt x="77172" y="645994"/>
                </a:moveTo>
                <a:lnTo>
                  <a:pt x="77172" y="727710"/>
                </a:lnTo>
                <a:lnTo>
                  <a:pt x="121368" y="727710"/>
                </a:lnTo>
                <a:lnTo>
                  <a:pt x="121368" y="716534"/>
                </a:lnTo>
                <a:lnTo>
                  <a:pt x="80220" y="716534"/>
                </a:lnTo>
                <a:lnTo>
                  <a:pt x="99270" y="683876"/>
                </a:lnTo>
                <a:lnTo>
                  <a:pt x="77172" y="645994"/>
                </a:lnTo>
                <a:close/>
              </a:path>
              <a:path w="198754" h="771525">
                <a:moveTo>
                  <a:pt x="179476" y="573141"/>
                </a:moveTo>
                <a:lnTo>
                  <a:pt x="171009" y="573706"/>
                </a:lnTo>
                <a:lnTo>
                  <a:pt x="163375" y="577391"/>
                </a:lnTo>
                <a:lnTo>
                  <a:pt x="157563" y="583946"/>
                </a:lnTo>
                <a:lnTo>
                  <a:pt x="121368" y="645994"/>
                </a:lnTo>
                <a:lnTo>
                  <a:pt x="121368" y="727710"/>
                </a:lnTo>
                <a:lnTo>
                  <a:pt x="124812" y="727710"/>
                </a:lnTo>
                <a:lnTo>
                  <a:pt x="195663" y="606171"/>
                </a:lnTo>
                <a:lnTo>
                  <a:pt x="198540" y="597876"/>
                </a:lnTo>
                <a:lnTo>
                  <a:pt x="198012" y="589438"/>
                </a:lnTo>
                <a:lnTo>
                  <a:pt x="194341" y="581810"/>
                </a:lnTo>
                <a:lnTo>
                  <a:pt x="187789" y="575945"/>
                </a:lnTo>
                <a:lnTo>
                  <a:pt x="179476" y="573141"/>
                </a:lnTo>
                <a:close/>
              </a:path>
              <a:path w="198754" h="771525">
                <a:moveTo>
                  <a:pt x="99270" y="683876"/>
                </a:moveTo>
                <a:lnTo>
                  <a:pt x="80220" y="716534"/>
                </a:lnTo>
                <a:lnTo>
                  <a:pt x="118320" y="716534"/>
                </a:lnTo>
                <a:lnTo>
                  <a:pt x="99270" y="683876"/>
                </a:lnTo>
                <a:close/>
              </a:path>
              <a:path w="198754" h="771525">
                <a:moveTo>
                  <a:pt x="121368" y="645994"/>
                </a:moveTo>
                <a:lnTo>
                  <a:pt x="99270" y="683876"/>
                </a:lnTo>
                <a:lnTo>
                  <a:pt x="118320" y="716534"/>
                </a:lnTo>
                <a:lnTo>
                  <a:pt x="121368" y="716534"/>
                </a:lnTo>
                <a:lnTo>
                  <a:pt x="121368" y="645994"/>
                </a:lnTo>
                <a:close/>
              </a:path>
              <a:path w="198754" h="771525">
                <a:moveTo>
                  <a:pt x="121368" y="0"/>
                </a:moveTo>
                <a:lnTo>
                  <a:pt x="77172" y="0"/>
                </a:lnTo>
                <a:lnTo>
                  <a:pt x="77172" y="645994"/>
                </a:lnTo>
                <a:lnTo>
                  <a:pt x="99270" y="683876"/>
                </a:lnTo>
                <a:lnTo>
                  <a:pt x="121368" y="645994"/>
                </a:lnTo>
                <a:lnTo>
                  <a:pt x="12136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73491" y="3582161"/>
            <a:ext cx="198755" cy="771525"/>
          </a:xfrm>
          <a:custGeom>
            <a:avLst/>
            <a:gdLst/>
            <a:ahLst/>
            <a:cxnLst/>
            <a:rect l="l" t="t" r="r" b="b"/>
            <a:pathLst>
              <a:path w="198754" h="771525">
                <a:moveTo>
                  <a:pt x="19063" y="573141"/>
                </a:moveTo>
                <a:lnTo>
                  <a:pt x="10751" y="575944"/>
                </a:lnTo>
                <a:lnTo>
                  <a:pt x="4198" y="581810"/>
                </a:lnTo>
                <a:lnTo>
                  <a:pt x="527" y="589438"/>
                </a:lnTo>
                <a:lnTo>
                  <a:pt x="0" y="597876"/>
                </a:lnTo>
                <a:lnTo>
                  <a:pt x="2877" y="606170"/>
                </a:lnTo>
                <a:lnTo>
                  <a:pt x="99270" y="771525"/>
                </a:lnTo>
                <a:lnTo>
                  <a:pt x="124812" y="727710"/>
                </a:lnTo>
                <a:lnTo>
                  <a:pt x="77172" y="727710"/>
                </a:lnTo>
                <a:lnTo>
                  <a:pt x="77172" y="645994"/>
                </a:lnTo>
                <a:lnTo>
                  <a:pt x="40977" y="583945"/>
                </a:lnTo>
                <a:lnTo>
                  <a:pt x="35165" y="577391"/>
                </a:lnTo>
                <a:lnTo>
                  <a:pt x="27531" y="573706"/>
                </a:lnTo>
                <a:lnTo>
                  <a:pt x="19063" y="573141"/>
                </a:lnTo>
                <a:close/>
              </a:path>
              <a:path w="198754" h="771525">
                <a:moveTo>
                  <a:pt x="77172" y="645994"/>
                </a:moveTo>
                <a:lnTo>
                  <a:pt x="77172" y="727710"/>
                </a:lnTo>
                <a:lnTo>
                  <a:pt x="121368" y="727710"/>
                </a:lnTo>
                <a:lnTo>
                  <a:pt x="121368" y="716533"/>
                </a:lnTo>
                <a:lnTo>
                  <a:pt x="80220" y="716533"/>
                </a:lnTo>
                <a:lnTo>
                  <a:pt x="99270" y="683876"/>
                </a:lnTo>
                <a:lnTo>
                  <a:pt x="77172" y="645994"/>
                </a:lnTo>
                <a:close/>
              </a:path>
              <a:path w="198754" h="771525">
                <a:moveTo>
                  <a:pt x="179476" y="573141"/>
                </a:moveTo>
                <a:lnTo>
                  <a:pt x="171009" y="573706"/>
                </a:lnTo>
                <a:lnTo>
                  <a:pt x="163375" y="577391"/>
                </a:lnTo>
                <a:lnTo>
                  <a:pt x="157563" y="583945"/>
                </a:lnTo>
                <a:lnTo>
                  <a:pt x="121368" y="645994"/>
                </a:lnTo>
                <a:lnTo>
                  <a:pt x="121368" y="727710"/>
                </a:lnTo>
                <a:lnTo>
                  <a:pt x="124812" y="727710"/>
                </a:lnTo>
                <a:lnTo>
                  <a:pt x="195663" y="606170"/>
                </a:lnTo>
                <a:lnTo>
                  <a:pt x="198540" y="597876"/>
                </a:lnTo>
                <a:lnTo>
                  <a:pt x="198012" y="589438"/>
                </a:lnTo>
                <a:lnTo>
                  <a:pt x="194341" y="581810"/>
                </a:lnTo>
                <a:lnTo>
                  <a:pt x="187789" y="575944"/>
                </a:lnTo>
                <a:lnTo>
                  <a:pt x="179476" y="573141"/>
                </a:lnTo>
                <a:close/>
              </a:path>
              <a:path w="198754" h="771525">
                <a:moveTo>
                  <a:pt x="99270" y="683876"/>
                </a:moveTo>
                <a:lnTo>
                  <a:pt x="80220" y="716533"/>
                </a:lnTo>
                <a:lnTo>
                  <a:pt x="118320" y="716533"/>
                </a:lnTo>
                <a:lnTo>
                  <a:pt x="99270" y="683876"/>
                </a:lnTo>
                <a:close/>
              </a:path>
              <a:path w="198754" h="771525">
                <a:moveTo>
                  <a:pt x="121368" y="645994"/>
                </a:moveTo>
                <a:lnTo>
                  <a:pt x="99270" y="683876"/>
                </a:lnTo>
                <a:lnTo>
                  <a:pt x="118320" y="716533"/>
                </a:lnTo>
                <a:lnTo>
                  <a:pt x="121368" y="716533"/>
                </a:lnTo>
                <a:lnTo>
                  <a:pt x="121368" y="645994"/>
                </a:lnTo>
                <a:close/>
              </a:path>
              <a:path w="198754" h="771525">
                <a:moveTo>
                  <a:pt x="121368" y="0"/>
                </a:moveTo>
                <a:lnTo>
                  <a:pt x="77172" y="0"/>
                </a:lnTo>
                <a:lnTo>
                  <a:pt x="77172" y="645994"/>
                </a:lnTo>
                <a:lnTo>
                  <a:pt x="99270" y="683876"/>
                </a:lnTo>
                <a:lnTo>
                  <a:pt x="121368" y="645994"/>
                </a:lnTo>
                <a:lnTo>
                  <a:pt x="12136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72921" y="2757042"/>
            <a:ext cx="6597015" cy="3655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8345" marR="721995" indent="211454">
              <a:lnSpc>
                <a:spcPct val="100000"/>
              </a:lnSpc>
              <a:spcBef>
                <a:spcPts val="100"/>
              </a:spcBef>
            </a:pPr>
            <a:r>
              <a:rPr sz="2400" b="1" spc="-150" dirty="0">
                <a:latin typeface="Arial"/>
                <a:cs typeface="Arial"/>
              </a:rPr>
              <a:t>Activation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95" dirty="0">
                <a:latin typeface="Arial"/>
                <a:cs typeface="Arial"/>
              </a:rPr>
              <a:t>specific </a:t>
            </a:r>
            <a:r>
              <a:rPr sz="2400" b="1" spc="-170" dirty="0">
                <a:latin typeface="Arial"/>
                <a:cs typeface="Arial"/>
              </a:rPr>
              <a:t>proto-oncogene  </a:t>
            </a:r>
            <a:r>
              <a:rPr sz="2400" b="1" spc="-140" dirty="0">
                <a:latin typeface="Arial"/>
                <a:cs typeface="Arial"/>
              </a:rPr>
              <a:t>De-activation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20" dirty="0">
                <a:latin typeface="Arial"/>
                <a:cs typeface="Arial"/>
              </a:rPr>
              <a:t>tumor </a:t>
            </a:r>
            <a:r>
              <a:rPr sz="2400" b="1" spc="-220" dirty="0">
                <a:latin typeface="Arial"/>
                <a:cs typeface="Arial"/>
              </a:rPr>
              <a:t>suppressor</a:t>
            </a:r>
            <a:r>
              <a:rPr sz="2400" b="1" spc="-125" dirty="0">
                <a:latin typeface="Arial"/>
                <a:cs typeface="Arial"/>
              </a:rPr>
              <a:t> </a:t>
            </a:r>
            <a:r>
              <a:rPr sz="2400" b="1" spc="-240" dirty="0">
                <a:latin typeface="Arial"/>
                <a:cs typeface="Arial"/>
              </a:rPr>
              <a:t>genes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5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210" dirty="0">
                <a:latin typeface="Arial"/>
                <a:cs typeface="Arial"/>
              </a:rPr>
              <a:t>Clone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200" dirty="0">
                <a:latin typeface="Arial"/>
                <a:cs typeface="Arial"/>
              </a:rPr>
              <a:t>cells </a:t>
            </a:r>
            <a:r>
              <a:rPr sz="2400" b="1" spc="-80" dirty="0">
                <a:latin typeface="Arial"/>
                <a:cs typeface="Arial"/>
              </a:rPr>
              <a:t>with </a:t>
            </a:r>
            <a:r>
              <a:rPr sz="2400" b="1" spc="-185" dirty="0">
                <a:latin typeface="Arial"/>
                <a:cs typeface="Arial"/>
              </a:rPr>
              <a:t>characteristics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50" dirty="0">
                <a:latin typeface="Arial"/>
                <a:cs typeface="Arial"/>
              </a:rPr>
              <a:t>a malignant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cell</a:t>
            </a:r>
            <a:endParaRPr sz="2400" dirty="0">
              <a:latin typeface="Arial"/>
              <a:cs typeface="Arial"/>
            </a:endParaRPr>
          </a:p>
          <a:p>
            <a:pPr marL="837565" indent="-34290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837565" algn="l"/>
                <a:tab pos="838200" algn="l"/>
              </a:tabLst>
            </a:pPr>
            <a:r>
              <a:rPr sz="2000" b="1" spc="-160" dirty="0">
                <a:latin typeface="Arial"/>
                <a:cs typeface="Arial"/>
              </a:rPr>
              <a:t>Prolonged </a:t>
            </a:r>
            <a:r>
              <a:rPr sz="2000" b="1" spc="-80" dirty="0">
                <a:latin typeface="Arial"/>
                <a:cs typeface="Arial"/>
              </a:rPr>
              <a:t>life </a:t>
            </a:r>
            <a:r>
              <a:rPr sz="2000" b="1" spc="-90" dirty="0">
                <a:latin typeface="Arial"/>
                <a:cs typeface="Arial"/>
              </a:rPr>
              <a:t>(immortal) </a:t>
            </a:r>
            <a:r>
              <a:rPr sz="2000" b="1" spc="-135" dirty="0">
                <a:latin typeface="Arial"/>
                <a:cs typeface="Arial"/>
              </a:rPr>
              <a:t>resistant </a:t>
            </a:r>
            <a:r>
              <a:rPr sz="2000" b="1" spc="-75" dirty="0">
                <a:latin typeface="Arial"/>
                <a:cs typeface="Arial"/>
              </a:rPr>
              <a:t>to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spc="-160" dirty="0">
                <a:latin typeface="Arial"/>
                <a:cs typeface="Arial"/>
              </a:rPr>
              <a:t>apoptosis</a:t>
            </a:r>
            <a:endParaRPr sz="2000" dirty="0">
              <a:latin typeface="Arial"/>
              <a:cs typeface="Arial"/>
            </a:endParaRPr>
          </a:p>
          <a:p>
            <a:pPr marL="837565" indent="-342900">
              <a:lnSpc>
                <a:spcPct val="100000"/>
              </a:lnSpc>
              <a:buFont typeface="Arial"/>
              <a:buChar char="•"/>
              <a:tabLst>
                <a:tab pos="837565" algn="l"/>
                <a:tab pos="838200" algn="l"/>
              </a:tabLst>
            </a:pPr>
            <a:r>
              <a:rPr sz="2000" b="1" spc="-120" dirty="0">
                <a:latin typeface="Arial"/>
                <a:cs typeface="Arial"/>
              </a:rPr>
              <a:t>Growth </a:t>
            </a:r>
            <a:r>
              <a:rPr sz="2000" b="1" spc="-114" dirty="0">
                <a:latin typeface="Arial"/>
                <a:cs typeface="Arial"/>
              </a:rPr>
              <a:t>factor independent</a:t>
            </a:r>
            <a:r>
              <a:rPr sz="2000" b="1" spc="-125" dirty="0">
                <a:latin typeface="Arial"/>
                <a:cs typeface="Arial"/>
              </a:rPr>
              <a:t> </a:t>
            </a:r>
            <a:r>
              <a:rPr sz="2000" b="1" spc="-120" dirty="0">
                <a:latin typeface="Arial"/>
                <a:cs typeface="Arial"/>
              </a:rPr>
              <a:t>growth</a:t>
            </a:r>
            <a:endParaRPr sz="2000" dirty="0">
              <a:latin typeface="Arial"/>
              <a:cs typeface="Arial"/>
            </a:endParaRPr>
          </a:p>
          <a:p>
            <a:pPr marL="837565" indent="-342900">
              <a:lnSpc>
                <a:spcPct val="100000"/>
              </a:lnSpc>
              <a:buFont typeface="Arial"/>
              <a:buChar char="•"/>
              <a:tabLst>
                <a:tab pos="837565" algn="l"/>
                <a:tab pos="838200" algn="l"/>
              </a:tabLst>
            </a:pPr>
            <a:r>
              <a:rPr sz="2000" b="1" spc="-120" dirty="0">
                <a:latin typeface="Arial"/>
                <a:cs typeface="Arial"/>
              </a:rPr>
              <a:t>Insensitivity </a:t>
            </a:r>
            <a:r>
              <a:rPr sz="2000" b="1" spc="-75" dirty="0">
                <a:latin typeface="Arial"/>
                <a:cs typeface="Arial"/>
              </a:rPr>
              <a:t>to </a:t>
            </a:r>
            <a:r>
              <a:rPr sz="2000" b="1" spc="-105" dirty="0">
                <a:latin typeface="Arial"/>
                <a:cs typeface="Arial"/>
              </a:rPr>
              <a:t>growth-inhibitory</a:t>
            </a:r>
            <a:r>
              <a:rPr sz="2000" b="1" spc="-190" dirty="0">
                <a:latin typeface="Arial"/>
                <a:cs typeface="Arial"/>
              </a:rPr>
              <a:t> </a:t>
            </a:r>
            <a:r>
              <a:rPr sz="2000" b="1" spc="-185" dirty="0">
                <a:latin typeface="Arial"/>
                <a:cs typeface="Arial"/>
              </a:rPr>
              <a:t>signals</a:t>
            </a:r>
            <a:endParaRPr sz="2000" dirty="0">
              <a:latin typeface="Arial"/>
              <a:cs typeface="Arial"/>
            </a:endParaRPr>
          </a:p>
          <a:p>
            <a:pPr marL="837565" indent="-342900">
              <a:lnSpc>
                <a:spcPct val="100000"/>
              </a:lnSpc>
              <a:buFont typeface="Arial"/>
              <a:buChar char="•"/>
              <a:tabLst>
                <a:tab pos="837565" algn="l"/>
                <a:tab pos="838200" algn="l"/>
              </a:tabLst>
            </a:pPr>
            <a:r>
              <a:rPr sz="2000" b="1" spc="-105" dirty="0">
                <a:latin typeface="Arial"/>
                <a:cs typeface="Arial"/>
              </a:rPr>
              <a:t>Ability </a:t>
            </a:r>
            <a:r>
              <a:rPr sz="2000" b="1" spc="-70" dirty="0">
                <a:latin typeface="Arial"/>
                <a:cs typeface="Arial"/>
              </a:rPr>
              <a:t>to </a:t>
            </a:r>
            <a:r>
              <a:rPr sz="2000" b="1" spc="-135" dirty="0">
                <a:latin typeface="Arial"/>
                <a:cs typeface="Arial"/>
              </a:rPr>
              <a:t>invade </a:t>
            </a:r>
            <a:r>
              <a:rPr sz="2000" b="1" spc="-145" dirty="0">
                <a:latin typeface="Arial"/>
                <a:cs typeface="Arial"/>
              </a:rPr>
              <a:t>and</a:t>
            </a:r>
            <a:r>
              <a:rPr sz="2000" b="1" spc="-180" dirty="0">
                <a:latin typeface="Arial"/>
                <a:cs typeface="Arial"/>
              </a:rPr>
              <a:t> </a:t>
            </a:r>
            <a:r>
              <a:rPr sz="2000" b="1" spc="-145" dirty="0">
                <a:latin typeface="Arial"/>
                <a:cs typeface="Arial"/>
              </a:rPr>
              <a:t>metastasize</a:t>
            </a:r>
            <a:endParaRPr sz="2000" dirty="0">
              <a:latin typeface="Arial"/>
              <a:cs typeface="Arial"/>
            </a:endParaRPr>
          </a:p>
          <a:p>
            <a:pPr marL="837565" indent="-342900">
              <a:lnSpc>
                <a:spcPct val="100000"/>
              </a:lnSpc>
              <a:spcBef>
                <a:spcPts val="15"/>
              </a:spcBef>
              <a:buFont typeface="Arial"/>
              <a:buChar char="•"/>
              <a:tabLst>
                <a:tab pos="837565" algn="l"/>
                <a:tab pos="838200" algn="l"/>
              </a:tabLst>
            </a:pPr>
            <a:r>
              <a:rPr sz="2000" b="1" spc="-190" dirty="0">
                <a:latin typeface="Arial"/>
                <a:cs typeface="Arial"/>
              </a:rPr>
              <a:t>Blockage </a:t>
            </a:r>
            <a:r>
              <a:rPr sz="2000" b="1" spc="-90" dirty="0">
                <a:latin typeface="Arial"/>
                <a:cs typeface="Arial"/>
              </a:rPr>
              <a:t>of </a:t>
            </a:r>
            <a:r>
              <a:rPr sz="2000" b="1" spc="-105" dirty="0">
                <a:latin typeface="Arial"/>
                <a:cs typeface="Arial"/>
              </a:rPr>
              <a:t>intracellular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90" dirty="0">
                <a:latin typeface="Arial"/>
                <a:cs typeface="Arial"/>
              </a:rPr>
              <a:t>differentiation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714" y="14732"/>
            <a:ext cx="30499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49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6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080261"/>
            <a:ext cx="8458835" cy="420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679" indent="-220979">
              <a:lnSpc>
                <a:spcPct val="100000"/>
              </a:lnSpc>
              <a:spcBef>
                <a:spcPts val="100"/>
              </a:spcBef>
              <a:buChar char="•"/>
              <a:tabLst>
                <a:tab pos="233679" algn="l"/>
              </a:tabLst>
            </a:pPr>
            <a:r>
              <a:rPr sz="2400" b="1" spc="-445" dirty="0">
                <a:latin typeface="Arial"/>
                <a:cs typeface="Arial"/>
              </a:rPr>
              <a:t>CBC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60" dirty="0">
                <a:latin typeface="Arial"/>
                <a:cs typeface="Arial"/>
              </a:rPr>
              <a:t>blood </a:t>
            </a:r>
            <a:r>
              <a:rPr sz="2400" b="1" spc="-100" dirty="0">
                <a:latin typeface="Arial"/>
                <a:cs typeface="Arial"/>
              </a:rPr>
              <a:t>film </a:t>
            </a:r>
            <a:r>
              <a:rPr sz="2400" b="1" spc="-150" dirty="0">
                <a:latin typeface="Arial"/>
                <a:cs typeface="Arial"/>
              </a:rPr>
              <a:t>examination</a:t>
            </a:r>
            <a:r>
              <a:rPr sz="2400" b="1" spc="-220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DejaVu Sans"/>
              <a:buChar char="-"/>
              <a:tabLst>
                <a:tab pos="354965" algn="l"/>
                <a:tab pos="355600" algn="l"/>
              </a:tabLst>
            </a:pPr>
            <a:r>
              <a:rPr sz="2400" b="1" spc="-170" dirty="0">
                <a:latin typeface="Arial"/>
                <a:cs typeface="Arial"/>
              </a:rPr>
              <a:t>Normocytic </a:t>
            </a:r>
            <a:r>
              <a:rPr sz="2400" b="1" spc="-185" dirty="0">
                <a:latin typeface="Arial"/>
                <a:cs typeface="Arial"/>
              </a:rPr>
              <a:t>normochromic </a:t>
            </a:r>
            <a:r>
              <a:rPr sz="2400" b="1" spc="-145" dirty="0">
                <a:latin typeface="Arial"/>
                <a:cs typeface="Arial"/>
              </a:rPr>
              <a:t>anemia </a:t>
            </a:r>
            <a:r>
              <a:rPr sz="2400" b="1" spc="-114" dirty="0">
                <a:latin typeface="Arial"/>
                <a:cs typeface="Arial"/>
              </a:rPr>
              <a:t>(mild </a:t>
            </a:r>
            <a:r>
              <a:rPr sz="2400" b="1" spc="-90" dirty="0">
                <a:latin typeface="Arial"/>
                <a:cs typeface="Arial"/>
              </a:rPr>
              <a:t>to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spc="-165" dirty="0">
                <a:latin typeface="Arial"/>
                <a:cs typeface="Arial"/>
              </a:rPr>
              <a:t>severe)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DejaVu Sans"/>
              <a:buChar char="-"/>
              <a:tabLst>
                <a:tab pos="354965" algn="l"/>
                <a:tab pos="355600" algn="l"/>
              </a:tabLst>
            </a:pPr>
            <a:r>
              <a:rPr sz="2400" b="1" spc="-145" dirty="0">
                <a:latin typeface="Arial"/>
                <a:cs typeface="Arial"/>
              </a:rPr>
              <a:t>Platelets </a:t>
            </a:r>
            <a:r>
              <a:rPr sz="2400" b="1" spc="-170" dirty="0">
                <a:latin typeface="Arial"/>
                <a:cs typeface="Arial"/>
              </a:rPr>
              <a:t>count: </a:t>
            </a:r>
            <a:r>
              <a:rPr sz="2400" b="1" spc="-180" dirty="0">
                <a:latin typeface="Arial"/>
                <a:cs typeface="Arial"/>
              </a:rPr>
              <a:t>reduced </a:t>
            </a:r>
            <a:r>
              <a:rPr sz="2400" b="1" spc="-90" dirty="0">
                <a:latin typeface="Arial"/>
                <a:cs typeface="Arial"/>
              </a:rPr>
              <a:t>to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normal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DejaVu Sans"/>
              <a:buChar char="-"/>
              <a:tabLst>
                <a:tab pos="354965" algn="l"/>
                <a:tab pos="355600" algn="l"/>
              </a:tabLst>
            </a:pPr>
            <a:r>
              <a:rPr sz="2400" b="1" spc="-290" dirty="0">
                <a:latin typeface="Arial"/>
                <a:cs typeface="Arial"/>
              </a:rPr>
              <a:t>WBC’s </a:t>
            </a:r>
            <a:r>
              <a:rPr sz="2400" b="1" spc="-170" dirty="0">
                <a:latin typeface="Arial"/>
                <a:cs typeface="Arial"/>
              </a:rPr>
              <a:t>count: </a:t>
            </a:r>
            <a:r>
              <a:rPr sz="2400" b="1" spc="-195" dirty="0">
                <a:latin typeface="Arial"/>
                <a:cs typeface="Arial"/>
              </a:rPr>
              <a:t>decreased </a:t>
            </a:r>
            <a:r>
              <a:rPr sz="2400" b="1" spc="-125" dirty="0">
                <a:latin typeface="Arial"/>
                <a:cs typeface="Arial"/>
              </a:rPr>
              <a:t>mature</a:t>
            </a:r>
            <a:r>
              <a:rPr sz="2400" b="1" spc="-220" dirty="0">
                <a:latin typeface="Arial"/>
                <a:cs typeface="Arial"/>
              </a:rPr>
              <a:t> </a:t>
            </a:r>
            <a:r>
              <a:rPr sz="2400" b="1" spc="-185" dirty="0">
                <a:latin typeface="Arial"/>
                <a:cs typeface="Arial"/>
              </a:rPr>
              <a:t>leukocytes</a:t>
            </a:r>
            <a:endParaRPr sz="2400" dirty="0">
              <a:latin typeface="Arial"/>
              <a:cs typeface="Arial"/>
            </a:endParaRPr>
          </a:p>
          <a:p>
            <a:pPr marL="355600" marR="11430" indent="-342900">
              <a:lnSpc>
                <a:spcPct val="100000"/>
              </a:lnSpc>
              <a:buFont typeface="DejaVu Sans"/>
              <a:buChar char="-"/>
              <a:tabLst>
                <a:tab pos="354965" algn="l"/>
                <a:tab pos="355600" algn="l"/>
              </a:tabLst>
            </a:pPr>
            <a:r>
              <a:rPr sz="2400" b="1" spc="-200" dirty="0">
                <a:latin typeface="Arial"/>
                <a:cs typeface="Arial"/>
              </a:rPr>
              <a:t>The </a:t>
            </a:r>
            <a:r>
              <a:rPr sz="2400" b="1" spc="-175" dirty="0">
                <a:latin typeface="Arial"/>
                <a:cs typeface="Arial"/>
              </a:rPr>
              <a:t>appearance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50" dirty="0">
                <a:latin typeface="Arial"/>
                <a:cs typeface="Arial"/>
              </a:rPr>
              <a:t>abnormally </a:t>
            </a:r>
            <a:r>
              <a:rPr sz="2400" b="1" spc="-175" dirty="0">
                <a:latin typeface="Arial"/>
                <a:cs typeface="Arial"/>
              </a:rPr>
              <a:t>circulating </a:t>
            </a:r>
            <a:r>
              <a:rPr sz="2400" b="1" spc="-160" dirty="0">
                <a:latin typeface="Arial"/>
                <a:cs typeface="Arial"/>
              </a:rPr>
              <a:t>blood </a:t>
            </a:r>
            <a:r>
              <a:rPr sz="2400" b="1" spc="-200" dirty="0">
                <a:latin typeface="Arial"/>
                <a:cs typeface="Arial"/>
              </a:rPr>
              <a:t>cells </a:t>
            </a:r>
            <a:r>
              <a:rPr sz="2400" b="1" spc="-140" dirty="0">
                <a:latin typeface="Arial"/>
                <a:cs typeface="Arial"/>
              </a:rPr>
              <a:t>(malignant  </a:t>
            </a:r>
            <a:r>
              <a:rPr sz="2400" b="1" spc="-175" dirty="0">
                <a:latin typeface="Arial"/>
                <a:cs typeface="Arial"/>
              </a:rPr>
              <a:t>cells)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550" dirty="0">
              <a:latin typeface="Times New Roman"/>
              <a:cs typeface="Times New Roman"/>
            </a:endParaRPr>
          </a:p>
          <a:p>
            <a:pPr marL="233679" indent="-220979">
              <a:lnSpc>
                <a:spcPct val="100000"/>
              </a:lnSpc>
              <a:buChar char="•"/>
              <a:tabLst>
                <a:tab pos="233679" algn="l"/>
              </a:tabLst>
            </a:pPr>
            <a:r>
              <a:rPr sz="2400" b="1" spc="-145" dirty="0">
                <a:latin typeface="Arial"/>
                <a:cs typeface="Arial"/>
              </a:rPr>
              <a:t>BM </a:t>
            </a:r>
            <a:r>
              <a:rPr sz="2400" b="1" spc="-155" dirty="0">
                <a:latin typeface="Arial"/>
                <a:cs typeface="Arial"/>
              </a:rPr>
              <a:t>aspirate </a:t>
            </a:r>
            <a:r>
              <a:rPr sz="2400" b="1" spc="-80" dirty="0">
                <a:latin typeface="Arial"/>
                <a:cs typeface="Arial"/>
              </a:rPr>
              <a:t>and/or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biopsy</a:t>
            </a:r>
            <a:endParaRPr sz="2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DejaVu Sans"/>
              <a:buChar char="-"/>
              <a:tabLst>
                <a:tab pos="354965" algn="l"/>
                <a:tab pos="355600" algn="l"/>
              </a:tabLst>
            </a:pPr>
            <a:r>
              <a:rPr sz="2400" b="1" spc="-90" dirty="0">
                <a:latin typeface="Arial"/>
                <a:cs typeface="Arial"/>
              </a:rPr>
              <a:t>B.M. </a:t>
            </a:r>
            <a:r>
              <a:rPr sz="2400" b="1" spc="-150" dirty="0">
                <a:latin typeface="Arial"/>
                <a:cs typeface="Arial"/>
              </a:rPr>
              <a:t>hyperactivation </a:t>
            </a:r>
            <a:r>
              <a:rPr sz="2400" b="1" spc="-170" dirty="0">
                <a:latin typeface="Arial"/>
                <a:cs typeface="Arial"/>
              </a:rPr>
              <a:t>and</a:t>
            </a:r>
            <a:r>
              <a:rPr sz="2400" b="1" spc="-145" dirty="0">
                <a:latin typeface="Arial"/>
                <a:cs typeface="Arial"/>
              </a:rPr>
              <a:t> </a:t>
            </a:r>
            <a:r>
              <a:rPr sz="2400" b="1" spc="-170" dirty="0">
                <a:latin typeface="Arial"/>
                <a:cs typeface="Arial"/>
              </a:rPr>
              <a:t>hyperplasia</a:t>
            </a:r>
            <a:endParaRPr sz="2400" dirty="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buFont typeface="DejaVu Sans"/>
              <a:buChar char="-"/>
              <a:tabLst>
                <a:tab pos="354965" algn="l"/>
                <a:tab pos="355600" algn="l"/>
              </a:tabLst>
            </a:pPr>
            <a:r>
              <a:rPr sz="2400" b="1" spc="-229" dirty="0">
                <a:latin typeface="Arial"/>
                <a:cs typeface="Arial"/>
              </a:rPr>
              <a:t>Blasts </a:t>
            </a:r>
            <a:r>
              <a:rPr sz="2400" b="1" spc="-140" dirty="0">
                <a:latin typeface="Arial"/>
                <a:cs typeface="Arial"/>
              </a:rPr>
              <a:t>: </a:t>
            </a:r>
            <a:r>
              <a:rPr sz="2400" b="1" spc="-175" dirty="0">
                <a:latin typeface="Arial"/>
                <a:cs typeface="Arial"/>
              </a:rPr>
              <a:t>represents </a:t>
            </a:r>
            <a:r>
              <a:rPr sz="2400" b="1" spc="-140" dirty="0">
                <a:latin typeface="Arial"/>
                <a:cs typeface="Arial"/>
              </a:rPr>
              <a:t>greater </a:t>
            </a:r>
            <a:r>
              <a:rPr sz="2400" b="1" spc="-120" dirty="0">
                <a:latin typeface="Arial"/>
                <a:cs typeface="Arial"/>
              </a:rPr>
              <a:t>than </a:t>
            </a:r>
            <a:r>
              <a:rPr sz="2400" b="1" spc="-125" dirty="0">
                <a:latin typeface="Arial"/>
                <a:cs typeface="Arial"/>
              </a:rPr>
              <a:t>20 </a:t>
            </a:r>
            <a:r>
              <a:rPr sz="2400" b="1" spc="-65" dirty="0">
                <a:latin typeface="Arial"/>
                <a:cs typeface="Arial"/>
              </a:rPr>
              <a:t>- </a:t>
            </a:r>
            <a:r>
              <a:rPr sz="2400" b="1" spc="-215" dirty="0">
                <a:latin typeface="Arial"/>
                <a:cs typeface="Arial"/>
              </a:rPr>
              <a:t>30% </a:t>
            </a:r>
            <a:r>
              <a:rPr sz="2400" b="1" spc="-195" dirty="0">
                <a:latin typeface="Arial"/>
                <a:cs typeface="Arial"/>
              </a:rPr>
              <a:t>depends </a:t>
            </a:r>
            <a:r>
              <a:rPr sz="2400" b="1" spc="-180" dirty="0">
                <a:latin typeface="Arial"/>
                <a:cs typeface="Arial"/>
              </a:rPr>
              <a:t>on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20" dirty="0">
                <a:latin typeface="Arial"/>
                <a:cs typeface="Arial"/>
              </a:rPr>
              <a:t>type </a:t>
            </a:r>
            <a:r>
              <a:rPr sz="2400" b="1" spc="-110" dirty="0">
                <a:latin typeface="Arial"/>
                <a:cs typeface="Arial"/>
              </a:rPr>
              <a:t>of  </a:t>
            </a:r>
            <a:r>
              <a:rPr sz="2400" b="1" spc="-190" dirty="0">
                <a:latin typeface="Arial"/>
                <a:cs typeface="Arial"/>
              </a:rPr>
              <a:t>Classification </a:t>
            </a:r>
            <a:r>
              <a:rPr sz="2400" b="1" spc="-175" dirty="0">
                <a:latin typeface="Arial"/>
                <a:cs typeface="Arial"/>
              </a:rPr>
              <a:t>and </a:t>
            </a:r>
            <a:r>
              <a:rPr sz="2400" b="1" spc="-120" dirty="0">
                <a:latin typeface="Arial"/>
                <a:cs typeface="Arial"/>
              </a:rPr>
              <a:t>type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95" dirty="0">
                <a:latin typeface="Arial"/>
                <a:cs typeface="Arial"/>
              </a:rPr>
              <a:t>Leukemia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685800"/>
            <a:ext cx="4128161" cy="615553"/>
          </a:xfrm>
        </p:spPr>
        <p:txBody>
          <a:bodyPr/>
          <a:lstStyle/>
          <a:p>
            <a:pPr algn="ctr"/>
            <a:r>
              <a:rPr lang="en-US" b="1" spc="-49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927986"/>
            <a:ext cx="7848599" cy="1923604"/>
          </a:xfrm>
        </p:spPr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*</a:t>
            </a:r>
            <a:r>
              <a:rPr lang="en-US" dirty="0" err="1" smtClean="0">
                <a:latin typeface="Arial Black" pitchFamily="34" charset="0"/>
              </a:rPr>
              <a:t>Immunophenotyping</a:t>
            </a:r>
            <a:endParaRPr lang="en-US" dirty="0">
              <a:latin typeface="Arial Black" pitchFamily="34" charset="0"/>
            </a:endParaRPr>
          </a:p>
          <a:p>
            <a:endParaRPr lang="en-US" dirty="0" smtClean="0">
              <a:latin typeface="Arial Black" pitchFamily="34" charset="0"/>
            </a:endParaRPr>
          </a:p>
          <a:p>
            <a:r>
              <a:rPr lang="en-US" dirty="0" smtClean="0">
                <a:latin typeface="Arial Black" pitchFamily="34" charset="0"/>
              </a:rPr>
              <a:t>*</a:t>
            </a:r>
            <a:r>
              <a:rPr lang="en-US" dirty="0" err="1" smtClean="0">
                <a:latin typeface="Arial Black" pitchFamily="34" charset="0"/>
              </a:rPr>
              <a:t>Cytogenetics</a:t>
            </a:r>
            <a:endParaRPr lang="en-US" dirty="0" smtClean="0">
              <a:latin typeface="Arial Black" pitchFamily="34" charset="0"/>
            </a:endParaRPr>
          </a:p>
          <a:p>
            <a:endParaRPr lang="en-US" dirty="0" smtClean="0">
              <a:latin typeface="Arial Black" pitchFamily="34" charset="0"/>
            </a:endParaRPr>
          </a:p>
          <a:p>
            <a:r>
              <a:rPr lang="en-US" dirty="0" smtClean="0">
                <a:latin typeface="Arial Black" pitchFamily="34" charset="0"/>
              </a:rPr>
              <a:t>*Molecular Study</a:t>
            </a:r>
            <a:endParaRPr lang="en-US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621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8086" y="2400128"/>
            <a:ext cx="434975" cy="406400"/>
          </a:xfrm>
          <a:custGeom>
            <a:avLst/>
            <a:gdLst/>
            <a:ahLst/>
            <a:cxnLst/>
            <a:rect l="l" t="t" r="r" b="b"/>
            <a:pathLst>
              <a:path w="434975" h="406400">
                <a:moveTo>
                  <a:pt x="193143" y="0"/>
                </a:moveTo>
                <a:lnTo>
                  <a:pt x="147832" y="7930"/>
                </a:lnTo>
                <a:lnTo>
                  <a:pt x="109978" y="26206"/>
                </a:lnTo>
                <a:lnTo>
                  <a:pt x="81706" y="53096"/>
                </a:lnTo>
                <a:lnTo>
                  <a:pt x="53238" y="91080"/>
                </a:lnTo>
                <a:lnTo>
                  <a:pt x="27909" y="135569"/>
                </a:lnTo>
                <a:lnTo>
                  <a:pt x="9052" y="181974"/>
                </a:lnTo>
                <a:lnTo>
                  <a:pt x="0" y="225705"/>
                </a:lnTo>
                <a:lnTo>
                  <a:pt x="4086" y="262172"/>
                </a:lnTo>
                <a:lnTo>
                  <a:pt x="25656" y="295216"/>
                </a:lnTo>
                <a:lnTo>
                  <a:pt x="62913" y="329289"/>
                </a:lnTo>
                <a:lnTo>
                  <a:pt x="109975" y="360915"/>
                </a:lnTo>
                <a:lnTo>
                  <a:pt x="160959" y="386613"/>
                </a:lnTo>
                <a:lnTo>
                  <a:pt x="209983" y="402907"/>
                </a:lnTo>
                <a:lnTo>
                  <a:pt x="251164" y="406317"/>
                </a:lnTo>
                <a:lnTo>
                  <a:pt x="303563" y="398846"/>
                </a:lnTo>
                <a:lnTo>
                  <a:pt x="346206" y="378770"/>
                </a:lnTo>
                <a:lnTo>
                  <a:pt x="379712" y="349594"/>
                </a:lnTo>
                <a:lnTo>
                  <a:pt x="404697" y="314824"/>
                </a:lnTo>
                <a:lnTo>
                  <a:pt x="421780" y="277966"/>
                </a:lnTo>
                <a:lnTo>
                  <a:pt x="434705" y="212007"/>
                </a:lnTo>
                <a:lnTo>
                  <a:pt x="428398" y="171641"/>
                </a:lnTo>
                <a:lnTo>
                  <a:pt x="411361" y="128555"/>
                </a:lnTo>
                <a:lnTo>
                  <a:pt x="386419" y="87073"/>
                </a:lnTo>
                <a:lnTo>
                  <a:pt x="356395" y="51516"/>
                </a:lnTo>
                <a:lnTo>
                  <a:pt x="324113" y="26206"/>
                </a:lnTo>
                <a:lnTo>
                  <a:pt x="286253" y="10344"/>
                </a:lnTo>
                <a:lnTo>
                  <a:pt x="240940" y="1207"/>
                </a:lnTo>
                <a:lnTo>
                  <a:pt x="193143" y="0"/>
                </a:lnTo>
                <a:close/>
              </a:path>
            </a:pathLst>
          </a:custGeom>
          <a:solidFill>
            <a:srgbClr val="00008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8086" y="2400128"/>
            <a:ext cx="434975" cy="406400"/>
          </a:xfrm>
          <a:custGeom>
            <a:avLst/>
            <a:gdLst/>
            <a:ahLst/>
            <a:cxnLst/>
            <a:rect l="l" t="t" r="r" b="b"/>
            <a:pathLst>
              <a:path w="434975" h="406400">
                <a:moveTo>
                  <a:pt x="434705" y="212007"/>
                </a:moveTo>
                <a:lnTo>
                  <a:pt x="428398" y="171641"/>
                </a:lnTo>
                <a:lnTo>
                  <a:pt x="411361" y="128555"/>
                </a:lnTo>
                <a:lnTo>
                  <a:pt x="386419" y="87073"/>
                </a:lnTo>
                <a:lnTo>
                  <a:pt x="356395" y="51516"/>
                </a:lnTo>
                <a:lnTo>
                  <a:pt x="324113" y="26206"/>
                </a:lnTo>
                <a:lnTo>
                  <a:pt x="286253" y="10344"/>
                </a:lnTo>
                <a:lnTo>
                  <a:pt x="240940" y="1207"/>
                </a:lnTo>
                <a:lnTo>
                  <a:pt x="193143" y="0"/>
                </a:lnTo>
                <a:lnTo>
                  <a:pt x="147832" y="7930"/>
                </a:lnTo>
                <a:lnTo>
                  <a:pt x="109978" y="26206"/>
                </a:lnTo>
                <a:lnTo>
                  <a:pt x="81706" y="53096"/>
                </a:lnTo>
                <a:lnTo>
                  <a:pt x="53238" y="91080"/>
                </a:lnTo>
                <a:lnTo>
                  <a:pt x="27909" y="135569"/>
                </a:lnTo>
                <a:lnTo>
                  <a:pt x="9052" y="181974"/>
                </a:lnTo>
                <a:lnTo>
                  <a:pt x="0" y="225705"/>
                </a:lnTo>
                <a:lnTo>
                  <a:pt x="4086" y="262172"/>
                </a:lnTo>
                <a:lnTo>
                  <a:pt x="25656" y="295216"/>
                </a:lnTo>
                <a:lnTo>
                  <a:pt x="62913" y="329289"/>
                </a:lnTo>
                <a:lnTo>
                  <a:pt x="109975" y="360915"/>
                </a:lnTo>
                <a:lnTo>
                  <a:pt x="160959" y="386613"/>
                </a:lnTo>
                <a:lnTo>
                  <a:pt x="209983" y="402907"/>
                </a:lnTo>
                <a:lnTo>
                  <a:pt x="251164" y="406317"/>
                </a:lnTo>
                <a:lnTo>
                  <a:pt x="303563" y="398846"/>
                </a:lnTo>
                <a:lnTo>
                  <a:pt x="346206" y="378770"/>
                </a:lnTo>
                <a:lnTo>
                  <a:pt x="379712" y="349594"/>
                </a:lnTo>
                <a:lnTo>
                  <a:pt x="404697" y="314824"/>
                </a:lnTo>
                <a:lnTo>
                  <a:pt x="421780" y="277966"/>
                </a:lnTo>
                <a:lnTo>
                  <a:pt x="434705" y="212007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93342" y="2400128"/>
            <a:ext cx="433705" cy="406400"/>
          </a:xfrm>
          <a:custGeom>
            <a:avLst/>
            <a:gdLst/>
            <a:ahLst/>
            <a:cxnLst/>
            <a:rect l="l" t="t" r="r" b="b"/>
            <a:pathLst>
              <a:path w="433705" h="406400">
                <a:moveTo>
                  <a:pt x="192445" y="0"/>
                </a:moveTo>
                <a:lnTo>
                  <a:pt x="147311" y="7930"/>
                </a:lnTo>
                <a:lnTo>
                  <a:pt x="109625" y="26206"/>
                </a:lnTo>
                <a:lnTo>
                  <a:pt x="81435" y="53096"/>
                </a:lnTo>
                <a:lnTo>
                  <a:pt x="53054" y="91080"/>
                </a:lnTo>
                <a:lnTo>
                  <a:pt x="27805" y="135569"/>
                </a:lnTo>
                <a:lnTo>
                  <a:pt x="9013" y="181974"/>
                </a:lnTo>
                <a:lnTo>
                  <a:pt x="0" y="225705"/>
                </a:lnTo>
                <a:lnTo>
                  <a:pt x="4088" y="262172"/>
                </a:lnTo>
                <a:lnTo>
                  <a:pt x="25557" y="295216"/>
                </a:lnTo>
                <a:lnTo>
                  <a:pt x="62682" y="329289"/>
                </a:lnTo>
                <a:lnTo>
                  <a:pt x="109593" y="360915"/>
                </a:lnTo>
                <a:lnTo>
                  <a:pt x="160420" y="386613"/>
                </a:lnTo>
                <a:lnTo>
                  <a:pt x="209293" y="402907"/>
                </a:lnTo>
                <a:lnTo>
                  <a:pt x="250341" y="406317"/>
                </a:lnTo>
                <a:lnTo>
                  <a:pt x="302539" y="398846"/>
                </a:lnTo>
                <a:lnTo>
                  <a:pt x="345025" y="378770"/>
                </a:lnTo>
                <a:lnTo>
                  <a:pt x="378411" y="349594"/>
                </a:lnTo>
                <a:lnTo>
                  <a:pt x="403310" y="314824"/>
                </a:lnTo>
                <a:lnTo>
                  <a:pt x="420336" y="277966"/>
                </a:lnTo>
                <a:lnTo>
                  <a:pt x="433221" y="212007"/>
                </a:lnTo>
                <a:lnTo>
                  <a:pt x="426938" y="171641"/>
                </a:lnTo>
                <a:lnTo>
                  <a:pt x="409963" y="128555"/>
                </a:lnTo>
                <a:lnTo>
                  <a:pt x="385105" y="87073"/>
                </a:lnTo>
                <a:lnTo>
                  <a:pt x="355176" y="51516"/>
                </a:lnTo>
                <a:lnTo>
                  <a:pt x="322985" y="26206"/>
                </a:lnTo>
                <a:lnTo>
                  <a:pt x="285239" y="10344"/>
                </a:lnTo>
                <a:lnTo>
                  <a:pt x="240073" y="1207"/>
                </a:lnTo>
                <a:lnTo>
                  <a:pt x="192445" y="0"/>
                </a:lnTo>
                <a:close/>
              </a:path>
            </a:pathLst>
          </a:custGeom>
          <a:solidFill>
            <a:srgbClr val="00008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93342" y="2400128"/>
            <a:ext cx="433705" cy="406400"/>
          </a:xfrm>
          <a:custGeom>
            <a:avLst/>
            <a:gdLst/>
            <a:ahLst/>
            <a:cxnLst/>
            <a:rect l="l" t="t" r="r" b="b"/>
            <a:pathLst>
              <a:path w="433705" h="406400">
                <a:moveTo>
                  <a:pt x="433221" y="212007"/>
                </a:moveTo>
                <a:lnTo>
                  <a:pt x="426938" y="171641"/>
                </a:lnTo>
                <a:lnTo>
                  <a:pt x="409963" y="128555"/>
                </a:lnTo>
                <a:lnTo>
                  <a:pt x="385105" y="87073"/>
                </a:lnTo>
                <a:lnTo>
                  <a:pt x="355176" y="51516"/>
                </a:lnTo>
                <a:lnTo>
                  <a:pt x="322985" y="26206"/>
                </a:lnTo>
                <a:lnTo>
                  <a:pt x="285239" y="10344"/>
                </a:lnTo>
                <a:lnTo>
                  <a:pt x="240073" y="1207"/>
                </a:lnTo>
                <a:lnTo>
                  <a:pt x="192445" y="0"/>
                </a:lnTo>
                <a:lnTo>
                  <a:pt x="147311" y="7930"/>
                </a:lnTo>
                <a:lnTo>
                  <a:pt x="109625" y="26206"/>
                </a:lnTo>
                <a:lnTo>
                  <a:pt x="81435" y="53096"/>
                </a:lnTo>
                <a:lnTo>
                  <a:pt x="53054" y="91080"/>
                </a:lnTo>
                <a:lnTo>
                  <a:pt x="27805" y="135569"/>
                </a:lnTo>
                <a:lnTo>
                  <a:pt x="9013" y="181974"/>
                </a:lnTo>
                <a:lnTo>
                  <a:pt x="0" y="225705"/>
                </a:lnTo>
                <a:lnTo>
                  <a:pt x="4088" y="262172"/>
                </a:lnTo>
                <a:lnTo>
                  <a:pt x="25557" y="295216"/>
                </a:lnTo>
                <a:lnTo>
                  <a:pt x="62682" y="329289"/>
                </a:lnTo>
                <a:lnTo>
                  <a:pt x="109593" y="360915"/>
                </a:lnTo>
                <a:lnTo>
                  <a:pt x="160420" y="386613"/>
                </a:lnTo>
                <a:lnTo>
                  <a:pt x="209293" y="402907"/>
                </a:lnTo>
                <a:lnTo>
                  <a:pt x="250341" y="406317"/>
                </a:lnTo>
                <a:lnTo>
                  <a:pt x="302539" y="398846"/>
                </a:lnTo>
                <a:lnTo>
                  <a:pt x="345025" y="378770"/>
                </a:lnTo>
                <a:lnTo>
                  <a:pt x="378411" y="349594"/>
                </a:lnTo>
                <a:lnTo>
                  <a:pt x="403310" y="314824"/>
                </a:lnTo>
                <a:lnTo>
                  <a:pt x="420336" y="277966"/>
                </a:lnTo>
                <a:lnTo>
                  <a:pt x="433221" y="212007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12191" y="3128263"/>
            <a:ext cx="109474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80" dirty="0">
                <a:latin typeface="DejaVu Sans"/>
                <a:cs typeface="DejaVu Sans"/>
              </a:rPr>
              <a:t>He</a:t>
            </a:r>
            <a:r>
              <a:rPr sz="1400" spc="-254" dirty="0">
                <a:latin typeface="DejaVu Sans"/>
                <a:cs typeface="DejaVu Sans"/>
              </a:rPr>
              <a:t>m</a:t>
            </a:r>
            <a:r>
              <a:rPr sz="1400" spc="-204" dirty="0">
                <a:latin typeface="DejaVu Sans"/>
                <a:cs typeface="DejaVu Sans"/>
              </a:rPr>
              <a:t>a</a:t>
            </a:r>
            <a:r>
              <a:rPr sz="1400" spc="-95" dirty="0">
                <a:latin typeface="DejaVu Sans"/>
                <a:cs typeface="DejaVu Sans"/>
              </a:rPr>
              <a:t>t</a:t>
            </a:r>
            <a:r>
              <a:rPr sz="1400" spc="-125" dirty="0">
                <a:latin typeface="DejaVu Sans"/>
                <a:cs typeface="DejaVu Sans"/>
              </a:rPr>
              <a:t>opoi</a:t>
            </a:r>
            <a:r>
              <a:rPr sz="1400" spc="-155" dirty="0">
                <a:latin typeface="DejaVu Sans"/>
                <a:cs typeface="DejaVu Sans"/>
              </a:rPr>
              <a:t>e</a:t>
            </a:r>
            <a:r>
              <a:rPr sz="1400" spc="-100" dirty="0">
                <a:latin typeface="DejaVu Sans"/>
                <a:cs typeface="DejaVu Sans"/>
              </a:rPr>
              <a:t>tic  </a:t>
            </a:r>
            <a:r>
              <a:rPr sz="1400" spc="-175" dirty="0">
                <a:latin typeface="DejaVu Sans"/>
                <a:cs typeface="DejaVu Sans"/>
              </a:rPr>
              <a:t>stem</a:t>
            </a:r>
            <a:r>
              <a:rPr sz="1400" spc="-155" dirty="0">
                <a:latin typeface="DejaVu Sans"/>
                <a:cs typeface="DejaVu Sans"/>
              </a:rPr>
              <a:t> </a:t>
            </a:r>
            <a:r>
              <a:rPr sz="1400" spc="-125" dirty="0">
                <a:latin typeface="DejaVu Sans"/>
                <a:cs typeface="DejaVu Sans"/>
              </a:rPr>
              <a:t>cell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96339" y="2563367"/>
            <a:ext cx="434340" cy="76200"/>
          </a:xfrm>
          <a:custGeom>
            <a:avLst/>
            <a:gdLst/>
            <a:ahLst/>
            <a:cxnLst/>
            <a:rect l="l" t="t" r="r" b="b"/>
            <a:pathLst>
              <a:path w="434339" h="76200">
                <a:moveTo>
                  <a:pt x="358140" y="0"/>
                </a:moveTo>
                <a:lnTo>
                  <a:pt x="358140" y="76200"/>
                </a:lnTo>
                <a:lnTo>
                  <a:pt x="421640" y="44450"/>
                </a:lnTo>
                <a:lnTo>
                  <a:pt x="370840" y="44450"/>
                </a:lnTo>
                <a:lnTo>
                  <a:pt x="370840" y="31750"/>
                </a:lnTo>
                <a:lnTo>
                  <a:pt x="421640" y="31750"/>
                </a:lnTo>
                <a:lnTo>
                  <a:pt x="358140" y="0"/>
                </a:lnTo>
                <a:close/>
              </a:path>
              <a:path w="434339" h="76200">
                <a:moveTo>
                  <a:pt x="35814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58140" y="44450"/>
                </a:lnTo>
                <a:lnTo>
                  <a:pt x="358140" y="31750"/>
                </a:lnTo>
                <a:close/>
              </a:path>
              <a:path w="434339" h="76200">
                <a:moveTo>
                  <a:pt x="421640" y="31750"/>
                </a:moveTo>
                <a:lnTo>
                  <a:pt x="370840" y="31750"/>
                </a:lnTo>
                <a:lnTo>
                  <a:pt x="370840" y="44450"/>
                </a:lnTo>
                <a:lnTo>
                  <a:pt x="421640" y="44450"/>
                </a:lnTo>
                <a:lnTo>
                  <a:pt x="434340" y="38100"/>
                </a:lnTo>
                <a:lnTo>
                  <a:pt x="42164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5384" y="2592832"/>
            <a:ext cx="360045" cy="494665"/>
          </a:xfrm>
          <a:custGeom>
            <a:avLst/>
            <a:gdLst/>
            <a:ahLst/>
            <a:cxnLst/>
            <a:rect l="l" t="t" r="r" b="b"/>
            <a:pathLst>
              <a:path w="360045" h="494664">
                <a:moveTo>
                  <a:pt x="0" y="0"/>
                </a:moveTo>
                <a:lnTo>
                  <a:pt x="0" y="76834"/>
                </a:lnTo>
                <a:lnTo>
                  <a:pt x="3491" y="125722"/>
                </a:lnTo>
                <a:lnTo>
                  <a:pt x="13701" y="172871"/>
                </a:lnTo>
                <a:lnTo>
                  <a:pt x="30230" y="217729"/>
                </a:lnTo>
                <a:lnTo>
                  <a:pt x="52680" y="259743"/>
                </a:lnTo>
                <a:lnTo>
                  <a:pt x="80651" y="298360"/>
                </a:lnTo>
                <a:lnTo>
                  <a:pt x="113744" y="333026"/>
                </a:lnTo>
                <a:lnTo>
                  <a:pt x="151562" y="363190"/>
                </a:lnTo>
                <a:lnTo>
                  <a:pt x="193706" y="388298"/>
                </a:lnTo>
                <a:lnTo>
                  <a:pt x="239775" y="407796"/>
                </a:lnTo>
                <a:lnTo>
                  <a:pt x="239775" y="494538"/>
                </a:lnTo>
                <a:lnTo>
                  <a:pt x="359664" y="389381"/>
                </a:lnTo>
                <a:lnTo>
                  <a:pt x="311415" y="330962"/>
                </a:lnTo>
                <a:lnTo>
                  <a:pt x="239775" y="330962"/>
                </a:lnTo>
                <a:lnTo>
                  <a:pt x="193706" y="311429"/>
                </a:lnTo>
                <a:lnTo>
                  <a:pt x="151562" y="286304"/>
                </a:lnTo>
                <a:lnTo>
                  <a:pt x="113744" y="256135"/>
                </a:lnTo>
                <a:lnTo>
                  <a:pt x="80651" y="221473"/>
                </a:lnTo>
                <a:lnTo>
                  <a:pt x="52680" y="182866"/>
                </a:lnTo>
                <a:lnTo>
                  <a:pt x="30230" y="140866"/>
                </a:lnTo>
                <a:lnTo>
                  <a:pt x="13701" y="96022"/>
                </a:lnTo>
                <a:lnTo>
                  <a:pt x="3491" y="48883"/>
                </a:lnTo>
                <a:lnTo>
                  <a:pt x="0" y="0"/>
                </a:lnTo>
                <a:close/>
              </a:path>
              <a:path w="360045" h="494664">
                <a:moveTo>
                  <a:pt x="239775" y="244220"/>
                </a:moveTo>
                <a:lnTo>
                  <a:pt x="239775" y="330962"/>
                </a:lnTo>
                <a:lnTo>
                  <a:pt x="311415" y="330962"/>
                </a:lnTo>
                <a:lnTo>
                  <a:pt x="239775" y="2442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5384" y="2241804"/>
            <a:ext cx="360045" cy="389890"/>
          </a:xfrm>
          <a:custGeom>
            <a:avLst/>
            <a:gdLst/>
            <a:ahLst/>
            <a:cxnLst/>
            <a:rect l="l" t="t" r="r" b="b"/>
            <a:pathLst>
              <a:path w="360045" h="389889">
                <a:moveTo>
                  <a:pt x="359664" y="0"/>
                </a:moveTo>
                <a:lnTo>
                  <a:pt x="310858" y="3203"/>
                </a:lnTo>
                <a:lnTo>
                  <a:pt x="264049" y="12534"/>
                </a:lnTo>
                <a:lnTo>
                  <a:pt x="219664" y="27576"/>
                </a:lnTo>
                <a:lnTo>
                  <a:pt x="178133" y="47911"/>
                </a:lnTo>
                <a:lnTo>
                  <a:pt x="139882" y="73122"/>
                </a:lnTo>
                <a:lnTo>
                  <a:pt x="105341" y="102790"/>
                </a:lnTo>
                <a:lnTo>
                  <a:pt x="74939" y="136499"/>
                </a:lnTo>
                <a:lnTo>
                  <a:pt x="49103" y="173830"/>
                </a:lnTo>
                <a:lnTo>
                  <a:pt x="28263" y="214366"/>
                </a:lnTo>
                <a:lnTo>
                  <a:pt x="12847" y="257689"/>
                </a:lnTo>
                <a:lnTo>
                  <a:pt x="3283" y="303382"/>
                </a:lnTo>
                <a:lnTo>
                  <a:pt x="0" y="351028"/>
                </a:lnTo>
                <a:lnTo>
                  <a:pt x="135" y="360648"/>
                </a:lnTo>
                <a:lnTo>
                  <a:pt x="541" y="370268"/>
                </a:lnTo>
                <a:lnTo>
                  <a:pt x="1216" y="379888"/>
                </a:lnTo>
                <a:lnTo>
                  <a:pt x="2159" y="389509"/>
                </a:lnTo>
                <a:lnTo>
                  <a:pt x="10877" y="342122"/>
                </a:lnTo>
                <a:lnTo>
                  <a:pt x="25766" y="297290"/>
                </a:lnTo>
                <a:lnTo>
                  <a:pt x="46354" y="255425"/>
                </a:lnTo>
                <a:lnTo>
                  <a:pt x="72170" y="216938"/>
                </a:lnTo>
                <a:lnTo>
                  <a:pt x="102743" y="182245"/>
                </a:lnTo>
                <a:lnTo>
                  <a:pt x="137600" y="151756"/>
                </a:lnTo>
                <a:lnTo>
                  <a:pt x="176271" y="125885"/>
                </a:lnTo>
                <a:lnTo>
                  <a:pt x="218284" y="105045"/>
                </a:lnTo>
                <a:lnTo>
                  <a:pt x="263169" y="89647"/>
                </a:lnTo>
                <a:lnTo>
                  <a:pt x="310452" y="80107"/>
                </a:lnTo>
                <a:lnTo>
                  <a:pt x="359664" y="76835"/>
                </a:lnTo>
                <a:lnTo>
                  <a:pt x="359664" y="0"/>
                </a:lnTo>
                <a:close/>
              </a:path>
            </a:pathLst>
          </a:custGeom>
          <a:solidFill>
            <a:srgbClr val="CD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5384" y="2241804"/>
            <a:ext cx="360045" cy="845819"/>
          </a:xfrm>
          <a:custGeom>
            <a:avLst/>
            <a:gdLst/>
            <a:ahLst/>
            <a:cxnLst/>
            <a:rect l="l" t="t" r="r" b="b"/>
            <a:pathLst>
              <a:path w="360045" h="845819">
                <a:moveTo>
                  <a:pt x="2159" y="389509"/>
                </a:moveTo>
                <a:lnTo>
                  <a:pt x="10877" y="342122"/>
                </a:lnTo>
                <a:lnTo>
                  <a:pt x="25766" y="297290"/>
                </a:lnTo>
                <a:lnTo>
                  <a:pt x="46354" y="255425"/>
                </a:lnTo>
                <a:lnTo>
                  <a:pt x="72170" y="216938"/>
                </a:lnTo>
                <a:lnTo>
                  <a:pt x="102743" y="182245"/>
                </a:lnTo>
                <a:lnTo>
                  <a:pt x="137600" y="151756"/>
                </a:lnTo>
                <a:lnTo>
                  <a:pt x="176271" y="125885"/>
                </a:lnTo>
                <a:lnTo>
                  <a:pt x="218284" y="105045"/>
                </a:lnTo>
                <a:lnTo>
                  <a:pt x="263169" y="89647"/>
                </a:lnTo>
                <a:lnTo>
                  <a:pt x="310452" y="80107"/>
                </a:lnTo>
                <a:lnTo>
                  <a:pt x="359664" y="76835"/>
                </a:lnTo>
                <a:lnTo>
                  <a:pt x="359664" y="0"/>
                </a:lnTo>
                <a:lnTo>
                  <a:pt x="310858" y="3203"/>
                </a:lnTo>
                <a:lnTo>
                  <a:pt x="264049" y="12534"/>
                </a:lnTo>
                <a:lnTo>
                  <a:pt x="219664" y="27576"/>
                </a:lnTo>
                <a:lnTo>
                  <a:pt x="178133" y="47911"/>
                </a:lnTo>
                <a:lnTo>
                  <a:pt x="139882" y="73122"/>
                </a:lnTo>
                <a:lnTo>
                  <a:pt x="105341" y="102790"/>
                </a:lnTo>
                <a:lnTo>
                  <a:pt x="74939" y="136499"/>
                </a:lnTo>
                <a:lnTo>
                  <a:pt x="49103" y="173830"/>
                </a:lnTo>
                <a:lnTo>
                  <a:pt x="28263" y="214366"/>
                </a:lnTo>
                <a:lnTo>
                  <a:pt x="12847" y="257689"/>
                </a:lnTo>
                <a:lnTo>
                  <a:pt x="3283" y="303382"/>
                </a:lnTo>
                <a:lnTo>
                  <a:pt x="0" y="351028"/>
                </a:lnTo>
                <a:lnTo>
                  <a:pt x="0" y="427863"/>
                </a:lnTo>
                <a:lnTo>
                  <a:pt x="3491" y="476750"/>
                </a:lnTo>
                <a:lnTo>
                  <a:pt x="13701" y="523899"/>
                </a:lnTo>
                <a:lnTo>
                  <a:pt x="30230" y="568757"/>
                </a:lnTo>
                <a:lnTo>
                  <a:pt x="52680" y="610771"/>
                </a:lnTo>
                <a:lnTo>
                  <a:pt x="80651" y="649388"/>
                </a:lnTo>
                <a:lnTo>
                  <a:pt x="113744" y="684054"/>
                </a:lnTo>
                <a:lnTo>
                  <a:pt x="151562" y="714218"/>
                </a:lnTo>
                <a:lnTo>
                  <a:pt x="193706" y="739326"/>
                </a:lnTo>
                <a:lnTo>
                  <a:pt x="239775" y="758825"/>
                </a:lnTo>
                <a:lnTo>
                  <a:pt x="239775" y="845566"/>
                </a:lnTo>
                <a:lnTo>
                  <a:pt x="359664" y="740410"/>
                </a:lnTo>
                <a:lnTo>
                  <a:pt x="239775" y="595249"/>
                </a:lnTo>
                <a:lnTo>
                  <a:pt x="239775" y="681990"/>
                </a:lnTo>
                <a:lnTo>
                  <a:pt x="193706" y="662457"/>
                </a:lnTo>
                <a:lnTo>
                  <a:pt x="151562" y="637332"/>
                </a:lnTo>
                <a:lnTo>
                  <a:pt x="113744" y="607163"/>
                </a:lnTo>
                <a:lnTo>
                  <a:pt x="80651" y="572501"/>
                </a:lnTo>
                <a:lnTo>
                  <a:pt x="52680" y="533894"/>
                </a:lnTo>
                <a:lnTo>
                  <a:pt x="30230" y="491894"/>
                </a:lnTo>
                <a:lnTo>
                  <a:pt x="13701" y="447050"/>
                </a:lnTo>
                <a:lnTo>
                  <a:pt x="3491" y="399911"/>
                </a:lnTo>
                <a:lnTo>
                  <a:pt x="0" y="35102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18994" y="3841071"/>
            <a:ext cx="483234" cy="476250"/>
          </a:xfrm>
          <a:custGeom>
            <a:avLst/>
            <a:gdLst/>
            <a:ahLst/>
            <a:cxnLst/>
            <a:rect l="l" t="t" r="r" b="b"/>
            <a:pathLst>
              <a:path w="483235" h="476250">
                <a:moveTo>
                  <a:pt x="214821" y="0"/>
                </a:moveTo>
                <a:lnTo>
                  <a:pt x="164504" y="9278"/>
                </a:lnTo>
                <a:lnTo>
                  <a:pt x="122477" y="30650"/>
                </a:lnTo>
                <a:lnTo>
                  <a:pt x="68316" y="92924"/>
                </a:lnTo>
                <a:lnTo>
                  <a:pt x="42734" y="135820"/>
                </a:lnTo>
                <a:lnTo>
                  <a:pt x="21264" y="182052"/>
                </a:lnTo>
                <a:lnTo>
                  <a:pt x="6241" y="228244"/>
                </a:lnTo>
                <a:lnTo>
                  <a:pt x="0" y="271020"/>
                </a:lnTo>
                <a:lnTo>
                  <a:pt x="4875" y="307002"/>
                </a:lnTo>
                <a:lnTo>
                  <a:pt x="24197" y="339978"/>
                </a:lnTo>
                <a:lnTo>
                  <a:pt x="56996" y="374276"/>
                </a:lnTo>
                <a:lnTo>
                  <a:pt x="99164" y="407330"/>
                </a:lnTo>
                <a:lnTo>
                  <a:pt x="146591" y="436573"/>
                </a:lnTo>
                <a:lnTo>
                  <a:pt x="195166" y="459441"/>
                </a:lnTo>
                <a:lnTo>
                  <a:pt x="240780" y="473367"/>
                </a:lnTo>
                <a:lnTo>
                  <a:pt x="279322" y="475785"/>
                </a:lnTo>
                <a:lnTo>
                  <a:pt x="330852" y="469022"/>
                </a:lnTo>
                <a:lnTo>
                  <a:pt x="374018" y="450568"/>
                </a:lnTo>
                <a:lnTo>
                  <a:pt x="409283" y="423171"/>
                </a:lnTo>
                <a:lnTo>
                  <a:pt x="437104" y="389584"/>
                </a:lnTo>
                <a:lnTo>
                  <a:pt x="457942" y="352556"/>
                </a:lnTo>
                <a:lnTo>
                  <a:pt x="472257" y="314837"/>
                </a:lnTo>
                <a:lnTo>
                  <a:pt x="483157" y="248328"/>
                </a:lnTo>
                <a:lnTo>
                  <a:pt x="476152" y="201025"/>
                </a:lnTo>
                <a:lnTo>
                  <a:pt x="457229" y="150565"/>
                </a:lnTo>
                <a:lnTo>
                  <a:pt x="429528" y="101988"/>
                </a:lnTo>
                <a:lnTo>
                  <a:pt x="396188" y="60336"/>
                </a:lnTo>
                <a:lnTo>
                  <a:pt x="360348" y="30650"/>
                </a:lnTo>
                <a:lnTo>
                  <a:pt x="318260" y="12094"/>
                </a:lnTo>
                <a:lnTo>
                  <a:pt x="267912" y="1408"/>
                </a:lnTo>
                <a:lnTo>
                  <a:pt x="214821" y="0"/>
                </a:lnTo>
                <a:close/>
              </a:path>
            </a:pathLst>
          </a:custGeom>
          <a:solidFill>
            <a:srgbClr val="00008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18994" y="3841071"/>
            <a:ext cx="483234" cy="476250"/>
          </a:xfrm>
          <a:custGeom>
            <a:avLst/>
            <a:gdLst/>
            <a:ahLst/>
            <a:cxnLst/>
            <a:rect l="l" t="t" r="r" b="b"/>
            <a:pathLst>
              <a:path w="483235" h="476250">
                <a:moveTo>
                  <a:pt x="483157" y="248328"/>
                </a:moveTo>
                <a:lnTo>
                  <a:pt x="476152" y="201025"/>
                </a:lnTo>
                <a:lnTo>
                  <a:pt x="457229" y="150565"/>
                </a:lnTo>
                <a:lnTo>
                  <a:pt x="429528" y="101988"/>
                </a:lnTo>
                <a:lnTo>
                  <a:pt x="396188" y="60336"/>
                </a:lnTo>
                <a:lnTo>
                  <a:pt x="360348" y="30650"/>
                </a:lnTo>
                <a:lnTo>
                  <a:pt x="318260" y="12094"/>
                </a:lnTo>
                <a:lnTo>
                  <a:pt x="267912" y="1408"/>
                </a:lnTo>
                <a:lnTo>
                  <a:pt x="214821" y="0"/>
                </a:lnTo>
                <a:lnTo>
                  <a:pt x="164504" y="9278"/>
                </a:lnTo>
                <a:lnTo>
                  <a:pt x="122477" y="30650"/>
                </a:lnTo>
                <a:lnTo>
                  <a:pt x="68316" y="92924"/>
                </a:lnTo>
                <a:lnTo>
                  <a:pt x="42734" y="135820"/>
                </a:lnTo>
                <a:lnTo>
                  <a:pt x="21264" y="182052"/>
                </a:lnTo>
                <a:lnTo>
                  <a:pt x="6241" y="228244"/>
                </a:lnTo>
                <a:lnTo>
                  <a:pt x="0" y="271020"/>
                </a:lnTo>
                <a:lnTo>
                  <a:pt x="4875" y="307002"/>
                </a:lnTo>
                <a:lnTo>
                  <a:pt x="24197" y="339978"/>
                </a:lnTo>
                <a:lnTo>
                  <a:pt x="56996" y="374276"/>
                </a:lnTo>
                <a:lnTo>
                  <a:pt x="99164" y="407330"/>
                </a:lnTo>
                <a:lnTo>
                  <a:pt x="146591" y="436573"/>
                </a:lnTo>
                <a:lnTo>
                  <a:pt x="195166" y="459441"/>
                </a:lnTo>
                <a:lnTo>
                  <a:pt x="240780" y="473367"/>
                </a:lnTo>
                <a:lnTo>
                  <a:pt x="279322" y="475785"/>
                </a:lnTo>
                <a:lnTo>
                  <a:pt x="330852" y="469022"/>
                </a:lnTo>
                <a:lnTo>
                  <a:pt x="374018" y="450568"/>
                </a:lnTo>
                <a:lnTo>
                  <a:pt x="409283" y="423171"/>
                </a:lnTo>
                <a:lnTo>
                  <a:pt x="437104" y="389584"/>
                </a:lnTo>
                <a:lnTo>
                  <a:pt x="457942" y="352556"/>
                </a:lnTo>
                <a:lnTo>
                  <a:pt x="472257" y="314837"/>
                </a:lnTo>
                <a:lnTo>
                  <a:pt x="483157" y="248328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69970" y="3465576"/>
            <a:ext cx="580390" cy="436880"/>
          </a:xfrm>
          <a:custGeom>
            <a:avLst/>
            <a:gdLst/>
            <a:ahLst/>
            <a:cxnLst/>
            <a:rect l="l" t="t" r="r" b="b"/>
            <a:pathLst>
              <a:path w="580389" h="436879">
                <a:moveTo>
                  <a:pt x="515106" y="40629"/>
                </a:moveTo>
                <a:lnTo>
                  <a:pt x="0" y="426212"/>
                </a:lnTo>
                <a:lnTo>
                  <a:pt x="7619" y="436372"/>
                </a:lnTo>
                <a:lnTo>
                  <a:pt x="522702" y="50807"/>
                </a:lnTo>
                <a:lnTo>
                  <a:pt x="515106" y="40629"/>
                </a:lnTo>
                <a:close/>
              </a:path>
              <a:path w="580389" h="436879">
                <a:moveTo>
                  <a:pt x="563316" y="33020"/>
                </a:moveTo>
                <a:lnTo>
                  <a:pt x="525271" y="33020"/>
                </a:lnTo>
                <a:lnTo>
                  <a:pt x="532891" y="43179"/>
                </a:lnTo>
                <a:lnTo>
                  <a:pt x="522702" y="50807"/>
                </a:lnTo>
                <a:lnTo>
                  <a:pt x="541654" y="76200"/>
                </a:lnTo>
                <a:lnTo>
                  <a:pt x="563316" y="33020"/>
                </a:lnTo>
                <a:close/>
              </a:path>
              <a:path w="580389" h="436879">
                <a:moveTo>
                  <a:pt x="525271" y="33020"/>
                </a:moveTo>
                <a:lnTo>
                  <a:pt x="515106" y="40629"/>
                </a:lnTo>
                <a:lnTo>
                  <a:pt x="522702" y="50807"/>
                </a:lnTo>
                <a:lnTo>
                  <a:pt x="532891" y="43179"/>
                </a:lnTo>
                <a:lnTo>
                  <a:pt x="525271" y="33020"/>
                </a:lnTo>
                <a:close/>
              </a:path>
              <a:path w="580389" h="436879">
                <a:moveTo>
                  <a:pt x="579881" y="0"/>
                </a:moveTo>
                <a:lnTo>
                  <a:pt x="496062" y="15112"/>
                </a:lnTo>
                <a:lnTo>
                  <a:pt x="515106" y="40629"/>
                </a:lnTo>
                <a:lnTo>
                  <a:pt x="525271" y="33020"/>
                </a:lnTo>
                <a:lnTo>
                  <a:pt x="563316" y="33020"/>
                </a:lnTo>
                <a:lnTo>
                  <a:pt x="5798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71494" y="4178934"/>
            <a:ext cx="578485" cy="231775"/>
          </a:xfrm>
          <a:custGeom>
            <a:avLst/>
            <a:gdLst/>
            <a:ahLst/>
            <a:cxnLst/>
            <a:rect l="l" t="t" r="r" b="b"/>
            <a:pathLst>
              <a:path w="578485" h="231775">
                <a:moveTo>
                  <a:pt x="504805" y="201550"/>
                </a:moveTo>
                <a:lnTo>
                  <a:pt x="493648" y="231266"/>
                </a:lnTo>
                <a:lnTo>
                  <a:pt x="578357" y="222376"/>
                </a:lnTo>
                <a:lnTo>
                  <a:pt x="563173" y="205994"/>
                </a:lnTo>
                <a:lnTo>
                  <a:pt x="516635" y="205994"/>
                </a:lnTo>
                <a:lnTo>
                  <a:pt x="504805" y="201550"/>
                </a:lnTo>
                <a:close/>
              </a:path>
              <a:path w="578485" h="231775">
                <a:moveTo>
                  <a:pt x="509299" y="189582"/>
                </a:moveTo>
                <a:lnTo>
                  <a:pt x="504805" y="201550"/>
                </a:lnTo>
                <a:lnTo>
                  <a:pt x="516635" y="205994"/>
                </a:lnTo>
                <a:lnTo>
                  <a:pt x="521207" y="194056"/>
                </a:lnTo>
                <a:lnTo>
                  <a:pt x="509299" y="189582"/>
                </a:lnTo>
                <a:close/>
              </a:path>
              <a:path w="578485" h="231775">
                <a:moveTo>
                  <a:pt x="520445" y="159892"/>
                </a:moveTo>
                <a:lnTo>
                  <a:pt x="509299" y="189582"/>
                </a:lnTo>
                <a:lnTo>
                  <a:pt x="521207" y="194056"/>
                </a:lnTo>
                <a:lnTo>
                  <a:pt x="516635" y="205994"/>
                </a:lnTo>
                <a:lnTo>
                  <a:pt x="563173" y="205994"/>
                </a:lnTo>
                <a:lnTo>
                  <a:pt x="520445" y="159892"/>
                </a:lnTo>
                <a:close/>
              </a:path>
              <a:path w="578485" h="231775">
                <a:moveTo>
                  <a:pt x="4571" y="0"/>
                </a:moveTo>
                <a:lnTo>
                  <a:pt x="0" y="11937"/>
                </a:lnTo>
                <a:lnTo>
                  <a:pt x="504805" y="201550"/>
                </a:lnTo>
                <a:lnTo>
                  <a:pt x="509299" y="189582"/>
                </a:lnTo>
                <a:lnTo>
                  <a:pt x="45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73017" y="3940302"/>
            <a:ext cx="577215" cy="107950"/>
          </a:xfrm>
          <a:custGeom>
            <a:avLst/>
            <a:gdLst/>
            <a:ahLst/>
            <a:cxnLst/>
            <a:rect l="l" t="t" r="r" b="b"/>
            <a:pathLst>
              <a:path w="577214" h="107950">
                <a:moveTo>
                  <a:pt x="500459" y="31447"/>
                </a:moveTo>
                <a:lnTo>
                  <a:pt x="0" y="94996"/>
                </a:lnTo>
                <a:lnTo>
                  <a:pt x="1524" y="107696"/>
                </a:lnTo>
                <a:lnTo>
                  <a:pt x="502080" y="44135"/>
                </a:lnTo>
                <a:lnTo>
                  <a:pt x="500459" y="31447"/>
                </a:lnTo>
                <a:close/>
              </a:path>
              <a:path w="577214" h="107950">
                <a:moveTo>
                  <a:pt x="574368" y="29845"/>
                </a:moveTo>
                <a:lnTo>
                  <a:pt x="513080" y="29845"/>
                </a:lnTo>
                <a:lnTo>
                  <a:pt x="514604" y="42545"/>
                </a:lnTo>
                <a:lnTo>
                  <a:pt x="502080" y="44135"/>
                </a:lnTo>
                <a:lnTo>
                  <a:pt x="506095" y="75565"/>
                </a:lnTo>
                <a:lnTo>
                  <a:pt x="574368" y="29845"/>
                </a:lnTo>
                <a:close/>
              </a:path>
              <a:path w="577214" h="107950">
                <a:moveTo>
                  <a:pt x="513080" y="29845"/>
                </a:moveTo>
                <a:lnTo>
                  <a:pt x="500459" y="31447"/>
                </a:lnTo>
                <a:lnTo>
                  <a:pt x="502080" y="44135"/>
                </a:lnTo>
                <a:lnTo>
                  <a:pt x="514604" y="42545"/>
                </a:lnTo>
                <a:lnTo>
                  <a:pt x="513080" y="29845"/>
                </a:lnTo>
                <a:close/>
              </a:path>
              <a:path w="577214" h="107950">
                <a:moveTo>
                  <a:pt x="496443" y="0"/>
                </a:moveTo>
                <a:lnTo>
                  <a:pt x="500459" y="31447"/>
                </a:lnTo>
                <a:lnTo>
                  <a:pt x="513080" y="29845"/>
                </a:lnTo>
                <a:lnTo>
                  <a:pt x="574368" y="29845"/>
                </a:lnTo>
                <a:lnTo>
                  <a:pt x="576834" y="28193"/>
                </a:lnTo>
                <a:lnTo>
                  <a:pt x="4964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69589" y="4324858"/>
            <a:ext cx="580390" cy="509270"/>
          </a:xfrm>
          <a:custGeom>
            <a:avLst/>
            <a:gdLst/>
            <a:ahLst/>
            <a:cxnLst/>
            <a:rect l="l" t="t" r="r" b="b"/>
            <a:pathLst>
              <a:path w="580389" h="509270">
                <a:moveTo>
                  <a:pt x="518748" y="463806"/>
                </a:moveTo>
                <a:lnTo>
                  <a:pt x="497839" y="487680"/>
                </a:lnTo>
                <a:lnTo>
                  <a:pt x="580263" y="509270"/>
                </a:lnTo>
                <a:lnTo>
                  <a:pt x="565094" y="472186"/>
                </a:lnTo>
                <a:lnTo>
                  <a:pt x="528320" y="472186"/>
                </a:lnTo>
                <a:lnTo>
                  <a:pt x="518748" y="463806"/>
                </a:lnTo>
                <a:close/>
              </a:path>
              <a:path w="580389" h="509270">
                <a:moveTo>
                  <a:pt x="527109" y="454260"/>
                </a:moveTo>
                <a:lnTo>
                  <a:pt x="518748" y="463806"/>
                </a:lnTo>
                <a:lnTo>
                  <a:pt x="528320" y="472186"/>
                </a:lnTo>
                <a:lnTo>
                  <a:pt x="536701" y="462661"/>
                </a:lnTo>
                <a:lnTo>
                  <a:pt x="527109" y="454260"/>
                </a:lnTo>
                <a:close/>
              </a:path>
              <a:path w="580389" h="509270">
                <a:moveTo>
                  <a:pt x="548005" y="430403"/>
                </a:moveTo>
                <a:lnTo>
                  <a:pt x="527109" y="454260"/>
                </a:lnTo>
                <a:lnTo>
                  <a:pt x="536701" y="462661"/>
                </a:lnTo>
                <a:lnTo>
                  <a:pt x="528320" y="472186"/>
                </a:lnTo>
                <a:lnTo>
                  <a:pt x="565094" y="472186"/>
                </a:lnTo>
                <a:lnTo>
                  <a:pt x="548005" y="430403"/>
                </a:lnTo>
                <a:close/>
              </a:path>
              <a:path w="580389" h="509270">
                <a:moveTo>
                  <a:pt x="8382" y="0"/>
                </a:moveTo>
                <a:lnTo>
                  <a:pt x="0" y="9652"/>
                </a:lnTo>
                <a:lnTo>
                  <a:pt x="518748" y="463806"/>
                </a:lnTo>
                <a:lnTo>
                  <a:pt x="527109" y="454260"/>
                </a:lnTo>
                <a:lnTo>
                  <a:pt x="83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68446" y="4469384"/>
            <a:ext cx="581660" cy="868044"/>
          </a:xfrm>
          <a:custGeom>
            <a:avLst/>
            <a:gdLst/>
            <a:ahLst/>
            <a:cxnLst/>
            <a:rect l="l" t="t" r="r" b="b"/>
            <a:pathLst>
              <a:path w="581660" h="868045">
                <a:moveTo>
                  <a:pt x="533831" y="807795"/>
                </a:moveTo>
                <a:lnTo>
                  <a:pt x="507491" y="825373"/>
                </a:lnTo>
                <a:lnTo>
                  <a:pt x="581405" y="867664"/>
                </a:lnTo>
                <a:lnTo>
                  <a:pt x="575264" y="818388"/>
                </a:lnTo>
                <a:lnTo>
                  <a:pt x="540892" y="818388"/>
                </a:lnTo>
                <a:lnTo>
                  <a:pt x="533831" y="807795"/>
                </a:lnTo>
                <a:close/>
              </a:path>
              <a:path w="581660" h="868045">
                <a:moveTo>
                  <a:pt x="544409" y="800736"/>
                </a:moveTo>
                <a:lnTo>
                  <a:pt x="533831" y="807795"/>
                </a:lnTo>
                <a:lnTo>
                  <a:pt x="540892" y="818388"/>
                </a:lnTo>
                <a:lnTo>
                  <a:pt x="551433" y="811276"/>
                </a:lnTo>
                <a:lnTo>
                  <a:pt x="544409" y="800736"/>
                </a:lnTo>
                <a:close/>
              </a:path>
              <a:path w="581660" h="868045">
                <a:moveTo>
                  <a:pt x="570864" y="783082"/>
                </a:moveTo>
                <a:lnTo>
                  <a:pt x="544409" y="800736"/>
                </a:lnTo>
                <a:lnTo>
                  <a:pt x="551433" y="811276"/>
                </a:lnTo>
                <a:lnTo>
                  <a:pt x="540892" y="818388"/>
                </a:lnTo>
                <a:lnTo>
                  <a:pt x="575264" y="818388"/>
                </a:lnTo>
                <a:lnTo>
                  <a:pt x="570864" y="783082"/>
                </a:lnTo>
                <a:close/>
              </a:path>
              <a:path w="581660" h="868045">
                <a:moveTo>
                  <a:pt x="10667" y="0"/>
                </a:moveTo>
                <a:lnTo>
                  <a:pt x="0" y="7112"/>
                </a:lnTo>
                <a:lnTo>
                  <a:pt x="533831" y="807795"/>
                </a:lnTo>
                <a:lnTo>
                  <a:pt x="544409" y="800736"/>
                </a:lnTo>
                <a:lnTo>
                  <a:pt x="106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68065" y="4613528"/>
            <a:ext cx="584200" cy="1228090"/>
          </a:xfrm>
          <a:custGeom>
            <a:avLst/>
            <a:gdLst/>
            <a:ahLst/>
            <a:cxnLst/>
            <a:rect l="l" t="t" r="r" b="b"/>
            <a:pathLst>
              <a:path w="584200" h="1228089">
                <a:moveTo>
                  <a:pt x="543611" y="1161693"/>
                </a:moveTo>
                <a:lnTo>
                  <a:pt x="514858" y="1175207"/>
                </a:lnTo>
                <a:lnTo>
                  <a:pt x="581787" y="1227963"/>
                </a:lnTo>
                <a:lnTo>
                  <a:pt x="583093" y="1173200"/>
                </a:lnTo>
                <a:lnTo>
                  <a:pt x="549021" y="1173200"/>
                </a:lnTo>
                <a:lnTo>
                  <a:pt x="543611" y="1161693"/>
                </a:lnTo>
                <a:close/>
              </a:path>
              <a:path w="584200" h="1228089">
                <a:moveTo>
                  <a:pt x="555158" y="1156266"/>
                </a:moveTo>
                <a:lnTo>
                  <a:pt x="543611" y="1161693"/>
                </a:lnTo>
                <a:lnTo>
                  <a:pt x="549021" y="1173200"/>
                </a:lnTo>
                <a:lnTo>
                  <a:pt x="560577" y="1167790"/>
                </a:lnTo>
                <a:lnTo>
                  <a:pt x="555158" y="1156266"/>
                </a:lnTo>
                <a:close/>
              </a:path>
              <a:path w="584200" h="1228089">
                <a:moveTo>
                  <a:pt x="583819" y="1142796"/>
                </a:moveTo>
                <a:lnTo>
                  <a:pt x="555158" y="1156266"/>
                </a:lnTo>
                <a:lnTo>
                  <a:pt x="560577" y="1167790"/>
                </a:lnTo>
                <a:lnTo>
                  <a:pt x="549021" y="1173200"/>
                </a:lnTo>
                <a:lnTo>
                  <a:pt x="583093" y="1173200"/>
                </a:lnTo>
                <a:lnTo>
                  <a:pt x="583819" y="1142796"/>
                </a:lnTo>
                <a:close/>
              </a:path>
              <a:path w="584200" h="1228089">
                <a:moveTo>
                  <a:pt x="11430" y="0"/>
                </a:moveTo>
                <a:lnTo>
                  <a:pt x="0" y="5334"/>
                </a:lnTo>
                <a:lnTo>
                  <a:pt x="543611" y="1161693"/>
                </a:lnTo>
                <a:lnTo>
                  <a:pt x="555158" y="1156266"/>
                </a:lnTo>
                <a:lnTo>
                  <a:pt x="114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19051" y="3136687"/>
            <a:ext cx="469900" cy="452755"/>
          </a:xfrm>
          <a:custGeom>
            <a:avLst/>
            <a:gdLst/>
            <a:ahLst/>
            <a:cxnLst/>
            <a:rect l="l" t="t" r="r" b="b"/>
            <a:pathLst>
              <a:path w="469900" h="452754">
                <a:moveTo>
                  <a:pt x="260124" y="0"/>
                </a:moveTo>
                <a:lnTo>
                  <a:pt x="204929" y="5492"/>
                </a:lnTo>
                <a:lnTo>
                  <a:pt x="152568" y="16675"/>
                </a:lnTo>
                <a:lnTo>
                  <a:pt x="107848" y="33100"/>
                </a:lnTo>
                <a:lnTo>
                  <a:pt x="75580" y="54314"/>
                </a:lnTo>
                <a:lnTo>
                  <a:pt x="38310" y="90557"/>
                </a:lnTo>
                <a:lnTo>
                  <a:pt x="14614" y="130972"/>
                </a:lnTo>
                <a:lnTo>
                  <a:pt x="2507" y="173670"/>
                </a:lnTo>
                <a:lnTo>
                  <a:pt x="0" y="216763"/>
                </a:lnTo>
                <a:lnTo>
                  <a:pt x="5107" y="258361"/>
                </a:lnTo>
                <a:lnTo>
                  <a:pt x="15841" y="296576"/>
                </a:lnTo>
                <a:lnTo>
                  <a:pt x="46243" y="355304"/>
                </a:lnTo>
                <a:lnTo>
                  <a:pt x="79682" y="388257"/>
                </a:lnTo>
                <a:lnTo>
                  <a:pt x="124532" y="416540"/>
                </a:lnTo>
                <a:lnTo>
                  <a:pt x="175320" y="438076"/>
                </a:lnTo>
                <a:lnTo>
                  <a:pt x="226571" y="450784"/>
                </a:lnTo>
                <a:lnTo>
                  <a:pt x="272811" y="452586"/>
                </a:lnTo>
                <a:lnTo>
                  <a:pt x="317397" y="441922"/>
                </a:lnTo>
                <a:lnTo>
                  <a:pt x="363981" y="420096"/>
                </a:lnTo>
                <a:lnTo>
                  <a:pt x="407310" y="389328"/>
                </a:lnTo>
                <a:lnTo>
                  <a:pt x="442130" y="351835"/>
                </a:lnTo>
                <a:lnTo>
                  <a:pt x="463184" y="309838"/>
                </a:lnTo>
                <a:lnTo>
                  <a:pt x="469790" y="266217"/>
                </a:lnTo>
                <a:lnTo>
                  <a:pt x="468913" y="212288"/>
                </a:lnTo>
                <a:lnTo>
                  <a:pt x="460756" y="154485"/>
                </a:lnTo>
                <a:lnTo>
                  <a:pt x="445517" y="99244"/>
                </a:lnTo>
                <a:lnTo>
                  <a:pt x="423400" y="52998"/>
                </a:lnTo>
                <a:lnTo>
                  <a:pt x="394604" y="22183"/>
                </a:lnTo>
                <a:lnTo>
                  <a:pt x="313341" y="650"/>
                </a:lnTo>
                <a:lnTo>
                  <a:pt x="260124" y="0"/>
                </a:lnTo>
                <a:close/>
              </a:path>
            </a:pathLst>
          </a:custGeom>
          <a:solidFill>
            <a:srgbClr val="00008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19051" y="3136687"/>
            <a:ext cx="469900" cy="452755"/>
          </a:xfrm>
          <a:custGeom>
            <a:avLst/>
            <a:gdLst/>
            <a:ahLst/>
            <a:cxnLst/>
            <a:rect l="l" t="t" r="r" b="b"/>
            <a:pathLst>
              <a:path w="469900" h="452754">
                <a:moveTo>
                  <a:pt x="46243" y="355304"/>
                </a:moveTo>
                <a:lnTo>
                  <a:pt x="79682" y="388257"/>
                </a:lnTo>
                <a:lnTo>
                  <a:pt x="124532" y="416540"/>
                </a:lnTo>
                <a:lnTo>
                  <a:pt x="175320" y="438076"/>
                </a:lnTo>
                <a:lnTo>
                  <a:pt x="226571" y="450784"/>
                </a:lnTo>
                <a:lnTo>
                  <a:pt x="272811" y="452586"/>
                </a:lnTo>
                <a:lnTo>
                  <a:pt x="317397" y="441922"/>
                </a:lnTo>
                <a:lnTo>
                  <a:pt x="363981" y="420096"/>
                </a:lnTo>
                <a:lnTo>
                  <a:pt x="407310" y="389328"/>
                </a:lnTo>
                <a:lnTo>
                  <a:pt x="442130" y="351835"/>
                </a:lnTo>
                <a:lnTo>
                  <a:pt x="463184" y="309838"/>
                </a:lnTo>
                <a:lnTo>
                  <a:pt x="469790" y="266217"/>
                </a:lnTo>
                <a:lnTo>
                  <a:pt x="468913" y="212288"/>
                </a:lnTo>
                <a:lnTo>
                  <a:pt x="460756" y="154485"/>
                </a:lnTo>
                <a:lnTo>
                  <a:pt x="445517" y="99244"/>
                </a:lnTo>
                <a:lnTo>
                  <a:pt x="423400" y="52998"/>
                </a:lnTo>
                <a:lnTo>
                  <a:pt x="394604" y="22183"/>
                </a:lnTo>
                <a:lnTo>
                  <a:pt x="313341" y="650"/>
                </a:lnTo>
                <a:lnTo>
                  <a:pt x="260124" y="0"/>
                </a:lnTo>
                <a:lnTo>
                  <a:pt x="204929" y="5492"/>
                </a:lnTo>
                <a:lnTo>
                  <a:pt x="152568" y="16675"/>
                </a:lnTo>
                <a:lnTo>
                  <a:pt x="107848" y="33100"/>
                </a:lnTo>
                <a:lnTo>
                  <a:pt x="75580" y="54314"/>
                </a:lnTo>
                <a:lnTo>
                  <a:pt x="38310" y="90557"/>
                </a:lnTo>
                <a:lnTo>
                  <a:pt x="14614" y="130972"/>
                </a:lnTo>
                <a:lnTo>
                  <a:pt x="2507" y="173670"/>
                </a:lnTo>
                <a:lnTo>
                  <a:pt x="0" y="216763"/>
                </a:lnTo>
                <a:lnTo>
                  <a:pt x="5107" y="258361"/>
                </a:lnTo>
                <a:lnTo>
                  <a:pt x="15841" y="296576"/>
                </a:lnTo>
                <a:lnTo>
                  <a:pt x="30215" y="329520"/>
                </a:lnTo>
                <a:lnTo>
                  <a:pt x="46243" y="355304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66201" y="3119456"/>
            <a:ext cx="434975" cy="406400"/>
          </a:xfrm>
          <a:custGeom>
            <a:avLst/>
            <a:gdLst/>
            <a:ahLst/>
            <a:cxnLst/>
            <a:rect l="l" t="t" r="r" b="b"/>
            <a:pathLst>
              <a:path w="434975" h="406400">
                <a:moveTo>
                  <a:pt x="434726" y="212007"/>
                </a:moveTo>
                <a:lnTo>
                  <a:pt x="428415" y="171641"/>
                </a:lnTo>
                <a:lnTo>
                  <a:pt x="411370" y="128555"/>
                </a:lnTo>
                <a:lnTo>
                  <a:pt x="386418" y="87073"/>
                </a:lnTo>
                <a:lnTo>
                  <a:pt x="356388" y="51516"/>
                </a:lnTo>
                <a:lnTo>
                  <a:pt x="324109" y="26206"/>
                </a:lnTo>
                <a:lnTo>
                  <a:pt x="286259" y="10344"/>
                </a:lnTo>
                <a:lnTo>
                  <a:pt x="240947" y="1207"/>
                </a:lnTo>
                <a:lnTo>
                  <a:pt x="193148" y="0"/>
                </a:lnTo>
                <a:lnTo>
                  <a:pt x="147837" y="7930"/>
                </a:lnTo>
                <a:lnTo>
                  <a:pt x="109987" y="26206"/>
                </a:lnTo>
                <a:lnTo>
                  <a:pt x="81724" y="53096"/>
                </a:lnTo>
                <a:lnTo>
                  <a:pt x="53260" y="91080"/>
                </a:lnTo>
                <a:lnTo>
                  <a:pt x="27929" y="135569"/>
                </a:lnTo>
                <a:lnTo>
                  <a:pt x="9064" y="181974"/>
                </a:lnTo>
                <a:lnTo>
                  <a:pt x="0" y="225705"/>
                </a:lnTo>
                <a:lnTo>
                  <a:pt x="4069" y="262172"/>
                </a:lnTo>
                <a:lnTo>
                  <a:pt x="25674" y="295216"/>
                </a:lnTo>
                <a:lnTo>
                  <a:pt x="62950" y="329289"/>
                </a:lnTo>
                <a:lnTo>
                  <a:pt x="110019" y="360915"/>
                </a:lnTo>
                <a:lnTo>
                  <a:pt x="161003" y="386613"/>
                </a:lnTo>
                <a:lnTo>
                  <a:pt x="210026" y="402907"/>
                </a:lnTo>
                <a:lnTo>
                  <a:pt x="251211" y="406317"/>
                </a:lnTo>
                <a:lnTo>
                  <a:pt x="303604" y="398846"/>
                </a:lnTo>
                <a:lnTo>
                  <a:pt x="346242" y="378770"/>
                </a:lnTo>
                <a:lnTo>
                  <a:pt x="379743" y="349594"/>
                </a:lnTo>
                <a:lnTo>
                  <a:pt x="404725" y="314824"/>
                </a:lnTo>
                <a:lnTo>
                  <a:pt x="421804" y="277966"/>
                </a:lnTo>
                <a:lnTo>
                  <a:pt x="434726" y="212007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66201" y="3119456"/>
            <a:ext cx="434975" cy="406400"/>
          </a:xfrm>
          <a:custGeom>
            <a:avLst/>
            <a:gdLst/>
            <a:ahLst/>
            <a:cxnLst/>
            <a:rect l="l" t="t" r="r" b="b"/>
            <a:pathLst>
              <a:path w="434975" h="406400">
                <a:moveTo>
                  <a:pt x="193148" y="0"/>
                </a:moveTo>
                <a:lnTo>
                  <a:pt x="147837" y="7930"/>
                </a:lnTo>
                <a:lnTo>
                  <a:pt x="109987" y="26206"/>
                </a:lnTo>
                <a:lnTo>
                  <a:pt x="81724" y="53096"/>
                </a:lnTo>
                <a:lnTo>
                  <a:pt x="53260" y="91080"/>
                </a:lnTo>
                <a:lnTo>
                  <a:pt x="27929" y="135569"/>
                </a:lnTo>
                <a:lnTo>
                  <a:pt x="9064" y="181974"/>
                </a:lnTo>
                <a:lnTo>
                  <a:pt x="0" y="225705"/>
                </a:lnTo>
                <a:lnTo>
                  <a:pt x="4069" y="262172"/>
                </a:lnTo>
                <a:lnTo>
                  <a:pt x="25674" y="295216"/>
                </a:lnTo>
                <a:lnTo>
                  <a:pt x="62950" y="329289"/>
                </a:lnTo>
                <a:lnTo>
                  <a:pt x="110019" y="360915"/>
                </a:lnTo>
                <a:lnTo>
                  <a:pt x="161003" y="386613"/>
                </a:lnTo>
                <a:lnTo>
                  <a:pt x="210026" y="402907"/>
                </a:lnTo>
                <a:lnTo>
                  <a:pt x="251211" y="406317"/>
                </a:lnTo>
                <a:lnTo>
                  <a:pt x="303604" y="398846"/>
                </a:lnTo>
                <a:lnTo>
                  <a:pt x="346242" y="378770"/>
                </a:lnTo>
                <a:lnTo>
                  <a:pt x="379743" y="349594"/>
                </a:lnTo>
                <a:lnTo>
                  <a:pt x="404725" y="314824"/>
                </a:lnTo>
                <a:lnTo>
                  <a:pt x="421804" y="277966"/>
                </a:lnTo>
                <a:lnTo>
                  <a:pt x="434726" y="212007"/>
                </a:lnTo>
                <a:lnTo>
                  <a:pt x="428415" y="171641"/>
                </a:lnTo>
                <a:lnTo>
                  <a:pt x="411370" y="128555"/>
                </a:lnTo>
                <a:lnTo>
                  <a:pt x="386418" y="87073"/>
                </a:lnTo>
                <a:lnTo>
                  <a:pt x="356388" y="51516"/>
                </a:lnTo>
                <a:lnTo>
                  <a:pt x="324109" y="26206"/>
                </a:lnTo>
                <a:lnTo>
                  <a:pt x="286259" y="10344"/>
                </a:lnTo>
                <a:lnTo>
                  <a:pt x="240947" y="1207"/>
                </a:lnTo>
                <a:lnTo>
                  <a:pt x="193148" y="0"/>
                </a:lnTo>
                <a:close/>
              </a:path>
            </a:pathLst>
          </a:custGeom>
          <a:solidFill>
            <a:srgbClr val="0000FF">
              <a:alpha val="1607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66201" y="3119456"/>
            <a:ext cx="434975" cy="406400"/>
          </a:xfrm>
          <a:custGeom>
            <a:avLst/>
            <a:gdLst/>
            <a:ahLst/>
            <a:cxnLst/>
            <a:rect l="l" t="t" r="r" b="b"/>
            <a:pathLst>
              <a:path w="434975" h="406400">
                <a:moveTo>
                  <a:pt x="434726" y="212007"/>
                </a:moveTo>
                <a:lnTo>
                  <a:pt x="428415" y="171641"/>
                </a:lnTo>
                <a:lnTo>
                  <a:pt x="411370" y="128555"/>
                </a:lnTo>
                <a:lnTo>
                  <a:pt x="386418" y="87073"/>
                </a:lnTo>
                <a:lnTo>
                  <a:pt x="356388" y="51516"/>
                </a:lnTo>
                <a:lnTo>
                  <a:pt x="324109" y="26206"/>
                </a:lnTo>
                <a:lnTo>
                  <a:pt x="286259" y="10344"/>
                </a:lnTo>
                <a:lnTo>
                  <a:pt x="240947" y="1207"/>
                </a:lnTo>
                <a:lnTo>
                  <a:pt x="193148" y="0"/>
                </a:lnTo>
                <a:lnTo>
                  <a:pt x="147837" y="7930"/>
                </a:lnTo>
                <a:lnTo>
                  <a:pt x="109987" y="26206"/>
                </a:lnTo>
                <a:lnTo>
                  <a:pt x="81724" y="53096"/>
                </a:lnTo>
                <a:lnTo>
                  <a:pt x="53260" y="91080"/>
                </a:lnTo>
                <a:lnTo>
                  <a:pt x="27929" y="135569"/>
                </a:lnTo>
                <a:lnTo>
                  <a:pt x="9064" y="181974"/>
                </a:lnTo>
                <a:lnTo>
                  <a:pt x="0" y="225705"/>
                </a:lnTo>
                <a:lnTo>
                  <a:pt x="4069" y="262172"/>
                </a:lnTo>
                <a:lnTo>
                  <a:pt x="25674" y="295216"/>
                </a:lnTo>
                <a:lnTo>
                  <a:pt x="62950" y="329289"/>
                </a:lnTo>
                <a:lnTo>
                  <a:pt x="110019" y="360915"/>
                </a:lnTo>
                <a:lnTo>
                  <a:pt x="161003" y="386613"/>
                </a:lnTo>
                <a:lnTo>
                  <a:pt x="210026" y="402907"/>
                </a:lnTo>
                <a:lnTo>
                  <a:pt x="251211" y="406317"/>
                </a:lnTo>
                <a:lnTo>
                  <a:pt x="303604" y="398846"/>
                </a:lnTo>
                <a:lnTo>
                  <a:pt x="346242" y="378770"/>
                </a:lnTo>
                <a:lnTo>
                  <a:pt x="379743" y="349594"/>
                </a:lnTo>
                <a:lnTo>
                  <a:pt x="404725" y="314824"/>
                </a:lnTo>
                <a:lnTo>
                  <a:pt x="421804" y="277966"/>
                </a:lnTo>
                <a:lnTo>
                  <a:pt x="434726" y="212007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25547" y="3173380"/>
            <a:ext cx="320389" cy="2646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97552" y="3284220"/>
            <a:ext cx="576580" cy="76200"/>
          </a:xfrm>
          <a:custGeom>
            <a:avLst/>
            <a:gdLst/>
            <a:ahLst/>
            <a:cxnLst/>
            <a:rect l="l" t="t" r="r" b="b"/>
            <a:pathLst>
              <a:path w="576579" h="76200">
                <a:moveTo>
                  <a:pt x="499872" y="0"/>
                </a:moveTo>
                <a:lnTo>
                  <a:pt x="499872" y="76200"/>
                </a:lnTo>
                <a:lnTo>
                  <a:pt x="563372" y="44450"/>
                </a:lnTo>
                <a:lnTo>
                  <a:pt x="512572" y="44450"/>
                </a:lnTo>
                <a:lnTo>
                  <a:pt x="512572" y="31750"/>
                </a:lnTo>
                <a:lnTo>
                  <a:pt x="563372" y="31750"/>
                </a:lnTo>
                <a:lnTo>
                  <a:pt x="499872" y="0"/>
                </a:lnTo>
                <a:close/>
              </a:path>
              <a:path w="576579" h="76200">
                <a:moveTo>
                  <a:pt x="49987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99872" y="44450"/>
                </a:lnTo>
                <a:lnTo>
                  <a:pt x="499872" y="31750"/>
                </a:lnTo>
                <a:close/>
              </a:path>
              <a:path w="576579" h="76200">
                <a:moveTo>
                  <a:pt x="563372" y="31750"/>
                </a:moveTo>
                <a:lnTo>
                  <a:pt x="512572" y="31750"/>
                </a:lnTo>
                <a:lnTo>
                  <a:pt x="512572" y="44450"/>
                </a:lnTo>
                <a:lnTo>
                  <a:pt x="563372" y="44450"/>
                </a:lnTo>
                <a:lnTo>
                  <a:pt x="576072" y="38100"/>
                </a:lnTo>
                <a:lnTo>
                  <a:pt x="56337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174104" y="3199638"/>
            <a:ext cx="87439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30" dirty="0">
                <a:latin typeface="DejaVu Sans"/>
                <a:cs typeface="DejaVu Sans"/>
              </a:rPr>
              <a:t>Neutrophils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244290" y="3697815"/>
            <a:ext cx="483234" cy="476250"/>
          </a:xfrm>
          <a:custGeom>
            <a:avLst/>
            <a:gdLst/>
            <a:ahLst/>
            <a:cxnLst/>
            <a:rect l="l" t="t" r="r" b="b"/>
            <a:pathLst>
              <a:path w="483235" h="476250">
                <a:moveTo>
                  <a:pt x="214821" y="0"/>
                </a:moveTo>
                <a:lnTo>
                  <a:pt x="164504" y="9278"/>
                </a:lnTo>
                <a:lnTo>
                  <a:pt x="122477" y="30650"/>
                </a:lnTo>
                <a:lnTo>
                  <a:pt x="68316" y="92924"/>
                </a:lnTo>
                <a:lnTo>
                  <a:pt x="42734" y="135820"/>
                </a:lnTo>
                <a:lnTo>
                  <a:pt x="21264" y="182052"/>
                </a:lnTo>
                <a:lnTo>
                  <a:pt x="6241" y="228244"/>
                </a:lnTo>
                <a:lnTo>
                  <a:pt x="0" y="271020"/>
                </a:lnTo>
                <a:lnTo>
                  <a:pt x="4875" y="307002"/>
                </a:lnTo>
                <a:lnTo>
                  <a:pt x="24197" y="339978"/>
                </a:lnTo>
                <a:lnTo>
                  <a:pt x="56996" y="374276"/>
                </a:lnTo>
                <a:lnTo>
                  <a:pt x="99164" y="407330"/>
                </a:lnTo>
                <a:lnTo>
                  <a:pt x="146591" y="436573"/>
                </a:lnTo>
                <a:lnTo>
                  <a:pt x="195166" y="459441"/>
                </a:lnTo>
                <a:lnTo>
                  <a:pt x="240780" y="473367"/>
                </a:lnTo>
                <a:lnTo>
                  <a:pt x="279322" y="475785"/>
                </a:lnTo>
                <a:lnTo>
                  <a:pt x="330852" y="469022"/>
                </a:lnTo>
                <a:lnTo>
                  <a:pt x="374018" y="450568"/>
                </a:lnTo>
                <a:lnTo>
                  <a:pt x="409283" y="423171"/>
                </a:lnTo>
                <a:lnTo>
                  <a:pt x="437104" y="389584"/>
                </a:lnTo>
                <a:lnTo>
                  <a:pt x="457942" y="352556"/>
                </a:lnTo>
                <a:lnTo>
                  <a:pt x="472257" y="314837"/>
                </a:lnTo>
                <a:lnTo>
                  <a:pt x="483157" y="248328"/>
                </a:lnTo>
                <a:lnTo>
                  <a:pt x="476152" y="201025"/>
                </a:lnTo>
                <a:lnTo>
                  <a:pt x="457229" y="150565"/>
                </a:lnTo>
                <a:lnTo>
                  <a:pt x="429528" y="101988"/>
                </a:lnTo>
                <a:lnTo>
                  <a:pt x="396188" y="60336"/>
                </a:lnTo>
                <a:lnTo>
                  <a:pt x="360348" y="30650"/>
                </a:lnTo>
                <a:lnTo>
                  <a:pt x="318260" y="12094"/>
                </a:lnTo>
                <a:lnTo>
                  <a:pt x="267912" y="1408"/>
                </a:lnTo>
                <a:lnTo>
                  <a:pt x="214821" y="0"/>
                </a:lnTo>
                <a:close/>
              </a:path>
            </a:pathLst>
          </a:custGeom>
          <a:solidFill>
            <a:srgbClr val="00008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244290" y="3697815"/>
            <a:ext cx="483234" cy="476250"/>
          </a:xfrm>
          <a:custGeom>
            <a:avLst/>
            <a:gdLst/>
            <a:ahLst/>
            <a:cxnLst/>
            <a:rect l="l" t="t" r="r" b="b"/>
            <a:pathLst>
              <a:path w="483235" h="476250">
                <a:moveTo>
                  <a:pt x="483157" y="248328"/>
                </a:moveTo>
                <a:lnTo>
                  <a:pt x="476152" y="201025"/>
                </a:lnTo>
                <a:lnTo>
                  <a:pt x="457229" y="150565"/>
                </a:lnTo>
                <a:lnTo>
                  <a:pt x="429528" y="101988"/>
                </a:lnTo>
                <a:lnTo>
                  <a:pt x="396188" y="60336"/>
                </a:lnTo>
                <a:lnTo>
                  <a:pt x="360348" y="30650"/>
                </a:lnTo>
                <a:lnTo>
                  <a:pt x="318260" y="12094"/>
                </a:lnTo>
                <a:lnTo>
                  <a:pt x="267912" y="1408"/>
                </a:lnTo>
                <a:lnTo>
                  <a:pt x="214821" y="0"/>
                </a:lnTo>
                <a:lnTo>
                  <a:pt x="164504" y="9278"/>
                </a:lnTo>
                <a:lnTo>
                  <a:pt x="122477" y="30650"/>
                </a:lnTo>
                <a:lnTo>
                  <a:pt x="68316" y="92924"/>
                </a:lnTo>
                <a:lnTo>
                  <a:pt x="42734" y="135820"/>
                </a:lnTo>
                <a:lnTo>
                  <a:pt x="21264" y="182052"/>
                </a:lnTo>
                <a:lnTo>
                  <a:pt x="6241" y="228244"/>
                </a:lnTo>
                <a:lnTo>
                  <a:pt x="0" y="271020"/>
                </a:lnTo>
                <a:lnTo>
                  <a:pt x="4875" y="307002"/>
                </a:lnTo>
                <a:lnTo>
                  <a:pt x="24197" y="339978"/>
                </a:lnTo>
                <a:lnTo>
                  <a:pt x="56996" y="374276"/>
                </a:lnTo>
                <a:lnTo>
                  <a:pt x="99164" y="407330"/>
                </a:lnTo>
                <a:lnTo>
                  <a:pt x="146591" y="436573"/>
                </a:lnTo>
                <a:lnTo>
                  <a:pt x="195166" y="459441"/>
                </a:lnTo>
                <a:lnTo>
                  <a:pt x="240780" y="473367"/>
                </a:lnTo>
                <a:lnTo>
                  <a:pt x="279322" y="475785"/>
                </a:lnTo>
                <a:lnTo>
                  <a:pt x="330852" y="469022"/>
                </a:lnTo>
                <a:lnTo>
                  <a:pt x="374018" y="450568"/>
                </a:lnTo>
                <a:lnTo>
                  <a:pt x="409283" y="423171"/>
                </a:lnTo>
                <a:lnTo>
                  <a:pt x="437104" y="389584"/>
                </a:lnTo>
                <a:lnTo>
                  <a:pt x="457942" y="352556"/>
                </a:lnTo>
                <a:lnTo>
                  <a:pt x="472257" y="314837"/>
                </a:lnTo>
                <a:lnTo>
                  <a:pt x="483157" y="248328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466201" y="3695528"/>
            <a:ext cx="434975" cy="406400"/>
          </a:xfrm>
          <a:custGeom>
            <a:avLst/>
            <a:gdLst/>
            <a:ahLst/>
            <a:cxnLst/>
            <a:rect l="l" t="t" r="r" b="b"/>
            <a:pathLst>
              <a:path w="434975" h="406400">
                <a:moveTo>
                  <a:pt x="434726" y="212007"/>
                </a:moveTo>
                <a:lnTo>
                  <a:pt x="428415" y="171641"/>
                </a:lnTo>
                <a:lnTo>
                  <a:pt x="411370" y="128555"/>
                </a:lnTo>
                <a:lnTo>
                  <a:pt x="386418" y="87073"/>
                </a:lnTo>
                <a:lnTo>
                  <a:pt x="356388" y="51516"/>
                </a:lnTo>
                <a:lnTo>
                  <a:pt x="324109" y="26206"/>
                </a:lnTo>
                <a:lnTo>
                  <a:pt x="286259" y="10344"/>
                </a:lnTo>
                <a:lnTo>
                  <a:pt x="240947" y="1207"/>
                </a:lnTo>
                <a:lnTo>
                  <a:pt x="193148" y="0"/>
                </a:lnTo>
                <a:lnTo>
                  <a:pt x="147837" y="7930"/>
                </a:lnTo>
                <a:lnTo>
                  <a:pt x="109987" y="26206"/>
                </a:lnTo>
                <a:lnTo>
                  <a:pt x="81724" y="53096"/>
                </a:lnTo>
                <a:lnTo>
                  <a:pt x="53260" y="91080"/>
                </a:lnTo>
                <a:lnTo>
                  <a:pt x="27929" y="135569"/>
                </a:lnTo>
                <a:lnTo>
                  <a:pt x="9064" y="181974"/>
                </a:lnTo>
                <a:lnTo>
                  <a:pt x="0" y="225705"/>
                </a:lnTo>
                <a:lnTo>
                  <a:pt x="4069" y="262172"/>
                </a:lnTo>
                <a:lnTo>
                  <a:pt x="25674" y="295216"/>
                </a:lnTo>
                <a:lnTo>
                  <a:pt x="62950" y="329289"/>
                </a:lnTo>
                <a:lnTo>
                  <a:pt x="110019" y="360915"/>
                </a:lnTo>
                <a:lnTo>
                  <a:pt x="161003" y="386613"/>
                </a:lnTo>
                <a:lnTo>
                  <a:pt x="210026" y="402907"/>
                </a:lnTo>
                <a:lnTo>
                  <a:pt x="251211" y="406317"/>
                </a:lnTo>
                <a:lnTo>
                  <a:pt x="303604" y="398846"/>
                </a:lnTo>
                <a:lnTo>
                  <a:pt x="346242" y="378770"/>
                </a:lnTo>
                <a:lnTo>
                  <a:pt x="379743" y="349594"/>
                </a:lnTo>
                <a:lnTo>
                  <a:pt x="404725" y="314824"/>
                </a:lnTo>
                <a:lnTo>
                  <a:pt x="421804" y="277966"/>
                </a:lnTo>
                <a:lnTo>
                  <a:pt x="434726" y="212007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466201" y="3695528"/>
            <a:ext cx="434975" cy="406400"/>
          </a:xfrm>
          <a:custGeom>
            <a:avLst/>
            <a:gdLst/>
            <a:ahLst/>
            <a:cxnLst/>
            <a:rect l="l" t="t" r="r" b="b"/>
            <a:pathLst>
              <a:path w="434975" h="406400">
                <a:moveTo>
                  <a:pt x="193148" y="0"/>
                </a:moveTo>
                <a:lnTo>
                  <a:pt x="147837" y="7930"/>
                </a:lnTo>
                <a:lnTo>
                  <a:pt x="109987" y="26206"/>
                </a:lnTo>
                <a:lnTo>
                  <a:pt x="81724" y="53096"/>
                </a:lnTo>
                <a:lnTo>
                  <a:pt x="53260" y="91080"/>
                </a:lnTo>
                <a:lnTo>
                  <a:pt x="27929" y="135569"/>
                </a:lnTo>
                <a:lnTo>
                  <a:pt x="9064" y="181974"/>
                </a:lnTo>
                <a:lnTo>
                  <a:pt x="0" y="225705"/>
                </a:lnTo>
                <a:lnTo>
                  <a:pt x="4069" y="262172"/>
                </a:lnTo>
                <a:lnTo>
                  <a:pt x="25674" y="295216"/>
                </a:lnTo>
                <a:lnTo>
                  <a:pt x="62950" y="329289"/>
                </a:lnTo>
                <a:lnTo>
                  <a:pt x="110019" y="360915"/>
                </a:lnTo>
                <a:lnTo>
                  <a:pt x="161003" y="386613"/>
                </a:lnTo>
                <a:lnTo>
                  <a:pt x="210026" y="402907"/>
                </a:lnTo>
                <a:lnTo>
                  <a:pt x="251211" y="406317"/>
                </a:lnTo>
                <a:lnTo>
                  <a:pt x="303604" y="398846"/>
                </a:lnTo>
                <a:lnTo>
                  <a:pt x="346242" y="378770"/>
                </a:lnTo>
                <a:lnTo>
                  <a:pt x="379743" y="349594"/>
                </a:lnTo>
                <a:lnTo>
                  <a:pt x="404725" y="314824"/>
                </a:lnTo>
                <a:lnTo>
                  <a:pt x="421804" y="277966"/>
                </a:lnTo>
                <a:lnTo>
                  <a:pt x="434726" y="212007"/>
                </a:lnTo>
                <a:lnTo>
                  <a:pt x="428415" y="171641"/>
                </a:lnTo>
                <a:lnTo>
                  <a:pt x="411370" y="128555"/>
                </a:lnTo>
                <a:lnTo>
                  <a:pt x="386418" y="87073"/>
                </a:lnTo>
                <a:lnTo>
                  <a:pt x="356388" y="51516"/>
                </a:lnTo>
                <a:lnTo>
                  <a:pt x="324109" y="26206"/>
                </a:lnTo>
                <a:lnTo>
                  <a:pt x="286259" y="10344"/>
                </a:lnTo>
                <a:lnTo>
                  <a:pt x="240947" y="1207"/>
                </a:lnTo>
                <a:lnTo>
                  <a:pt x="193148" y="0"/>
                </a:lnTo>
                <a:close/>
              </a:path>
            </a:pathLst>
          </a:custGeom>
          <a:solidFill>
            <a:srgbClr val="FF0000">
              <a:alpha val="1607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466201" y="3695528"/>
            <a:ext cx="434975" cy="406400"/>
          </a:xfrm>
          <a:custGeom>
            <a:avLst/>
            <a:gdLst/>
            <a:ahLst/>
            <a:cxnLst/>
            <a:rect l="l" t="t" r="r" b="b"/>
            <a:pathLst>
              <a:path w="434975" h="406400">
                <a:moveTo>
                  <a:pt x="434726" y="212007"/>
                </a:moveTo>
                <a:lnTo>
                  <a:pt x="428415" y="171641"/>
                </a:lnTo>
                <a:lnTo>
                  <a:pt x="411370" y="128555"/>
                </a:lnTo>
                <a:lnTo>
                  <a:pt x="386418" y="87073"/>
                </a:lnTo>
                <a:lnTo>
                  <a:pt x="356388" y="51516"/>
                </a:lnTo>
                <a:lnTo>
                  <a:pt x="324109" y="26206"/>
                </a:lnTo>
                <a:lnTo>
                  <a:pt x="286259" y="10344"/>
                </a:lnTo>
                <a:lnTo>
                  <a:pt x="240947" y="1207"/>
                </a:lnTo>
                <a:lnTo>
                  <a:pt x="193148" y="0"/>
                </a:lnTo>
                <a:lnTo>
                  <a:pt x="147837" y="7930"/>
                </a:lnTo>
                <a:lnTo>
                  <a:pt x="109987" y="26206"/>
                </a:lnTo>
                <a:lnTo>
                  <a:pt x="81724" y="53096"/>
                </a:lnTo>
                <a:lnTo>
                  <a:pt x="53260" y="91080"/>
                </a:lnTo>
                <a:lnTo>
                  <a:pt x="27929" y="135569"/>
                </a:lnTo>
                <a:lnTo>
                  <a:pt x="9064" y="181974"/>
                </a:lnTo>
                <a:lnTo>
                  <a:pt x="0" y="225705"/>
                </a:lnTo>
                <a:lnTo>
                  <a:pt x="4069" y="262172"/>
                </a:lnTo>
                <a:lnTo>
                  <a:pt x="25674" y="295216"/>
                </a:lnTo>
                <a:lnTo>
                  <a:pt x="62950" y="329289"/>
                </a:lnTo>
                <a:lnTo>
                  <a:pt x="110019" y="360915"/>
                </a:lnTo>
                <a:lnTo>
                  <a:pt x="161003" y="386613"/>
                </a:lnTo>
                <a:lnTo>
                  <a:pt x="210026" y="402907"/>
                </a:lnTo>
                <a:lnTo>
                  <a:pt x="251211" y="406317"/>
                </a:lnTo>
                <a:lnTo>
                  <a:pt x="303604" y="398846"/>
                </a:lnTo>
                <a:lnTo>
                  <a:pt x="346242" y="378770"/>
                </a:lnTo>
                <a:lnTo>
                  <a:pt x="379743" y="349594"/>
                </a:lnTo>
                <a:lnTo>
                  <a:pt x="404725" y="314824"/>
                </a:lnTo>
                <a:lnTo>
                  <a:pt x="421804" y="277966"/>
                </a:lnTo>
                <a:lnTo>
                  <a:pt x="434726" y="212007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527357" y="3753611"/>
            <a:ext cx="311086" cy="2754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480303" y="3700271"/>
            <a:ext cx="406908" cy="3901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797552" y="3860291"/>
            <a:ext cx="576580" cy="76200"/>
          </a:xfrm>
          <a:custGeom>
            <a:avLst/>
            <a:gdLst/>
            <a:ahLst/>
            <a:cxnLst/>
            <a:rect l="l" t="t" r="r" b="b"/>
            <a:pathLst>
              <a:path w="576579" h="76200">
                <a:moveTo>
                  <a:pt x="499872" y="0"/>
                </a:moveTo>
                <a:lnTo>
                  <a:pt x="499872" y="76199"/>
                </a:lnTo>
                <a:lnTo>
                  <a:pt x="563372" y="44449"/>
                </a:lnTo>
                <a:lnTo>
                  <a:pt x="512572" y="44449"/>
                </a:lnTo>
                <a:lnTo>
                  <a:pt x="512572" y="31749"/>
                </a:lnTo>
                <a:lnTo>
                  <a:pt x="563372" y="31749"/>
                </a:lnTo>
                <a:lnTo>
                  <a:pt x="499872" y="0"/>
                </a:lnTo>
                <a:close/>
              </a:path>
              <a:path w="576579" h="76200">
                <a:moveTo>
                  <a:pt x="499872" y="31749"/>
                </a:moveTo>
                <a:lnTo>
                  <a:pt x="0" y="31749"/>
                </a:lnTo>
                <a:lnTo>
                  <a:pt x="0" y="44449"/>
                </a:lnTo>
                <a:lnTo>
                  <a:pt x="499872" y="44449"/>
                </a:lnTo>
                <a:lnTo>
                  <a:pt x="499872" y="31749"/>
                </a:lnTo>
                <a:close/>
              </a:path>
              <a:path w="576579" h="76200">
                <a:moveTo>
                  <a:pt x="563372" y="31749"/>
                </a:moveTo>
                <a:lnTo>
                  <a:pt x="512572" y="31749"/>
                </a:lnTo>
                <a:lnTo>
                  <a:pt x="512572" y="44449"/>
                </a:lnTo>
                <a:lnTo>
                  <a:pt x="563372" y="44449"/>
                </a:lnTo>
                <a:lnTo>
                  <a:pt x="576072" y="38099"/>
                </a:lnTo>
                <a:lnTo>
                  <a:pt x="563372" y="31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34941" y="4282554"/>
            <a:ext cx="464184" cy="489584"/>
          </a:xfrm>
          <a:custGeom>
            <a:avLst/>
            <a:gdLst/>
            <a:ahLst/>
            <a:cxnLst/>
            <a:rect l="l" t="t" r="r" b="b"/>
            <a:pathLst>
              <a:path w="464185" h="489585">
                <a:moveTo>
                  <a:pt x="190273" y="0"/>
                </a:moveTo>
                <a:lnTo>
                  <a:pt x="148717" y="7124"/>
                </a:lnTo>
                <a:lnTo>
                  <a:pt x="85954" y="63956"/>
                </a:lnTo>
                <a:lnTo>
                  <a:pt x="56127" y="108675"/>
                </a:lnTo>
                <a:lnTo>
                  <a:pt x="30354" y="158501"/>
                </a:lnTo>
                <a:lnTo>
                  <a:pt x="10899" y="209114"/>
                </a:lnTo>
                <a:lnTo>
                  <a:pt x="34" y="256159"/>
                </a:lnTo>
                <a:lnTo>
                  <a:pt x="0" y="295414"/>
                </a:lnTo>
                <a:lnTo>
                  <a:pt x="9747" y="347335"/>
                </a:lnTo>
                <a:lnTo>
                  <a:pt x="30446" y="390075"/>
                </a:lnTo>
                <a:lnTo>
                  <a:pt x="59429" y="424263"/>
                </a:lnTo>
                <a:lnTo>
                  <a:pt x="94027" y="450529"/>
                </a:lnTo>
                <a:lnTo>
                  <a:pt x="131572" y="469502"/>
                </a:lnTo>
                <a:lnTo>
                  <a:pt x="169396" y="481813"/>
                </a:lnTo>
                <a:lnTo>
                  <a:pt x="235204" y="488962"/>
                </a:lnTo>
                <a:lnTo>
                  <a:pt x="281107" y="479135"/>
                </a:lnTo>
                <a:lnTo>
                  <a:pt x="329395" y="457005"/>
                </a:lnTo>
                <a:lnTo>
                  <a:pt x="375317" y="426061"/>
                </a:lnTo>
                <a:lnTo>
                  <a:pt x="414125" y="389789"/>
                </a:lnTo>
                <a:lnTo>
                  <a:pt x="441071" y="351675"/>
                </a:lnTo>
                <a:lnTo>
                  <a:pt x="456670" y="307877"/>
                </a:lnTo>
                <a:lnTo>
                  <a:pt x="464065" y="256159"/>
                </a:lnTo>
                <a:lnTo>
                  <a:pt x="462211" y="202198"/>
                </a:lnTo>
                <a:lnTo>
                  <a:pt x="450068" y="151670"/>
                </a:lnTo>
                <a:lnTo>
                  <a:pt x="426593" y="110248"/>
                </a:lnTo>
                <a:lnTo>
                  <a:pt x="393821" y="80226"/>
                </a:lnTo>
                <a:lnTo>
                  <a:pt x="348313" y="50747"/>
                </a:lnTo>
                <a:lnTo>
                  <a:pt x="295560" y="25254"/>
                </a:lnTo>
                <a:lnTo>
                  <a:pt x="241050" y="7190"/>
                </a:lnTo>
                <a:lnTo>
                  <a:pt x="190273" y="0"/>
                </a:lnTo>
                <a:close/>
              </a:path>
            </a:pathLst>
          </a:custGeom>
          <a:solidFill>
            <a:srgbClr val="00008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234941" y="4282554"/>
            <a:ext cx="464184" cy="489584"/>
          </a:xfrm>
          <a:custGeom>
            <a:avLst/>
            <a:gdLst/>
            <a:ahLst/>
            <a:cxnLst/>
            <a:rect l="l" t="t" r="r" b="b"/>
            <a:pathLst>
              <a:path w="464185" h="489585">
                <a:moveTo>
                  <a:pt x="235204" y="488962"/>
                </a:moveTo>
                <a:lnTo>
                  <a:pt x="281107" y="479135"/>
                </a:lnTo>
                <a:lnTo>
                  <a:pt x="329395" y="457005"/>
                </a:lnTo>
                <a:lnTo>
                  <a:pt x="375317" y="426061"/>
                </a:lnTo>
                <a:lnTo>
                  <a:pt x="414125" y="389789"/>
                </a:lnTo>
                <a:lnTo>
                  <a:pt x="441071" y="351675"/>
                </a:lnTo>
                <a:lnTo>
                  <a:pt x="456670" y="307877"/>
                </a:lnTo>
                <a:lnTo>
                  <a:pt x="464065" y="256159"/>
                </a:lnTo>
                <a:lnTo>
                  <a:pt x="462211" y="202198"/>
                </a:lnTo>
                <a:lnTo>
                  <a:pt x="450068" y="151670"/>
                </a:lnTo>
                <a:lnTo>
                  <a:pt x="426593" y="110248"/>
                </a:lnTo>
                <a:lnTo>
                  <a:pt x="393821" y="80226"/>
                </a:lnTo>
                <a:lnTo>
                  <a:pt x="348313" y="50747"/>
                </a:lnTo>
                <a:lnTo>
                  <a:pt x="295560" y="25254"/>
                </a:lnTo>
                <a:lnTo>
                  <a:pt x="241050" y="7190"/>
                </a:lnTo>
                <a:lnTo>
                  <a:pt x="190273" y="0"/>
                </a:lnTo>
                <a:lnTo>
                  <a:pt x="148717" y="7124"/>
                </a:lnTo>
                <a:lnTo>
                  <a:pt x="85954" y="63956"/>
                </a:lnTo>
                <a:lnTo>
                  <a:pt x="56127" y="108675"/>
                </a:lnTo>
                <a:lnTo>
                  <a:pt x="30354" y="158501"/>
                </a:lnTo>
                <a:lnTo>
                  <a:pt x="10899" y="209114"/>
                </a:lnTo>
                <a:lnTo>
                  <a:pt x="27" y="256192"/>
                </a:lnTo>
                <a:lnTo>
                  <a:pt x="0" y="295414"/>
                </a:lnTo>
                <a:lnTo>
                  <a:pt x="9747" y="347335"/>
                </a:lnTo>
                <a:lnTo>
                  <a:pt x="30446" y="390075"/>
                </a:lnTo>
                <a:lnTo>
                  <a:pt x="59429" y="424263"/>
                </a:lnTo>
                <a:lnTo>
                  <a:pt x="94027" y="450529"/>
                </a:lnTo>
                <a:lnTo>
                  <a:pt x="131572" y="469502"/>
                </a:lnTo>
                <a:lnTo>
                  <a:pt x="169396" y="481813"/>
                </a:lnTo>
                <a:lnTo>
                  <a:pt x="235204" y="488962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466201" y="4343228"/>
            <a:ext cx="434975" cy="406400"/>
          </a:xfrm>
          <a:custGeom>
            <a:avLst/>
            <a:gdLst/>
            <a:ahLst/>
            <a:cxnLst/>
            <a:rect l="l" t="t" r="r" b="b"/>
            <a:pathLst>
              <a:path w="434975" h="406400">
                <a:moveTo>
                  <a:pt x="434726" y="212007"/>
                </a:moveTo>
                <a:lnTo>
                  <a:pt x="428415" y="171641"/>
                </a:lnTo>
                <a:lnTo>
                  <a:pt x="411370" y="128555"/>
                </a:lnTo>
                <a:lnTo>
                  <a:pt x="386418" y="87073"/>
                </a:lnTo>
                <a:lnTo>
                  <a:pt x="356388" y="51516"/>
                </a:lnTo>
                <a:lnTo>
                  <a:pt x="324109" y="26206"/>
                </a:lnTo>
                <a:lnTo>
                  <a:pt x="286259" y="10344"/>
                </a:lnTo>
                <a:lnTo>
                  <a:pt x="240947" y="1207"/>
                </a:lnTo>
                <a:lnTo>
                  <a:pt x="193148" y="0"/>
                </a:lnTo>
                <a:lnTo>
                  <a:pt x="147837" y="7930"/>
                </a:lnTo>
                <a:lnTo>
                  <a:pt x="109987" y="26206"/>
                </a:lnTo>
                <a:lnTo>
                  <a:pt x="81724" y="53096"/>
                </a:lnTo>
                <a:lnTo>
                  <a:pt x="53260" y="91080"/>
                </a:lnTo>
                <a:lnTo>
                  <a:pt x="27929" y="135569"/>
                </a:lnTo>
                <a:lnTo>
                  <a:pt x="9064" y="181974"/>
                </a:lnTo>
                <a:lnTo>
                  <a:pt x="0" y="225705"/>
                </a:lnTo>
                <a:lnTo>
                  <a:pt x="4069" y="262172"/>
                </a:lnTo>
                <a:lnTo>
                  <a:pt x="25674" y="295216"/>
                </a:lnTo>
                <a:lnTo>
                  <a:pt x="62950" y="329289"/>
                </a:lnTo>
                <a:lnTo>
                  <a:pt x="110019" y="360915"/>
                </a:lnTo>
                <a:lnTo>
                  <a:pt x="161003" y="386613"/>
                </a:lnTo>
                <a:lnTo>
                  <a:pt x="210026" y="402907"/>
                </a:lnTo>
                <a:lnTo>
                  <a:pt x="251211" y="406317"/>
                </a:lnTo>
                <a:lnTo>
                  <a:pt x="303604" y="398846"/>
                </a:lnTo>
                <a:lnTo>
                  <a:pt x="346242" y="378770"/>
                </a:lnTo>
                <a:lnTo>
                  <a:pt x="379743" y="349594"/>
                </a:lnTo>
                <a:lnTo>
                  <a:pt x="404725" y="314824"/>
                </a:lnTo>
                <a:lnTo>
                  <a:pt x="421804" y="277966"/>
                </a:lnTo>
                <a:lnTo>
                  <a:pt x="434726" y="212007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466201" y="4343228"/>
            <a:ext cx="434975" cy="406400"/>
          </a:xfrm>
          <a:custGeom>
            <a:avLst/>
            <a:gdLst/>
            <a:ahLst/>
            <a:cxnLst/>
            <a:rect l="l" t="t" r="r" b="b"/>
            <a:pathLst>
              <a:path w="434975" h="406400">
                <a:moveTo>
                  <a:pt x="193148" y="0"/>
                </a:moveTo>
                <a:lnTo>
                  <a:pt x="147837" y="7930"/>
                </a:lnTo>
                <a:lnTo>
                  <a:pt x="109987" y="26206"/>
                </a:lnTo>
                <a:lnTo>
                  <a:pt x="81724" y="53096"/>
                </a:lnTo>
                <a:lnTo>
                  <a:pt x="53260" y="91080"/>
                </a:lnTo>
                <a:lnTo>
                  <a:pt x="27929" y="135569"/>
                </a:lnTo>
                <a:lnTo>
                  <a:pt x="9064" y="181974"/>
                </a:lnTo>
                <a:lnTo>
                  <a:pt x="0" y="225705"/>
                </a:lnTo>
                <a:lnTo>
                  <a:pt x="4069" y="262172"/>
                </a:lnTo>
                <a:lnTo>
                  <a:pt x="25674" y="295216"/>
                </a:lnTo>
                <a:lnTo>
                  <a:pt x="62950" y="329289"/>
                </a:lnTo>
                <a:lnTo>
                  <a:pt x="110019" y="360915"/>
                </a:lnTo>
                <a:lnTo>
                  <a:pt x="161003" y="386613"/>
                </a:lnTo>
                <a:lnTo>
                  <a:pt x="210026" y="402907"/>
                </a:lnTo>
                <a:lnTo>
                  <a:pt x="251211" y="406317"/>
                </a:lnTo>
                <a:lnTo>
                  <a:pt x="303604" y="398846"/>
                </a:lnTo>
                <a:lnTo>
                  <a:pt x="346242" y="378770"/>
                </a:lnTo>
                <a:lnTo>
                  <a:pt x="379743" y="349594"/>
                </a:lnTo>
                <a:lnTo>
                  <a:pt x="404725" y="314824"/>
                </a:lnTo>
                <a:lnTo>
                  <a:pt x="421804" y="277966"/>
                </a:lnTo>
                <a:lnTo>
                  <a:pt x="434726" y="212007"/>
                </a:lnTo>
                <a:lnTo>
                  <a:pt x="428415" y="171641"/>
                </a:lnTo>
                <a:lnTo>
                  <a:pt x="411370" y="128555"/>
                </a:lnTo>
                <a:lnTo>
                  <a:pt x="386418" y="87073"/>
                </a:lnTo>
                <a:lnTo>
                  <a:pt x="356388" y="51516"/>
                </a:lnTo>
                <a:lnTo>
                  <a:pt x="324109" y="26206"/>
                </a:lnTo>
                <a:lnTo>
                  <a:pt x="286259" y="10344"/>
                </a:lnTo>
                <a:lnTo>
                  <a:pt x="240947" y="1207"/>
                </a:lnTo>
                <a:lnTo>
                  <a:pt x="193148" y="0"/>
                </a:lnTo>
                <a:close/>
              </a:path>
            </a:pathLst>
          </a:custGeom>
          <a:solidFill>
            <a:srgbClr val="333399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466201" y="4343228"/>
            <a:ext cx="434975" cy="406400"/>
          </a:xfrm>
          <a:custGeom>
            <a:avLst/>
            <a:gdLst/>
            <a:ahLst/>
            <a:cxnLst/>
            <a:rect l="l" t="t" r="r" b="b"/>
            <a:pathLst>
              <a:path w="434975" h="406400">
                <a:moveTo>
                  <a:pt x="434726" y="212007"/>
                </a:moveTo>
                <a:lnTo>
                  <a:pt x="428415" y="171641"/>
                </a:lnTo>
                <a:lnTo>
                  <a:pt x="411370" y="128555"/>
                </a:lnTo>
                <a:lnTo>
                  <a:pt x="386418" y="87073"/>
                </a:lnTo>
                <a:lnTo>
                  <a:pt x="356388" y="51516"/>
                </a:lnTo>
                <a:lnTo>
                  <a:pt x="324109" y="26206"/>
                </a:lnTo>
                <a:lnTo>
                  <a:pt x="286259" y="10344"/>
                </a:lnTo>
                <a:lnTo>
                  <a:pt x="240947" y="1207"/>
                </a:lnTo>
                <a:lnTo>
                  <a:pt x="193148" y="0"/>
                </a:lnTo>
                <a:lnTo>
                  <a:pt x="147837" y="7930"/>
                </a:lnTo>
                <a:lnTo>
                  <a:pt x="109987" y="26206"/>
                </a:lnTo>
                <a:lnTo>
                  <a:pt x="81724" y="53096"/>
                </a:lnTo>
                <a:lnTo>
                  <a:pt x="53260" y="91080"/>
                </a:lnTo>
                <a:lnTo>
                  <a:pt x="27929" y="135569"/>
                </a:lnTo>
                <a:lnTo>
                  <a:pt x="9064" y="181974"/>
                </a:lnTo>
                <a:lnTo>
                  <a:pt x="0" y="225705"/>
                </a:lnTo>
                <a:lnTo>
                  <a:pt x="4069" y="262172"/>
                </a:lnTo>
                <a:lnTo>
                  <a:pt x="25674" y="295216"/>
                </a:lnTo>
                <a:lnTo>
                  <a:pt x="62950" y="329289"/>
                </a:lnTo>
                <a:lnTo>
                  <a:pt x="110019" y="360915"/>
                </a:lnTo>
                <a:lnTo>
                  <a:pt x="161003" y="386613"/>
                </a:lnTo>
                <a:lnTo>
                  <a:pt x="210026" y="402907"/>
                </a:lnTo>
                <a:lnTo>
                  <a:pt x="251211" y="406317"/>
                </a:lnTo>
                <a:lnTo>
                  <a:pt x="303604" y="398846"/>
                </a:lnTo>
                <a:lnTo>
                  <a:pt x="346242" y="378770"/>
                </a:lnTo>
                <a:lnTo>
                  <a:pt x="379743" y="349594"/>
                </a:lnTo>
                <a:lnTo>
                  <a:pt x="404725" y="314824"/>
                </a:lnTo>
                <a:lnTo>
                  <a:pt x="421804" y="277966"/>
                </a:lnTo>
                <a:lnTo>
                  <a:pt x="434726" y="212007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528881" y="4351401"/>
            <a:ext cx="342074" cy="3768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483352" y="4538471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5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5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632703" y="4687823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6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6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667755" y="4700015"/>
            <a:ext cx="43180" cy="44450"/>
          </a:xfrm>
          <a:custGeom>
            <a:avLst/>
            <a:gdLst/>
            <a:ahLst/>
            <a:cxnLst/>
            <a:rect l="l" t="t" r="r" b="b"/>
            <a:pathLst>
              <a:path w="43179" h="44450">
                <a:moveTo>
                  <a:pt x="21336" y="0"/>
                </a:moveTo>
                <a:lnTo>
                  <a:pt x="13019" y="1738"/>
                </a:lnTo>
                <a:lnTo>
                  <a:pt x="6238" y="6476"/>
                </a:lnTo>
                <a:lnTo>
                  <a:pt x="1672" y="13501"/>
                </a:lnTo>
                <a:lnTo>
                  <a:pt x="0" y="22097"/>
                </a:lnTo>
                <a:lnTo>
                  <a:pt x="1672" y="30694"/>
                </a:lnTo>
                <a:lnTo>
                  <a:pt x="6238" y="37718"/>
                </a:lnTo>
                <a:lnTo>
                  <a:pt x="13019" y="42457"/>
                </a:lnTo>
                <a:lnTo>
                  <a:pt x="21336" y="44195"/>
                </a:lnTo>
                <a:lnTo>
                  <a:pt x="29652" y="42457"/>
                </a:lnTo>
                <a:lnTo>
                  <a:pt x="36433" y="37718"/>
                </a:lnTo>
                <a:lnTo>
                  <a:pt x="40999" y="30694"/>
                </a:lnTo>
                <a:lnTo>
                  <a:pt x="42672" y="22097"/>
                </a:lnTo>
                <a:lnTo>
                  <a:pt x="40999" y="13501"/>
                </a:lnTo>
                <a:lnTo>
                  <a:pt x="36433" y="6476"/>
                </a:lnTo>
                <a:lnTo>
                  <a:pt x="29652" y="1738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6252" y="4600955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6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2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6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14059" y="4643628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6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2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6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774435" y="4680203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6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2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6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591555" y="4364735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6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6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521452" y="4416552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6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2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6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506211" y="4450079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6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2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6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468111" y="4565903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6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2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6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23559" y="4352544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5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5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24728" y="4448555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6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2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6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705855" y="4351020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5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5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535167" y="4631435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6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6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544311" y="4648200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6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2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6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785103" y="4393691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5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5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850635" y="4558284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6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2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6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491813" y="4595876"/>
            <a:ext cx="42592" cy="434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774388" y="4594225"/>
            <a:ext cx="42592" cy="435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487923" y="4488179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6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2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6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>
              <a:alpha val="6392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760720" y="4655820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5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5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5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1" y="21335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5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846064" y="4506467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98" y="0"/>
                </a:moveTo>
                <a:lnTo>
                  <a:pt x="13501" y="1672"/>
                </a:lnTo>
                <a:lnTo>
                  <a:pt x="6477" y="6238"/>
                </a:lnTo>
                <a:lnTo>
                  <a:pt x="1738" y="13019"/>
                </a:lnTo>
                <a:lnTo>
                  <a:pt x="0" y="21335"/>
                </a:lnTo>
                <a:lnTo>
                  <a:pt x="1738" y="29652"/>
                </a:lnTo>
                <a:lnTo>
                  <a:pt x="6477" y="36433"/>
                </a:lnTo>
                <a:lnTo>
                  <a:pt x="13501" y="40999"/>
                </a:lnTo>
                <a:lnTo>
                  <a:pt x="22098" y="42671"/>
                </a:lnTo>
                <a:lnTo>
                  <a:pt x="30694" y="40999"/>
                </a:lnTo>
                <a:lnTo>
                  <a:pt x="37718" y="36433"/>
                </a:lnTo>
                <a:lnTo>
                  <a:pt x="42457" y="29652"/>
                </a:lnTo>
                <a:lnTo>
                  <a:pt x="44196" y="21335"/>
                </a:lnTo>
                <a:lnTo>
                  <a:pt x="42457" y="13019"/>
                </a:lnTo>
                <a:lnTo>
                  <a:pt x="37719" y="6238"/>
                </a:lnTo>
                <a:lnTo>
                  <a:pt x="30694" y="1672"/>
                </a:lnTo>
                <a:lnTo>
                  <a:pt x="22098" y="0"/>
                </a:lnTo>
                <a:close/>
              </a:path>
            </a:pathLst>
          </a:custGeom>
          <a:solidFill>
            <a:srgbClr val="31005B">
              <a:alpha val="7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479113" y="4519676"/>
            <a:ext cx="42592" cy="4344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526023" y="4579620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5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5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766815" y="4509515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2098" y="0"/>
                </a:moveTo>
                <a:lnTo>
                  <a:pt x="13501" y="1738"/>
                </a:lnTo>
                <a:lnTo>
                  <a:pt x="6477" y="6476"/>
                </a:lnTo>
                <a:lnTo>
                  <a:pt x="1738" y="13501"/>
                </a:lnTo>
                <a:lnTo>
                  <a:pt x="0" y="22097"/>
                </a:lnTo>
                <a:lnTo>
                  <a:pt x="1738" y="30694"/>
                </a:lnTo>
                <a:lnTo>
                  <a:pt x="6476" y="37718"/>
                </a:lnTo>
                <a:lnTo>
                  <a:pt x="13501" y="42457"/>
                </a:lnTo>
                <a:lnTo>
                  <a:pt x="22098" y="44195"/>
                </a:lnTo>
                <a:lnTo>
                  <a:pt x="30694" y="42457"/>
                </a:lnTo>
                <a:lnTo>
                  <a:pt x="37718" y="37718"/>
                </a:lnTo>
                <a:lnTo>
                  <a:pt x="42457" y="30694"/>
                </a:lnTo>
                <a:lnTo>
                  <a:pt x="44196" y="22097"/>
                </a:lnTo>
                <a:lnTo>
                  <a:pt x="42457" y="13501"/>
                </a:lnTo>
                <a:lnTo>
                  <a:pt x="37719" y="6476"/>
                </a:lnTo>
                <a:lnTo>
                  <a:pt x="30694" y="1738"/>
                </a:lnTo>
                <a:lnTo>
                  <a:pt x="22098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603747" y="4597908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6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2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6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818632" y="4469891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5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5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5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1" y="21335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5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44213" y="4564126"/>
            <a:ext cx="42592" cy="4344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701284" y="4575047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5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1" y="21335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643371" y="4518659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5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5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672328" y="4611623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6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6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>
              <a:alpha val="7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603747" y="4411979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6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2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6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>
              <a:alpha val="7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606113" y="4675251"/>
            <a:ext cx="42592" cy="4344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649467" y="4386071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5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5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666232" y="4472940"/>
            <a:ext cx="43180" cy="44450"/>
          </a:xfrm>
          <a:custGeom>
            <a:avLst/>
            <a:gdLst/>
            <a:ahLst/>
            <a:cxnLst/>
            <a:rect l="l" t="t" r="r" b="b"/>
            <a:pathLst>
              <a:path w="43179" h="44450">
                <a:moveTo>
                  <a:pt x="21335" y="0"/>
                </a:moveTo>
                <a:lnTo>
                  <a:pt x="13019" y="1738"/>
                </a:lnTo>
                <a:lnTo>
                  <a:pt x="6238" y="6477"/>
                </a:lnTo>
                <a:lnTo>
                  <a:pt x="1672" y="13501"/>
                </a:lnTo>
                <a:lnTo>
                  <a:pt x="0" y="22098"/>
                </a:lnTo>
                <a:lnTo>
                  <a:pt x="1672" y="30694"/>
                </a:lnTo>
                <a:lnTo>
                  <a:pt x="6238" y="37719"/>
                </a:lnTo>
                <a:lnTo>
                  <a:pt x="13019" y="42457"/>
                </a:lnTo>
                <a:lnTo>
                  <a:pt x="21335" y="44196"/>
                </a:lnTo>
                <a:lnTo>
                  <a:pt x="29652" y="42457"/>
                </a:lnTo>
                <a:lnTo>
                  <a:pt x="36433" y="37719"/>
                </a:lnTo>
                <a:lnTo>
                  <a:pt x="40999" y="30694"/>
                </a:lnTo>
                <a:lnTo>
                  <a:pt x="42671" y="22098"/>
                </a:lnTo>
                <a:lnTo>
                  <a:pt x="40999" y="13501"/>
                </a:lnTo>
                <a:lnTo>
                  <a:pt x="36433" y="6477"/>
                </a:lnTo>
                <a:lnTo>
                  <a:pt x="29652" y="1738"/>
                </a:lnTo>
                <a:lnTo>
                  <a:pt x="21335" y="0"/>
                </a:lnTo>
                <a:close/>
              </a:path>
            </a:pathLst>
          </a:custGeom>
          <a:solidFill>
            <a:srgbClr val="31005B">
              <a:alpha val="7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510784" y="4504944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5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1" y="21335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713476" y="4500371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5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5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750637" y="4584700"/>
            <a:ext cx="42467" cy="4350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737937" y="4367276"/>
            <a:ext cx="42467" cy="4344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707379" y="4422647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79">
                <a:moveTo>
                  <a:pt x="21336" y="0"/>
                </a:moveTo>
                <a:lnTo>
                  <a:pt x="13019" y="1672"/>
                </a:lnTo>
                <a:lnTo>
                  <a:pt x="6238" y="6238"/>
                </a:lnTo>
                <a:lnTo>
                  <a:pt x="1672" y="13019"/>
                </a:lnTo>
                <a:lnTo>
                  <a:pt x="0" y="21335"/>
                </a:lnTo>
                <a:lnTo>
                  <a:pt x="1672" y="29652"/>
                </a:lnTo>
                <a:lnTo>
                  <a:pt x="6238" y="36433"/>
                </a:lnTo>
                <a:lnTo>
                  <a:pt x="13019" y="40999"/>
                </a:lnTo>
                <a:lnTo>
                  <a:pt x="21336" y="42671"/>
                </a:lnTo>
                <a:lnTo>
                  <a:pt x="29652" y="40999"/>
                </a:lnTo>
                <a:lnTo>
                  <a:pt x="36433" y="36433"/>
                </a:lnTo>
                <a:lnTo>
                  <a:pt x="40999" y="29652"/>
                </a:lnTo>
                <a:lnTo>
                  <a:pt x="42672" y="21335"/>
                </a:lnTo>
                <a:lnTo>
                  <a:pt x="40999" y="13019"/>
                </a:lnTo>
                <a:lnTo>
                  <a:pt x="36433" y="6238"/>
                </a:lnTo>
                <a:lnTo>
                  <a:pt x="29652" y="1672"/>
                </a:lnTo>
                <a:lnTo>
                  <a:pt x="21336" y="0"/>
                </a:lnTo>
                <a:close/>
              </a:path>
            </a:pathLst>
          </a:custGeom>
          <a:solidFill>
            <a:srgbClr val="3100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797552" y="4436364"/>
            <a:ext cx="576580" cy="76200"/>
          </a:xfrm>
          <a:custGeom>
            <a:avLst/>
            <a:gdLst/>
            <a:ahLst/>
            <a:cxnLst/>
            <a:rect l="l" t="t" r="r" b="b"/>
            <a:pathLst>
              <a:path w="576579" h="76200">
                <a:moveTo>
                  <a:pt x="499872" y="0"/>
                </a:moveTo>
                <a:lnTo>
                  <a:pt x="499872" y="76200"/>
                </a:lnTo>
                <a:lnTo>
                  <a:pt x="563372" y="44450"/>
                </a:lnTo>
                <a:lnTo>
                  <a:pt x="512572" y="44450"/>
                </a:lnTo>
                <a:lnTo>
                  <a:pt x="512572" y="31750"/>
                </a:lnTo>
                <a:lnTo>
                  <a:pt x="563372" y="31750"/>
                </a:lnTo>
                <a:lnTo>
                  <a:pt x="499872" y="0"/>
                </a:lnTo>
                <a:close/>
              </a:path>
              <a:path w="576579" h="76200">
                <a:moveTo>
                  <a:pt x="49987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99872" y="44450"/>
                </a:lnTo>
                <a:lnTo>
                  <a:pt x="499872" y="31750"/>
                </a:lnTo>
                <a:close/>
              </a:path>
              <a:path w="576579" h="76200">
                <a:moveTo>
                  <a:pt x="563372" y="31750"/>
                </a:moveTo>
                <a:lnTo>
                  <a:pt x="512572" y="31750"/>
                </a:lnTo>
                <a:lnTo>
                  <a:pt x="512572" y="44450"/>
                </a:lnTo>
                <a:lnTo>
                  <a:pt x="563372" y="44450"/>
                </a:lnTo>
                <a:lnTo>
                  <a:pt x="576072" y="38100"/>
                </a:lnTo>
                <a:lnTo>
                  <a:pt x="56337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222101" y="4865304"/>
            <a:ext cx="474980" cy="455295"/>
          </a:xfrm>
          <a:custGeom>
            <a:avLst/>
            <a:gdLst/>
            <a:ahLst/>
            <a:cxnLst/>
            <a:rect l="l" t="t" r="r" b="b"/>
            <a:pathLst>
              <a:path w="474979" h="455295">
                <a:moveTo>
                  <a:pt x="235137" y="0"/>
                </a:moveTo>
                <a:lnTo>
                  <a:pt x="180765" y="5547"/>
                </a:lnTo>
                <a:lnTo>
                  <a:pt x="133433" y="17148"/>
                </a:lnTo>
                <a:lnTo>
                  <a:pt x="98057" y="34863"/>
                </a:lnTo>
                <a:lnTo>
                  <a:pt x="55610" y="67100"/>
                </a:lnTo>
                <a:lnTo>
                  <a:pt x="26342" y="104975"/>
                </a:lnTo>
                <a:lnTo>
                  <a:pt x="8493" y="146386"/>
                </a:lnTo>
                <a:lnTo>
                  <a:pt x="299" y="189231"/>
                </a:lnTo>
                <a:lnTo>
                  <a:pt x="0" y="231410"/>
                </a:lnTo>
                <a:lnTo>
                  <a:pt x="5832" y="270821"/>
                </a:lnTo>
                <a:lnTo>
                  <a:pt x="28842" y="332932"/>
                </a:lnTo>
                <a:lnTo>
                  <a:pt x="58308" y="369507"/>
                </a:lnTo>
                <a:lnTo>
                  <a:pt x="99918" y="402631"/>
                </a:lnTo>
                <a:lnTo>
                  <a:pt x="148409" y="429648"/>
                </a:lnTo>
                <a:lnTo>
                  <a:pt x="198523" y="447898"/>
                </a:lnTo>
                <a:lnTo>
                  <a:pt x="244996" y="454725"/>
                </a:lnTo>
                <a:lnTo>
                  <a:pt x="291431" y="448857"/>
                </a:lnTo>
                <a:lnTo>
                  <a:pt x="341358" y="432048"/>
                </a:lnTo>
                <a:lnTo>
                  <a:pt x="389188" y="405941"/>
                </a:lnTo>
                <a:lnTo>
                  <a:pt x="429331" y="372185"/>
                </a:lnTo>
                <a:lnTo>
                  <a:pt x="456197" y="332424"/>
                </a:lnTo>
                <a:lnTo>
                  <a:pt x="468566" y="289517"/>
                </a:lnTo>
                <a:lnTo>
                  <a:pt x="474758" y="235466"/>
                </a:lnTo>
                <a:lnTo>
                  <a:pt x="474120" y="176738"/>
                </a:lnTo>
                <a:lnTo>
                  <a:pt x="466000" y="119797"/>
                </a:lnTo>
                <a:lnTo>
                  <a:pt x="449744" y="71112"/>
                </a:lnTo>
                <a:lnTo>
                  <a:pt x="424701" y="37149"/>
                </a:lnTo>
                <a:lnTo>
                  <a:pt x="345337" y="6826"/>
                </a:lnTo>
                <a:lnTo>
                  <a:pt x="291634" y="446"/>
                </a:lnTo>
                <a:lnTo>
                  <a:pt x="235137" y="0"/>
                </a:lnTo>
                <a:close/>
              </a:path>
            </a:pathLst>
          </a:custGeom>
          <a:solidFill>
            <a:srgbClr val="00008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222101" y="4865304"/>
            <a:ext cx="474980" cy="455295"/>
          </a:xfrm>
          <a:custGeom>
            <a:avLst/>
            <a:gdLst/>
            <a:ahLst/>
            <a:cxnLst/>
            <a:rect l="l" t="t" r="r" b="b"/>
            <a:pathLst>
              <a:path w="474979" h="455295">
                <a:moveTo>
                  <a:pt x="28842" y="332932"/>
                </a:moveTo>
                <a:lnTo>
                  <a:pt x="58308" y="369507"/>
                </a:lnTo>
                <a:lnTo>
                  <a:pt x="99918" y="402631"/>
                </a:lnTo>
                <a:lnTo>
                  <a:pt x="148409" y="429648"/>
                </a:lnTo>
                <a:lnTo>
                  <a:pt x="198523" y="447898"/>
                </a:lnTo>
                <a:lnTo>
                  <a:pt x="244996" y="454725"/>
                </a:lnTo>
                <a:lnTo>
                  <a:pt x="291431" y="448857"/>
                </a:lnTo>
                <a:lnTo>
                  <a:pt x="341358" y="432048"/>
                </a:lnTo>
                <a:lnTo>
                  <a:pt x="389188" y="405941"/>
                </a:lnTo>
                <a:lnTo>
                  <a:pt x="429331" y="372185"/>
                </a:lnTo>
                <a:lnTo>
                  <a:pt x="456197" y="332424"/>
                </a:lnTo>
                <a:lnTo>
                  <a:pt x="468566" y="289517"/>
                </a:lnTo>
                <a:lnTo>
                  <a:pt x="474758" y="235466"/>
                </a:lnTo>
                <a:lnTo>
                  <a:pt x="474120" y="176738"/>
                </a:lnTo>
                <a:lnTo>
                  <a:pt x="466000" y="119797"/>
                </a:lnTo>
                <a:lnTo>
                  <a:pt x="449744" y="71112"/>
                </a:lnTo>
                <a:lnTo>
                  <a:pt x="424701" y="37149"/>
                </a:lnTo>
                <a:lnTo>
                  <a:pt x="345337" y="6826"/>
                </a:lnTo>
                <a:lnTo>
                  <a:pt x="291634" y="446"/>
                </a:lnTo>
                <a:lnTo>
                  <a:pt x="235137" y="0"/>
                </a:lnTo>
                <a:lnTo>
                  <a:pt x="180765" y="5547"/>
                </a:lnTo>
                <a:lnTo>
                  <a:pt x="133433" y="17148"/>
                </a:lnTo>
                <a:lnTo>
                  <a:pt x="98057" y="34863"/>
                </a:lnTo>
                <a:lnTo>
                  <a:pt x="55610" y="67100"/>
                </a:lnTo>
                <a:lnTo>
                  <a:pt x="26342" y="104975"/>
                </a:lnTo>
                <a:lnTo>
                  <a:pt x="8493" y="146386"/>
                </a:lnTo>
                <a:lnTo>
                  <a:pt x="299" y="189231"/>
                </a:lnTo>
                <a:lnTo>
                  <a:pt x="0" y="231410"/>
                </a:lnTo>
                <a:lnTo>
                  <a:pt x="5832" y="270821"/>
                </a:lnTo>
                <a:lnTo>
                  <a:pt x="16033" y="305362"/>
                </a:lnTo>
                <a:lnTo>
                  <a:pt x="28842" y="332932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466201" y="4919300"/>
            <a:ext cx="434975" cy="406400"/>
          </a:xfrm>
          <a:custGeom>
            <a:avLst/>
            <a:gdLst/>
            <a:ahLst/>
            <a:cxnLst/>
            <a:rect l="l" t="t" r="r" b="b"/>
            <a:pathLst>
              <a:path w="434975" h="406400">
                <a:moveTo>
                  <a:pt x="193148" y="0"/>
                </a:moveTo>
                <a:lnTo>
                  <a:pt x="147837" y="7930"/>
                </a:lnTo>
                <a:lnTo>
                  <a:pt x="109987" y="26206"/>
                </a:lnTo>
                <a:lnTo>
                  <a:pt x="81724" y="53096"/>
                </a:lnTo>
                <a:lnTo>
                  <a:pt x="53260" y="91080"/>
                </a:lnTo>
                <a:lnTo>
                  <a:pt x="27929" y="135569"/>
                </a:lnTo>
                <a:lnTo>
                  <a:pt x="9064" y="181974"/>
                </a:lnTo>
                <a:lnTo>
                  <a:pt x="0" y="225705"/>
                </a:lnTo>
                <a:lnTo>
                  <a:pt x="4069" y="262172"/>
                </a:lnTo>
                <a:lnTo>
                  <a:pt x="25674" y="295216"/>
                </a:lnTo>
                <a:lnTo>
                  <a:pt x="62950" y="329289"/>
                </a:lnTo>
                <a:lnTo>
                  <a:pt x="110019" y="360915"/>
                </a:lnTo>
                <a:lnTo>
                  <a:pt x="161003" y="386613"/>
                </a:lnTo>
                <a:lnTo>
                  <a:pt x="210026" y="402907"/>
                </a:lnTo>
                <a:lnTo>
                  <a:pt x="251211" y="406317"/>
                </a:lnTo>
                <a:lnTo>
                  <a:pt x="303604" y="398846"/>
                </a:lnTo>
                <a:lnTo>
                  <a:pt x="346242" y="378770"/>
                </a:lnTo>
                <a:lnTo>
                  <a:pt x="379743" y="349594"/>
                </a:lnTo>
                <a:lnTo>
                  <a:pt x="404725" y="314824"/>
                </a:lnTo>
                <a:lnTo>
                  <a:pt x="421804" y="277966"/>
                </a:lnTo>
                <a:lnTo>
                  <a:pt x="434726" y="212007"/>
                </a:lnTo>
                <a:lnTo>
                  <a:pt x="428415" y="171641"/>
                </a:lnTo>
                <a:lnTo>
                  <a:pt x="411370" y="128555"/>
                </a:lnTo>
                <a:lnTo>
                  <a:pt x="386418" y="87073"/>
                </a:lnTo>
                <a:lnTo>
                  <a:pt x="356388" y="51516"/>
                </a:lnTo>
                <a:lnTo>
                  <a:pt x="324109" y="26206"/>
                </a:lnTo>
                <a:lnTo>
                  <a:pt x="286259" y="10344"/>
                </a:lnTo>
                <a:lnTo>
                  <a:pt x="240947" y="1207"/>
                </a:lnTo>
                <a:lnTo>
                  <a:pt x="193148" y="0"/>
                </a:lnTo>
                <a:close/>
              </a:path>
            </a:pathLst>
          </a:custGeom>
          <a:solidFill>
            <a:srgbClr val="00008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466201" y="4919300"/>
            <a:ext cx="434975" cy="406400"/>
          </a:xfrm>
          <a:custGeom>
            <a:avLst/>
            <a:gdLst/>
            <a:ahLst/>
            <a:cxnLst/>
            <a:rect l="l" t="t" r="r" b="b"/>
            <a:pathLst>
              <a:path w="434975" h="406400">
                <a:moveTo>
                  <a:pt x="434726" y="212007"/>
                </a:moveTo>
                <a:lnTo>
                  <a:pt x="428415" y="171641"/>
                </a:lnTo>
                <a:lnTo>
                  <a:pt x="411370" y="128555"/>
                </a:lnTo>
                <a:lnTo>
                  <a:pt x="386418" y="87073"/>
                </a:lnTo>
                <a:lnTo>
                  <a:pt x="356388" y="51516"/>
                </a:lnTo>
                <a:lnTo>
                  <a:pt x="324109" y="26206"/>
                </a:lnTo>
                <a:lnTo>
                  <a:pt x="286259" y="10344"/>
                </a:lnTo>
                <a:lnTo>
                  <a:pt x="240947" y="1207"/>
                </a:lnTo>
                <a:lnTo>
                  <a:pt x="193148" y="0"/>
                </a:lnTo>
                <a:lnTo>
                  <a:pt x="147837" y="7930"/>
                </a:lnTo>
                <a:lnTo>
                  <a:pt x="109987" y="26206"/>
                </a:lnTo>
                <a:lnTo>
                  <a:pt x="81724" y="53096"/>
                </a:lnTo>
                <a:lnTo>
                  <a:pt x="53260" y="91080"/>
                </a:lnTo>
                <a:lnTo>
                  <a:pt x="27929" y="135569"/>
                </a:lnTo>
                <a:lnTo>
                  <a:pt x="9064" y="181974"/>
                </a:lnTo>
                <a:lnTo>
                  <a:pt x="0" y="225705"/>
                </a:lnTo>
                <a:lnTo>
                  <a:pt x="4069" y="262172"/>
                </a:lnTo>
                <a:lnTo>
                  <a:pt x="25674" y="295216"/>
                </a:lnTo>
                <a:lnTo>
                  <a:pt x="62950" y="329289"/>
                </a:lnTo>
                <a:lnTo>
                  <a:pt x="110019" y="360915"/>
                </a:lnTo>
                <a:lnTo>
                  <a:pt x="161003" y="386613"/>
                </a:lnTo>
                <a:lnTo>
                  <a:pt x="210026" y="402907"/>
                </a:lnTo>
                <a:lnTo>
                  <a:pt x="251211" y="406317"/>
                </a:lnTo>
                <a:lnTo>
                  <a:pt x="303604" y="398846"/>
                </a:lnTo>
                <a:lnTo>
                  <a:pt x="346242" y="378770"/>
                </a:lnTo>
                <a:lnTo>
                  <a:pt x="379743" y="349594"/>
                </a:lnTo>
                <a:lnTo>
                  <a:pt x="404725" y="314824"/>
                </a:lnTo>
                <a:lnTo>
                  <a:pt x="421804" y="277966"/>
                </a:lnTo>
                <a:lnTo>
                  <a:pt x="434726" y="212007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507735" y="5041391"/>
            <a:ext cx="82296" cy="16154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797552" y="5015484"/>
            <a:ext cx="576580" cy="76200"/>
          </a:xfrm>
          <a:custGeom>
            <a:avLst/>
            <a:gdLst/>
            <a:ahLst/>
            <a:cxnLst/>
            <a:rect l="l" t="t" r="r" b="b"/>
            <a:pathLst>
              <a:path w="576579" h="76200">
                <a:moveTo>
                  <a:pt x="499872" y="0"/>
                </a:moveTo>
                <a:lnTo>
                  <a:pt x="499872" y="76200"/>
                </a:lnTo>
                <a:lnTo>
                  <a:pt x="563372" y="44450"/>
                </a:lnTo>
                <a:lnTo>
                  <a:pt x="512572" y="44450"/>
                </a:lnTo>
                <a:lnTo>
                  <a:pt x="512572" y="31750"/>
                </a:lnTo>
                <a:lnTo>
                  <a:pt x="563372" y="31750"/>
                </a:lnTo>
                <a:lnTo>
                  <a:pt x="499872" y="0"/>
                </a:lnTo>
                <a:close/>
              </a:path>
              <a:path w="576579" h="76200">
                <a:moveTo>
                  <a:pt x="49987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99872" y="44450"/>
                </a:lnTo>
                <a:lnTo>
                  <a:pt x="499872" y="31750"/>
                </a:lnTo>
                <a:close/>
              </a:path>
              <a:path w="576579" h="76200">
                <a:moveTo>
                  <a:pt x="563372" y="31750"/>
                </a:moveTo>
                <a:lnTo>
                  <a:pt x="512572" y="31750"/>
                </a:lnTo>
                <a:lnTo>
                  <a:pt x="512572" y="44450"/>
                </a:lnTo>
                <a:lnTo>
                  <a:pt x="563372" y="44450"/>
                </a:lnTo>
                <a:lnTo>
                  <a:pt x="576072" y="38100"/>
                </a:lnTo>
                <a:lnTo>
                  <a:pt x="56337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244290" y="5424507"/>
            <a:ext cx="483234" cy="476250"/>
          </a:xfrm>
          <a:custGeom>
            <a:avLst/>
            <a:gdLst/>
            <a:ahLst/>
            <a:cxnLst/>
            <a:rect l="l" t="t" r="r" b="b"/>
            <a:pathLst>
              <a:path w="483235" h="476250">
                <a:moveTo>
                  <a:pt x="214821" y="0"/>
                </a:moveTo>
                <a:lnTo>
                  <a:pt x="164504" y="9278"/>
                </a:lnTo>
                <a:lnTo>
                  <a:pt x="122477" y="30650"/>
                </a:lnTo>
                <a:lnTo>
                  <a:pt x="68316" y="92933"/>
                </a:lnTo>
                <a:lnTo>
                  <a:pt x="42734" y="135837"/>
                </a:lnTo>
                <a:lnTo>
                  <a:pt x="21264" y="182076"/>
                </a:lnTo>
                <a:lnTo>
                  <a:pt x="6241" y="228271"/>
                </a:lnTo>
                <a:lnTo>
                  <a:pt x="0" y="271044"/>
                </a:lnTo>
                <a:lnTo>
                  <a:pt x="4875" y="307015"/>
                </a:lnTo>
                <a:lnTo>
                  <a:pt x="24197" y="339982"/>
                </a:lnTo>
                <a:lnTo>
                  <a:pt x="56996" y="374275"/>
                </a:lnTo>
                <a:lnTo>
                  <a:pt x="99164" y="407327"/>
                </a:lnTo>
                <a:lnTo>
                  <a:pt x="146591" y="436570"/>
                </a:lnTo>
                <a:lnTo>
                  <a:pt x="195166" y="459439"/>
                </a:lnTo>
                <a:lnTo>
                  <a:pt x="240780" y="473366"/>
                </a:lnTo>
                <a:lnTo>
                  <a:pt x="279322" y="475785"/>
                </a:lnTo>
                <a:lnTo>
                  <a:pt x="330852" y="469021"/>
                </a:lnTo>
                <a:lnTo>
                  <a:pt x="374018" y="450562"/>
                </a:lnTo>
                <a:lnTo>
                  <a:pt x="409283" y="423161"/>
                </a:lnTo>
                <a:lnTo>
                  <a:pt x="437104" y="389568"/>
                </a:lnTo>
                <a:lnTo>
                  <a:pt x="457942" y="352536"/>
                </a:lnTo>
                <a:lnTo>
                  <a:pt x="472257" y="314815"/>
                </a:lnTo>
                <a:lnTo>
                  <a:pt x="483157" y="248315"/>
                </a:lnTo>
                <a:lnTo>
                  <a:pt x="476152" y="201029"/>
                </a:lnTo>
                <a:lnTo>
                  <a:pt x="457229" y="150573"/>
                </a:lnTo>
                <a:lnTo>
                  <a:pt x="429528" y="101994"/>
                </a:lnTo>
                <a:lnTo>
                  <a:pt x="396188" y="60338"/>
                </a:lnTo>
                <a:lnTo>
                  <a:pt x="360348" y="30650"/>
                </a:lnTo>
                <a:lnTo>
                  <a:pt x="318260" y="12094"/>
                </a:lnTo>
                <a:lnTo>
                  <a:pt x="267912" y="1408"/>
                </a:lnTo>
                <a:lnTo>
                  <a:pt x="214821" y="0"/>
                </a:lnTo>
                <a:close/>
              </a:path>
            </a:pathLst>
          </a:custGeom>
          <a:solidFill>
            <a:srgbClr val="00008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244290" y="5424507"/>
            <a:ext cx="483234" cy="476250"/>
          </a:xfrm>
          <a:custGeom>
            <a:avLst/>
            <a:gdLst/>
            <a:ahLst/>
            <a:cxnLst/>
            <a:rect l="l" t="t" r="r" b="b"/>
            <a:pathLst>
              <a:path w="483235" h="476250">
                <a:moveTo>
                  <a:pt x="483157" y="248315"/>
                </a:moveTo>
                <a:lnTo>
                  <a:pt x="476152" y="201029"/>
                </a:lnTo>
                <a:lnTo>
                  <a:pt x="457229" y="150573"/>
                </a:lnTo>
                <a:lnTo>
                  <a:pt x="429528" y="101994"/>
                </a:lnTo>
                <a:lnTo>
                  <a:pt x="396188" y="60338"/>
                </a:lnTo>
                <a:lnTo>
                  <a:pt x="360348" y="30650"/>
                </a:lnTo>
                <a:lnTo>
                  <a:pt x="318260" y="12094"/>
                </a:lnTo>
                <a:lnTo>
                  <a:pt x="267912" y="1408"/>
                </a:lnTo>
                <a:lnTo>
                  <a:pt x="214821" y="0"/>
                </a:lnTo>
                <a:lnTo>
                  <a:pt x="164504" y="9278"/>
                </a:lnTo>
                <a:lnTo>
                  <a:pt x="122477" y="30650"/>
                </a:lnTo>
                <a:lnTo>
                  <a:pt x="68316" y="92933"/>
                </a:lnTo>
                <a:lnTo>
                  <a:pt x="42734" y="135837"/>
                </a:lnTo>
                <a:lnTo>
                  <a:pt x="21264" y="182076"/>
                </a:lnTo>
                <a:lnTo>
                  <a:pt x="6241" y="228271"/>
                </a:lnTo>
                <a:lnTo>
                  <a:pt x="0" y="271044"/>
                </a:lnTo>
                <a:lnTo>
                  <a:pt x="4875" y="307015"/>
                </a:lnTo>
                <a:lnTo>
                  <a:pt x="24197" y="339982"/>
                </a:lnTo>
                <a:lnTo>
                  <a:pt x="56996" y="374275"/>
                </a:lnTo>
                <a:lnTo>
                  <a:pt x="99164" y="407327"/>
                </a:lnTo>
                <a:lnTo>
                  <a:pt x="146591" y="436570"/>
                </a:lnTo>
                <a:lnTo>
                  <a:pt x="195166" y="459439"/>
                </a:lnTo>
                <a:lnTo>
                  <a:pt x="240780" y="473366"/>
                </a:lnTo>
                <a:lnTo>
                  <a:pt x="279322" y="475785"/>
                </a:lnTo>
                <a:lnTo>
                  <a:pt x="330852" y="469021"/>
                </a:lnTo>
                <a:lnTo>
                  <a:pt x="374018" y="450562"/>
                </a:lnTo>
                <a:lnTo>
                  <a:pt x="409283" y="423161"/>
                </a:lnTo>
                <a:lnTo>
                  <a:pt x="437104" y="389568"/>
                </a:lnTo>
                <a:lnTo>
                  <a:pt x="457942" y="352536"/>
                </a:lnTo>
                <a:lnTo>
                  <a:pt x="472257" y="314815"/>
                </a:lnTo>
                <a:lnTo>
                  <a:pt x="483157" y="248315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442203" y="5624384"/>
            <a:ext cx="82327" cy="7632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579364" y="5640603"/>
            <a:ext cx="119380" cy="116839"/>
          </a:xfrm>
          <a:custGeom>
            <a:avLst/>
            <a:gdLst/>
            <a:ahLst/>
            <a:cxnLst/>
            <a:rect l="l" t="t" r="r" b="b"/>
            <a:pathLst>
              <a:path w="119379" h="116839">
                <a:moveTo>
                  <a:pt x="93090" y="0"/>
                </a:moveTo>
                <a:lnTo>
                  <a:pt x="88900" y="0"/>
                </a:lnTo>
                <a:lnTo>
                  <a:pt x="80645" y="1816"/>
                </a:lnTo>
                <a:lnTo>
                  <a:pt x="49274" y="1856"/>
                </a:lnTo>
                <a:lnTo>
                  <a:pt x="27511" y="2838"/>
                </a:lnTo>
                <a:lnTo>
                  <a:pt x="12154" y="10134"/>
                </a:lnTo>
                <a:lnTo>
                  <a:pt x="0" y="29121"/>
                </a:lnTo>
                <a:lnTo>
                  <a:pt x="1577" y="40237"/>
                </a:lnTo>
                <a:lnTo>
                  <a:pt x="4238" y="51184"/>
                </a:lnTo>
                <a:lnTo>
                  <a:pt x="9447" y="61107"/>
                </a:lnTo>
                <a:lnTo>
                  <a:pt x="18669" y="69151"/>
                </a:lnTo>
                <a:lnTo>
                  <a:pt x="21336" y="76249"/>
                </a:lnTo>
                <a:lnTo>
                  <a:pt x="22478" y="79508"/>
                </a:lnTo>
                <a:lnTo>
                  <a:pt x="23240" y="82596"/>
                </a:lnTo>
                <a:lnTo>
                  <a:pt x="24764" y="89179"/>
                </a:lnTo>
                <a:lnTo>
                  <a:pt x="24512" y="95847"/>
                </a:lnTo>
                <a:lnTo>
                  <a:pt x="23510" y="102941"/>
                </a:lnTo>
                <a:lnTo>
                  <a:pt x="23675" y="109523"/>
                </a:lnTo>
                <a:lnTo>
                  <a:pt x="26924" y="114655"/>
                </a:lnTo>
                <a:lnTo>
                  <a:pt x="32861" y="116647"/>
                </a:lnTo>
                <a:lnTo>
                  <a:pt x="39560" y="115566"/>
                </a:lnTo>
                <a:lnTo>
                  <a:pt x="46640" y="113119"/>
                </a:lnTo>
                <a:lnTo>
                  <a:pt x="53721" y="111010"/>
                </a:lnTo>
                <a:lnTo>
                  <a:pt x="94011" y="75438"/>
                </a:lnTo>
                <a:lnTo>
                  <a:pt x="100072" y="42339"/>
                </a:lnTo>
                <a:lnTo>
                  <a:pt x="101314" y="34805"/>
                </a:lnTo>
                <a:lnTo>
                  <a:pt x="105652" y="30342"/>
                </a:lnTo>
                <a:lnTo>
                  <a:pt x="115824" y="23660"/>
                </a:lnTo>
                <a:lnTo>
                  <a:pt x="118872" y="13639"/>
                </a:lnTo>
                <a:lnTo>
                  <a:pt x="115824" y="13639"/>
                </a:lnTo>
                <a:lnTo>
                  <a:pt x="105410" y="10909"/>
                </a:lnTo>
                <a:lnTo>
                  <a:pt x="102362" y="5448"/>
                </a:lnTo>
                <a:lnTo>
                  <a:pt x="101346" y="901"/>
                </a:lnTo>
                <a:lnTo>
                  <a:pt x="93090" y="0"/>
                </a:lnTo>
                <a:close/>
              </a:path>
            </a:pathLst>
          </a:custGeom>
          <a:solidFill>
            <a:srgbClr val="0000FF">
              <a:alpha val="219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579364" y="5640603"/>
            <a:ext cx="119380" cy="116839"/>
          </a:xfrm>
          <a:custGeom>
            <a:avLst/>
            <a:gdLst/>
            <a:ahLst/>
            <a:cxnLst/>
            <a:rect l="l" t="t" r="r" b="b"/>
            <a:pathLst>
              <a:path w="119379" h="116839">
                <a:moveTo>
                  <a:pt x="80645" y="1816"/>
                </a:moveTo>
                <a:lnTo>
                  <a:pt x="49274" y="1856"/>
                </a:lnTo>
                <a:lnTo>
                  <a:pt x="27511" y="2838"/>
                </a:lnTo>
                <a:lnTo>
                  <a:pt x="12154" y="10134"/>
                </a:lnTo>
                <a:lnTo>
                  <a:pt x="0" y="29121"/>
                </a:lnTo>
                <a:lnTo>
                  <a:pt x="1577" y="40237"/>
                </a:lnTo>
                <a:lnTo>
                  <a:pt x="4238" y="51184"/>
                </a:lnTo>
                <a:lnTo>
                  <a:pt x="9447" y="61107"/>
                </a:lnTo>
                <a:lnTo>
                  <a:pt x="18669" y="69151"/>
                </a:lnTo>
                <a:lnTo>
                  <a:pt x="21336" y="76249"/>
                </a:lnTo>
                <a:lnTo>
                  <a:pt x="22478" y="79508"/>
                </a:lnTo>
                <a:lnTo>
                  <a:pt x="23240" y="82596"/>
                </a:lnTo>
                <a:lnTo>
                  <a:pt x="24764" y="89179"/>
                </a:lnTo>
                <a:lnTo>
                  <a:pt x="24512" y="95847"/>
                </a:lnTo>
                <a:lnTo>
                  <a:pt x="23510" y="102941"/>
                </a:lnTo>
                <a:lnTo>
                  <a:pt x="23675" y="109523"/>
                </a:lnTo>
                <a:lnTo>
                  <a:pt x="26924" y="114655"/>
                </a:lnTo>
                <a:lnTo>
                  <a:pt x="32861" y="116647"/>
                </a:lnTo>
                <a:lnTo>
                  <a:pt x="39560" y="115566"/>
                </a:lnTo>
                <a:lnTo>
                  <a:pt x="46640" y="113119"/>
                </a:lnTo>
                <a:lnTo>
                  <a:pt x="53721" y="111010"/>
                </a:lnTo>
                <a:lnTo>
                  <a:pt x="94011" y="75438"/>
                </a:lnTo>
                <a:lnTo>
                  <a:pt x="100072" y="42339"/>
                </a:lnTo>
                <a:lnTo>
                  <a:pt x="101314" y="34805"/>
                </a:lnTo>
                <a:lnTo>
                  <a:pt x="105652" y="30342"/>
                </a:lnTo>
                <a:lnTo>
                  <a:pt x="115824" y="23660"/>
                </a:lnTo>
                <a:lnTo>
                  <a:pt x="118872" y="13639"/>
                </a:lnTo>
                <a:lnTo>
                  <a:pt x="115824" y="13639"/>
                </a:lnTo>
                <a:lnTo>
                  <a:pt x="105410" y="10909"/>
                </a:lnTo>
                <a:lnTo>
                  <a:pt x="102362" y="5448"/>
                </a:lnTo>
                <a:lnTo>
                  <a:pt x="101346" y="901"/>
                </a:lnTo>
                <a:lnTo>
                  <a:pt x="93090" y="0"/>
                </a:lnTo>
                <a:lnTo>
                  <a:pt x="88900" y="0"/>
                </a:lnTo>
                <a:lnTo>
                  <a:pt x="80645" y="1816"/>
                </a:lnTo>
                <a:close/>
              </a:path>
            </a:pathLst>
          </a:custGeom>
          <a:ln w="9143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579364" y="5640603"/>
            <a:ext cx="118872" cy="11664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579364" y="5640603"/>
            <a:ext cx="119380" cy="116839"/>
          </a:xfrm>
          <a:custGeom>
            <a:avLst/>
            <a:gdLst/>
            <a:ahLst/>
            <a:cxnLst/>
            <a:rect l="l" t="t" r="r" b="b"/>
            <a:pathLst>
              <a:path w="119379" h="116839">
                <a:moveTo>
                  <a:pt x="80645" y="1816"/>
                </a:moveTo>
                <a:lnTo>
                  <a:pt x="49274" y="1856"/>
                </a:lnTo>
                <a:lnTo>
                  <a:pt x="27511" y="2838"/>
                </a:lnTo>
                <a:lnTo>
                  <a:pt x="12154" y="10134"/>
                </a:lnTo>
                <a:lnTo>
                  <a:pt x="0" y="29121"/>
                </a:lnTo>
                <a:lnTo>
                  <a:pt x="1577" y="40237"/>
                </a:lnTo>
                <a:lnTo>
                  <a:pt x="4238" y="51184"/>
                </a:lnTo>
                <a:lnTo>
                  <a:pt x="9447" y="61107"/>
                </a:lnTo>
                <a:lnTo>
                  <a:pt x="18669" y="69151"/>
                </a:lnTo>
                <a:lnTo>
                  <a:pt x="21336" y="76249"/>
                </a:lnTo>
                <a:lnTo>
                  <a:pt x="22478" y="79508"/>
                </a:lnTo>
                <a:lnTo>
                  <a:pt x="23240" y="82596"/>
                </a:lnTo>
                <a:lnTo>
                  <a:pt x="24764" y="89179"/>
                </a:lnTo>
                <a:lnTo>
                  <a:pt x="24512" y="95847"/>
                </a:lnTo>
                <a:lnTo>
                  <a:pt x="23510" y="102941"/>
                </a:lnTo>
                <a:lnTo>
                  <a:pt x="23675" y="109523"/>
                </a:lnTo>
                <a:lnTo>
                  <a:pt x="26924" y="114655"/>
                </a:lnTo>
                <a:lnTo>
                  <a:pt x="32861" y="116647"/>
                </a:lnTo>
                <a:lnTo>
                  <a:pt x="39560" y="115566"/>
                </a:lnTo>
                <a:lnTo>
                  <a:pt x="46640" y="113119"/>
                </a:lnTo>
                <a:lnTo>
                  <a:pt x="53721" y="111010"/>
                </a:lnTo>
                <a:lnTo>
                  <a:pt x="94011" y="75438"/>
                </a:lnTo>
                <a:lnTo>
                  <a:pt x="100072" y="42339"/>
                </a:lnTo>
                <a:lnTo>
                  <a:pt x="101314" y="34805"/>
                </a:lnTo>
                <a:lnTo>
                  <a:pt x="105652" y="30342"/>
                </a:lnTo>
                <a:lnTo>
                  <a:pt x="115824" y="23660"/>
                </a:lnTo>
                <a:lnTo>
                  <a:pt x="118872" y="13639"/>
                </a:lnTo>
                <a:lnTo>
                  <a:pt x="115824" y="13639"/>
                </a:lnTo>
                <a:lnTo>
                  <a:pt x="105410" y="10909"/>
                </a:lnTo>
                <a:lnTo>
                  <a:pt x="102362" y="5448"/>
                </a:lnTo>
                <a:lnTo>
                  <a:pt x="101346" y="901"/>
                </a:lnTo>
                <a:lnTo>
                  <a:pt x="93090" y="0"/>
                </a:lnTo>
                <a:lnTo>
                  <a:pt x="88900" y="0"/>
                </a:lnTo>
                <a:lnTo>
                  <a:pt x="80645" y="1816"/>
                </a:lnTo>
                <a:close/>
              </a:path>
            </a:pathLst>
          </a:custGeom>
          <a:ln w="9143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841809" y="5592292"/>
            <a:ext cx="120650" cy="12814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487923" y="5759196"/>
            <a:ext cx="68580" cy="42545"/>
          </a:xfrm>
          <a:custGeom>
            <a:avLst/>
            <a:gdLst/>
            <a:ahLst/>
            <a:cxnLst/>
            <a:rect l="l" t="t" r="r" b="b"/>
            <a:pathLst>
              <a:path w="68579" h="42545">
                <a:moveTo>
                  <a:pt x="55952" y="35471"/>
                </a:moveTo>
                <a:lnTo>
                  <a:pt x="15112" y="35471"/>
                </a:lnTo>
                <a:lnTo>
                  <a:pt x="22225" y="36360"/>
                </a:lnTo>
                <a:lnTo>
                  <a:pt x="27177" y="37236"/>
                </a:lnTo>
                <a:lnTo>
                  <a:pt x="38353" y="39903"/>
                </a:lnTo>
                <a:lnTo>
                  <a:pt x="47692" y="41966"/>
                </a:lnTo>
                <a:lnTo>
                  <a:pt x="54863" y="37131"/>
                </a:lnTo>
                <a:lnTo>
                  <a:pt x="55952" y="35471"/>
                </a:lnTo>
                <a:close/>
              </a:path>
              <a:path w="68579" h="42545">
                <a:moveTo>
                  <a:pt x="0" y="888"/>
                </a:moveTo>
                <a:lnTo>
                  <a:pt x="383" y="7099"/>
                </a:lnTo>
                <a:lnTo>
                  <a:pt x="492" y="9753"/>
                </a:lnTo>
                <a:lnTo>
                  <a:pt x="635" y="15963"/>
                </a:lnTo>
                <a:lnTo>
                  <a:pt x="1000" y="23584"/>
                </a:lnTo>
                <a:lnTo>
                  <a:pt x="2031" y="31038"/>
                </a:lnTo>
                <a:lnTo>
                  <a:pt x="3048" y="37236"/>
                </a:lnTo>
                <a:lnTo>
                  <a:pt x="15112" y="35471"/>
                </a:lnTo>
                <a:lnTo>
                  <a:pt x="55952" y="35471"/>
                </a:lnTo>
                <a:lnTo>
                  <a:pt x="60321" y="28805"/>
                </a:lnTo>
                <a:lnTo>
                  <a:pt x="64515" y="20396"/>
                </a:lnTo>
                <a:lnTo>
                  <a:pt x="66548" y="16852"/>
                </a:lnTo>
                <a:lnTo>
                  <a:pt x="68579" y="9753"/>
                </a:lnTo>
                <a:lnTo>
                  <a:pt x="67563" y="7099"/>
                </a:lnTo>
                <a:lnTo>
                  <a:pt x="67563" y="4432"/>
                </a:lnTo>
                <a:lnTo>
                  <a:pt x="46354" y="4432"/>
                </a:lnTo>
                <a:lnTo>
                  <a:pt x="34861" y="3628"/>
                </a:lnTo>
                <a:lnTo>
                  <a:pt x="11493" y="1692"/>
                </a:lnTo>
                <a:lnTo>
                  <a:pt x="0" y="888"/>
                </a:lnTo>
                <a:close/>
              </a:path>
              <a:path w="68579" h="42545">
                <a:moveTo>
                  <a:pt x="62484" y="0"/>
                </a:moveTo>
                <a:lnTo>
                  <a:pt x="49402" y="4432"/>
                </a:lnTo>
                <a:lnTo>
                  <a:pt x="67563" y="4432"/>
                </a:lnTo>
                <a:lnTo>
                  <a:pt x="67563" y="2654"/>
                </a:lnTo>
                <a:lnTo>
                  <a:pt x="64515" y="888"/>
                </a:lnTo>
                <a:lnTo>
                  <a:pt x="62484" y="0"/>
                </a:lnTo>
                <a:close/>
              </a:path>
            </a:pathLst>
          </a:custGeom>
          <a:solidFill>
            <a:srgbClr val="0000FF">
              <a:alpha val="2313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487923" y="5759196"/>
            <a:ext cx="68580" cy="42545"/>
          </a:xfrm>
          <a:custGeom>
            <a:avLst/>
            <a:gdLst/>
            <a:ahLst/>
            <a:cxnLst/>
            <a:rect l="l" t="t" r="r" b="b"/>
            <a:pathLst>
              <a:path w="68579" h="42545">
                <a:moveTo>
                  <a:pt x="0" y="888"/>
                </a:moveTo>
                <a:lnTo>
                  <a:pt x="460" y="8343"/>
                </a:lnTo>
                <a:lnTo>
                  <a:pt x="635" y="15963"/>
                </a:lnTo>
                <a:lnTo>
                  <a:pt x="1000" y="23584"/>
                </a:lnTo>
                <a:lnTo>
                  <a:pt x="2031" y="31038"/>
                </a:lnTo>
                <a:lnTo>
                  <a:pt x="3048" y="37236"/>
                </a:lnTo>
                <a:lnTo>
                  <a:pt x="15112" y="35471"/>
                </a:lnTo>
                <a:lnTo>
                  <a:pt x="22225" y="36360"/>
                </a:lnTo>
                <a:lnTo>
                  <a:pt x="27177" y="37236"/>
                </a:lnTo>
                <a:lnTo>
                  <a:pt x="38353" y="39903"/>
                </a:lnTo>
                <a:lnTo>
                  <a:pt x="47692" y="41966"/>
                </a:lnTo>
                <a:lnTo>
                  <a:pt x="54863" y="37131"/>
                </a:lnTo>
                <a:lnTo>
                  <a:pt x="60321" y="28805"/>
                </a:lnTo>
                <a:lnTo>
                  <a:pt x="64515" y="20396"/>
                </a:lnTo>
                <a:lnTo>
                  <a:pt x="66548" y="16852"/>
                </a:lnTo>
                <a:lnTo>
                  <a:pt x="68579" y="9753"/>
                </a:lnTo>
                <a:lnTo>
                  <a:pt x="67563" y="7099"/>
                </a:lnTo>
                <a:lnTo>
                  <a:pt x="67563" y="2654"/>
                </a:lnTo>
                <a:lnTo>
                  <a:pt x="64515" y="888"/>
                </a:lnTo>
                <a:lnTo>
                  <a:pt x="62484" y="0"/>
                </a:lnTo>
                <a:lnTo>
                  <a:pt x="49402" y="4432"/>
                </a:lnTo>
                <a:lnTo>
                  <a:pt x="46354" y="4432"/>
                </a:lnTo>
                <a:lnTo>
                  <a:pt x="34861" y="3628"/>
                </a:lnTo>
                <a:lnTo>
                  <a:pt x="23177" y="2660"/>
                </a:lnTo>
                <a:lnTo>
                  <a:pt x="11493" y="1692"/>
                </a:lnTo>
                <a:lnTo>
                  <a:pt x="0" y="888"/>
                </a:lnTo>
                <a:close/>
              </a:path>
            </a:pathLst>
          </a:custGeom>
          <a:ln w="9144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487923" y="5759196"/>
            <a:ext cx="68579" cy="4196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487923" y="5759196"/>
            <a:ext cx="68580" cy="42545"/>
          </a:xfrm>
          <a:custGeom>
            <a:avLst/>
            <a:gdLst/>
            <a:ahLst/>
            <a:cxnLst/>
            <a:rect l="l" t="t" r="r" b="b"/>
            <a:pathLst>
              <a:path w="68579" h="42545">
                <a:moveTo>
                  <a:pt x="0" y="888"/>
                </a:moveTo>
                <a:lnTo>
                  <a:pt x="460" y="8343"/>
                </a:lnTo>
                <a:lnTo>
                  <a:pt x="635" y="15963"/>
                </a:lnTo>
                <a:lnTo>
                  <a:pt x="1000" y="23584"/>
                </a:lnTo>
                <a:lnTo>
                  <a:pt x="2031" y="31038"/>
                </a:lnTo>
                <a:lnTo>
                  <a:pt x="3048" y="37236"/>
                </a:lnTo>
                <a:lnTo>
                  <a:pt x="15112" y="35471"/>
                </a:lnTo>
                <a:lnTo>
                  <a:pt x="22225" y="36360"/>
                </a:lnTo>
                <a:lnTo>
                  <a:pt x="27177" y="37236"/>
                </a:lnTo>
                <a:lnTo>
                  <a:pt x="38353" y="39903"/>
                </a:lnTo>
                <a:lnTo>
                  <a:pt x="47692" y="41966"/>
                </a:lnTo>
                <a:lnTo>
                  <a:pt x="54863" y="37131"/>
                </a:lnTo>
                <a:lnTo>
                  <a:pt x="60321" y="28805"/>
                </a:lnTo>
                <a:lnTo>
                  <a:pt x="64515" y="20396"/>
                </a:lnTo>
                <a:lnTo>
                  <a:pt x="66548" y="16852"/>
                </a:lnTo>
                <a:lnTo>
                  <a:pt x="68579" y="9753"/>
                </a:lnTo>
                <a:lnTo>
                  <a:pt x="67563" y="7099"/>
                </a:lnTo>
                <a:lnTo>
                  <a:pt x="67563" y="2654"/>
                </a:lnTo>
                <a:lnTo>
                  <a:pt x="64515" y="888"/>
                </a:lnTo>
                <a:lnTo>
                  <a:pt x="62484" y="0"/>
                </a:lnTo>
                <a:lnTo>
                  <a:pt x="49402" y="4432"/>
                </a:lnTo>
                <a:lnTo>
                  <a:pt x="46354" y="4432"/>
                </a:lnTo>
                <a:lnTo>
                  <a:pt x="34861" y="3628"/>
                </a:lnTo>
                <a:lnTo>
                  <a:pt x="23177" y="2660"/>
                </a:lnTo>
                <a:lnTo>
                  <a:pt x="11493" y="1692"/>
                </a:lnTo>
                <a:lnTo>
                  <a:pt x="0" y="888"/>
                </a:lnTo>
                <a:close/>
              </a:path>
            </a:pathLst>
          </a:custGeom>
          <a:ln w="9144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579364" y="5551932"/>
            <a:ext cx="130810" cy="74930"/>
          </a:xfrm>
          <a:custGeom>
            <a:avLst/>
            <a:gdLst/>
            <a:ahLst/>
            <a:cxnLst/>
            <a:rect l="l" t="t" r="r" b="b"/>
            <a:pathLst>
              <a:path w="130810" h="74929">
                <a:moveTo>
                  <a:pt x="62991" y="5461"/>
                </a:moveTo>
                <a:lnTo>
                  <a:pt x="16256" y="18161"/>
                </a:lnTo>
                <a:lnTo>
                  <a:pt x="0" y="38112"/>
                </a:lnTo>
                <a:lnTo>
                  <a:pt x="5080" y="44475"/>
                </a:lnTo>
                <a:lnTo>
                  <a:pt x="7112" y="49911"/>
                </a:lnTo>
                <a:lnTo>
                  <a:pt x="16256" y="52641"/>
                </a:lnTo>
                <a:lnTo>
                  <a:pt x="22844" y="57843"/>
                </a:lnTo>
                <a:lnTo>
                  <a:pt x="29337" y="61599"/>
                </a:lnTo>
                <a:lnTo>
                  <a:pt x="36401" y="64505"/>
                </a:lnTo>
                <a:lnTo>
                  <a:pt x="44703" y="67157"/>
                </a:lnTo>
                <a:lnTo>
                  <a:pt x="61563" y="73724"/>
                </a:lnTo>
                <a:lnTo>
                  <a:pt x="99853" y="72902"/>
                </a:lnTo>
                <a:lnTo>
                  <a:pt x="125984" y="59893"/>
                </a:lnTo>
                <a:lnTo>
                  <a:pt x="130048" y="52641"/>
                </a:lnTo>
                <a:lnTo>
                  <a:pt x="130540" y="39460"/>
                </a:lnTo>
                <a:lnTo>
                  <a:pt x="127126" y="26011"/>
                </a:lnTo>
                <a:lnTo>
                  <a:pt x="121618" y="12716"/>
                </a:lnTo>
                <a:lnTo>
                  <a:pt x="115824" y="0"/>
                </a:lnTo>
                <a:lnTo>
                  <a:pt x="101568" y="3032"/>
                </a:lnTo>
                <a:lnTo>
                  <a:pt x="90170" y="5111"/>
                </a:lnTo>
                <a:lnTo>
                  <a:pt x="78390" y="6000"/>
                </a:lnTo>
                <a:lnTo>
                  <a:pt x="62991" y="5461"/>
                </a:lnTo>
                <a:close/>
              </a:path>
            </a:pathLst>
          </a:custGeom>
          <a:ln w="9144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579364" y="5551932"/>
            <a:ext cx="130810" cy="74930"/>
          </a:xfrm>
          <a:custGeom>
            <a:avLst/>
            <a:gdLst/>
            <a:ahLst/>
            <a:cxnLst/>
            <a:rect l="l" t="t" r="r" b="b"/>
            <a:pathLst>
              <a:path w="130810" h="74929">
                <a:moveTo>
                  <a:pt x="62991" y="5461"/>
                </a:moveTo>
                <a:lnTo>
                  <a:pt x="16256" y="18161"/>
                </a:lnTo>
                <a:lnTo>
                  <a:pt x="0" y="38112"/>
                </a:lnTo>
                <a:lnTo>
                  <a:pt x="5080" y="44475"/>
                </a:lnTo>
                <a:lnTo>
                  <a:pt x="7112" y="49911"/>
                </a:lnTo>
                <a:lnTo>
                  <a:pt x="16256" y="52641"/>
                </a:lnTo>
                <a:lnTo>
                  <a:pt x="22844" y="57843"/>
                </a:lnTo>
                <a:lnTo>
                  <a:pt x="29337" y="61599"/>
                </a:lnTo>
                <a:lnTo>
                  <a:pt x="36401" y="64505"/>
                </a:lnTo>
                <a:lnTo>
                  <a:pt x="44703" y="67157"/>
                </a:lnTo>
                <a:lnTo>
                  <a:pt x="61563" y="73724"/>
                </a:lnTo>
                <a:lnTo>
                  <a:pt x="99853" y="72902"/>
                </a:lnTo>
                <a:lnTo>
                  <a:pt x="125984" y="59893"/>
                </a:lnTo>
                <a:lnTo>
                  <a:pt x="130048" y="52641"/>
                </a:lnTo>
                <a:lnTo>
                  <a:pt x="130540" y="39460"/>
                </a:lnTo>
                <a:lnTo>
                  <a:pt x="127126" y="26011"/>
                </a:lnTo>
                <a:lnTo>
                  <a:pt x="121618" y="12716"/>
                </a:lnTo>
                <a:lnTo>
                  <a:pt x="118558" y="6000"/>
                </a:lnTo>
                <a:lnTo>
                  <a:pt x="78390" y="6000"/>
                </a:lnTo>
                <a:lnTo>
                  <a:pt x="62991" y="5461"/>
                </a:lnTo>
                <a:close/>
              </a:path>
              <a:path w="130810" h="74929">
                <a:moveTo>
                  <a:pt x="115824" y="0"/>
                </a:moveTo>
                <a:lnTo>
                  <a:pt x="101568" y="3032"/>
                </a:lnTo>
                <a:lnTo>
                  <a:pt x="90170" y="5111"/>
                </a:lnTo>
                <a:lnTo>
                  <a:pt x="78390" y="6000"/>
                </a:lnTo>
                <a:lnTo>
                  <a:pt x="118558" y="6000"/>
                </a:lnTo>
                <a:lnTo>
                  <a:pt x="115824" y="0"/>
                </a:lnTo>
                <a:close/>
              </a:path>
            </a:pathLst>
          </a:custGeom>
          <a:solidFill>
            <a:srgbClr val="0000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579364" y="5551932"/>
            <a:ext cx="130810" cy="74930"/>
          </a:xfrm>
          <a:custGeom>
            <a:avLst/>
            <a:gdLst/>
            <a:ahLst/>
            <a:cxnLst/>
            <a:rect l="l" t="t" r="r" b="b"/>
            <a:pathLst>
              <a:path w="130810" h="74929">
                <a:moveTo>
                  <a:pt x="62991" y="5461"/>
                </a:moveTo>
                <a:lnTo>
                  <a:pt x="16256" y="18161"/>
                </a:lnTo>
                <a:lnTo>
                  <a:pt x="0" y="38112"/>
                </a:lnTo>
                <a:lnTo>
                  <a:pt x="5080" y="44475"/>
                </a:lnTo>
                <a:lnTo>
                  <a:pt x="7112" y="49911"/>
                </a:lnTo>
                <a:lnTo>
                  <a:pt x="16256" y="52641"/>
                </a:lnTo>
                <a:lnTo>
                  <a:pt x="22844" y="57843"/>
                </a:lnTo>
                <a:lnTo>
                  <a:pt x="29337" y="61599"/>
                </a:lnTo>
                <a:lnTo>
                  <a:pt x="36401" y="64505"/>
                </a:lnTo>
                <a:lnTo>
                  <a:pt x="44703" y="67157"/>
                </a:lnTo>
                <a:lnTo>
                  <a:pt x="61563" y="73724"/>
                </a:lnTo>
                <a:lnTo>
                  <a:pt x="99853" y="72902"/>
                </a:lnTo>
                <a:lnTo>
                  <a:pt x="125984" y="59893"/>
                </a:lnTo>
                <a:lnTo>
                  <a:pt x="130048" y="52641"/>
                </a:lnTo>
                <a:lnTo>
                  <a:pt x="130540" y="39460"/>
                </a:lnTo>
                <a:lnTo>
                  <a:pt x="127126" y="26011"/>
                </a:lnTo>
                <a:lnTo>
                  <a:pt x="121618" y="12716"/>
                </a:lnTo>
                <a:lnTo>
                  <a:pt x="115824" y="0"/>
                </a:lnTo>
                <a:lnTo>
                  <a:pt x="101568" y="3032"/>
                </a:lnTo>
                <a:lnTo>
                  <a:pt x="90170" y="5111"/>
                </a:lnTo>
                <a:lnTo>
                  <a:pt x="78390" y="6000"/>
                </a:lnTo>
                <a:lnTo>
                  <a:pt x="62991" y="5461"/>
                </a:lnTo>
                <a:close/>
              </a:path>
            </a:pathLst>
          </a:custGeom>
          <a:ln w="9144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718047" y="5759196"/>
            <a:ext cx="56515" cy="40005"/>
          </a:xfrm>
          <a:custGeom>
            <a:avLst/>
            <a:gdLst/>
            <a:ahLst/>
            <a:cxnLst/>
            <a:rect l="l" t="t" r="r" b="b"/>
            <a:pathLst>
              <a:path w="56514" h="40004">
                <a:moveTo>
                  <a:pt x="55625" y="26873"/>
                </a:moveTo>
                <a:lnTo>
                  <a:pt x="55586" y="16425"/>
                </a:lnTo>
                <a:lnTo>
                  <a:pt x="55117" y="9174"/>
                </a:lnTo>
                <a:lnTo>
                  <a:pt x="51696" y="4054"/>
                </a:lnTo>
                <a:lnTo>
                  <a:pt x="42799" y="0"/>
                </a:lnTo>
                <a:lnTo>
                  <a:pt x="35940" y="685"/>
                </a:lnTo>
                <a:lnTo>
                  <a:pt x="28193" y="1028"/>
                </a:lnTo>
                <a:lnTo>
                  <a:pt x="24002" y="6197"/>
                </a:lnTo>
                <a:lnTo>
                  <a:pt x="17525" y="7924"/>
                </a:lnTo>
                <a:lnTo>
                  <a:pt x="20574" y="7238"/>
                </a:lnTo>
                <a:lnTo>
                  <a:pt x="14477" y="8267"/>
                </a:lnTo>
                <a:lnTo>
                  <a:pt x="10667" y="8610"/>
                </a:lnTo>
                <a:lnTo>
                  <a:pt x="5079" y="6540"/>
                </a:lnTo>
                <a:lnTo>
                  <a:pt x="2539" y="8953"/>
                </a:lnTo>
                <a:lnTo>
                  <a:pt x="0" y="11366"/>
                </a:lnTo>
                <a:lnTo>
                  <a:pt x="3428" y="14820"/>
                </a:lnTo>
                <a:lnTo>
                  <a:pt x="4317" y="17919"/>
                </a:lnTo>
                <a:lnTo>
                  <a:pt x="42799" y="33769"/>
                </a:lnTo>
                <a:lnTo>
                  <a:pt x="50037" y="39623"/>
                </a:lnTo>
                <a:lnTo>
                  <a:pt x="50037" y="38595"/>
                </a:lnTo>
                <a:lnTo>
                  <a:pt x="51307" y="35140"/>
                </a:lnTo>
                <a:lnTo>
                  <a:pt x="53848" y="34112"/>
                </a:lnTo>
                <a:lnTo>
                  <a:pt x="56006" y="33769"/>
                </a:lnTo>
                <a:lnTo>
                  <a:pt x="56387" y="31013"/>
                </a:lnTo>
                <a:lnTo>
                  <a:pt x="56387" y="29629"/>
                </a:lnTo>
                <a:lnTo>
                  <a:pt x="55625" y="26873"/>
                </a:lnTo>
                <a:close/>
              </a:path>
            </a:pathLst>
          </a:custGeom>
          <a:ln w="9144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718047" y="5759196"/>
            <a:ext cx="56515" cy="40005"/>
          </a:xfrm>
          <a:custGeom>
            <a:avLst/>
            <a:gdLst/>
            <a:ahLst/>
            <a:cxnLst/>
            <a:rect l="l" t="t" r="r" b="b"/>
            <a:pathLst>
              <a:path w="56514" h="40004">
                <a:moveTo>
                  <a:pt x="56198" y="32384"/>
                </a:moveTo>
                <a:lnTo>
                  <a:pt x="39369" y="32384"/>
                </a:lnTo>
                <a:lnTo>
                  <a:pt x="42799" y="33769"/>
                </a:lnTo>
                <a:lnTo>
                  <a:pt x="40700" y="33769"/>
                </a:lnTo>
                <a:lnTo>
                  <a:pt x="45338" y="38595"/>
                </a:lnTo>
                <a:lnTo>
                  <a:pt x="50037" y="39623"/>
                </a:lnTo>
                <a:lnTo>
                  <a:pt x="50037" y="38595"/>
                </a:lnTo>
                <a:lnTo>
                  <a:pt x="51307" y="35140"/>
                </a:lnTo>
                <a:lnTo>
                  <a:pt x="53848" y="34112"/>
                </a:lnTo>
                <a:lnTo>
                  <a:pt x="56006" y="33769"/>
                </a:lnTo>
                <a:lnTo>
                  <a:pt x="42799" y="33769"/>
                </a:lnTo>
                <a:lnTo>
                  <a:pt x="40592" y="33656"/>
                </a:lnTo>
                <a:lnTo>
                  <a:pt x="56022" y="33656"/>
                </a:lnTo>
                <a:lnTo>
                  <a:pt x="56198" y="32384"/>
                </a:lnTo>
                <a:close/>
              </a:path>
              <a:path w="56514" h="40004">
                <a:moveTo>
                  <a:pt x="5079" y="6540"/>
                </a:moveTo>
                <a:lnTo>
                  <a:pt x="0" y="11366"/>
                </a:lnTo>
                <a:lnTo>
                  <a:pt x="3428" y="14820"/>
                </a:lnTo>
                <a:lnTo>
                  <a:pt x="4317" y="17919"/>
                </a:lnTo>
                <a:lnTo>
                  <a:pt x="40592" y="33656"/>
                </a:lnTo>
                <a:lnTo>
                  <a:pt x="39369" y="32384"/>
                </a:lnTo>
                <a:lnTo>
                  <a:pt x="56198" y="32384"/>
                </a:lnTo>
                <a:lnTo>
                  <a:pt x="56343" y="31335"/>
                </a:lnTo>
                <a:lnTo>
                  <a:pt x="56387" y="29629"/>
                </a:lnTo>
                <a:lnTo>
                  <a:pt x="55625" y="26873"/>
                </a:lnTo>
                <a:lnTo>
                  <a:pt x="55586" y="16425"/>
                </a:lnTo>
                <a:lnTo>
                  <a:pt x="55117" y="9174"/>
                </a:lnTo>
                <a:lnTo>
                  <a:pt x="54741" y="8610"/>
                </a:lnTo>
                <a:lnTo>
                  <a:pt x="10667" y="8610"/>
                </a:lnTo>
                <a:lnTo>
                  <a:pt x="5079" y="6540"/>
                </a:lnTo>
                <a:close/>
              </a:path>
              <a:path w="56514" h="40004">
                <a:moveTo>
                  <a:pt x="19276" y="7457"/>
                </a:moveTo>
                <a:lnTo>
                  <a:pt x="14477" y="8267"/>
                </a:lnTo>
                <a:lnTo>
                  <a:pt x="10667" y="8610"/>
                </a:lnTo>
                <a:lnTo>
                  <a:pt x="54741" y="8610"/>
                </a:lnTo>
                <a:lnTo>
                  <a:pt x="54283" y="7924"/>
                </a:lnTo>
                <a:lnTo>
                  <a:pt x="17525" y="7924"/>
                </a:lnTo>
                <a:lnTo>
                  <a:pt x="19276" y="7457"/>
                </a:lnTo>
                <a:close/>
              </a:path>
              <a:path w="56514" h="40004">
                <a:moveTo>
                  <a:pt x="53824" y="7238"/>
                </a:moveTo>
                <a:lnTo>
                  <a:pt x="20574" y="7238"/>
                </a:lnTo>
                <a:lnTo>
                  <a:pt x="17525" y="7924"/>
                </a:lnTo>
                <a:lnTo>
                  <a:pt x="54283" y="7924"/>
                </a:lnTo>
                <a:lnTo>
                  <a:pt x="53824" y="7238"/>
                </a:lnTo>
                <a:close/>
              </a:path>
              <a:path w="56514" h="40004">
                <a:moveTo>
                  <a:pt x="42799" y="0"/>
                </a:moveTo>
                <a:lnTo>
                  <a:pt x="35940" y="685"/>
                </a:lnTo>
                <a:lnTo>
                  <a:pt x="28193" y="1028"/>
                </a:lnTo>
                <a:lnTo>
                  <a:pt x="24002" y="6197"/>
                </a:lnTo>
                <a:lnTo>
                  <a:pt x="19276" y="7457"/>
                </a:lnTo>
                <a:lnTo>
                  <a:pt x="20574" y="7238"/>
                </a:lnTo>
                <a:lnTo>
                  <a:pt x="53824" y="7238"/>
                </a:lnTo>
                <a:lnTo>
                  <a:pt x="51696" y="4054"/>
                </a:lnTo>
                <a:lnTo>
                  <a:pt x="42799" y="0"/>
                </a:lnTo>
                <a:close/>
              </a:path>
            </a:pathLst>
          </a:custGeom>
          <a:solidFill>
            <a:srgbClr val="0000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718047" y="5759196"/>
            <a:ext cx="56515" cy="40005"/>
          </a:xfrm>
          <a:custGeom>
            <a:avLst/>
            <a:gdLst/>
            <a:ahLst/>
            <a:cxnLst/>
            <a:rect l="l" t="t" r="r" b="b"/>
            <a:pathLst>
              <a:path w="56514" h="40004">
                <a:moveTo>
                  <a:pt x="55625" y="26873"/>
                </a:moveTo>
                <a:lnTo>
                  <a:pt x="55586" y="16425"/>
                </a:lnTo>
                <a:lnTo>
                  <a:pt x="55117" y="9174"/>
                </a:lnTo>
                <a:lnTo>
                  <a:pt x="51696" y="4054"/>
                </a:lnTo>
                <a:lnTo>
                  <a:pt x="42799" y="0"/>
                </a:lnTo>
                <a:lnTo>
                  <a:pt x="35940" y="685"/>
                </a:lnTo>
                <a:lnTo>
                  <a:pt x="28193" y="1028"/>
                </a:lnTo>
                <a:lnTo>
                  <a:pt x="24002" y="6197"/>
                </a:lnTo>
                <a:lnTo>
                  <a:pt x="17525" y="7924"/>
                </a:lnTo>
                <a:lnTo>
                  <a:pt x="20574" y="7238"/>
                </a:lnTo>
                <a:lnTo>
                  <a:pt x="14477" y="8267"/>
                </a:lnTo>
                <a:lnTo>
                  <a:pt x="10667" y="8610"/>
                </a:lnTo>
                <a:lnTo>
                  <a:pt x="5079" y="6540"/>
                </a:lnTo>
                <a:lnTo>
                  <a:pt x="2539" y="8953"/>
                </a:lnTo>
                <a:lnTo>
                  <a:pt x="0" y="11366"/>
                </a:lnTo>
                <a:lnTo>
                  <a:pt x="3428" y="14820"/>
                </a:lnTo>
                <a:lnTo>
                  <a:pt x="4317" y="17919"/>
                </a:lnTo>
                <a:lnTo>
                  <a:pt x="42799" y="33769"/>
                </a:lnTo>
                <a:lnTo>
                  <a:pt x="50037" y="39623"/>
                </a:lnTo>
                <a:lnTo>
                  <a:pt x="50037" y="38595"/>
                </a:lnTo>
                <a:lnTo>
                  <a:pt x="51307" y="35140"/>
                </a:lnTo>
                <a:lnTo>
                  <a:pt x="53848" y="34112"/>
                </a:lnTo>
                <a:lnTo>
                  <a:pt x="56006" y="33769"/>
                </a:lnTo>
                <a:lnTo>
                  <a:pt x="56387" y="31013"/>
                </a:lnTo>
                <a:lnTo>
                  <a:pt x="56387" y="29629"/>
                </a:lnTo>
                <a:lnTo>
                  <a:pt x="55625" y="26873"/>
                </a:lnTo>
                <a:close/>
              </a:path>
            </a:pathLst>
          </a:custGeom>
          <a:ln w="9144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67502" y="5804591"/>
            <a:ext cx="48895" cy="40005"/>
          </a:xfrm>
          <a:custGeom>
            <a:avLst/>
            <a:gdLst/>
            <a:ahLst/>
            <a:cxnLst/>
            <a:rect l="l" t="t" r="r" b="b"/>
            <a:pathLst>
              <a:path w="48895" h="40004">
                <a:moveTo>
                  <a:pt x="9320" y="16043"/>
                </a:moveTo>
                <a:lnTo>
                  <a:pt x="2794" y="16364"/>
                </a:lnTo>
                <a:lnTo>
                  <a:pt x="0" y="18841"/>
                </a:lnTo>
                <a:lnTo>
                  <a:pt x="1015" y="19412"/>
                </a:lnTo>
                <a:lnTo>
                  <a:pt x="3937" y="22181"/>
                </a:lnTo>
                <a:lnTo>
                  <a:pt x="3937" y="24416"/>
                </a:lnTo>
                <a:lnTo>
                  <a:pt x="3428" y="25991"/>
                </a:lnTo>
                <a:lnTo>
                  <a:pt x="5969" y="27820"/>
                </a:lnTo>
                <a:lnTo>
                  <a:pt x="7365" y="28594"/>
                </a:lnTo>
                <a:lnTo>
                  <a:pt x="10287" y="29572"/>
                </a:lnTo>
                <a:lnTo>
                  <a:pt x="20450" y="35414"/>
                </a:lnTo>
                <a:lnTo>
                  <a:pt x="27686" y="39178"/>
                </a:lnTo>
                <a:lnTo>
                  <a:pt x="33968" y="39825"/>
                </a:lnTo>
                <a:lnTo>
                  <a:pt x="41275" y="36316"/>
                </a:lnTo>
                <a:lnTo>
                  <a:pt x="43180" y="31503"/>
                </a:lnTo>
                <a:lnTo>
                  <a:pt x="45720" y="26321"/>
                </a:lnTo>
                <a:lnTo>
                  <a:pt x="42290" y="20657"/>
                </a:lnTo>
                <a:lnTo>
                  <a:pt x="42516" y="18841"/>
                </a:lnTo>
                <a:lnTo>
                  <a:pt x="42545" y="17863"/>
                </a:lnTo>
                <a:lnTo>
                  <a:pt x="42619" y="17406"/>
                </a:lnTo>
                <a:lnTo>
                  <a:pt x="8382" y="17406"/>
                </a:lnTo>
                <a:lnTo>
                  <a:pt x="9320" y="16043"/>
                </a:lnTo>
                <a:close/>
              </a:path>
              <a:path w="48895" h="40004">
                <a:moveTo>
                  <a:pt x="42724" y="17163"/>
                </a:moveTo>
                <a:lnTo>
                  <a:pt x="42545" y="17863"/>
                </a:lnTo>
                <a:lnTo>
                  <a:pt x="42724" y="17163"/>
                </a:lnTo>
                <a:close/>
              </a:path>
              <a:path w="48895" h="40004">
                <a:moveTo>
                  <a:pt x="42857" y="15958"/>
                </a:moveTo>
                <a:lnTo>
                  <a:pt x="11049" y="15958"/>
                </a:lnTo>
                <a:lnTo>
                  <a:pt x="8382" y="17406"/>
                </a:lnTo>
                <a:lnTo>
                  <a:pt x="42619" y="17406"/>
                </a:lnTo>
                <a:lnTo>
                  <a:pt x="42857" y="15958"/>
                </a:lnTo>
                <a:close/>
              </a:path>
              <a:path w="48895" h="40004">
                <a:moveTo>
                  <a:pt x="43140" y="15539"/>
                </a:moveTo>
                <a:lnTo>
                  <a:pt x="42925" y="15539"/>
                </a:lnTo>
                <a:lnTo>
                  <a:pt x="42724" y="17163"/>
                </a:lnTo>
                <a:lnTo>
                  <a:pt x="43140" y="15539"/>
                </a:lnTo>
                <a:close/>
              </a:path>
              <a:path w="48895" h="40004">
                <a:moveTo>
                  <a:pt x="30976" y="0"/>
                </a:moveTo>
                <a:lnTo>
                  <a:pt x="24511" y="1394"/>
                </a:lnTo>
                <a:lnTo>
                  <a:pt x="18903" y="4660"/>
                </a:lnTo>
                <a:lnTo>
                  <a:pt x="14224" y="8922"/>
                </a:lnTo>
                <a:lnTo>
                  <a:pt x="9320" y="16043"/>
                </a:lnTo>
                <a:lnTo>
                  <a:pt x="11049" y="15958"/>
                </a:lnTo>
                <a:lnTo>
                  <a:pt x="42857" y="15958"/>
                </a:lnTo>
                <a:lnTo>
                  <a:pt x="42925" y="15539"/>
                </a:lnTo>
                <a:lnTo>
                  <a:pt x="43140" y="15539"/>
                </a:lnTo>
                <a:lnTo>
                  <a:pt x="43687" y="13405"/>
                </a:lnTo>
                <a:lnTo>
                  <a:pt x="44831" y="10713"/>
                </a:lnTo>
                <a:lnTo>
                  <a:pt x="48895" y="8274"/>
                </a:lnTo>
                <a:lnTo>
                  <a:pt x="46236" y="2534"/>
                </a:lnTo>
                <a:lnTo>
                  <a:pt x="41528" y="2534"/>
                </a:lnTo>
                <a:lnTo>
                  <a:pt x="38226" y="1353"/>
                </a:lnTo>
                <a:lnTo>
                  <a:pt x="30976" y="0"/>
                </a:lnTo>
                <a:close/>
              </a:path>
              <a:path w="48895" h="40004">
                <a:moveTo>
                  <a:pt x="46100" y="2242"/>
                </a:moveTo>
                <a:lnTo>
                  <a:pt x="41528" y="2534"/>
                </a:lnTo>
                <a:lnTo>
                  <a:pt x="46236" y="2534"/>
                </a:lnTo>
                <a:lnTo>
                  <a:pt x="46100" y="2242"/>
                </a:lnTo>
                <a:close/>
              </a:path>
            </a:pathLst>
          </a:custGeom>
          <a:solidFill>
            <a:srgbClr val="0000FF">
              <a:alpha val="219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67502" y="5804591"/>
            <a:ext cx="48895" cy="40005"/>
          </a:xfrm>
          <a:custGeom>
            <a:avLst/>
            <a:gdLst/>
            <a:ahLst/>
            <a:cxnLst/>
            <a:rect l="l" t="t" r="r" b="b"/>
            <a:pathLst>
              <a:path w="48895" h="40004">
                <a:moveTo>
                  <a:pt x="10287" y="29572"/>
                </a:moveTo>
                <a:lnTo>
                  <a:pt x="20450" y="35414"/>
                </a:lnTo>
                <a:lnTo>
                  <a:pt x="27686" y="39178"/>
                </a:lnTo>
                <a:lnTo>
                  <a:pt x="33968" y="39825"/>
                </a:lnTo>
                <a:lnTo>
                  <a:pt x="41275" y="36316"/>
                </a:lnTo>
                <a:lnTo>
                  <a:pt x="43180" y="31503"/>
                </a:lnTo>
                <a:lnTo>
                  <a:pt x="45720" y="26321"/>
                </a:lnTo>
                <a:lnTo>
                  <a:pt x="42290" y="20657"/>
                </a:lnTo>
                <a:lnTo>
                  <a:pt x="42925" y="15539"/>
                </a:lnTo>
                <a:lnTo>
                  <a:pt x="42545" y="17863"/>
                </a:lnTo>
                <a:lnTo>
                  <a:pt x="43687" y="13405"/>
                </a:lnTo>
                <a:lnTo>
                  <a:pt x="44831" y="10713"/>
                </a:lnTo>
                <a:lnTo>
                  <a:pt x="48895" y="8274"/>
                </a:lnTo>
                <a:lnTo>
                  <a:pt x="47498" y="5252"/>
                </a:lnTo>
                <a:lnTo>
                  <a:pt x="46100" y="2242"/>
                </a:lnTo>
                <a:lnTo>
                  <a:pt x="41528" y="2534"/>
                </a:lnTo>
                <a:lnTo>
                  <a:pt x="38226" y="1353"/>
                </a:lnTo>
                <a:lnTo>
                  <a:pt x="2794" y="16364"/>
                </a:lnTo>
                <a:lnTo>
                  <a:pt x="0" y="18841"/>
                </a:lnTo>
                <a:lnTo>
                  <a:pt x="1015" y="19412"/>
                </a:lnTo>
                <a:lnTo>
                  <a:pt x="3937" y="22181"/>
                </a:lnTo>
                <a:lnTo>
                  <a:pt x="3937" y="24416"/>
                </a:lnTo>
                <a:lnTo>
                  <a:pt x="3428" y="25991"/>
                </a:lnTo>
                <a:lnTo>
                  <a:pt x="5969" y="27820"/>
                </a:lnTo>
                <a:lnTo>
                  <a:pt x="7365" y="28594"/>
                </a:lnTo>
                <a:lnTo>
                  <a:pt x="10287" y="29572"/>
                </a:lnTo>
                <a:close/>
              </a:path>
            </a:pathLst>
          </a:custGeom>
          <a:ln w="952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67502" y="5804591"/>
            <a:ext cx="48895" cy="3982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667502" y="5804591"/>
            <a:ext cx="48895" cy="40005"/>
          </a:xfrm>
          <a:custGeom>
            <a:avLst/>
            <a:gdLst/>
            <a:ahLst/>
            <a:cxnLst/>
            <a:rect l="l" t="t" r="r" b="b"/>
            <a:pathLst>
              <a:path w="48895" h="40004">
                <a:moveTo>
                  <a:pt x="10287" y="29572"/>
                </a:moveTo>
                <a:lnTo>
                  <a:pt x="20450" y="35414"/>
                </a:lnTo>
                <a:lnTo>
                  <a:pt x="27686" y="39178"/>
                </a:lnTo>
                <a:lnTo>
                  <a:pt x="33968" y="39825"/>
                </a:lnTo>
                <a:lnTo>
                  <a:pt x="41275" y="36316"/>
                </a:lnTo>
                <a:lnTo>
                  <a:pt x="43180" y="31503"/>
                </a:lnTo>
                <a:lnTo>
                  <a:pt x="45720" y="26321"/>
                </a:lnTo>
                <a:lnTo>
                  <a:pt x="42290" y="20657"/>
                </a:lnTo>
                <a:lnTo>
                  <a:pt x="42925" y="15539"/>
                </a:lnTo>
                <a:lnTo>
                  <a:pt x="42545" y="17863"/>
                </a:lnTo>
                <a:lnTo>
                  <a:pt x="43687" y="13405"/>
                </a:lnTo>
                <a:lnTo>
                  <a:pt x="44831" y="10713"/>
                </a:lnTo>
                <a:lnTo>
                  <a:pt x="48895" y="8274"/>
                </a:lnTo>
                <a:lnTo>
                  <a:pt x="47498" y="5252"/>
                </a:lnTo>
                <a:lnTo>
                  <a:pt x="46100" y="2242"/>
                </a:lnTo>
                <a:lnTo>
                  <a:pt x="41528" y="2534"/>
                </a:lnTo>
                <a:lnTo>
                  <a:pt x="38226" y="1353"/>
                </a:lnTo>
                <a:lnTo>
                  <a:pt x="2794" y="16364"/>
                </a:lnTo>
                <a:lnTo>
                  <a:pt x="0" y="18841"/>
                </a:lnTo>
                <a:lnTo>
                  <a:pt x="1015" y="19412"/>
                </a:lnTo>
                <a:lnTo>
                  <a:pt x="3937" y="22181"/>
                </a:lnTo>
                <a:lnTo>
                  <a:pt x="3937" y="24416"/>
                </a:lnTo>
                <a:lnTo>
                  <a:pt x="3428" y="25991"/>
                </a:lnTo>
                <a:lnTo>
                  <a:pt x="5969" y="27820"/>
                </a:lnTo>
                <a:lnTo>
                  <a:pt x="7365" y="28594"/>
                </a:lnTo>
                <a:lnTo>
                  <a:pt x="10287" y="29572"/>
                </a:lnTo>
                <a:close/>
              </a:path>
            </a:pathLst>
          </a:custGeom>
          <a:ln w="952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726684" y="5634888"/>
            <a:ext cx="64769" cy="62865"/>
          </a:xfrm>
          <a:custGeom>
            <a:avLst/>
            <a:gdLst/>
            <a:ahLst/>
            <a:cxnLst/>
            <a:rect l="l" t="t" r="r" b="b"/>
            <a:pathLst>
              <a:path w="64770" h="62864">
                <a:moveTo>
                  <a:pt x="46227" y="9867"/>
                </a:moveTo>
                <a:lnTo>
                  <a:pt x="40512" y="5092"/>
                </a:lnTo>
                <a:lnTo>
                  <a:pt x="32638" y="2552"/>
                </a:lnTo>
                <a:lnTo>
                  <a:pt x="24891" y="0"/>
                </a:lnTo>
                <a:lnTo>
                  <a:pt x="19050" y="1142"/>
                </a:lnTo>
                <a:lnTo>
                  <a:pt x="7492" y="4584"/>
                </a:lnTo>
                <a:lnTo>
                  <a:pt x="4825" y="9651"/>
                </a:lnTo>
                <a:lnTo>
                  <a:pt x="1904" y="13169"/>
                </a:lnTo>
                <a:lnTo>
                  <a:pt x="2666" y="17792"/>
                </a:lnTo>
                <a:lnTo>
                  <a:pt x="0" y="25209"/>
                </a:lnTo>
                <a:lnTo>
                  <a:pt x="253" y="29108"/>
                </a:lnTo>
                <a:lnTo>
                  <a:pt x="1269" y="35267"/>
                </a:lnTo>
                <a:lnTo>
                  <a:pt x="1787" y="44576"/>
                </a:lnTo>
                <a:lnTo>
                  <a:pt x="6461" y="51768"/>
                </a:lnTo>
                <a:lnTo>
                  <a:pt x="13110" y="57602"/>
                </a:lnTo>
                <a:lnTo>
                  <a:pt x="19557" y="62839"/>
                </a:lnTo>
                <a:lnTo>
                  <a:pt x="25653" y="62052"/>
                </a:lnTo>
                <a:lnTo>
                  <a:pt x="28828" y="60070"/>
                </a:lnTo>
                <a:lnTo>
                  <a:pt x="34670" y="57759"/>
                </a:lnTo>
                <a:lnTo>
                  <a:pt x="43281" y="51122"/>
                </a:lnTo>
                <a:lnTo>
                  <a:pt x="50974" y="42983"/>
                </a:lnTo>
                <a:lnTo>
                  <a:pt x="57977" y="34195"/>
                </a:lnTo>
                <a:lnTo>
                  <a:pt x="64515" y="25615"/>
                </a:lnTo>
                <a:lnTo>
                  <a:pt x="55371" y="20104"/>
                </a:lnTo>
                <a:lnTo>
                  <a:pt x="51942" y="19367"/>
                </a:lnTo>
                <a:lnTo>
                  <a:pt x="46227" y="9867"/>
                </a:lnTo>
                <a:close/>
              </a:path>
            </a:pathLst>
          </a:custGeom>
          <a:ln w="952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726684" y="5634888"/>
            <a:ext cx="64769" cy="62865"/>
          </a:xfrm>
          <a:custGeom>
            <a:avLst/>
            <a:gdLst/>
            <a:ahLst/>
            <a:cxnLst/>
            <a:rect l="l" t="t" r="r" b="b"/>
            <a:pathLst>
              <a:path w="64770" h="62864">
                <a:moveTo>
                  <a:pt x="24891" y="0"/>
                </a:moveTo>
                <a:lnTo>
                  <a:pt x="19050" y="1142"/>
                </a:lnTo>
                <a:lnTo>
                  <a:pt x="7492" y="4584"/>
                </a:lnTo>
                <a:lnTo>
                  <a:pt x="4825" y="9651"/>
                </a:lnTo>
                <a:lnTo>
                  <a:pt x="1904" y="13169"/>
                </a:lnTo>
                <a:lnTo>
                  <a:pt x="2666" y="17792"/>
                </a:lnTo>
                <a:lnTo>
                  <a:pt x="0" y="25209"/>
                </a:lnTo>
                <a:lnTo>
                  <a:pt x="253" y="29108"/>
                </a:lnTo>
                <a:lnTo>
                  <a:pt x="1269" y="35267"/>
                </a:lnTo>
                <a:lnTo>
                  <a:pt x="1787" y="44576"/>
                </a:lnTo>
                <a:lnTo>
                  <a:pt x="6461" y="51768"/>
                </a:lnTo>
                <a:lnTo>
                  <a:pt x="13110" y="57602"/>
                </a:lnTo>
                <a:lnTo>
                  <a:pt x="19557" y="62839"/>
                </a:lnTo>
                <a:lnTo>
                  <a:pt x="25653" y="62052"/>
                </a:lnTo>
                <a:lnTo>
                  <a:pt x="28828" y="60070"/>
                </a:lnTo>
                <a:lnTo>
                  <a:pt x="34670" y="57759"/>
                </a:lnTo>
                <a:lnTo>
                  <a:pt x="43281" y="51122"/>
                </a:lnTo>
                <a:lnTo>
                  <a:pt x="50974" y="42983"/>
                </a:lnTo>
                <a:lnTo>
                  <a:pt x="57977" y="34195"/>
                </a:lnTo>
                <a:lnTo>
                  <a:pt x="64515" y="25615"/>
                </a:lnTo>
                <a:lnTo>
                  <a:pt x="55371" y="20104"/>
                </a:lnTo>
                <a:lnTo>
                  <a:pt x="51942" y="19367"/>
                </a:lnTo>
                <a:lnTo>
                  <a:pt x="46227" y="9867"/>
                </a:lnTo>
                <a:lnTo>
                  <a:pt x="40512" y="5092"/>
                </a:lnTo>
                <a:lnTo>
                  <a:pt x="24891" y="0"/>
                </a:lnTo>
                <a:close/>
              </a:path>
            </a:pathLst>
          </a:custGeom>
          <a:solidFill>
            <a:srgbClr val="0000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726684" y="5634888"/>
            <a:ext cx="64769" cy="62865"/>
          </a:xfrm>
          <a:custGeom>
            <a:avLst/>
            <a:gdLst/>
            <a:ahLst/>
            <a:cxnLst/>
            <a:rect l="l" t="t" r="r" b="b"/>
            <a:pathLst>
              <a:path w="64770" h="62864">
                <a:moveTo>
                  <a:pt x="46227" y="9867"/>
                </a:moveTo>
                <a:lnTo>
                  <a:pt x="40512" y="5092"/>
                </a:lnTo>
                <a:lnTo>
                  <a:pt x="32638" y="2552"/>
                </a:lnTo>
                <a:lnTo>
                  <a:pt x="24891" y="0"/>
                </a:lnTo>
                <a:lnTo>
                  <a:pt x="19050" y="1142"/>
                </a:lnTo>
                <a:lnTo>
                  <a:pt x="7492" y="4584"/>
                </a:lnTo>
                <a:lnTo>
                  <a:pt x="4825" y="9651"/>
                </a:lnTo>
                <a:lnTo>
                  <a:pt x="1904" y="13169"/>
                </a:lnTo>
                <a:lnTo>
                  <a:pt x="2666" y="17792"/>
                </a:lnTo>
                <a:lnTo>
                  <a:pt x="0" y="25209"/>
                </a:lnTo>
                <a:lnTo>
                  <a:pt x="253" y="29108"/>
                </a:lnTo>
                <a:lnTo>
                  <a:pt x="1269" y="35267"/>
                </a:lnTo>
                <a:lnTo>
                  <a:pt x="1787" y="44576"/>
                </a:lnTo>
                <a:lnTo>
                  <a:pt x="6461" y="51768"/>
                </a:lnTo>
                <a:lnTo>
                  <a:pt x="13110" y="57602"/>
                </a:lnTo>
                <a:lnTo>
                  <a:pt x="19557" y="62839"/>
                </a:lnTo>
                <a:lnTo>
                  <a:pt x="25653" y="62052"/>
                </a:lnTo>
                <a:lnTo>
                  <a:pt x="28828" y="60070"/>
                </a:lnTo>
                <a:lnTo>
                  <a:pt x="34670" y="57759"/>
                </a:lnTo>
                <a:lnTo>
                  <a:pt x="43281" y="51122"/>
                </a:lnTo>
                <a:lnTo>
                  <a:pt x="50974" y="42983"/>
                </a:lnTo>
                <a:lnTo>
                  <a:pt x="57977" y="34195"/>
                </a:lnTo>
                <a:lnTo>
                  <a:pt x="64515" y="25615"/>
                </a:lnTo>
                <a:lnTo>
                  <a:pt x="55371" y="20104"/>
                </a:lnTo>
                <a:lnTo>
                  <a:pt x="51942" y="19367"/>
                </a:lnTo>
                <a:lnTo>
                  <a:pt x="46227" y="9867"/>
                </a:lnTo>
                <a:close/>
              </a:path>
            </a:pathLst>
          </a:custGeom>
          <a:ln w="952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797552" y="5590032"/>
            <a:ext cx="576580" cy="76200"/>
          </a:xfrm>
          <a:custGeom>
            <a:avLst/>
            <a:gdLst/>
            <a:ahLst/>
            <a:cxnLst/>
            <a:rect l="l" t="t" r="r" b="b"/>
            <a:pathLst>
              <a:path w="576579" h="76200">
                <a:moveTo>
                  <a:pt x="499872" y="0"/>
                </a:moveTo>
                <a:lnTo>
                  <a:pt x="499872" y="76200"/>
                </a:lnTo>
                <a:lnTo>
                  <a:pt x="563372" y="44450"/>
                </a:lnTo>
                <a:lnTo>
                  <a:pt x="512572" y="44450"/>
                </a:lnTo>
                <a:lnTo>
                  <a:pt x="512572" y="31750"/>
                </a:lnTo>
                <a:lnTo>
                  <a:pt x="563372" y="31750"/>
                </a:lnTo>
                <a:lnTo>
                  <a:pt x="499872" y="0"/>
                </a:lnTo>
                <a:close/>
              </a:path>
              <a:path w="576579" h="76200">
                <a:moveTo>
                  <a:pt x="49987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99872" y="44450"/>
                </a:lnTo>
                <a:lnTo>
                  <a:pt x="499872" y="31750"/>
                </a:lnTo>
                <a:close/>
              </a:path>
              <a:path w="576579" h="76200">
                <a:moveTo>
                  <a:pt x="563372" y="31750"/>
                </a:moveTo>
                <a:lnTo>
                  <a:pt x="512572" y="31750"/>
                </a:lnTo>
                <a:lnTo>
                  <a:pt x="512572" y="44450"/>
                </a:lnTo>
                <a:lnTo>
                  <a:pt x="563372" y="44450"/>
                </a:lnTo>
                <a:lnTo>
                  <a:pt x="576072" y="38100"/>
                </a:lnTo>
                <a:lnTo>
                  <a:pt x="56337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710428" y="5913120"/>
            <a:ext cx="277495" cy="279400"/>
          </a:xfrm>
          <a:custGeom>
            <a:avLst/>
            <a:gdLst/>
            <a:ahLst/>
            <a:cxnLst/>
            <a:rect l="l" t="t" r="r" b="b"/>
            <a:pathLst>
              <a:path w="277495" h="279400">
                <a:moveTo>
                  <a:pt x="138684" y="0"/>
                </a:moveTo>
                <a:lnTo>
                  <a:pt x="94853" y="7109"/>
                </a:lnTo>
                <a:lnTo>
                  <a:pt x="56784" y="26905"/>
                </a:lnTo>
                <a:lnTo>
                  <a:pt x="26761" y="57091"/>
                </a:lnTo>
                <a:lnTo>
                  <a:pt x="7071" y="95370"/>
                </a:lnTo>
                <a:lnTo>
                  <a:pt x="0" y="139445"/>
                </a:lnTo>
                <a:lnTo>
                  <a:pt x="7071" y="183521"/>
                </a:lnTo>
                <a:lnTo>
                  <a:pt x="26761" y="221800"/>
                </a:lnTo>
                <a:lnTo>
                  <a:pt x="56784" y="251986"/>
                </a:lnTo>
                <a:lnTo>
                  <a:pt x="94853" y="271782"/>
                </a:lnTo>
                <a:lnTo>
                  <a:pt x="138684" y="278891"/>
                </a:lnTo>
                <a:lnTo>
                  <a:pt x="182514" y="271782"/>
                </a:lnTo>
                <a:lnTo>
                  <a:pt x="220583" y="251986"/>
                </a:lnTo>
                <a:lnTo>
                  <a:pt x="250606" y="221800"/>
                </a:lnTo>
                <a:lnTo>
                  <a:pt x="270296" y="183521"/>
                </a:lnTo>
                <a:lnTo>
                  <a:pt x="277368" y="139445"/>
                </a:lnTo>
                <a:lnTo>
                  <a:pt x="270296" y="95370"/>
                </a:lnTo>
                <a:lnTo>
                  <a:pt x="250606" y="57091"/>
                </a:lnTo>
                <a:lnTo>
                  <a:pt x="220583" y="26905"/>
                </a:lnTo>
                <a:lnTo>
                  <a:pt x="182514" y="7109"/>
                </a:lnTo>
                <a:lnTo>
                  <a:pt x="138684" y="0"/>
                </a:lnTo>
                <a:close/>
              </a:path>
            </a:pathLst>
          </a:custGeom>
          <a:solidFill>
            <a:srgbClr val="FF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754623" y="5954267"/>
            <a:ext cx="185927" cy="18592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448100" y="6140680"/>
            <a:ext cx="275590" cy="255270"/>
          </a:xfrm>
          <a:custGeom>
            <a:avLst/>
            <a:gdLst/>
            <a:ahLst/>
            <a:cxnLst/>
            <a:rect l="l" t="t" r="r" b="b"/>
            <a:pathLst>
              <a:path w="275589" h="255270">
                <a:moveTo>
                  <a:pt x="137064" y="0"/>
                </a:moveTo>
                <a:lnTo>
                  <a:pt x="95106" y="3861"/>
                </a:lnTo>
                <a:lnTo>
                  <a:pt x="57525" y="19309"/>
                </a:lnTo>
                <a:lnTo>
                  <a:pt x="27181" y="45168"/>
                </a:lnTo>
                <a:lnTo>
                  <a:pt x="6931" y="80262"/>
                </a:lnTo>
                <a:lnTo>
                  <a:pt x="0" y="120178"/>
                </a:lnTo>
                <a:lnTo>
                  <a:pt x="6742" y="159467"/>
                </a:lnTo>
                <a:lnTo>
                  <a:pt x="25712" y="195394"/>
                </a:lnTo>
                <a:lnTo>
                  <a:pt x="55467" y="225225"/>
                </a:lnTo>
                <a:lnTo>
                  <a:pt x="94561" y="246225"/>
                </a:lnTo>
                <a:lnTo>
                  <a:pt x="138036" y="255128"/>
                </a:lnTo>
                <a:lnTo>
                  <a:pt x="179994" y="251269"/>
                </a:lnTo>
                <a:lnTo>
                  <a:pt x="217575" y="235822"/>
                </a:lnTo>
                <a:lnTo>
                  <a:pt x="247920" y="209963"/>
                </a:lnTo>
                <a:lnTo>
                  <a:pt x="268170" y="174864"/>
                </a:lnTo>
                <a:lnTo>
                  <a:pt x="275101" y="134948"/>
                </a:lnTo>
                <a:lnTo>
                  <a:pt x="268359" y="95659"/>
                </a:lnTo>
                <a:lnTo>
                  <a:pt x="249388" y="59732"/>
                </a:lnTo>
                <a:lnTo>
                  <a:pt x="219633" y="29901"/>
                </a:lnTo>
                <a:lnTo>
                  <a:pt x="180540" y="8901"/>
                </a:lnTo>
                <a:lnTo>
                  <a:pt x="137064" y="0"/>
                </a:lnTo>
                <a:close/>
              </a:path>
            </a:pathLst>
          </a:custGeom>
          <a:solidFill>
            <a:srgbClr val="FF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498974" y="6183629"/>
            <a:ext cx="183511" cy="17096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805600" y="6206955"/>
            <a:ext cx="257175" cy="229235"/>
          </a:xfrm>
          <a:custGeom>
            <a:avLst/>
            <a:gdLst/>
            <a:ahLst/>
            <a:cxnLst/>
            <a:rect l="l" t="t" r="r" b="b"/>
            <a:pathLst>
              <a:path w="257175" h="229235">
                <a:moveTo>
                  <a:pt x="169955" y="0"/>
                </a:moveTo>
                <a:lnTo>
                  <a:pt x="121098" y="8665"/>
                </a:lnTo>
                <a:lnTo>
                  <a:pt x="71705" y="34066"/>
                </a:lnTo>
                <a:lnTo>
                  <a:pt x="31230" y="72098"/>
                </a:lnTo>
                <a:lnTo>
                  <a:pt x="6697" y="115228"/>
                </a:lnTo>
                <a:lnTo>
                  <a:pt x="0" y="158249"/>
                </a:lnTo>
                <a:lnTo>
                  <a:pt x="13031" y="195953"/>
                </a:lnTo>
                <a:lnTo>
                  <a:pt x="44207" y="220844"/>
                </a:lnTo>
                <a:lnTo>
                  <a:pt x="86993" y="228942"/>
                </a:lnTo>
                <a:lnTo>
                  <a:pt x="135850" y="220279"/>
                </a:lnTo>
                <a:lnTo>
                  <a:pt x="185243" y="194886"/>
                </a:lnTo>
                <a:lnTo>
                  <a:pt x="225718" y="156846"/>
                </a:lnTo>
                <a:lnTo>
                  <a:pt x="250251" y="113714"/>
                </a:lnTo>
                <a:lnTo>
                  <a:pt x="256948" y="70695"/>
                </a:lnTo>
                <a:lnTo>
                  <a:pt x="243917" y="32999"/>
                </a:lnTo>
                <a:lnTo>
                  <a:pt x="212740" y="8100"/>
                </a:lnTo>
                <a:lnTo>
                  <a:pt x="169955" y="0"/>
                </a:lnTo>
                <a:close/>
              </a:path>
            </a:pathLst>
          </a:custGeom>
          <a:solidFill>
            <a:srgbClr val="FF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845228" y="6242474"/>
            <a:ext cx="171850" cy="15319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22101" y="6016243"/>
            <a:ext cx="474980" cy="455295"/>
          </a:xfrm>
          <a:custGeom>
            <a:avLst/>
            <a:gdLst/>
            <a:ahLst/>
            <a:cxnLst/>
            <a:rect l="l" t="t" r="r" b="b"/>
            <a:pathLst>
              <a:path w="474979" h="455295">
                <a:moveTo>
                  <a:pt x="235137" y="0"/>
                </a:moveTo>
                <a:lnTo>
                  <a:pt x="180765" y="5542"/>
                </a:lnTo>
                <a:lnTo>
                  <a:pt x="133433" y="17153"/>
                </a:lnTo>
                <a:lnTo>
                  <a:pt x="98057" y="34899"/>
                </a:lnTo>
                <a:lnTo>
                  <a:pt x="55610" y="67131"/>
                </a:lnTo>
                <a:lnTo>
                  <a:pt x="26342" y="105000"/>
                </a:lnTo>
                <a:lnTo>
                  <a:pt x="8493" y="146403"/>
                </a:lnTo>
                <a:lnTo>
                  <a:pt x="299" y="189241"/>
                </a:lnTo>
                <a:lnTo>
                  <a:pt x="0" y="231411"/>
                </a:lnTo>
                <a:lnTo>
                  <a:pt x="5832" y="270813"/>
                </a:lnTo>
                <a:lnTo>
                  <a:pt x="28842" y="332905"/>
                </a:lnTo>
                <a:lnTo>
                  <a:pt x="58308" y="369474"/>
                </a:lnTo>
                <a:lnTo>
                  <a:pt x="99918" y="402612"/>
                </a:lnTo>
                <a:lnTo>
                  <a:pt x="148409" y="429643"/>
                </a:lnTo>
                <a:lnTo>
                  <a:pt x="198523" y="447889"/>
                </a:lnTo>
                <a:lnTo>
                  <a:pt x="244996" y="454672"/>
                </a:lnTo>
                <a:lnTo>
                  <a:pt x="291431" y="448818"/>
                </a:lnTo>
                <a:lnTo>
                  <a:pt x="341358" y="432027"/>
                </a:lnTo>
                <a:lnTo>
                  <a:pt x="389188" y="405939"/>
                </a:lnTo>
                <a:lnTo>
                  <a:pt x="429331" y="372196"/>
                </a:lnTo>
                <a:lnTo>
                  <a:pt x="456197" y="332435"/>
                </a:lnTo>
                <a:lnTo>
                  <a:pt x="468566" y="289523"/>
                </a:lnTo>
                <a:lnTo>
                  <a:pt x="474758" y="235479"/>
                </a:lnTo>
                <a:lnTo>
                  <a:pt x="474120" y="176765"/>
                </a:lnTo>
                <a:lnTo>
                  <a:pt x="466000" y="119841"/>
                </a:lnTo>
                <a:lnTo>
                  <a:pt x="449744" y="71169"/>
                </a:lnTo>
                <a:lnTo>
                  <a:pt x="424701" y="37211"/>
                </a:lnTo>
                <a:lnTo>
                  <a:pt x="345337" y="6860"/>
                </a:lnTo>
                <a:lnTo>
                  <a:pt x="291634" y="461"/>
                </a:lnTo>
                <a:lnTo>
                  <a:pt x="235137" y="0"/>
                </a:lnTo>
                <a:close/>
              </a:path>
            </a:pathLst>
          </a:custGeom>
          <a:solidFill>
            <a:srgbClr val="00008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22101" y="6016243"/>
            <a:ext cx="474980" cy="455295"/>
          </a:xfrm>
          <a:custGeom>
            <a:avLst/>
            <a:gdLst/>
            <a:ahLst/>
            <a:cxnLst/>
            <a:rect l="l" t="t" r="r" b="b"/>
            <a:pathLst>
              <a:path w="474979" h="455295">
                <a:moveTo>
                  <a:pt x="28842" y="332905"/>
                </a:moveTo>
                <a:lnTo>
                  <a:pt x="58308" y="369474"/>
                </a:lnTo>
                <a:lnTo>
                  <a:pt x="99918" y="402612"/>
                </a:lnTo>
                <a:lnTo>
                  <a:pt x="148409" y="429643"/>
                </a:lnTo>
                <a:lnTo>
                  <a:pt x="198523" y="447889"/>
                </a:lnTo>
                <a:lnTo>
                  <a:pt x="244996" y="454672"/>
                </a:lnTo>
                <a:lnTo>
                  <a:pt x="291431" y="448818"/>
                </a:lnTo>
                <a:lnTo>
                  <a:pt x="341358" y="432027"/>
                </a:lnTo>
                <a:lnTo>
                  <a:pt x="389188" y="405939"/>
                </a:lnTo>
                <a:lnTo>
                  <a:pt x="429331" y="372196"/>
                </a:lnTo>
                <a:lnTo>
                  <a:pt x="456197" y="332435"/>
                </a:lnTo>
                <a:lnTo>
                  <a:pt x="468566" y="289523"/>
                </a:lnTo>
                <a:lnTo>
                  <a:pt x="474758" y="235479"/>
                </a:lnTo>
                <a:lnTo>
                  <a:pt x="474120" y="176765"/>
                </a:lnTo>
                <a:lnTo>
                  <a:pt x="466000" y="119841"/>
                </a:lnTo>
                <a:lnTo>
                  <a:pt x="449744" y="71169"/>
                </a:lnTo>
                <a:lnTo>
                  <a:pt x="424701" y="37211"/>
                </a:lnTo>
                <a:lnTo>
                  <a:pt x="345337" y="6860"/>
                </a:lnTo>
                <a:lnTo>
                  <a:pt x="291634" y="461"/>
                </a:lnTo>
                <a:lnTo>
                  <a:pt x="235137" y="0"/>
                </a:lnTo>
                <a:lnTo>
                  <a:pt x="180765" y="5542"/>
                </a:lnTo>
                <a:lnTo>
                  <a:pt x="133433" y="17153"/>
                </a:lnTo>
                <a:lnTo>
                  <a:pt x="98057" y="34899"/>
                </a:lnTo>
                <a:lnTo>
                  <a:pt x="55610" y="67131"/>
                </a:lnTo>
                <a:lnTo>
                  <a:pt x="26342" y="105000"/>
                </a:lnTo>
                <a:lnTo>
                  <a:pt x="8493" y="146403"/>
                </a:lnTo>
                <a:lnTo>
                  <a:pt x="299" y="189241"/>
                </a:lnTo>
                <a:lnTo>
                  <a:pt x="0" y="231411"/>
                </a:lnTo>
                <a:lnTo>
                  <a:pt x="5832" y="270813"/>
                </a:lnTo>
                <a:lnTo>
                  <a:pt x="16033" y="305344"/>
                </a:lnTo>
                <a:lnTo>
                  <a:pt x="28842" y="332905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797552" y="6167628"/>
            <a:ext cx="576580" cy="76200"/>
          </a:xfrm>
          <a:custGeom>
            <a:avLst/>
            <a:gdLst/>
            <a:ahLst/>
            <a:cxnLst/>
            <a:rect l="l" t="t" r="r" b="b"/>
            <a:pathLst>
              <a:path w="576579" h="76200">
                <a:moveTo>
                  <a:pt x="499872" y="0"/>
                </a:moveTo>
                <a:lnTo>
                  <a:pt x="499872" y="76200"/>
                </a:lnTo>
                <a:lnTo>
                  <a:pt x="563372" y="44450"/>
                </a:lnTo>
                <a:lnTo>
                  <a:pt x="512572" y="44450"/>
                </a:lnTo>
                <a:lnTo>
                  <a:pt x="512572" y="31750"/>
                </a:lnTo>
                <a:lnTo>
                  <a:pt x="563372" y="31750"/>
                </a:lnTo>
                <a:lnTo>
                  <a:pt x="499872" y="0"/>
                </a:lnTo>
                <a:close/>
              </a:path>
              <a:path w="576579" h="76200">
                <a:moveTo>
                  <a:pt x="49987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99872" y="44450"/>
                </a:lnTo>
                <a:lnTo>
                  <a:pt x="499872" y="31750"/>
                </a:lnTo>
                <a:close/>
              </a:path>
              <a:path w="576579" h="76200">
                <a:moveTo>
                  <a:pt x="563372" y="31750"/>
                </a:moveTo>
                <a:lnTo>
                  <a:pt x="512572" y="31750"/>
                </a:lnTo>
                <a:lnTo>
                  <a:pt x="512572" y="44450"/>
                </a:lnTo>
                <a:lnTo>
                  <a:pt x="563372" y="44450"/>
                </a:lnTo>
                <a:lnTo>
                  <a:pt x="576072" y="38100"/>
                </a:lnTo>
                <a:lnTo>
                  <a:pt x="56337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 txBox="1"/>
          <p:nvPr/>
        </p:nvSpPr>
        <p:spPr>
          <a:xfrm>
            <a:off x="6174104" y="3774440"/>
            <a:ext cx="840740" cy="2545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40" dirty="0">
                <a:latin typeface="DejaVu Sans"/>
                <a:cs typeface="DejaVu Sans"/>
              </a:rPr>
              <a:t>Eosinophils</a:t>
            </a:r>
            <a:endParaRPr sz="1400">
              <a:latin typeface="DejaVu Sans"/>
              <a:cs typeface="DejaVu Sans"/>
            </a:endParaRPr>
          </a:p>
          <a:p>
            <a:pPr marL="12700" marR="12065">
              <a:lnSpc>
                <a:spcPct val="269800"/>
              </a:lnSpc>
              <a:spcBef>
                <a:spcPts val="10"/>
              </a:spcBef>
            </a:pPr>
            <a:r>
              <a:rPr sz="1400" spc="-150" dirty="0">
                <a:latin typeface="DejaVu Sans"/>
                <a:cs typeface="DejaVu Sans"/>
              </a:rPr>
              <a:t>Basophils  </a:t>
            </a:r>
            <a:r>
              <a:rPr sz="1400" spc="-130" dirty="0">
                <a:latin typeface="DejaVu Sans"/>
                <a:cs typeface="DejaVu Sans"/>
              </a:rPr>
              <a:t>Monoc</a:t>
            </a:r>
            <a:r>
              <a:rPr sz="1400" spc="-114" dirty="0">
                <a:latin typeface="DejaVu Sans"/>
                <a:cs typeface="DejaVu Sans"/>
              </a:rPr>
              <a:t>y</a:t>
            </a:r>
            <a:r>
              <a:rPr sz="1400" spc="-95" dirty="0">
                <a:latin typeface="DejaVu Sans"/>
                <a:cs typeface="DejaVu Sans"/>
              </a:rPr>
              <a:t>t</a:t>
            </a:r>
            <a:r>
              <a:rPr sz="1400" spc="-135" dirty="0">
                <a:latin typeface="DejaVu Sans"/>
                <a:cs typeface="DejaVu Sans"/>
              </a:rPr>
              <a:t>es  </a:t>
            </a:r>
            <a:r>
              <a:rPr sz="1400" spc="-130" dirty="0">
                <a:latin typeface="DejaVu Sans"/>
                <a:cs typeface="DejaVu Sans"/>
              </a:rPr>
              <a:t>Platelets</a:t>
            </a:r>
            <a:endParaRPr sz="1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sz="1400" spc="-185" dirty="0">
                <a:latin typeface="DejaVu Sans"/>
                <a:cs typeface="DejaVu Sans"/>
              </a:rPr>
              <a:t>Red</a:t>
            </a:r>
            <a:r>
              <a:rPr sz="1400" spc="-225" dirty="0">
                <a:latin typeface="DejaVu Sans"/>
                <a:cs typeface="DejaVu Sans"/>
              </a:rPr>
              <a:t> </a:t>
            </a:r>
            <a:r>
              <a:rPr sz="1400" spc="-135" dirty="0">
                <a:latin typeface="DejaVu Sans"/>
                <a:cs typeface="DejaVu Sans"/>
              </a:rPr>
              <a:t>cells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2933445" y="3198113"/>
            <a:ext cx="79121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14" dirty="0">
                <a:latin typeface="DejaVu Sans"/>
                <a:cs typeface="DejaVu Sans"/>
              </a:rPr>
              <a:t>Myeloid  </a:t>
            </a:r>
            <a:r>
              <a:rPr sz="1400" spc="-165" dirty="0">
                <a:latin typeface="DejaVu Sans"/>
                <a:cs typeface="DejaVu Sans"/>
              </a:rPr>
              <a:t>p</a:t>
            </a:r>
            <a:r>
              <a:rPr sz="1400" spc="-114" dirty="0">
                <a:latin typeface="DejaVu Sans"/>
                <a:cs typeface="DejaVu Sans"/>
              </a:rPr>
              <a:t>r</a:t>
            </a:r>
            <a:r>
              <a:rPr sz="1400" spc="-175" dirty="0">
                <a:latin typeface="DejaVu Sans"/>
                <a:cs typeface="DejaVu Sans"/>
              </a:rPr>
              <a:t>o</a:t>
            </a:r>
            <a:r>
              <a:rPr sz="1400" spc="-195" dirty="0">
                <a:latin typeface="DejaVu Sans"/>
                <a:cs typeface="DejaVu Sans"/>
              </a:rPr>
              <a:t>g</a:t>
            </a:r>
            <a:r>
              <a:rPr sz="1400" spc="-155" dirty="0">
                <a:latin typeface="DejaVu Sans"/>
                <a:cs typeface="DejaVu Sans"/>
              </a:rPr>
              <a:t>e</a:t>
            </a:r>
            <a:r>
              <a:rPr sz="1400" spc="-170" dirty="0">
                <a:latin typeface="DejaVu Sans"/>
                <a:cs typeface="DejaVu Sans"/>
              </a:rPr>
              <a:t>n</a:t>
            </a:r>
            <a:r>
              <a:rPr sz="1400" spc="-65" dirty="0">
                <a:latin typeface="DejaVu Sans"/>
                <a:cs typeface="DejaVu Sans"/>
              </a:rPr>
              <a:t>i</a:t>
            </a:r>
            <a:r>
              <a:rPr sz="1400" spc="-105" dirty="0">
                <a:latin typeface="DejaVu Sans"/>
                <a:cs typeface="DejaVu Sans"/>
              </a:rPr>
              <a:t>t</a:t>
            </a:r>
            <a:r>
              <a:rPr sz="1400" spc="-110" dirty="0">
                <a:latin typeface="DejaVu Sans"/>
                <a:cs typeface="DejaVu Sans"/>
              </a:rPr>
              <a:t>or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2273680" y="2956941"/>
            <a:ext cx="581025" cy="652145"/>
          </a:xfrm>
          <a:custGeom>
            <a:avLst/>
            <a:gdLst/>
            <a:ahLst/>
            <a:cxnLst/>
            <a:rect l="l" t="t" r="r" b="b"/>
            <a:pathLst>
              <a:path w="581025" h="652145">
                <a:moveTo>
                  <a:pt x="525315" y="599190"/>
                </a:moveTo>
                <a:lnTo>
                  <a:pt x="501650" y="620268"/>
                </a:lnTo>
                <a:lnTo>
                  <a:pt x="580770" y="651891"/>
                </a:lnTo>
                <a:lnTo>
                  <a:pt x="569109" y="608711"/>
                </a:lnTo>
                <a:lnTo>
                  <a:pt x="533781" y="608711"/>
                </a:lnTo>
                <a:lnTo>
                  <a:pt x="525315" y="599190"/>
                </a:lnTo>
                <a:close/>
              </a:path>
              <a:path w="581025" h="652145">
                <a:moveTo>
                  <a:pt x="534851" y="590697"/>
                </a:moveTo>
                <a:lnTo>
                  <a:pt x="525315" y="599190"/>
                </a:lnTo>
                <a:lnTo>
                  <a:pt x="533781" y="608711"/>
                </a:lnTo>
                <a:lnTo>
                  <a:pt x="543306" y="600201"/>
                </a:lnTo>
                <a:lnTo>
                  <a:pt x="534851" y="590697"/>
                </a:lnTo>
                <a:close/>
              </a:path>
              <a:path w="581025" h="652145">
                <a:moveTo>
                  <a:pt x="558545" y="569595"/>
                </a:moveTo>
                <a:lnTo>
                  <a:pt x="534851" y="590697"/>
                </a:lnTo>
                <a:lnTo>
                  <a:pt x="543306" y="600201"/>
                </a:lnTo>
                <a:lnTo>
                  <a:pt x="533781" y="608711"/>
                </a:lnTo>
                <a:lnTo>
                  <a:pt x="569109" y="608711"/>
                </a:lnTo>
                <a:lnTo>
                  <a:pt x="558545" y="569595"/>
                </a:lnTo>
                <a:close/>
              </a:path>
              <a:path w="581025" h="652145">
                <a:moveTo>
                  <a:pt x="9398" y="0"/>
                </a:moveTo>
                <a:lnTo>
                  <a:pt x="0" y="8382"/>
                </a:lnTo>
                <a:lnTo>
                  <a:pt x="525315" y="599190"/>
                </a:lnTo>
                <a:lnTo>
                  <a:pt x="534851" y="590697"/>
                </a:lnTo>
                <a:lnTo>
                  <a:pt x="93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273935" y="1737360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22161" y="49340"/>
                </a:moveTo>
                <a:lnTo>
                  <a:pt x="0" y="571626"/>
                </a:lnTo>
                <a:lnTo>
                  <a:pt x="8889" y="580516"/>
                </a:lnTo>
                <a:lnTo>
                  <a:pt x="531176" y="58355"/>
                </a:lnTo>
                <a:lnTo>
                  <a:pt x="522161" y="49340"/>
                </a:lnTo>
                <a:close/>
              </a:path>
              <a:path w="581025" h="581025">
                <a:moveTo>
                  <a:pt x="567054" y="40386"/>
                </a:moveTo>
                <a:lnTo>
                  <a:pt x="531113" y="40386"/>
                </a:lnTo>
                <a:lnTo>
                  <a:pt x="540131" y="49402"/>
                </a:lnTo>
                <a:lnTo>
                  <a:pt x="531176" y="58355"/>
                </a:lnTo>
                <a:lnTo>
                  <a:pt x="553592" y="80772"/>
                </a:lnTo>
                <a:lnTo>
                  <a:pt x="567054" y="40386"/>
                </a:lnTo>
                <a:close/>
              </a:path>
              <a:path w="581025" h="581025">
                <a:moveTo>
                  <a:pt x="531113" y="40386"/>
                </a:moveTo>
                <a:lnTo>
                  <a:pt x="522161" y="49340"/>
                </a:lnTo>
                <a:lnTo>
                  <a:pt x="531176" y="58355"/>
                </a:lnTo>
                <a:lnTo>
                  <a:pt x="540131" y="49402"/>
                </a:lnTo>
                <a:lnTo>
                  <a:pt x="531113" y="40386"/>
                </a:lnTo>
                <a:close/>
              </a:path>
              <a:path w="581025" h="581025">
                <a:moveTo>
                  <a:pt x="580516" y="0"/>
                </a:moveTo>
                <a:lnTo>
                  <a:pt x="499744" y="26924"/>
                </a:lnTo>
                <a:lnTo>
                  <a:pt x="522161" y="49340"/>
                </a:lnTo>
                <a:lnTo>
                  <a:pt x="531113" y="40386"/>
                </a:lnTo>
                <a:lnTo>
                  <a:pt x="567054" y="40386"/>
                </a:lnTo>
                <a:lnTo>
                  <a:pt x="5805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993151" y="1336800"/>
            <a:ext cx="470534" cy="454025"/>
          </a:xfrm>
          <a:custGeom>
            <a:avLst/>
            <a:gdLst/>
            <a:ahLst/>
            <a:cxnLst/>
            <a:rect l="l" t="t" r="r" b="b"/>
            <a:pathLst>
              <a:path w="470535" h="454025">
                <a:moveTo>
                  <a:pt x="260089" y="0"/>
                </a:moveTo>
                <a:lnTo>
                  <a:pt x="204841" y="5424"/>
                </a:lnTo>
                <a:lnTo>
                  <a:pt x="152440" y="16567"/>
                </a:lnTo>
                <a:lnTo>
                  <a:pt x="107697" y="32983"/>
                </a:lnTo>
                <a:lnTo>
                  <a:pt x="75422" y="54230"/>
                </a:lnTo>
                <a:lnTo>
                  <a:pt x="38163" y="90484"/>
                </a:lnTo>
                <a:lnTo>
                  <a:pt x="14499" y="130932"/>
                </a:lnTo>
                <a:lnTo>
                  <a:pt x="2442" y="173680"/>
                </a:lnTo>
                <a:lnTo>
                  <a:pt x="0" y="216837"/>
                </a:lnTo>
                <a:lnTo>
                  <a:pt x="5183" y="258512"/>
                </a:lnTo>
                <a:lnTo>
                  <a:pt x="16003" y="296814"/>
                </a:lnTo>
                <a:lnTo>
                  <a:pt x="46593" y="355728"/>
                </a:lnTo>
                <a:lnTo>
                  <a:pt x="80120" y="388831"/>
                </a:lnTo>
                <a:lnTo>
                  <a:pt x="125070" y="417253"/>
                </a:lnTo>
                <a:lnTo>
                  <a:pt x="175953" y="438901"/>
                </a:lnTo>
                <a:lnTo>
                  <a:pt x="227274" y="451687"/>
                </a:lnTo>
                <a:lnTo>
                  <a:pt x="273542" y="453518"/>
                </a:lnTo>
                <a:lnTo>
                  <a:pt x="318127" y="442915"/>
                </a:lnTo>
                <a:lnTo>
                  <a:pt x="364711" y="421119"/>
                </a:lnTo>
                <a:lnTo>
                  <a:pt x="408041" y="390351"/>
                </a:lnTo>
                <a:lnTo>
                  <a:pt x="442860" y="352828"/>
                </a:lnTo>
                <a:lnTo>
                  <a:pt x="463915" y="310770"/>
                </a:lnTo>
                <a:lnTo>
                  <a:pt x="470447" y="267110"/>
                </a:lnTo>
                <a:lnTo>
                  <a:pt x="469484" y="213083"/>
                </a:lnTo>
                <a:lnTo>
                  <a:pt x="461232" y="155147"/>
                </a:lnTo>
                <a:lnTo>
                  <a:pt x="445899" y="99761"/>
                </a:lnTo>
                <a:lnTo>
                  <a:pt x="423695" y="53386"/>
                </a:lnTo>
                <a:lnTo>
                  <a:pt x="394827" y="22480"/>
                </a:lnTo>
                <a:lnTo>
                  <a:pt x="313376" y="738"/>
                </a:lnTo>
                <a:lnTo>
                  <a:pt x="260089" y="0"/>
                </a:lnTo>
                <a:close/>
              </a:path>
            </a:pathLst>
          </a:custGeom>
          <a:solidFill>
            <a:srgbClr val="00008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993151" y="1336800"/>
            <a:ext cx="470534" cy="454025"/>
          </a:xfrm>
          <a:custGeom>
            <a:avLst/>
            <a:gdLst/>
            <a:ahLst/>
            <a:cxnLst/>
            <a:rect l="l" t="t" r="r" b="b"/>
            <a:pathLst>
              <a:path w="470535" h="454025">
                <a:moveTo>
                  <a:pt x="46593" y="355728"/>
                </a:moveTo>
                <a:lnTo>
                  <a:pt x="80120" y="388831"/>
                </a:lnTo>
                <a:lnTo>
                  <a:pt x="125070" y="417253"/>
                </a:lnTo>
                <a:lnTo>
                  <a:pt x="175953" y="438901"/>
                </a:lnTo>
                <a:lnTo>
                  <a:pt x="227274" y="451687"/>
                </a:lnTo>
                <a:lnTo>
                  <a:pt x="273542" y="453518"/>
                </a:lnTo>
                <a:lnTo>
                  <a:pt x="318127" y="442915"/>
                </a:lnTo>
                <a:lnTo>
                  <a:pt x="364711" y="421119"/>
                </a:lnTo>
                <a:lnTo>
                  <a:pt x="408041" y="390351"/>
                </a:lnTo>
                <a:lnTo>
                  <a:pt x="442860" y="352828"/>
                </a:lnTo>
                <a:lnTo>
                  <a:pt x="463915" y="310770"/>
                </a:lnTo>
                <a:lnTo>
                  <a:pt x="470447" y="267110"/>
                </a:lnTo>
                <a:lnTo>
                  <a:pt x="469484" y="213083"/>
                </a:lnTo>
                <a:lnTo>
                  <a:pt x="461232" y="155147"/>
                </a:lnTo>
                <a:lnTo>
                  <a:pt x="445899" y="99761"/>
                </a:lnTo>
                <a:lnTo>
                  <a:pt x="423695" y="53386"/>
                </a:lnTo>
                <a:lnTo>
                  <a:pt x="394827" y="22480"/>
                </a:lnTo>
                <a:lnTo>
                  <a:pt x="313376" y="738"/>
                </a:lnTo>
                <a:lnTo>
                  <a:pt x="260089" y="0"/>
                </a:lnTo>
                <a:lnTo>
                  <a:pt x="204841" y="5424"/>
                </a:lnTo>
                <a:lnTo>
                  <a:pt x="152440" y="16567"/>
                </a:lnTo>
                <a:lnTo>
                  <a:pt x="107697" y="32983"/>
                </a:lnTo>
                <a:lnTo>
                  <a:pt x="75422" y="54230"/>
                </a:lnTo>
                <a:lnTo>
                  <a:pt x="38163" y="90484"/>
                </a:lnTo>
                <a:lnTo>
                  <a:pt x="14499" y="130932"/>
                </a:lnTo>
                <a:lnTo>
                  <a:pt x="2442" y="173680"/>
                </a:lnTo>
                <a:lnTo>
                  <a:pt x="0" y="216837"/>
                </a:lnTo>
                <a:lnTo>
                  <a:pt x="5183" y="258512"/>
                </a:lnTo>
                <a:lnTo>
                  <a:pt x="16003" y="296814"/>
                </a:lnTo>
                <a:lnTo>
                  <a:pt x="30470" y="329849"/>
                </a:lnTo>
                <a:lnTo>
                  <a:pt x="46593" y="355728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 txBox="1"/>
          <p:nvPr/>
        </p:nvSpPr>
        <p:spPr>
          <a:xfrm>
            <a:off x="2933445" y="1829562"/>
            <a:ext cx="79121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70" dirty="0">
                <a:latin typeface="DejaVu Sans"/>
                <a:cs typeface="DejaVu Sans"/>
              </a:rPr>
              <a:t>Lymphoid  </a:t>
            </a:r>
            <a:r>
              <a:rPr sz="1400" spc="-165" dirty="0">
                <a:latin typeface="DejaVu Sans"/>
                <a:cs typeface="DejaVu Sans"/>
              </a:rPr>
              <a:t>p</a:t>
            </a:r>
            <a:r>
              <a:rPr sz="1400" spc="-114" dirty="0">
                <a:latin typeface="DejaVu Sans"/>
                <a:cs typeface="DejaVu Sans"/>
              </a:rPr>
              <a:t>r</a:t>
            </a:r>
            <a:r>
              <a:rPr sz="1400" spc="-175" dirty="0">
                <a:latin typeface="DejaVu Sans"/>
                <a:cs typeface="DejaVu Sans"/>
              </a:rPr>
              <a:t>o</a:t>
            </a:r>
            <a:r>
              <a:rPr sz="1400" spc="-195" dirty="0">
                <a:latin typeface="DejaVu Sans"/>
                <a:cs typeface="DejaVu Sans"/>
              </a:rPr>
              <a:t>g</a:t>
            </a:r>
            <a:r>
              <a:rPr sz="1400" spc="-155" dirty="0">
                <a:latin typeface="DejaVu Sans"/>
                <a:cs typeface="DejaVu Sans"/>
              </a:rPr>
              <a:t>e</a:t>
            </a:r>
            <a:r>
              <a:rPr sz="1400" spc="-170" dirty="0">
                <a:latin typeface="DejaVu Sans"/>
                <a:cs typeface="DejaVu Sans"/>
              </a:rPr>
              <a:t>n</a:t>
            </a:r>
            <a:r>
              <a:rPr sz="1400" spc="-65" dirty="0">
                <a:latin typeface="DejaVu Sans"/>
                <a:cs typeface="DejaVu Sans"/>
              </a:rPr>
              <a:t>i</a:t>
            </a:r>
            <a:r>
              <a:rPr sz="1400" spc="-105" dirty="0">
                <a:latin typeface="DejaVu Sans"/>
                <a:cs typeface="DejaVu Sans"/>
              </a:rPr>
              <a:t>t</a:t>
            </a:r>
            <a:r>
              <a:rPr sz="1400" spc="-110" dirty="0">
                <a:latin typeface="DejaVu Sans"/>
                <a:cs typeface="DejaVu Sans"/>
              </a:rPr>
              <a:t>or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5458287" y="892200"/>
            <a:ext cx="278130" cy="297815"/>
          </a:xfrm>
          <a:custGeom>
            <a:avLst/>
            <a:gdLst/>
            <a:ahLst/>
            <a:cxnLst/>
            <a:rect l="l" t="t" r="r" b="b"/>
            <a:pathLst>
              <a:path w="278129" h="297815">
                <a:moveTo>
                  <a:pt x="109815" y="0"/>
                </a:moveTo>
                <a:lnTo>
                  <a:pt x="70276" y="7594"/>
                </a:lnTo>
                <a:lnTo>
                  <a:pt x="40437" y="39975"/>
                </a:lnTo>
                <a:lnTo>
                  <a:pt x="15111" y="91858"/>
                </a:lnTo>
                <a:lnTo>
                  <a:pt x="0" y="148218"/>
                </a:lnTo>
                <a:lnTo>
                  <a:pt x="807" y="194030"/>
                </a:lnTo>
                <a:lnTo>
                  <a:pt x="18910" y="240729"/>
                </a:lnTo>
                <a:lnTo>
                  <a:pt x="49894" y="272030"/>
                </a:lnTo>
                <a:lnTo>
                  <a:pt x="87346" y="290243"/>
                </a:lnTo>
                <a:lnTo>
                  <a:pt x="124853" y="297678"/>
                </a:lnTo>
                <a:lnTo>
                  <a:pt x="156001" y="296646"/>
                </a:lnTo>
                <a:lnTo>
                  <a:pt x="223756" y="260165"/>
                </a:lnTo>
                <a:lnTo>
                  <a:pt x="252335" y="230173"/>
                </a:lnTo>
                <a:lnTo>
                  <a:pt x="277621" y="163091"/>
                </a:lnTo>
                <a:lnTo>
                  <a:pt x="276032" y="122132"/>
                </a:lnTo>
                <a:lnTo>
                  <a:pt x="265322" y="82768"/>
                </a:lnTo>
                <a:lnTo>
                  <a:pt x="209133" y="28007"/>
                </a:lnTo>
                <a:lnTo>
                  <a:pt x="160081" y="8753"/>
                </a:lnTo>
                <a:lnTo>
                  <a:pt x="109815" y="0"/>
                </a:lnTo>
                <a:close/>
              </a:path>
            </a:pathLst>
          </a:custGeom>
          <a:solidFill>
            <a:srgbClr val="0000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458287" y="892200"/>
            <a:ext cx="278130" cy="297815"/>
          </a:xfrm>
          <a:custGeom>
            <a:avLst/>
            <a:gdLst/>
            <a:ahLst/>
            <a:cxnLst/>
            <a:rect l="l" t="t" r="r" b="b"/>
            <a:pathLst>
              <a:path w="278129" h="297815">
                <a:moveTo>
                  <a:pt x="156001" y="296646"/>
                </a:moveTo>
                <a:lnTo>
                  <a:pt x="223756" y="260165"/>
                </a:lnTo>
                <a:lnTo>
                  <a:pt x="252335" y="230173"/>
                </a:lnTo>
                <a:lnTo>
                  <a:pt x="277621" y="163091"/>
                </a:lnTo>
                <a:lnTo>
                  <a:pt x="276032" y="122132"/>
                </a:lnTo>
                <a:lnTo>
                  <a:pt x="265322" y="82768"/>
                </a:lnTo>
                <a:lnTo>
                  <a:pt x="209133" y="28007"/>
                </a:lnTo>
                <a:lnTo>
                  <a:pt x="160081" y="8753"/>
                </a:lnTo>
                <a:lnTo>
                  <a:pt x="109815" y="0"/>
                </a:lnTo>
                <a:lnTo>
                  <a:pt x="70276" y="7594"/>
                </a:lnTo>
                <a:lnTo>
                  <a:pt x="40437" y="39975"/>
                </a:lnTo>
                <a:lnTo>
                  <a:pt x="15111" y="91858"/>
                </a:lnTo>
                <a:lnTo>
                  <a:pt x="0" y="148218"/>
                </a:lnTo>
                <a:lnTo>
                  <a:pt x="807" y="194030"/>
                </a:lnTo>
                <a:lnTo>
                  <a:pt x="18910" y="240729"/>
                </a:lnTo>
                <a:lnTo>
                  <a:pt x="49894" y="272030"/>
                </a:lnTo>
                <a:lnTo>
                  <a:pt x="87346" y="290243"/>
                </a:lnTo>
                <a:lnTo>
                  <a:pt x="124853" y="297678"/>
                </a:lnTo>
                <a:lnTo>
                  <a:pt x="156001" y="296646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474438" y="924734"/>
            <a:ext cx="238204" cy="23507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244290" y="1681563"/>
            <a:ext cx="483234" cy="476250"/>
          </a:xfrm>
          <a:custGeom>
            <a:avLst/>
            <a:gdLst/>
            <a:ahLst/>
            <a:cxnLst/>
            <a:rect l="l" t="t" r="r" b="b"/>
            <a:pathLst>
              <a:path w="483235" h="476250">
                <a:moveTo>
                  <a:pt x="214821" y="0"/>
                </a:moveTo>
                <a:lnTo>
                  <a:pt x="164504" y="9278"/>
                </a:lnTo>
                <a:lnTo>
                  <a:pt x="122477" y="30650"/>
                </a:lnTo>
                <a:lnTo>
                  <a:pt x="68316" y="92924"/>
                </a:lnTo>
                <a:lnTo>
                  <a:pt x="42734" y="135820"/>
                </a:lnTo>
                <a:lnTo>
                  <a:pt x="21264" y="182052"/>
                </a:lnTo>
                <a:lnTo>
                  <a:pt x="6241" y="228244"/>
                </a:lnTo>
                <a:lnTo>
                  <a:pt x="0" y="271020"/>
                </a:lnTo>
                <a:lnTo>
                  <a:pt x="4875" y="307002"/>
                </a:lnTo>
                <a:lnTo>
                  <a:pt x="24197" y="339978"/>
                </a:lnTo>
                <a:lnTo>
                  <a:pt x="56996" y="374276"/>
                </a:lnTo>
                <a:lnTo>
                  <a:pt x="99164" y="407330"/>
                </a:lnTo>
                <a:lnTo>
                  <a:pt x="146591" y="436573"/>
                </a:lnTo>
                <a:lnTo>
                  <a:pt x="195166" y="459441"/>
                </a:lnTo>
                <a:lnTo>
                  <a:pt x="240780" y="473367"/>
                </a:lnTo>
                <a:lnTo>
                  <a:pt x="279322" y="475785"/>
                </a:lnTo>
                <a:lnTo>
                  <a:pt x="330852" y="469022"/>
                </a:lnTo>
                <a:lnTo>
                  <a:pt x="374018" y="450568"/>
                </a:lnTo>
                <a:lnTo>
                  <a:pt x="409283" y="423171"/>
                </a:lnTo>
                <a:lnTo>
                  <a:pt x="437104" y="389584"/>
                </a:lnTo>
                <a:lnTo>
                  <a:pt x="457942" y="352556"/>
                </a:lnTo>
                <a:lnTo>
                  <a:pt x="472257" y="314837"/>
                </a:lnTo>
                <a:lnTo>
                  <a:pt x="483157" y="248328"/>
                </a:lnTo>
                <a:lnTo>
                  <a:pt x="476152" y="201025"/>
                </a:lnTo>
                <a:lnTo>
                  <a:pt x="457229" y="150565"/>
                </a:lnTo>
                <a:lnTo>
                  <a:pt x="429528" y="101988"/>
                </a:lnTo>
                <a:lnTo>
                  <a:pt x="396188" y="60336"/>
                </a:lnTo>
                <a:lnTo>
                  <a:pt x="360348" y="30650"/>
                </a:lnTo>
                <a:lnTo>
                  <a:pt x="318260" y="12094"/>
                </a:lnTo>
                <a:lnTo>
                  <a:pt x="267912" y="1408"/>
                </a:lnTo>
                <a:lnTo>
                  <a:pt x="214821" y="0"/>
                </a:lnTo>
                <a:close/>
              </a:path>
            </a:pathLst>
          </a:custGeom>
          <a:solidFill>
            <a:srgbClr val="00008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244290" y="1681563"/>
            <a:ext cx="483234" cy="476250"/>
          </a:xfrm>
          <a:custGeom>
            <a:avLst/>
            <a:gdLst/>
            <a:ahLst/>
            <a:cxnLst/>
            <a:rect l="l" t="t" r="r" b="b"/>
            <a:pathLst>
              <a:path w="483235" h="476250">
                <a:moveTo>
                  <a:pt x="483157" y="248328"/>
                </a:moveTo>
                <a:lnTo>
                  <a:pt x="476152" y="201025"/>
                </a:lnTo>
                <a:lnTo>
                  <a:pt x="457229" y="150565"/>
                </a:lnTo>
                <a:lnTo>
                  <a:pt x="429528" y="101988"/>
                </a:lnTo>
                <a:lnTo>
                  <a:pt x="396188" y="60336"/>
                </a:lnTo>
                <a:lnTo>
                  <a:pt x="360348" y="30650"/>
                </a:lnTo>
                <a:lnTo>
                  <a:pt x="318260" y="12094"/>
                </a:lnTo>
                <a:lnTo>
                  <a:pt x="267912" y="1408"/>
                </a:lnTo>
                <a:lnTo>
                  <a:pt x="214821" y="0"/>
                </a:lnTo>
                <a:lnTo>
                  <a:pt x="164504" y="9278"/>
                </a:lnTo>
                <a:lnTo>
                  <a:pt x="122477" y="30650"/>
                </a:lnTo>
                <a:lnTo>
                  <a:pt x="68316" y="92924"/>
                </a:lnTo>
                <a:lnTo>
                  <a:pt x="42734" y="135820"/>
                </a:lnTo>
                <a:lnTo>
                  <a:pt x="21264" y="182052"/>
                </a:lnTo>
                <a:lnTo>
                  <a:pt x="6241" y="228244"/>
                </a:lnTo>
                <a:lnTo>
                  <a:pt x="0" y="271020"/>
                </a:lnTo>
                <a:lnTo>
                  <a:pt x="4875" y="307002"/>
                </a:lnTo>
                <a:lnTo>
                  <a:pt x="24197" y="339978"/>
                </a:lnTo>
                <a:lnTo>
                  <a:pt x="56996" y="374276"/>
                </a:lnTo>
                <a:lnTo>
                  <a:pt x="99164" y="407330"/>
                </a:lnTo>
                <a:lnTo>
                  <a:pt x="146591" y="436573"/>
                </a:lnTo>
                <a:lnTo>
                  <a:pt x="195166" y="459441"/>
                </a:lnTo>
                <a:lnTo>
                  <a:pt x="240780" y="473367"/>
                </a:lnTo>
                <a:lnTo>
                  <a:pt x="279322" y="475785"/>
                </a:lnTo>
                <a:lnTo>
                  <a:pt x="330852" y="469022"/>
                </a:lnTo>
                <a:lnTo>
                  <a:pt x="374018" y="450568"/>
                </a:lnTo>
                <a:lnTo>
                  <a:pt x="409283" y="423171"/>
                </a:lnTo>
                <a:lnTo>
                  <a:pt x="437104" y="389584"/>
                </a:lnTo>
                <a:lnTo>
                  <a:pt x="457942" y="352556"/>
                </a:lnTo>
                <a:lnTo>
                  <a:pt x="472257" y="314837"/>
                </a:lnTo>
                <a:lnTo>
                  <a:pt x="483157" y="248328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061334" y="1145024"/>
            <a:ext cx="339725" cy="332740"/>
          </a:xfrm>
          <a:custGeom>
            <a:avLst/>
            <a:gdLst/>
            <a:ahLst/>
            <a:cxnLst/>
            <a:rect l="l" t="t" r="r" b="b"/>
            <a:pathLst>
              <a:path w="339725" h="332740">
                <a:moveTo>
                  <a:pt x="154755" y="0"/>
                </a:moveTo>
                <a:lnTo>
                  <a:pt x="109147" y="5278"/>
                </a:lnTo>
                <a:lnTo>
                  <a:pt x="66300" y="29987"/>
                </a:lnTo>
                <a:lnTo>
                  <a:pt x="26025" y="69222"/>
                </a:lnTo>
                <a:lnTo>
                  <a:pt x="6733" y="102826"/>
                </a:lnTo>
                <a:lnTo>
                  <a:pt x="0" y="142897"/>
                </a:lnTo>
                <a:lnTo>
                  <a:pt x="5959" y="186713"/>
                </a:lnTo>
                <a:lnTo>
                  <a:pt x="24746" y="231557"/>
                </a:lnTo>
                <a:lnTo>
                  <a:pt x="56493" y="274707"/>
                </a:lnTo>
                <a:lnTo>
                  <a:pt x="101336" y="313443"/>
                </a:lnTo>
                <a:lnTo>
                  <a:pt x="145877" y="332185"/>
                </a:lnTo>
                <a:lnTo>
                  <a:pt x="189982" y="330620"/>
                </a:lnTo>
                <a:lnTo>
                  <a:pt x="231801" y="313663"/>
                </a:lnTo>
                <a:lnTo>
                  <a:pt x="269484" y="286232"/>
                </a:lnTo>
                <a:lnTo>
                  <a:pt x="301180" y="253242"/>
                </a:lnTo>
                <a:lnTo>
                  <a:pt x="325038" y="219611"/>
                </a:lnTo>
                <a:lnTo>
                  <a:pt x="339207" y="190253"/>
                </a:lnTo>
                <a:lnTo>
                  <a:pt x="339034" y="154015"/>
                </a:lnTo>
                <a:lnTo>
                  <a:pt x="319263" y="116935"/>
                </a:lnTo>
                <a:lnTo>
                  <a:pt x="285989" y="80855"/>
                </a:lnTo>
                <a:lnTo>
                  <a:pt x="245308" y="47615"/>
                </a:lnTo>
                <a:lnTo>
                  <a:pt x="203317" y="19057"/>
                </a:lnTo>
                <a:lnTo>
                  <a:pt x="154755" y="0"/>
                </a:lnTo>
                <a:close/>
              </a:path>
            </a:pathLst>
          </a:custGeom>
          <a:solidFill>
            <a:srgbClr val="0000FF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061334" y="1145024"/>
            <a:ext cx="339725" cy="332740"/>
          </a:xfrm>
          <a:custGeom>
            <a:avLst/>
            <a:gdLst/>
            <a:ahLst/>
            <a:cxnLst/>
            <a:rect l="l" t="t" r="r" b="b"/>
            <a:pathLst>
              <a:path w="339725" h="332740">
                <a:moveTo>
                  <a:pt x="101336" y="313443"/>
                </a:moveTo>
                <a:lnTo>
                  <a:pt x="145877" y="332185"/>
                </a:lnTo>
                <a:lnTo>
                  <a:pt x="189982" y="330620"/>
                </a:lnTo>
                <a:lnTo>
                  <a:pt x="231801" y="313663"/>
                </a:lnTo>
                <a:lnTo>
                  <a:pt x="269484" y="286232"/>
                </a:lnTo>
                <a:lnTo>
                  <a:pt x="301180" y="253242"/>
                </a:lnTo>
                <a:lnTo>
                  <a:pt x="325038" y="219611"/>
                </a:lnTo>
                <a:lnTo>
                  <a:pt x="339207" y="190253"/>
                </a:lnTo>
                <a:lnTo>
                  <a:pt x="339034" y="154015"/>
                </a:lnTo>
                <a:lnTo>
                  <a:pt x="319263" y="116935"/>
                </a:lnTo>
                <a:lnTo>
                  <a:pt x="285989" y="80855"/>
                </a:lnTo>
                <a:lnTo>
                  <a:pt x="245308" y="47615"/>
                </a:lnTo>
                <a:lnTo>
                  <a:pt x="203317" y="19057"/>
                </a:lnTo>
                <a:lnTo>
                  <a:pt x="154755" y="0"/>
                </a:lnTo>
                <a:lnTo>
                  <a:pt x="109147" y="5278"/>
                </a:lnTo>
                <a:lnTo>
                  <a:pt x="66300" y="29987"/>
                </a:lnTo>
                <a:lnTo>
                  <a:pt x="26025" y="69222"/>
                </a:lnTo>
                <a:lnTo>
                  <a:pt x="6733" y="102826"/>
                </a:lnTo>
                <a:lnTo>
                  <a:pt x="0" y="142897"/>
                </a:lnTo>
                <a:lnTo>
                  <a:pt x="5959" y="186713"/>
                </a:lnTo>
                <a:lnTo>
                  <a:pt x="24746" y="231557"/>
                </a:lnTo>
                <a:lnTo>
                  <a:pt x="56493" y="274707"/>
                </a:lnTo>
                <a:lnTo>
                  <a:pt x="101336" y="313443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066817" y="1160954"/>
            <a:ext cx="324675" cy="32496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947286" y="794643"/>
            <a:ext cx="354965" cy="337820"/>
          </a:xfrm>
          <a:custGeom>
            <a:avLst/>
            <a:gdLst/>
            <a:ahLst/>
            <a:cxnLst/>
            <a:rect l="l" t="t" r="r" b="b"/>
            <a:pathLst>
              <a:path w="354965" h="337819">
                <a:moveTo>
                  <a:pt x="185850" y="0"/>
                </a:moveTo>
                <a:lnTo>
                  <a:pt x="137359" y="5535"/>
                </a:lnTo>
                <a:lnTo>
                  <a:pt x="93620" y="22511"/>
                </a:lnTo>
                <a:lnTo>
                  <a:pt x="57881" y="47503"/>
                </a:lnTo>
                <a:lnTo>
                  <a:pt x="33393" y="77084"/>
                </a:lnTo>
                <a:lnTo>
                  <a:pt x="14380" y="119440"/>
                </a:lnTo>
                <a:lnTo>
                  <a:pt x="2170" y="168800"/>
                </a:lnTo>
                <a:lnTo>
                  <a:pt x="0" y="219246"/>
                </a:lnTo>
                <a:lnTo>
                  <a:pt x="11106" y="264857"/>
                </a:lnTo>
                <a:lnTo>
                  <a:pt x="38727" y="299715"/>
                </a:lnTo>
                <a:lnTo>
                  <a:pt x="74762" y="319543"/>
                </a:lnTo>
                <a:lnTo>
                  <a:pt x="118935" y="332481"/>
                </a:lnTo>
                <a:lnTo>
                  <a:pt x="167553" y="337481"/>
                </a:lnTo>
                <a:lnTo>
                  <a:pt x="216922" y="333497"/>
                </a:lnTo>
                <a:lnTo>
                  <a:pt x="263350" y="319479"/>
                </a:lnTo>
                <a:lnTo>
                  <a:pt x="303141" y="294381"/>
                </a:lnTo>
                <a:lnTo>
                  <a:pt x="329145" y="264539"/>
                </a:lnTo>
                <a:lnTo>
                  <a:pt x="346407" y="229427"/>
                </a:lnTo>
                <a:lnTo>
                  <a:pt x="354426" y="190821"/>
                </a:lnTo>
                <a:lnTo>
                  <a:pt x="352705" y="150495"/>
                </a:lnTo>
                <a:lnTo>
                  <a:pt x="340742" y="110225"/>
                </a:lnTo>
                <a:lnTo>
                  <a:pt x="318037" y="71786"/>
                </a:lnTo>
                <a:lnTo>
                  <a:pt x="284091" y="36952"/>
                </a:lnTo>
                <a:lnTo>
                  <a:pt x="235844" y="9330"/>
                </a:lnTo>
                <a:lnTo>
                  <a:pt x="185850" y="0"/>
                </a:lnTo>
                <a:close/>
              </a:path>
            </a:pathLst>
          </a:custGeom>
          <a:solidFill>
            <a:srgbClr val="0000FF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947286" y="794643"/>
            <a:ext cx="354965" cy="337820"/>
          </a:xfrm>
          <a:custGeom>
            <a:avLst/>
            <a:gdLst/>
            <a:ahLst/>
            <a:cxnLst/>
            <a:rect l="l" t="t" r="r" b="b"/>
            <a:pathLst>
              <a:path w="354965" h="337819">
                <a:moveTo>
                  <a:pt x="284091" y="36952"/>
                </a:moveTo>
                <a:lnTo>
                  <a:pt x="235844" y="9330"/>
                </a:lnTo>
                <a:lnTo>
                  <a:pt x="185850" y="0"/>
                </a:lnTo>
                <a:lnTo>
                  <a:pt x="137359" y="5535"/>
                </a:lnTo>
                <a:lnTo>
                  <a:pt x="93620" y="22511"/>
                </a:lnTo>
                <a:lnTo>
                  <a:pt x="57881" y="47503"/>
                </a:lnTo>
                <a:lnTo>
                  <a:pt x="33393" y="77084"/>
                </a:lnTo>
                <a:lnTo>
                  <a:pt x="14380" y="119440"/>
                </a:lnTo>
                <a:lnTo>
                  <a:pt x="2170" y="168800"/>
                </a:lnTo>
                <a:lnTo>
                  <a:pt x="0" y="219246"/>
                </a:lnTo>
                <a:lnTo>
                  <a:pt x="11106" y="264857"/>
                </a:lnTo>
                <a:lnTo>
                  <a:pt x="38727" y="299715"/>
                </a:lnTo>
                <a:lnTo>
                  <a:pt x="74762" y="319543"/>
                </a:lnTo>
                <a:lnTo>
                  <a:pt x="118935" y="332481"/>
                </a:lnTo>
                <a:lnTo>
                  <a:pt x="167553" y="337481"/>
                </a:lnTo>
                <a:lnTo>
                  <a:pt x="216922" y="333497"/>
                </a:lnTo>
                <a:lnTo>
                  <a:pt x="263350" y="319479"/>
                </a:lnTo>
                <a:lnTo>
                  <a:pt x="303141" y="294381"/>
                </a:lnTo>
                <a:lnTo>
                  <a:pt x="329145" y="264539"/>
                </a:lnTo>
                <a:lnTo>
                  <a:pt x="346407" y="229427"/>
                </a:lnTo>
                <a:lnTo>
                  <a:pt x="354426" y="190821"/>
                </a:lnTo>
                <a:lnTo>
                  <a:pt x="352705" y="150495"/>
                </a:lnTo>
                <a:lnTo>
                  <a:pt x="340742" y="110225"/>
                </a:lnTo>
                <a:lnTo>
                  <a:pt x="318037" y="71786"/>
                </a:lnTo>
                <a:lnTo>
                  <a:pt x="284091" y="36952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962523" y="813122"/>
            <a:ext cx="319179" cy="31104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332089" y="926972"/>
            <a:ext cx="301625" cy="313690"/>
          </a:xfrm>
          <a:custGeom>
            <a:avLst/>
            <a:gdLst/>
            <a:ahLst/>
            <a:cxnLst/>
            <a:rect l="l" t="t" r="r" b="b"/>
            <a:pathLst>
              <a:path w="301625" h="313690">
                <a:moveTo>
                  <a:pt x="142875" y="0"/>
                </a:moveTo>
                <a:lnTo>
                  <a:pt x="101620" y="10860"/>
                </a:lnTo>
                <a:lnTo>
                  <a:pt x="61036" y="34241"/>
                </a:lnTo>
                <a:lnTo>
                  <a:pt x="26791" y="68918"/>
                </a:lnTo>
                <a:lnTo>
                  <a:pt x="4556" y="113666"/>
                </a:lnTo>
                <a:lnTo>
                  <a:pt x="0" y="167259"/>
                </a:lnTo>
                <a:lnTo>
                  <a:pt x="10981" y="213143"/>
                </a:lnTo>
                <a:lnTo>
                  <a:pt x="33876" y="253073"/>
                </a:lnTo>
                <a:lnTo>
                  <a:pt x="66944" y="284670"/>
                </a:lnTo>
                <a:lnTo>
                  <a:pt x="108448" y="305557"/>
                </a:lnTo>
                <a:lnTo>
                  <a:pt x="156648" y="313356"/>
                </a:lnTo>
                <a:lnTo>
                  <a:pt x="209803" y="305688"/>
                </a:lnTo>
                <a:lnTo>
                  <a:pt x="254503" y="282733"/>
                </a:lnTo>
                <a:lnTo>
                  <a:pt x="282325" y="249089"/>
                </a:lnTo>
                <a:lnTo>
                  <a:pt x="296735" y="209200"/>
                </a:lnTo>
                <a:lnTo>
                  <a:pt x="301196" y="167512"/>
                </a:lnTo>
                <a:lnTo>
                  <a:pt x="299174" y="128471"/>
                </a:lnTo>
                <a:lnTo>
                  <a:pt x="275195" y="57775"/>
                </a:lnTo>
                <a:lnTo>
                  <a:pt x="239220" y="25447"/>
                </a:lnTo>
                <a:lnTo>
                  <a:pt x="192887" y="4526"/>
                </a:lnTo>
                <a:lnTo>
                  <a:pt x="142875" y="0"/>
                </a:lnTo>
                <a:close/>
              </a:path>
            </a:pathLst>
          </a:custGeom>
          <a:solidFill>
            <a:srgbClr val="0000FF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332089" y="926972"/>
            <a:ext cx="301625" cy="313690"/>
          </a:xfrm>
          <a:custGeom>
            <a:avLst/>
            <a:gdLst/>
            <a:ahLst/>
            <a:cxnLst/>
            <a:rect l="l" t="t" r="r" b="b"/>
            <a:pathLst>
              <a:path w="301625" h="313690">
                <a:moveTo>
                  <a:pt x="209803" y="305688"/>
                </a:moveTo>
                <a:lnTo>
                  <a:pt x="254503" y="282733"/>
                </a:lnTo>
                <a:lnTo>
                  <a:pt x="282325" y="249089"/>
                </a:lnTo>
                <a:lnTo>
                  <a:pt x="296735" y="209200"/>
                </a:lnTo>
                <a:lnTo>
                  <a:pt x="301196" y="167512"/>
                </a:lnTo>
                <a:lnTo>
                  <a:pt x="299174" y="128471"/>
                </a:lnTo>
                <a:lnTo>
                  <a:pt x="275195" y="57775"/>
                </a:lnTo>
                <a:lnTo>
                  <a:pt x="239220" y="25447"/>
                </a:lnTo>
                <a:lnTo>
                  <a:pt x="192887" y="4526"/>
                </a:lnTo>
                <a:lnTo>
                  <a:pt x="142875" y="0"/>
                </a:lnTo>
                <a:lnTo>
                  <a:pt x="101620" y="10860"/>
                </a:lnTo>
                <a:lnTo>
                  <a:pt x="61036" y="34241"/>
                </a:lnTo>
                <a:lnTo>
                  <a:pt x="26791" y="68918"/>
                </a:lnTo>
                <a:lnTo>
                  <a:pt x="4556" y="113666"/>
                </a:lnTo>
                <a:lnTo>
                  <a:pt x="0" y="167259"/>
                </a:lnTo>
                <a:lnTo>
                  <a:pt x="10981" y="213143"/>
                </a:lnTo>
                <a:lnTo>
                  <a:pt x="33876" y="253073"/>
                </a:lnTo>
                <a:lnTo>
                  <a:pt x="66944" y="284670"/>
                </a:lnTo>
                <a:lnTo>
                  <a:pt x="108448" y="305557"/>
                </a:lnTo>
                <a:lnTo>
                  <a:pt x="156648" y="313356"/>
                </a:lnTo>
                <a:lnTo>
                  <a:pt x="209803" y="305688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340343" y="872363"/>
            <a:ext cx="291973" cy="42138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234941" y="824979"/>
            <a:ext cx="464184" cy="489584"/>
          </a:xfrm>
          <a:custGeom>
            <a:avLst/>
            <a:gdLst/>
            <a:ahLst/>
            <a:cxnLst/>
            <a:rect l="l" t="t" r="r" b="b"/>
            <a:pathLst>
              <a:path w="464185" h="489584">
                <a:moveTo>
                  <a:pt x="190273" y="0"/>
                </a:moveTo>
                <a:lnTo>
                  <a:pt x="148717" y="7124"/>
                </a:lnTo>
                <a:lnTo>
                  <a:pt x="85954" y="63956"/>
                </a:lnTo>
                <a:lnTo>
                  <a:pt x="56127" y="108675"/>
                </a:lnTo>
                <a:lnTo>
                  <a:pt x="30354" y="158501"/>
                </a:lnTo>
                <a:lnTo>
                  <a:pt x="10899" y="209114"/>
                </a:lnTo>
                <a:lnTo>
                  <a:pt x="34" y="256159"/>
                </a:lnTo>
                <a:lnTo>
                  <a:pt x="0" y="295414"/>
                </a:lnTo>
                <a:lnTo>
                  <a:pt x="9747" y="347335"/>
                </a:lnTo>
                <a:lnTo>
                  <a:pt x="30446" y="390075"/>
                </a:lnTo>
                <a:lnTo>
                  <a:pt x="59429" y="424263"/>
                </a:lnTo>
                <a:lnTo>
                  <a:pt x="94027" y="450529"/>
                </a:lnTo>
                <a:lnTo>
                  <a:pt x="131572" y="469502"/>
                </a:lnTo>
                <a:lnTo>
                  <a:pt x="169396" y="481813"/>
                </a:lnTo>
                <a:lnTo>
                  <a:pt x="235204" y="488962"/>
                </a:lnTo>
                <a:lnTo>
                  <a:pt x="281107" y="479135"/>
                </a:lnTo>
                <a:lnTo>
                  <a:pt x="329395" y="457005"/>
                </a:lnTo>
                <a:lnTo>
                  <a:pt x="375317" y="426061"/>
                </a:lnTo>
                <a:lnTo>
                  <a:pt x="414125" y="389789"/>
                </a:lnTo>
                <a:lnTo>
                  <a:pt x="441071" y="351675"/>
                </a:lnTo>
                <a:lnTo>
                  <a:pt x="456670" y="307877"/>
                </a:lnTo>
                <a:lnTo>
                  <a:pt x="464065" y="256159"/>
                </a:lnTo>
                <a:lnTo>
                  <a:pt x="462211" y="202198"/>
                </a:lnTo>
                <a:lnTo>
                  <a:pt x="450068" y="151670"/>
                </a:lnTo>
                <a:lnTo>
                  <a:pt x="426593" y="110248"/>
                </a:lnTo>
                <a:lnTo>
                  <a:pt x="393821" y="80226"/>
                </a:lnTo>
                <a:lnTo>
                  <a:pt x="348313" y="50747"/>
                </a:lnTo>
                <a:lnTo>
                  <a:pt x="295560" y="25254"/>
                </a:lnTo>
                <a:lnTo>
                  <a:pt x="241050" y="7190"/>
                </a:lnTo>
                <a:lnTo>
                  <a:pt x="190273" y="0"/>
                </a:lnTo>
                <a:close/>
              </a:path>
            </a:pathLst>
          </a:custGeom>
          <a:solidFill>
            <a:srgbClr val="00008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234941" y="824979"/>
            <a:ext cx="464184" cy="489584"/>
          </a:xfrm>
          <a:custGeom>
            <a:avLst/>
            <a:gdLst/>
            <a:ahLst/>
            <a:cxnLst/>
            <a:rect l="l" t="t" r="r" b="b"/>
            <a:pathLst>
              <a:path w="464185" h="489584">
                <a:moveTo>
                  <a:pt x="235204" y="488962"/>
                </a:moveTo>
                <a:lnTo>
                  <a:pt x="281107" y="479135"/>
                </a:lnTo>
                <a:lnTo>
                  <a:pt x="329395" y="457005"/>
                </a:lnTo>
                <a:lnTo>
                  <a:pt x="375317" y="426061"/>
                </a:lnTo>
                <a:lnTo>
                  <a:pt x="414125" y="389789"/>
                </a:lnTo>
                <a:lnTo>
                  <a:pt x="441071" y="351675"/>
                </a:lnTo>
                <a:lnTo>
                  <a:pt x="456670" y="307877"/>
                </a:lnTo>
                <a:lnTo>
                  <a:pt x="464065" y="256159"/>
                </a:lnTo>
                <a:lnTo>
                  <a:pt x="462211" y="202198"/>
                </a:lnTo>
                <a:lnTo>
                  <a:pt x="450068" y="151670"/>
                </a:lnTo>
                <a:lnTo>
                  <a:pt x="426593" y="110248"/>
                </a:lnTo>
                <a:lnTo>
                  <a:pt x="393821" y="80226"/>
                </a:lnTo>
                <a:lnTo>
                  <a:pt x="348313" y="50747"/>
                </a:lnTo>
                <a:lnTo>
                  <a:pt x="295560" y="25254"/>
                </a:lnTo>
                <a:lnTo>
                  <a:pt x="241050" y="7190"/>
                </a:lnTo>
                <a:lnTo>
                  <a:pt x="190273" y="0"/>
                </a:lnTo>
                <a:lnTo>
                  <a:pt x="148717" y="7124"/>
                </a:lnTo>
                <a:lnTo>
                  <a:pt x="85954" y="63956"/>
                </a:lnTo>
                <a:lnTo>
                  <a:pt x="56127" y="108675"/>
                </a:lnTo>
                <a:lnTo>
                  <a:pt x="30354" y="158501"/>
                </a:lnTo>
                <a:lnTo>
                  <a:pt x="10899" y="209114"/>
                </a:lnTo>
                <a:lnTo>
                  <a:pt x="27" y="256192"/>
                </a:lnTo>
                <a:lnTo>
                  <a:pt x="0" y="295414"/>
                </a:lnTo>
                <a:lnTo>
                  <a:pt x="9747" y="347335"/>
                </a:lnTo>
                <a:lnTo>
                  <a:pt x="30446" y="390075"/>
                </a:lnTo>
                <a:lnTo>
                  <a:pt x="59429" y="424263"/>
                </a:lnTo>
                <a:lnTo>
                  <a:pt x="94027" y="450529"/>
                </a:lnTo>
                <a:lnTo>
                  <a:pt x="131572" y="469502"/>
                </a:lnTo>
                <a:lnTo>
                  <a:pt x="169396" y="481813"/>
                </a:lnTo>
                <a:lnTo>
                  <a:pt x="235204" y="488962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556647" y="749349"/>
            <a:ext cx="407670" cy="421005"/>
          </a:xfrm>
          <a:custGeom>
            <a:avLst/>
            <a:gdLst/>
            <a:ahLst/>
            <a:cxnLst/>
            <a:rect l="l" t="t" r="r" b="b"/>
            <a:pathLst>
              <a:path w="407670" h="421005">
                <a:moveTo>
                  <a:pt x="208949" y="0"/>
                </a:moveTo>
                <a:lnTo>
                  <a:pt x="162029" y="7500"/>
                </a:lnTo>
                <a:lnTo>
                  <a:pt x="112837" y="21858"/>
                </a:lnTo>
                <a:lnTo>
                  <a:pt x="66957" y="42100"/>
                </a:lnTo>
                <a:lnTo>
                  <a:pt x="29975" y="67253"/>
                </a:lnTo>
                <a:lnTo>
                  <a:pt x="0" y="135057"/>
                </a:lnTo>
                <a:lnTo>
                  <a:pt x="3048" y="185455"/>
                </a:lnTo>
                <a:lnTo>
                  <a:pt x="14824" y="240933"/>
                </a:lnTo>
                <a:lnTo>
                  <a:pt x="33533" y="294886"/>
                </a:lnTo>
                <a:lnTo>
                  <a:pt x="57378" y="340712"/>
                </a:lnTo>
                <a:lnTo>
                  <a:pt x="84563" y="371806"/>
                </a:lnTo>
                <a:lnTo>
                  <a:pt x="127376" y="402902"/>
                </a:lnTo>
                <a:lnTo>
                  <a:pt x="171969" y="418147"/>
                </a:lnTo>
                <a:lnTo>
                  <a:pt x="216342" y="420492"/>
                </a:lnTo>
                <a:lnTo>
                  <a:pt x="258495" y="412886"/>
                </a:lnTo>
                <a:lnTo>
                  <a:pt x="296429" y="398280"/>
                </a:lnTo>
                <a:lnTo>
                  <a:pt x="351644" y="359868"/>
                </a:lnTo>
                <a:lnTo>
                  <a:pt x="375209" y="326436"/>
                </a:lnTo>
                <a:lnTo>
                  <a:pt x="392977" y="283609"/>
                </a:lnTo>
                <a:lnTo>
                  <a:pt x="403966" y="236442"/>
                </a:lnTo>
                <a:lnTo>
                  <a:pt x="407195" y="189989"/>
                </a:lnTo>
                <a:lnTo>
                  <a:pt x="401682" y="149302"/>
                </a:lnTo>
                <a:lnTo>
                  <a:pt x="385542" y="111571"/>
                </a:lnTo>
                <a:lnTo>
                  <a:pt x="359368" y="73492"/>
                </a:lnTo>
                <a:lnTo>
                  <a:pt x="325897" y="39382"/>
                </a:lnTo>
                <a:lnTo>
                  <a:pt x="287866" y="13556"/>
                </a:lnTo>
                <a:lnTo>
                  <a:pt x="248012" y="331"/>
                </a:lnTo>
                <a:lnTo>
                  <a:pt x="208949" y="0"/>
                </a:lnTo>
                <a:close/>
              </a:path>
            </a:pathLst>
          </a:custGeom>
          <a:solidFill>
            <a:srgbClr val="0000FF">
              <a:alpha val="3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556647" y="749349"/>
            <a:ext cx="407670" cy="421005"/>
          </a:xfrm>
          <a:custGeom>
            <a:avLst/>
            <a:gdLst/>
            <a:ahLst/>
            <a:cxnLst/>
            <a:rect l="l" t="t" r="r" b="b"/>
            <a:pathLst>
              <a:path w="407670" h="421005">
                <a:moveTo>
                  <a:pt x="351644" y="359868"/>
                </a:moveTo>
                <a:lnTo>
                  <a:pt x="375209" y="326436"/>
                </a:lnTo>
                <a:lnTo>
                  <a:pt x="392977" y="283609"/>
                </a:lnTo>
                <a:lnTo>
                  <a:pt x="403966" y="236442"/>
                </a:lnTo>
                <a:lnTo>
                  <a:pt x="407195" y="189989"/>
                </a:lnTo>
                <a:lnTo>
                  <a:pt x="401682" y="149302"/>
                </a:lnTo>
                <a:lnTo>
                  <a:pt x="385542" y="111571"/>
                </a:lnTo>
                <a:lnTo>
                  <a:pt x="359368" y="73492"/>
                </a:lnTo>
                <a:lnTo>
                  <a:pt x="325897" y="39382"/>
                </a:lnTo>
                <a:lnTo>
                  <a:pt x="287866" y="13556"/>
                </a:lnTo>
                <a:lnTo>
                  <a:pt x="248012" y="331"/>
                </a:lnTo>
                <a:lnTo>
                  <a:pt x="208949" y="0"/>
                </a:lnTo>
                <a:lnTo>
                  <a:pt x="162029" y="7500"/>
                </a:lnTo>
                <a:lnTo>
                  <a:pt x="112837" y="21858"/>
                </a:lnTo>
                <a:lnTo>
                  <a:pt x="66957" y="42100"/>
                </a:lnTo>
                <a:lnTo>
                  <a:pt x="29975" y="67253"/>
                </a:lnTo>
                <a:lnTo>
                  <a:pt x="0" y="135057"/>
                </a:lnTo>
                <a:lnTo>
                  <a:pt x="3048" y="185455"/>
                </a:lnTo>
                <a:lnTo>
                  <a:pt x="14824" y="240933"/>
                </a:lnTo>
                <a:lnTo>
                  <a:pt x="33533" y="294886"/>
                </a:lnTo>
                <a:lnTo>
                  <a:pt x="57378" y="340712"/>
                </a:lnTo>
                <a:lnTo>
                  <a:pt x="84563" y="371806"/>
                </a:lnTo>
                <a:lnTo>
                  <a:pt x="127376" y="402902"/>
                </a:lnTo>
                <a:lnTo>
                  <a:pt x="171969" y="418147"/>
                </a:lnTo>
                <a:lnTo>
                  <a:pt x="216342" y="420492"/>
                </a:lnTo>
                <a:lnTo>
                  <a:pt x="258495" y="412886"/>
                </a:lnTo>
                <a:lnTo>
                  <a:pt x="296429" y="398280"/>
                </a:lnTo>
                <a:lnTo>
                  <a:pt x="328146" y="379624"/>
                </a:lnTo>
                <a:lnTo>
                  <a:pt x="351644" y="359868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598385" y="795591"/>
            <a:ext cx="346710" cy="334645"/>
          </a:xfrm>
          <a:custGeom>
            <a:avLst/>
            <a:gdLst/>
            <a:ahLst/>
            <a:cxnLst/>
            <a:rect l="l" t="t" r="r" b="b"/>
            <a:pathLst>
              <a:path w="346709" h="334644">
                <a:moveTo>
                  <a:pt x="172619" y="0"/>
                </a:moveTo>
                <a:lnTo>
                  <a:pt x="126002" y="4512"/>
                </a:lnTo>
                <a:lnTo>
                  <a:pt x="87148" y="21907"/>
                </a:lnTo>
                <a:lnTo>
                  <a:pt x="59966" y="49672"/>
                </a:lnTo>
                <a:lnTo>
                  <a:pt x="33308" y="89465"/>
                </a:lnTo>
                <a:lnTo>
                  <a:pt x="11783" y="134781"/>
                </a:lnTo>
                <a:lnTo>
                  <a:pt x="0" y="179115"/>
                </a:lnTo>
                <a:lnTo>
                  <a:pt x="2566" y="215963"/>
                </a:lnTo>
                <a:lnTo>
                  <a:pt x="24896" y="248744"/>
                </a:lnTo>
                <a:lnTo>
                  <a:pt x="63916" y="281922"/>
                </a:lnTo>
                <a:lnTo>
                  <a:pt x="111508" y="310558"/>
                </a:lnTo>
                <a:lnTo>
                  <a:pt x="159550" y="329714"/>
                </a:lnTo>
                <a:lnTo>
                  <a:pt x="199924" y="334454"/>
                </a:lnTo>
                <a:lnTo>
                  <a:pt x="256277" y="322788"/>
                </a:lnTo>
                <a:lnTo>
                  <a:pt x="297763" y="293066"/>
                </a:lnTo>
                <a:lnTo>
                  <a:pt x="325727" y="253200"/>
                </a:lnTo>
                <a:lnTo>
                  <a:pt x="341518" y="211103"/>
                </a:lnTo>
                <a:lnTo>
                  <a:pt x="346482" y="174688"/>
                </a:lnTo>
                <a:lnTo>
                  <a:pt x="338761" y="132742"/>
                </a:lnTo>
                <a:lnTo>
                  <a:pt x="318526" y="88677"/>
                </a:lnTo>
                <a:lnTo>
                  <a:pt x="290171" y="49422"/>
                </a:lnTo>
                <a:lnTo>
                  <a:pt x="258090" y="21907"/>
                </a:lnTo>
                <a:lnTo>
                  <a:pt x="219236" y="6441"/>
                </a:lnTo>
                <a:lnTo>
                  <a:pt x="1726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598385" y="795591"/>
            <a:ext cx="346710" cy="334645"/>
          </a:xfrm>
          <a:custGeom>
            <a:avLst/>
            <a:gdLst/>
            <a:ahLst/>
            <a:cxnLst/>
            <a:rect l="l" t="t" r="r" b="b"/>
            <a:pathLst>
              <a:path w="346709" h="334644">
                <a:moveTo>
                  <a:pt x="346482" y="174688"/>
                </a:moveTo>
                <a:lnTo>
                  <a:pt x="338761" y="132742"/>
                </a:lnTo>
                <a:lnTo>
                  <a:pt x="318526" y="88677"/>
                </a:lnTo>
                <a:lnTo>
                  <a:pt x="290171" y="49422"/>
                </a:lnTo>
                <a:lnTo>
                  <a:pt x="258090" y="21907"/>
                </a:lnTo>
                <a:lnTo>
                  <a:pt x="219236" y="6441"/>
                </a:lnTo>
                <a:lnTo>
                  <a:pt x="172619" y="0"/>
                </a:lnTo>
                <a:lnTo>
                  <a:pt x="126002" y="4512"/>
                </a:lnTo>
                <a:lnTo>
                  <a:pt x="87148" y="21907"/>
                </a:lnTo>
                <a:lnTo>
                  <a:pt x="59966" y="49672"/>
                </a:lnTo>
                <a:lnTo>
                  <a:pt x="33308" y="89465"/>
                </a:lnTo>
                <a:lnTo>
                  <a:pt x="11783" y="134781"/>
                </a:lnTo>
                <a:lnTo>
                  <a:pt x="0" y="179115"/>
                </a:lnTo>
                <a:lnTo>
                  <a:pt x="2566" y="215963"/>
                </a:lnTo>
                <a:lnTo>
                  <a:pt x="24896" y="248744"/>
                </a:lnTo>
                <a:lnTo>
                  <a:pt x="63916" y="281922"/>
                </a:lnTo>
                <a:lnTo>
                  <a:pt x="111508" y="310558"/>
                </a:lnTo>
                <a:lnTo>
                  <a:pt x="159550" y="329714"/>
                </a:lnTo>
                <a:lnTo>
                  <a:pt x="199924" y="334454"/>
                </a:lnTo>
                <a:lnTo>
                  <a:pt x="256277" y="322788"/>
                </a:lnTo>
                <a:lnTo>
                  <a:pt x="297763" y="293066"/>
                </a:lnTo>
                <a:lnTo>
                  <a:pt x="325727" y="253200"/>
                </a:lnTo>
                <a:lnTo>
                  <a:pt x="341518" y="211103"/>
                </a:lnTo>
                <a:lnTo>
                  <a:pt x="346482" y="174688"/>
                </a:lnTo>
                <a:close/>
              </a:path>
            </a:pathLst>
          </a:custGeom>
          <a:ln w="3175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598385" y="795591"/>
            <a:ext cx="346482" cy="33445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598385" y="795591"/>
            <a:ext cx="346710" cy="334645"/>
          </a:xfrm>
          <a:custGeom>
            <a:avLst/>
            <a:gdLst/>
            <a:ahLst/>
            <a:cxnLst/>
            <a:rect l="l" t="t" r="r" b="b"/>
            <a:pathLst>
              <a:path w="346709" h="334644">
                <a:moveTo>
                  <a:pt x="346482" y="174688"/>
                </a:moveTo>
                <a:lnTo>
                  <a:pt x="338761" y="132742"/>
                </a:lnTo>
                <a:lnTo>
                  <a:pt x="318526" y="88677"/>
                </a:lnTo>
                <a:lnTo>
                  <a:pt x="290171" y="49422"/>
                </a:lnTo>
                <a:lnTo>
                  <a:pt x="258090" y="21907"/>
                </a:lnTo>
                <a:lnTo>
                  <a:pt x="219236" y="6441"/>
                </a:lnTo>
                <a:lnTo>
                  <a:pt x="172619" y="0"/>
                </a:lnTo>
                <a:lnTo>
                  <a:pt x="126002" y="4512"/>
                </a:lnTo>
                <a:lnTo>
                  <a:pt x="87148" y="21907"/>
                </a:lnTo>
                <a:lnTo>
                  <a:pt x="59966" y="49672"/>
                </a:lnTo>
                <a:lnTo>
                  <a:pt x="33308" y="89465"/>
                </a:lnTo>
                <a:lnTo>
                  <a:pt x="11783" y="134781"/>
                </a:lnTo>
                <a:lnTo>
                  <a:pt x="0" y="179115"/>
                </a:lnTo>
                <a:lnTo>
                  <a:pt x="2566" y="215963"/>
                </a:lnTo>
                <a:lnTo>
                  <a:pt x="24896" y="248744"/>
                </a:lnTo>
                <a:lnTo>
                  <a:pt x="63916" y="281922"/>
                </a:lnTo>
                <a:lnTo>
                  <a:pt x="111508" y="310558"/>
                </a:lnTo>
                <a:lnTo>
                  <a:pt x="159550" y="329714"/>
                </a:lnTo>
                <a:lnTo>
                  <a:pt x="199924" y="334454"/>
                </a:lnTo>
                <a:lnTo>
                  <a:pt x="256277" y="322788"/>
                </a:lnTo>
                <a:lnTo>
                  <a:pt x="297763" y="293066"/>
                </a:lnTo>
                <a:lnTo>
                  <a:pt x="325727" y="253200"/>
                </a:lnTo>
                <a:lnTo>
                  <a:pt x="341518" y="211103"/>
                </a:lnTo>
                <a:lnTo>
                  <a:pt x="346482" y="174688"/>
                </a:lnTo>
                <a:close/>
              </a:path>
            </a:pathLst>
          </a:custGeom>
          <a:ln w="3175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706312" y="806450"/>
            <a:ext cx="42545" cy="43815"/>
          </a:xfrm>
          <a:custGeom>
            <a:avLst/>
            <a:gdLst/>
            <a:ahLst/>
            <a:cxnLst/>
            <a:rect l="l" t="t" r="r" b="b"/>
            <a:pathLst>
              <a:path w="42545" h="43815">
                <a:moveTo>
                  <a:pt x="13257" y="0"/>
                </a:moveTo>
                <a:lnTo>
                  <a:pt x="9447" y="4190"/>
                </a:lnTo>
                <a:lnTo>
                  <a:pt x="4647" y="7407"/>
                </a:lnTo>
                <a:lnTo>
                  <a:pt x="1430" y="14493"/>
                </a:lnTo>
                <a:lnTo>
                  <a:pt x="0" y="22746"/>
                </a:lnTo>
                <a:lnTo>
                  <a:pt x="557" y="29463"/>
                </a:lnTo>
                <a:lnTo>
                  <a:pt x="4151" y="37270"/>
                </a:lnTo>
                <a:lnTo>
                  <a:pt x="10352" y="41719"/>
                </a:lnTo>
                <a:lnTo>
                  <a:pt x="17434" y="43501"/>
                </a:lnTo>
                <a:lnTo>
                  <a:pt x="23671" y="43307"/>
                </a:lnTo>
                <a:lnTo>
                  <a:pt x="30402" y="42163"/>
                </a:lnTo>
                <a:lnTo>
                  <a:pt x="38276" y="36702"/>
                </a:lnTo>
                <a:lnTo>
                  <a:pt x="40435" y="31114"/>
                </a:lnTo>
                <a:lnTo>
                  <a:pt x="42467" y="26288"/>
                </a:lnTo>
                <a:lnTo>
                  <a:pt x="38530" y="18923"/>
                </a:lnTo>
                <a:lnTo>
                  <a:pt x="35609" y="14477"/>
                </a:lnTo>
                <a:lnTo>
                  <a:pt x="28073" y="5969"/>
                </a:lnTo>
                <a:lnTo>
                  <a:pt x="27608" y="5969"/>
                </a:lnTo>
                <a:lnTo>
                  <a:pt x="23290" y="4445"/>
                </a:lnTo>
                <a:lnTo>
                  <a:pt x="18972" y="2794"/>
                </a:lnTo>
                <a:lnTo>
                  <a:pt x="13257" y="0"/>
                </a:lnTo>
                <a:close/>
              </a:path>
              <a:path w="42545" h="43815">
                <a:moveTo>
                  <a:pt x="27735" y="5587"/>
                </a:moveTo>
                <a:lnTo>
                  <a:pt x="27608" y="5969"/>
                </a:lnTo>
                <a:lnTo>
                  <a:pt x="28073" y="5969"/>
                </a:lnTo>
                <a:lnTo>
                  <a:pt x="27735" y="5587"/>
                </a:lnTo>
                <a:close/>
              </a:path>
            </a:pathLst>
          </a:custGeom>
          <a:solidFill>
            <a:srgbClr val="000080">
              <a:alpha val="3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617412" y="957325"/>
            <a:ext cx="42545" cy="43815"/>
          </a:xfrm>
          <a:custGeom>
            <a:avLst/>
            <a:gdLst/>
            <a:ahLst/>
            <a:cxnLst/>
            <a:rect l="l" t="t" r="r" b="b"/>
            <a:pathLst>
              <a:path w="42545" h="43815">
                <a:moveTo>
                  <a:pt x="13257" y="0"/>
                </a:moveTo>
                <a:lnTo>
                  <a:pt x="9447" y="4190"/>
                </a:lnTo>
                <a:lnTo>
                  <a:pt x="4647" y="7387"/>
                </a:lnTo>
                <a:lnTo>
                  <a:pt x="1430" y="14430"/>
                </a:lnTo>
                <a:lnTo>
                  <a:pt x="0" y="22639"/>
                </a:lnTo>
                <a:lnTo>
                  <a:pt x="557" y="29337"/>
                </a:lnTo>
                <a:lnTo>
                  <a:pt x="4151" y="37199"/>
                </a:lnTo>
                <a:lnTo>
                  <a:pt x="10352" y="41655"/>
                </a:lnTo>
                <a:lnTo>
                  <a:pt x="17434" y="43445"/>
                </a:lnTo>
                <a:lnTo>
                  <a:pt x="23671" y="43307"/>
                </a:lnTo>
                <a:lnTo>
                  <a:pt x="30402" y="42163"/>
                </a:lnTo>
                <a:lnTo>
                  <a:pt x="38276" y="36575"/>
                </a:lnTo>
                <a:lnTo>
                  <a:pt x="40435" y="31114"/>
                </a:lnTo>
                <a:lnTo>
                  <a:pt x="42467" y="26162"/>
                </a:lnTo>
                <a:lnTo>
                  <a:pt x="38530" y="18796"/>
                </a:lnTo>
                <a:lnTo>
                  <a:pt x="35609" y="14350"/>
                </a:lnTo>
                <a:lnTo>
                  <a:pt x="28077" y="5969"/>
                </a:lnTo>
                <a:lnTo>
                  <a:pt x="27608" y="5969"/>
                </a:lnTo>
                <a:lnTo>
                  <a:pt x="23290" y="4318"/>
                </a:lnTo>
                <a:lnTo>
                  <a:pt x="18845" y="2666"/>
                </a:lnTo>
                <a:lnTo>
                  <a:pt x="13257" y="0"/>
                </a:lnTo>
                <a:close/>
              </a:path>
              <a:path w="42545" h="43815">
                <a:moveTo>
                  <a:pt x="27735" y="5587"/>
                </a:moveTo>
                <a:lnTo>
                  <a:pt x="27608" y="5969"/>
                </a:lnTo>
                <a:lnTo>
                  <a:pt x="28077" y="5969"/>
                </a:lnTo>
                <a:lnTo>
                  <a:pt x="27735" y="5587"/>
                </a:lnTo>
                <a:close/>
              </a:path>
            </a:pathLst>
          </a:custGeom>
          <a:solidFill>
            <a:srgbClr val="000080">
              <a:alpha val="3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797040" y="1072896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80">
                <a:moveTo>
                  <a:pt x="22098" y="0"/>
                </a:moveTo>
                <a:lnTo>
                  <a:pt x="13501" y="1672"/>
                </a:lnTo>
                <a:lnTo>
                  <a:pt x="6476" y="6238"/>
                </a:lnTo>
                <a:lnTo>
                  <a:pt x="1738" y="13019"/>
                </a:lnTo>
                <a:lnTo>
                  <a:pt x="0" y="21336"/>
                </a:lnTo>
                <a:lnTo>
                  <a:pt x="1738" y="29652"/>
                </a:lnTo>
                <a:lnTo>
                  <a:pt x="6476" y="36433"/>
                </a:lnTo>
                <a:lnTo>
                  <a:pt x="13501" y="40999"/>
                </a:lnTo>
                <a:lnTo>
                  <a:pt x="22098" y="42671"/>
                </a:lnTo>
                <a:lnTo>
                  <a:pt x="30694" y="40999"/>
                </a:lnTo>
                <a:lnTo>
                  <a:pt x="37718" y="36433"/>
                </a:lnTo>
                <a:lnTo>
                  <a:pt x="42457" y="29652"/>
                </a:lnTo>
                <a:lnTo>
                  <a:pt x="44195" y="21336"/>
                </a:lnTo>
                <a:lnTo>
                  <a:pt x="42457" y="13019"/>
                </a:lnTo>
                <a:lnTo>
                  <a:pt x="37719" y="6238"/>
                </a:lnTo>
                <a:lnTo>
                  <a:pt x="30694" y="1672"/>
                </a:lnTo>
                <a:lnTo>
                  <a:pt x="22098" y="0"/>
                </a:lnTo>
                <a:close/>
              </a:path>
            </a:pathLst>
          </a:custGeom>
          <a:solidFill>
            <a:srgbClr val="31005B">
              <a:alpha val="5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893637" y="912875"/>
            <a:ext cx="42545" cy="43815"/>
          </a:xfrm>
          <a:custGeom>
            <a:avLst/>
            <a:gdLst/>
            <a:ahLst/>
            <a:cxnLst/>
            <a:rect l="l" t="t" r="r" b="b"/>
            <a:pathLst>
              <a:path w="42545" h="43815">
                <a:moveTo>
                  <a:pt x="13257" y="0"/>
                </a:moveTo>
                <a:lnTo>
                  <a:pt x="9447" y="4190"/>
                </a:lnTo>
                <a:lnTo>
                  <a:pt x="4647" y="7387"/>
                </a:lnTo>
                <a:lnTo>
                  <a:pt x="1430" y="14430"/>
                </a:lnTo>
                <a:lnTo>
                  <a:pt x="0" y="22639"/>
                </a:lnTo>
                <a:lnTo>
                  <a:pt x="557" y="29337"/>
                </a:lnTo>
                <a:lnTo>
                  <a:pt x="4151" y="37199"/>
                </a:lnTo>
                <a:lnTo>
                  <a:pt x="10352" y="41655"/>
                </a:lnTo>
                <a:lnTo>
                  <a:pt x="17434" y="43445"/>
                </a:lnTo>
                <a:lnTo>
                  <a:pt x="23671" y="43307"/>
                </a:lnTo>
                <a:lnTo>
                  <a:pt x="30402" y="42163"/>
                </a:lnTo>
                <a:lnTo>
                  <a:pt x="38276" y="36575"/>
                </a:lnTo>
                <a:lnTo>
                  <a:pt x="40435" y="31114"/>
                </a:lnTo>
                <a:lnTo>
                  <a:pt x="42467" y="26162"/>
                </a:lnTo>
                <a:lnTo>
                  <a:pt x="38530" y="18796"/>
                </a:lnTo>
                <a:lnTo>
                  <a:pt x="35609" y="14350"/>
                </a:lnTo>
                <a:lnTo>
                  <a:pt x="28077" y="5969"/>
                </a:lnTo>
                <a:lnTo>
                  <a:pt x="27608" y="5969"/>
                </a:lnTo>
                <a:lnTo>
                  <a:pt x="23290" y="4318"/>
                </a:lnTo>
                <a:lnTo>
                  <a:pt x="18845" y="2666"/>
                </a:lnTo>
                <a:lnTo>
                  <a:pt x="13257" y="0"/>
                </a:lnTo>
                <a:close/>
              </a:path>
              <a:path w="42545" h="43815">
                <a:moveTo>
                  <a:pt x="27735" y="5587"/>
                </a:moveTo>
                <a:lnTo>
                  <a:pt x="27608" y="5969"/>
                </a:lnTo>
                <a:lnTo>
                  <a:pt x="28077" y="5969"/>
                </a:lnTo>
                <a:lnTo>
                  <a:pt x="27735" y="5587"/>
                </a:lnTo>
                <a:close/>
              </a:path>
            </a:pathLst>
          </a:custGeom>
          <a:solidFill>
            <a:srgbClr val="000080">
              <a:alpha val="3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809438" y="808101"/>
            <a:ext cx="43180" cy="43815"/>
          </a:xfrm>
          <a:custGeom>
            <a:avLst/>
            <a:gdLst/>
            <a:ahLst/>
            <a:cxnLst/>
            <a:rect l="l" t="t" r="r" b="b"/>
            <a:pathLst>
              <a:path w="43179" h="43815">
                <a:moveTo>
                  <a:pt x="13255" y="0"/>
                </a:moveTo>
                <a:lnTo>
                  <a:pt x="9572" y="4190"/>
                </a:lnTo>
                <a:lnTo>
                  <a:pt x="4699" y="7387"/>
                </a:lnTo>
                <a:lnTo>
                  <a:pt x="1444" y="14430"/>
                </a:lnTo>
                <a:lnTo>
                  <a:pt x="0" y="22639"/>
                </a:lnTo>
                <a:lnTo>
                  <a:pt x="555" y="29337"/>
                </a:lnTo>
                <a:lnTo>
                  <a:pt x="4167" y="37199"/>
                </a:lnTo>
                <a:lnTo>
                  <a:pt x="10398" y="41655"/>
                </a:lnTo>
                <a:lnTo>
                  <a:pt x="17486" y="43445"/>
                </a:lnTo>
                <a:lnTo>
                  <a:pt x="23669" y="43307"/>
                </a:lnTo>
                <a:lnTo>
                  <a:pt x="30400" y="42163"/>
                </a:lnTo>
                <a:lnTo>
                  <a:pt x="38401" y="36575"/>
                </a:lnTo>
                <a:lnTo>
                  <a:pt x="40560" y="31114"/>
                </a:lnTo>
                <a:lnTo>
                  <a:pt x="42592" y="26162"/>
                </a:lnTo>
                <a:lnTo>
                  <a:pt x="38528" y="18796"/>
                </a:lnTo>
                <a:lnTo>
                  <a:pt x="35734" y="14350"/>
                </a:lnTo>
                <a:lnTo>
                  <a:pt x="28081" y="5969"/>
                </a:lnTo>
                <a:lnTo>
                  <a:pt x="27606" y="5969"/>
                </a:lnTo>
                <a:lnTo>
                  <a:pt x="18970" y="2666"/>
                </a:lnTo>
                <a:lnTo>
                  <a:pt x="13255" y="0"/>
                </a:lnTo>
                <a:close/>
              </a:path>
              <a:path w="43179" h="43815">
                <a:moveTo>
                  <a:pt x="27733" y="5587"/>
                </a:moveTo>
                <a:lnTo>
                  <a:pt x="27606" y="5969"/>
                </a:lnTo>
                <a:lnTo>
                  <a:pt x="28081" y="5969"/>
                </a:lnTo>
                <a:lnTo>
                  <a:pt x="27733" y="5587"/>
                </a:lnTo>
                <a:close/>
              </a:path>
            </a:pathLst>
          </a:custGeom>
          <a:solidFill>
            <a:srgbClr val="000080">
              <a:alpha val="3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598385" y="795591"/>
            <a:ext cx="346482" cy="33445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598385" y="795591"/>
            <a:ext cx="346710" cy="334645"/>
          </a:xfrm>
          <a:custGeom>
            <a:avLst/>
            <a:gdLst/>
            <a:ahLst/>
            <a:cxnLst/>
            <a:rect l="l" t="t" r="r" b="b"/>
            <a:pathLst>
              <a:path w="346709" h="334644">
                <a:moveTo>
                  <a:pt x="346482" y="174688"/>
                </a:moveTo>
                <a:lnTo>
                  <a:pt x="338761" y="132742"/>
                </a:lnTo>
                <a:lnTo>
                  <a:pt x="318526" y="88677"/>
                </a:lnTo>
                <a:lnTo>
                  <a:pt x="290171" y="49422"/>
                </a:lnTo>
                <a:lnTo>
                  <a:pt x="258090" y="21907"/>
                </a:lnTo>
                <a:lnTo>
                  <a:pt x="219236" y="6441"/>
                </a:lnTo>
                <a:lnTo>
                  <a:pt x="172619" y="0"/>
                </a:lnTo>
                <a:lnTo>
                  <a:pt x="126002" y="4512"/>
                </a:lnTo>
                <a:lnTo>
                  <a:pt x="87148" y="21907"/>
                </a:lnTo>
                <a:lnTo>
                  <a:pt x="59966" y="49672"/>
                </a:lnTo>
                <a:lnTo>
                  <a:pt x="33308" y="89465"/>
                </a:lnTo>
                <a:lnTo>
                  <a:pt x="11783" y="134781"/>
                </a:lnTo>
                <a:lnTo>
                  <a:pt x="0" y="179115"/>
                </a:lnTo>
                <a:lnTo>
                  <a:pt x="2566" y="215963"/>
                </a:lnTo>
                <a:lnTo>
                  <a:pt x="24896" y="248744"/>
                </a:lnTo>
                <a:lnTo>
                  <a:pt x="63916" y="281922"/>
                </a:lnTo>
                <a:lnTo>
                  <a:pt x="111508" y="310558"/>
                </a:lnTo>
                <a:lnTo>
                  <a:pt x="159550" y="329714"/>
                </a:lnTo>
                <a:lnTo>
                  <a:pt x="199924" y="334454"/>
                </a:lnTo>
                <a:lnTo>
                  <a:pt x="256277" y="322788"/>
                </a:lnTo>
                <a:lnTo>
                  <a:pt x="297763" y="293066"/>
                </a:lnTo>
                <a:lnTo>
                  <a:pt x="325727" y="253200"/>
                </a:lnTo>
                <a:lnTo>
                  <a:pt x="341518" y="211103"/>
                </a:lnTo>
                <a:lnTo>
                  <a:pt x="346482" y="174688"/>
                </a:lnTo>
                <a:close/>
              </a:path>
            </a:pathLst>
          </a:custGeom>
          <a:ln w="3175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814132" y="1100455"/>
            <a:ext cx="414655" cy="385445"/>
          </a:xfrm>
          <a:custGeom>
            <a:avLst/>
            <a:gdLst/>
            <a:ahLst/>
            <a:cxnLst/>
            <a:rect l="l" t="t" r="r" b="b"/>
            <a:pathLst>
              <a:path w="414654" h="385444">
                <a:moveTo>
                  <a:pt x="210618" y="0"/>
                </a:moveTo>
                <a:lnTo>
                  <a:pt x="173302" y="8071"/>
                </a:lnTo>
                <a:lnTo>
                  <a:pt x="130787" y="29054"/>
                </a:lnTo>
                <a:lnTo>
                  <a:pt x="87968" y="59055"/>
                </a:lnTo>
                <a:lnTo>
                  <a:pt x="49742" y="94177"/>
                </a:lnTo>
                <a:lnTo>
                  <a:pt x="21006" y="130527"/>
                </a:lnTo>
                <a:lnTo>
                  <a:pt x="0" y="217923"/>
                </a:lnTo>
                <a:lnTo>
                  <a:pt x="12503" y="265571"/>
                </a:lnTo>
                <a:lnTo>
                  <a:pt x="38580" y="306276"/>
                </a:lnTo>
                <a:lnTo>
                  <a:pt x="72649" y="339160"/>
                </a:lnTo>
                <a:lnTo>
                  <a:pt x="109123" y="363345"/>
                </a:lnTo>
                <a:lnTo>
                  <a:pt x="193749" y="385347"/>
                </a:lnTo>
                <a:lnTo>
                  <a:pt x="251686" y="380349"/>
                </a:lnTo>
                <a:lnTo>
                  <a:pt x="306743" y="365039"/>
                </a:lnTo>
                <a:lnTo>
                  <a:pt x="349429" y="341503"/>
                </a:lnTo>
                <a:lnTo>
                  <a:pt x="380459" y="306197"/>
                </a:lnTo>
                <a:lnTo>
                  <a:pt x="403642" y="259365"/>
                </a:lnTo>
                <a:lnTo>
                  <a:pt x="414133" y="208486"/>
                </a:lnTo>
                <a:lnTo>
                  <a:pt x="407087" y="161036"/>
                </a:lnTo>
                <a:lnTo>
                  <a:pt x="384069" y="122074"/>
                </a:lnTo>
                <a:lnTo>
                  <a:pt x="346909" y="79223"/>
                </a:lnTo>
                <a:lnTo>
                  <a:pt x="301611" y="39749"/>
                </a:lnTo>
                <a:lnTo>
                  <a:pt x="254179" y="10919"/>
                </a:lnTo>
                <a:lnTo>
                  <a:pt x="210618" y="0"/>
                </a:lnTo>
                <a:close/>
              </a:path>
            </a:pathLst>
          </a:custGeom>
          <a:solidFill>
            <a:srgbClr val="0000FF">
              <a:alpha val="3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814132" y="1100455"/>
            <a:ext cx="414655" cy="385445"/>
          </a:xfrm>
          <a:custGeom>
            <a:avLst/>
            <a:gdLst/>
            <a:ahLst/>
            <a:cxnLst/>
            <a:rect l="l" t="t" r="r" b="b"/>
            <a:pathLst>
              <a:path w="414654" h="385444">
                <a:moveTo>
                  <a:pt x="142419" y="377952"/>
                </a:moveTo>
                <a:lnTo>
                  <a:pt x="193749" y="385347"/>
                </a:lnTo>
                <a:lnTo>
                  <a:pt x="251686" y="380349"/>
                </a:lnTo>
                <a:lnTo>
                  <a:pt x="306743" y="365039"/>
                </a:lnTo>
                <a:lnTo>
                  <a:pt x="349429" y="341503"/>
                </a:lnTo>
                <a:lnTo>
                  <a:pt x="380459" y="306197"/>
                </a:lnTo>
                <a:lnTo>
                  <a:pt x="403642" y="259365"/>
                </a:lnTo>
                <a:lnTo>
                  <a:pt x="414133" y="208486"/>
                </a:lnTo>
                <a:lnTo>
                  <a:pt x="407087" y="161036"/>
                </a:lnTo>
                <a:lnTo>
                  <a:pt x="384069" y="122074"/>
                </a:lnTo>
                <a:lnTo>
                  <a:pt x="346909" y="79223"/>
                </a:lnTo>
                <a:lnTo>
                  <a:pt x="301611" y="39749"/>
                </a:lnTo>
                <a:lnTo>
                  <a:pt x="254179" y="10919"/>
                </a:lnTo>
                <a:lnTo>
                  <a:pt x="210618" y="0"/>
                </a:lnTo>
                <a:lnTo>
                  <a:pt x="173302" y="8071"/>
                </a:lnTo>
                <a:lnTo>
                  <a:pt x="130787" y="29054"/>
                </a:lnTo>
                <a:lnTo>
                  <a:pt x="87968" y="59055"/>
                </a:lnTo>
                <a:lnTo>
                  <a:pt x="49742" y="94177"/>
                </a:lnTo>
                <a:lnTo>
                  <a:pt x="21006" y="130527"/>
                </a:lnTo>
                <a:lnTo>
                  <a:pt x="0" y="217923"/>
                </a:lnTo>
                <a:lnTo>
                  <a:pt x="12503" y="265571"/>
                </a:lnTo>
                <a:lnTo>
                  <a:pt x="38580" y="306276"/>
                </a:lnTo>
                <a:lnTo>
                  <a:pt x="72649" y="339160"/>
                </a:lnTo>
                <a:lnTo>
                  <a:pt x="109123" y="363345"/>
                </a:lnTo>
                <a:lnTo>
                  <a:pt x="142419" y="377952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865658" y="1168812"/>
            <a:ext cx="316865" cy="304800"/>
          </a:xfrm>
          <a:custGeom>
            <a:avLst/>
            <a:gdLst/>
            <a:ahLst/>
            <a:cxnLst/>
            <a:rect l="l" t="t" r="r" b="b"/>
            <a:pathLst>
              <a:path w="316865" h="304800">
                <a:moveTo>
                  <a:pt x="142820" y="0"/>
                </a:moveTo>
                <a:lnTo>
                  <a:pt x="84223" y="9461"/>
                </a:lnTo>
                <a:lnTo>
                  <a:pt x="41998" y="31210"/>
                </a:lnTo>
                <a:lnTo>
                  <a:pt x="21372" y="63511"/>
                </a:lnTo>
                <a:lnTo>
                  <a:pt x="6958" y="109243"/>
                </a:lnTo>
                <a:lnTo>
                  <a:pt x="0" y="159765"/>
                </a:lnTo>
                <a:lnTo>
                  <a:pt x="1740" y="206441"/>
                </a:lnTo>
                <a:lnTo>
                  <a:pt x="13423" y="240633"/>
                </a:lnTo>
                <a:lnTo>
                  <a:pt x="46071" y="280229"/>
                </a:lnTo>
                <a:lnTo>
                  <a:pt x="89046" y="299971"/>
                </a:lnTo>
                <a:lnTo>
                  <a:pt x="135788" y="304449"/>
                </a:lnTo>
                <a:lnTo>
                  <a:pt x="179738" y="298252"/>
                </a:lnTo>
                <a:lnTo>
                  <a:pt x="248976" y="261187"/>
                </a:lnTo>
                <a:lnTo>
                  <a:pt x="280567" y="225520"/>
                </a:lnTo>
                <a:lnTo>
                  <a:pt x="304634" y="185566"/>
                </a:lnTo>
                <a:lnTo>
                  <a:pt x="316699" y="147923"/>
                </a:lnTo>
                <a:lnTo>
                  <a:pt x="315252" y="110134"/>
                </a:lnTo>
                <a:lnTo>
                  <a:pt x="302650" y="70215"/>
                </a:lnTo>
                <a:lnTo>
                  <a:pt x="280212" y="35177"/>
                </a:lnTo>
                <a:lnTo>
                  <a:pt x="249262" y="12033"/>
                </a:lnTo>
                <a:lnTo>
                  <a:pt x="202822" y="1349"/>
                </a:lnTo>
                <a:lnTo>
                  <a:pt x="1428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865658" y="1168812"/>
            <a:ext cx="316865" cy="304800"/>
          </a:xfrm>
          <a:custGeom>
            <a:avLst/>
            <a:gdLst/>
            <a:ahLst/>
            <a:cxnLst/>
            <a:rect l="l" t="t" r="r" b="b"/>
            <a:pathLst>
              <a:path w="316865" h="304800">
                <a:moveTo>
                  <a:pt x="214337" y="285972"/>
                </a:moveTo>
                <a:lnTo>
                  <a:pt x="248976" y="261187"/>
                </a:lnTo>
                <a:lnTo>
                  <a:pt x="280567" y="225520"/>
                </a:lnTo>
                <a:lnTo>
                  <a:pt x="304634" y="185566"/>
                </a:lnTo>
                <a:lnTo>
                  <a:pt x="316699" y="147923"/>
                </a:lnTo>
                <a:lnTo>
                  <a:pt x="315252" y="110134"/>
                </a:lnTo>
                <a:lnTo>
                  <a:pt x="302650" y="70215"/>
                </a:lnTo>
                <a:lnTo>
                  <a:pt x="280212" y="35177"/>
                </a:lnTo>
                <a:lnTo>
                  <a:pt x="249262" y="12033"/>
                </a:lnTo>
                <a:lnTo>
                  <a:pt x="202822" y="1349"/>
                </a:lnTo>
                <a:lnTo>
                  <a:pt x="142820" y="0"/>
                </a:lnTo>
                <a:lnTo>
                  <a:pt x="84223" y="9461"/>
                </a:lnTo>
                <a:lnTo>
                  <a:pt x="41998" y="31210"/>
                </a:lnTo>
                <a:lnTo>
                  <a:pt x="21372" y="63511"/>
                </a:lnTo>
                <a:lnTo>
                  <a:pt x="6958" y="109243"/>
                </a:lnTo>
                <a:lnTo>
                  <a:pt x="0" y="159765"/>
                </a:lnTo>
                <a:lnTo>
                  <a:pt x="1740" y="206441"/>
                </a:lnTo>
                <a:lnTo>
                  <a:pt x="13423" y="240633"/>
                </a:lnTo>
                <a:lnTo>
                  <a:pt x="46071" y="280229"/>
                </a:lnTo>
                <a:lnTo>
                  <a:pt x="89046" y="299971"/>
                </a:lnTo>
                <a:lnTo>
                  <a:pt x="135788" y="304449"/>
                </a:lnTo>
                <a:lnTo>
                  <a:pt x="179738" y="298252"/>
                </a:lnTo>
                <a:lnTo>
                  <a:pt x="214337" y="285972"/>
                </a:lnTo>
                <a:close/>
              </a:path>
            </a:pathLst>
          </a:custGeom>
          <a:ln w="3175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865658" y="1168812"/>
            <a:ext cx="316699" cy="304449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865658" y="1168812"/>
            <a:ext cx="316865" cy="304800"/>
          </a:xfrm>
          <a:custGeom>
            <a:avLst/>
            <a:gdLst/>
            <a:ahLst/>
            <a:cxnLst/>
            <a:rect l="l" t="t" r="r" b="b"/>
            <a:pathLst>
              <a:path w="316865" h="304800">
                <a:moveTo>
                  <a:pt x="214337" y="285972"/>
                </a:moveTo>
                <a:lnTo>
                  <a:pt x="248976" y="261187"/>
                </a:lnTo>
                <a:lnTo>
                  <a:pt x="280567" y="225520"/>
                </a:lnTo>
                <a:lnTo>
                  <a:pt x="304634" y="185566"/>
                </a:lnTo>
                <a:lnTo>
                  <a:pt x="316699" y="147923"/>
                </a:lnTo>
                <a:lnTo>
                  <a:pt x="315252" y="110134"/>
                </a:lnTo>
                <a:lnTo>
                  <a:pt x="302650" y="70215"/>
                </a:lnTo>
                <a:lnTo>
                  <a:pt x="280212" y="35177"/>
                </a:lnTo>
                <a:lnTo>
                  <a:pt x="249262" y="12033"/>
                </a:lnTo>
                <a:lnTo>
                  <a:pt x="202822" y="1349"/>
                </a:lnTo>
                <a:lnTo>
                  <a:pt x="142820" y="0"/>
                </a:lnTo>
                <a:lnTo>
                  <a:pt x="84223" y="9461"/>
                </a:lnTo>
                <a:lnTo>
                  <a:pt x="41998" y="31210"/>
                </a:lnTo>
                <a:lnTo>
                  <a:pt x="21372" y="63511"/>
                </a:lnTo>
                <a:lnTo>
                  <a:pt x="6958" y="109243"/>
                </a:lnTo>
                <a:lnTo>
                  <a:pt x="0" y="159765"/>
                </a:lnTo>
                <a:lnTo>
                  <a:pt x="1740" y="206441"/>
                </a:lnTo>
                <a:lnTo>
                  <a:pt x="13423" y="240633"/>
                </a:lnTo>
                <a:lnTo>
                  <a:pt x="46071" y="280229"/>
                </a:lnTo>
                <a:lnTo>
                  <a:pt x="89046" y="299971"/>
                </a:lnTo>
                <a:lnTo>
                  <a:pt x="135788" y="304449"/>
                </a:lnTo>
                <a:lnTo>
                  <a:pt x="179738" y="298252"/>
                </a:lnTo>
                <a:lnTo>
                  <a:pt x="214337" y="285972"/>
                </a:lnTo>
                <a:close/>
              </a:path>
            </a:pathLst>
          </a:custGeom>
          <a:ln w="3175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099633" y="1199405"/>
            <a:ext cx="38735" cy="40640"/>
          </a:xfrm>
          <a:custGeom>
            <a:avLst/>
            <a:gdLst/>
            <a:ahLst/>
            <a:cxnLst/>
            <a:rect l="l" t="t" r="r" b="b"/>
            <a:pathLst>
              <a:path w="38734" h="40640">
                <a:moveTo>
                  <a:pt x="28126" y="0"/>
                </a:moveTo>
                <a:lnTo>
                  <a:pt x="0" y="20333"/>
                </a:lnTo>
                <a:lnTo>
                  <a:pt x="1105" y="26842"/>
                </a:lnTo>
                <a:lnTo>
                  <a:pt x="3603" y="31732"/>
                </a:lnTo>
                <a:lnTo>
                  <a:pt x="7159" y="36685"/>
                </a:lnTo>
                <a:lnTo>
                  <a:pt x="15033" y="40495"/>
                </a:lnTo>
                <a:lnTo>
                  <a:pt x="20621" y="39733"/>
                </a:lnTo>
                <a:lnTo>
                  <a:pt x="25828" y="39098"/>
                </a:lnTo>
                <a:lnTo>
                  <a:pt x="30781" y="32494"/>
                </a:lnTo>
                <a:lnTo>
                  <a:pt x="33575" y="28176"/>
                </a:lnTo>
                <a:lnTo>
                  <a:pt x="38343" y="17762"/>
                </a:lnTo>
                <a:lnTo>
                  <a:pt x="38020" y="17762"/>
                </a:lnTo>
                <a:lnTo>
                  <a:pt x="37877" y="13301"/>
                </a:lnTo>
                <a:lnTo>
                  <a:pt x="37639" y="9380"/>
                </a:lnTo>
                <a:lnTo>
                  <a:pt x="37893" y="3411"/>
                </a:lnTo>
                <a:lnTo>
                  <a:pt x="32813" y="2395"/>
                </a:lnTo>
                <a:lnTo>
                  <a:pt x="28126" y="0"/>
                </a:lnTo>
                <a:close/>
              </a:path>
              <a:path w="38734" h="40640">
                <a:moveTo>
                  <a:pt x="38401" y="17635"/>
                </a:moveTo>
                <a:lnTo>
                  <a:pt x="38020" y="17762"/>
                </a:lnTo>
                <a:lnTo>
                  <a:pt x="38343" y="17762"/>
                </a:lnTo>
                <a:close/>
              </a:path>
            </a:pathLst>
          </a:custGeom>
          <a:solidFill>
            <a:srgbClr val="000080">
              <a:alpha val="3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929580" y="1195974"/>
            <a:ext cx="38735" cy="40640"/>
          </a:xfrm>
          <a:custGeom>
            <a:avLst/>
            <a:gdLst/>
            <a:ahLst/>
            <a:cxnLst/>
            <a:rect l="l" t="t" r="r" b="b"/>
            <a:pathLst>
              <a:path w="38734" h="40640">
                <a:moveTo>
                  <a:pt x="28126" y="0"/>
                </a:moveTo>
                <a:lnTo>
                  <a:pt x="0" y="20320"/>
                </a:lnTo>
                <a:lnTo>
                  <a:pt x="1105" y="26842"/>
                </a:lnTo>
                <a:lnTo>
                  <a:pt x="3603" y="31734"/>
                </a:lnTo>
                <a:lnTo>
                  <a:pt x="7159" y="36687"/>
                </a:lnTo>
                <a:lnTo>
                  <a:pt x="15033" y="40497"/>
                </a:lnTo>
                <a:lnTo>
                  <a:pt x="20621" y="39735"/>
                </a:lnTo>
                <a:lnTo>
                  <a:pt x="25828" y="39100"/>
                </a:lnTo>
                <a:lnTo>
                  <a:pt x="30781" y="32496"/>
                </a:lnTo>
                <a:lnTo>
                  <a:pt x="33575" y="28051"/>
                </a:lnTo>
                <a:lnTo>
                  <a:pt x="38468" y="17764"/>
                </a:lnTo>
                <a:lnTo>
                  <a:pt x="38020" y="17764"/>
                </a:lnTo>
                <a:lnTo>
                  <a:pt x="37874" y="13249"/>
                </a:lnTo>
                <a:lnTo>
                  <a:pt x="37750" y="6715"/>
                </a:lnTo>
                <a:lnTo>
                  <a:pt x="37893" y="3413"/>
                </a:lnTo>
                <a:lnTo>
                  <a:pt x="32813" y="2397"/>
                </a:lnTo>
                <a:lnTo>
                  <a:pt x="28126" y="0"/>
                </a:lnTo>
                <a:close/>
              </a:path>
              <a:path w="38734" h="40640">
                <a:moveTo>
                  <a:pt x="38528" y="17637"/>
                </a:moveTo>
                <a:lnTo>
                  <a:pt x="38020" y="17764"/>
                </a:lnTo>
                <a:lnTo>
                  <a:pt x="38468" y="17764"/>
                </a:lnTo>
                <a:close/>
              </a:path>
            </a:pathLst>
          </a:custGeom>
          <a:solidFill>
            <a:srgbClr val="000080">
              <a:alpha val="3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897733" y="1390842"/>
            <a:ext cx="42545" cy="38735"/>
          </a:xfrm>
          <a:custGeom>
            <a:avLst/>
            <a:gdLst/>
            <a:ahLst/>
            <a:cxnLst/>
            <a:rect l="l" t="t" r="r" b="b"/>
            <a:pathLst>
              <a:path w="42545" h="38734">
                <a:moveTo>
                  <a:pt x="20701" y="0"/>
                </a:moveTo>
                <a:lnTo>
                  <a:pt x="12590" y="2347"/>
                </a:lnTo>
                <a:lnTo>
                  <a:pt x="5742" y="7423"/>
                </a:lnTo>
                <a:lnTo>
                  <a:pt x="1430" y="14095"/>
                </a:lnTo>
                <a:lnTo>
                  <a:pt x="0" y="21528"/>
                </a:lnTo>
                <a:lnTo>
                  <a:pt x="1795" y="28890"/>
                </a:lnTo>
                <a:lnTo>
                  <a:pt x="6602" y="34758"/>
                </a:lnTo>
                <a:lnTo>
                  <a:pt x="13384" y="38113"/>
                </a:lnTo>
                <a:lnTo>
                  <a:pt x="21262" y="38731"/>
                </a:lnTo>
                <a:lnTo>
                  <a:pt x="29354" y="36383"/>
                </a:lnTo>
                <a:lnTo>
                  <a:pt x="36202" y="31307"/>
                </a:lnTo>
                <a:lnTo>
                  <a:pt x="40514" y="24636"/>
                </a:lnTo>
                <a:lnTo>
                  <a:pt x="41945" y="17202"/>
                </a:lnTo>
                <a:lnTo>
                  <a:pt x="40149" y="9840"/>
                </a:lnTo>
                <a:lnTo>
                  <a:pt x="35397" y="3972"/>
                </a:lnTo>
                <a:lnTo>
                  <a:pt x="28608" y="617"/>
                </a:lnTo>
                <a:lnTo>
                  <a:pt x="20701" y="0"/>
                </a:lnTo>
                <a:close/>
              </a:path>
            </a:pathLst>
          </a:custGeom>
          <a:solidFill>
            <a:srgbClr val="31005B">
              <a:alpha val="5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077916" y="1395112"/>
            <a:ext cx="38735" cy="40640"/>
          </a:xfrm>
          <a:custGeom>
            <a:avLst/>
            <a:gdLst/>
            <a:ahLst/>
            <a:cxnLst/>
            <a:rect l="l" t="t" r="r" b="b"/>
            <a:pathLst>
              <a:path w="38734" h="40640">
                <a:moveTo>
                  <a:pt x="28197" y="0"/>
                </a:moveTo>
                <a:lnTo>
                  <a:pt x="0" y="20333"/>
                </a:lnTo>
                <a:lnTo>
                  <a:pt x="1105" y="26842"/>
                </a:lnTo>
                <a:lnTo>
                  <a:pt x="3603" y="31732"/>
                </a:lnTo>
                <a:lnTo>
                  <a:pt x="7159" y="36685"/>
                </a:lnTo>
                <a:lnTo>
                  <a:pt x="15033" y="40495"/>
                </a:lnTo>
                <a:lnTo>
                  <a:pt x="25828" y="39098"/>
                </a:lnTo>
                <a:lnTo>
                  <a:pt x="30781" y="32494"/>
                </a:lnTo>
                <a:lnTo>
                  <a:pt x="33702" y="28176"/>
                </a:lnTo>
                <a:lnTo>
                  <a:pt x="38470" y="17762"/>
                </a:lnTo>
                <a:lnTo>
                  <a:pt x="38147" y="17762"/>
                </a:lnTo>
                <a:lnTo>
                  <a:pt x="37639" y="9380"/>
                </a:lnTo>
                <a:lnTo>
                  <a:pt x="37893" y="3411"/>
                </a:lnTo>
                <a:lnTo>
                  <a:pt x="32813" y="2395"/>
                </a:lnTo>
                <a:lnTo>
                  <a:pt x="28197" y="0"/>
                </a:lnTo>
                <a:close/>
              </a:path>
              <a:path w="38734" h="40640">
                <a:moveTo>
                  <a:pt x="38528" y="17635"/>
                </a:moveTo>
                <a:lnTo>
                  <a:pt x="38147" y="17762"/>
                </a:lnTo>
                <a:lnTo>
                  <a:pt x="38470" y="17762"/>
                </a:lnTo>
                <a:close/>
              </a:path>
            </a:pathLst>
          </a:custGeom>
          <a:solidFill>
            <a:srgbClr val="000080">
              <a:alpha val="3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138749" y="1281882"/>
            <a:ext cx="38735" cy="40640"/>
          </a:xfrm>
          <a:custGeom>
            <a:avLst/>
            <a:gdLst/>
            <a:ahLst/>
            <a:cxnLst/>
            <a:rect l="l" t="t" r="r" b="b"/>
            <a:pathLst>
              <a:path w="38734" h="40640">
                <a:moveTo>
                  <a:pt x="28126" y="0"/>
                </a:moveTo>
                <a:lnTo>
                  <a:pt x="0" y="20343"/>
                </a:lnTo>
                <a:lnTo>
                  <a:pt x="1105" y="26860"/>
                </a:lnTo>
                <a:lnTo>
                  <a:pt x="3603" y="31805"/>
                </a:lnTo>
                <a:lnTo>
                  <a:pt x="7159" y="36631"/>
                </a:lnTo>
                <a:lnTo>
                  <a:pt x="15033" y="40568"/>
                </a:lnTo>
                <a:lnTo>
                  <a:pt x="20748" y="39679"/>
                </a:lnTo>
                <a:lnTo>
                  <a:pt x="25828" y="39171"/>
                </a:lnTo>
                <a:lnTo>
                  <a:pt x="30781" y="32567"/>
                </a:lnTo>
                <a:lnTo>
                  <a:pt x="33575" y="28122"/>
                </a:lnTo>
                <a:lnTo>
                  <a:pt x="38468" y="17835"/>
                </a:lnTo>
                <a:lnTo>
                  <a:pt x="38020" y="17835"/>
                </a:lnTo>
                <a:lnTo>
                  <a:pt x="37880" y="13303"/>
                </a:lnTo>
                <a:lnTo>
                  <a:pt x="37639" y="9326"/>
                </a:lnTo>
                <a:lnTo>
                  <a:pt x="37893" y="3484"/>
                </a:lnTo>
                <a:lnTo>
                  <a:pt x="32813" y="2468"/>
                </a:lnTo>
                <a:lnTo>
                  <a:pt x="28126" y="0"/>
                </a:lnTo>
                <a:close/>
              </a:path>
              <a:path w="38734" h="40640">
                <a:moveTo>
                  <a:pt x="38528" y="17708"/>
                </a:moveTo>
                <a:lnTo>
                  <a:pt x="38020" y="17835"/>
                </a:lnTo>
                <a:lnTo>
                  <a:pt x="38468" y="17835"/>
                </a:lnTo>
                <a:close/>
              </a:path>
            </a:pathLst>
          </a:custGeom>
          <a:solidFill>
            <a:srgbClr val="000080">
              <a:alpha val="3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865658" y="1168812"/>
            <a:ext cx="316699" cy="30444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865658" y="1168812"/>
            <a:ext cx="316865" cy="304800"/>
          </a:xfrm>
          <a:custGeom>
            <a:avLst/>
            <a:gdLst/>
            <a:ahLst/>
            <a:cxnLst/>
            <a:rect l="l" t="t" r="r" b="b"/>
            <a:pathLst>
              <a:path w="316865" h="304800">
                <a:moveTo>
                  <a:pt x="214337" y="285972"/>
                </a:moveTo>
                <a:lnTo>
                  <a:pt x="248976" y="261187"/>
                </a:lnTo>
                <a:lnTo>
                  <a:pt x="280567" y="225520"/>
                </a:lnTo>
                <a:lnTo>
                  <a:pt x="304634" y="185566"/>
                </a:lnTo>
                <a:lnTo>
                  <a:pt x="316699" y="147923"/>
                </a:lnTo>
                <a:lnTo>
                  <a:pt x="315252" y="110134"/>
                </a:lnTo>
                <a:lnTo>
                  <a:pt x="302650" y="70215"/>
                </a:lnTo>
                <a:lnTo>
                  <a:pt x="280212" y="35177"/>
                </a:lnTo>
                <a:lnTo>
                  <a:pt x="249262" y="12033"/>
                </a:lnTo>
                <a:lnTo>
                  <a:pt x="202822" y="1349"/>
                </a:lnTo>
                <a:lnTo>
                  <a:pt x="142820" y="0"/>
                </a:lnTo>
                <a:lnTo>
                  <a:pt x="84223" y="9461"/>
                </a:lnTo>
                <a:lnTo>
                  <a:pt x="41998" y="31210"/>
                </a:lnTo>
                <a:lnTo>
                  <a:pt x="21372" y="63511"/>
                </a:lnTo>
                <a:lnTo>
                  <a:pt x="6958" y="109243"/>
                </a:lnTo>
                <a:lnTo>
                  <a:pt x="0" y="159765"/>
                </a:lnTo>
                <a:lnTo>
                  <a:pt x="1740" y="206441"/>
                </a:lnTo>
                <a:lnTo>
                  <a:pt x="13423" y="240633"/>
                </a:lnTo>
                <a:lnTo>
                  <a:pt x="46071" y="280229"/>
                </a:lnTo>
                <a:lnTo>
                  <a:pt x="89046" y="299971"/>
                </a:lnTo>
                <a:lnTo>
                  <a:pt x="135788" y="304449"/>
                </a:lnTo>
                <a:lnTo>
                  <a:pt x="179738" y="298252"/>
                </a:lnTo>
                <a:lnTo>
                  <a:pt x="214337" y="285972"/>
                </a:lnTo>
                <a:close/>
              </a:path>
            </a:pathLst>
          </a:custGeom>
          <a:ln w="3175">
            <a:solidFill>
              <a:srgbClr val="959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571494" y="1224025"/>
            <a:ext cx="578485" cy="231775"/>
          </a:xfrm>
          <a:custGeom>
            <a:avLst/>
            <a:gdLst/>
            <a:ahLst/>
            <a:cxnLst/>
            <a:rect l="l" t="t" r="r" b="b"/>
            <a:pathLst>
              <a:path w="578485" h="231775">
                <a:moveTo>
                  <a:pt x="504805" y="29716"/>
                </a:moveTo>
                <a:lnTo>
                  <a:pt x="0" y="219328"/>
                </a:lnTo>
                <a:lnTo>
                  <a:pt x="4571" y="231266"/>
                </a:lnTo>
                <a:lnTo>
                  <a:pt x="509299" y="41684"/>
                </a:lnTo>
                <a:lnTo>
                  <a:pt x="504805" y="29716"/>
                </a:lnTo>
                <a:close/>
              </a:path>
              <a:path w="578485" h="231775">
                <a:moveTo>
                  <a:pt x="563173" y="25273"/>
                </a:moveTo>
                <a:lnTo>
                  <a:pt x="516635" y="25273"/>
                </a:lnTo>
                <a:lnTo>
                  <a:pt x="521207" y="37211"/>
                </a:lnTo>
                <a:lnTo>
                  <a:pt x="509299" y="41684"/>
                </a:lnTo>
                <a:lnTo>
                  <a:pt x="520445" y="71374"/>
                </a:lnTo>
                <a:lnTo>
                  <a:pt x="563173" y="25273"/>
                </a:lnTo>
                <a:close/>
              </a:path>
              <a:path w="578485" h="231775">
                <a:moveTo>
                  <a:pt x="516635" y="25273"/>
                </a:moveTo>
                <a:lnTo>
                  <a:pt x="504805" y="29716"/>
                </a:lnTo>
                <a:lnTo>
                  <a:pt x="509299" y="41684"/>
                </a:lnTo>
                <a:lnTo>
                  <a:pt x="521207" y="37211"/>
                </a:lnTo>
                <a:lnTo>
                  <a:pt x="516635" y="25273"/>
                </a:lnTo>
                <a:close/>
              </a:path>
              <a:path w="578485" h="231775">
                <a:moveTo>
                  <a:pt x="493648" y="0"/>
                </a:moveTo>
                <a:lnTo>
                  <a:pt x="504805" y="29716"/>
                </a:lnTo>
                <a:lnTo>
                  <a:pt x="516635" y="25273"/>
                </a:lnTo>
                <a:lnTo>
                  <a:pt x="563173" y="25273"/>
                </a:lnTo>
                <a:lnTo>
                  <a:pt x="578357" y="8889"/>
                </a:lnTo>
                <a:lnTo>
                  <a:pt x="4936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571621" y="1586611"/>
            <a:ext cx="578485" cy="229870"/>
          </a:xfrm>
          <a:custGeom>
            <a:avLst/>
            <a:gdLst/>
            <a:ahLst/>
            <a:cxnLst/>
            <a:rect l="l" t="t" r="r" b="b"/>
            <a:pathLst>
              <a:path w="578485" h="229869">
                <a:moveTo>
                  <a:pt x="504622" y="200163"/>
                </a:moveTo>
                <a:lnTo>
                  <a:pt x="493521" y="229869"/>
                </a:lnTo>
                <a:lnTo>
                  <a:pt x="578230" y="220852"/>
                </a:lnTo>
                <a:lnTo>
                  <a:pt x="563100" y="204597"/>
                </a:lnTo>
                <a:lnTo>
                  <a:pt x="516508" y="204597"/>
                </a:lnTo>
                <a:lnTo>
                  <a:pt x="504622" y="200163"/>
                </a:lnTo>
                <a:close/>
              </a:path>
              <a:path w="578485" h="229869">
                <a:moveTo>
                  <a:pt x="509080" y="188231"/>
                </a:moveTo>
                <a:lnTo>
                  <a:pt x="504622" y="200163"/>
                </a:lnTo>
                <a:lnTo>
                  <a:pt x="516508" y="204597"/>
                </a:lnTo>
                <a:lnTo>
                  <a:pt x="520953" y="192659"/>
                </a:lnTo>
                <a:lnTo>
                  <a:pt x="509080" y="188231"/>
                </a:lnTo>
                <a:close/>
              </a:path>
              <a:path w="578485" h="229869">
                <a:moveTo>
                  <a:pt x="520191" y="158496"/>
                </a:moveTo>
                <a:lnTo>
                  <a:pt x="509080" y="188231"/>
                </a:lnTo>
                <a:lnTo>
                  <a:pt x="520953" y="192659"/>
                </a:lnTo>
                <a:lnTo>
                  <a:pt x="516508" y="204597"/>
                </a:lnTo>
                <a:lnTo>
                  <a:pt x="563100" y="204597"/>
                </a:lnTo>
                <a:lnTo>
                  <a:pt x="520191" y="158496"/>
                </a:lnTo>
                <a:close/>
              </a:path>
              <a:path w="578485" h="229869">
                <a:moveTo>
                  <a:pt x="4317" y="0"/>
                </a:moveTo>
                <a:lnTo>
                  <a:pt x="0" y="11937"/>
                </a:lnTo>
                <a:lnTo>
                  <a:pt x="504622" y="200163"/>
                </a:lnTo>
                <a:lnTo>
                  <a:pt x="509080" y="188231"/>
                </a:lnTo>
                <a:lnTo>
                  <a:pt x="43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4797552" y="978408"/>
            <a:ext cx="576580" cy="76200"/>
          </a:xfrm>
          <a:custGeom>
            <a:avLst/>
            <a:gdLst/>
            <a:ahLst/>
            <a:cxnLst/>
            <a:rect l="l" t="t" r="r" b="b"/>
            <a:pathLst>
              <a:path w="576579" h="76200">
                <a:moveTo>
                  <a:pt x="499872" y="0"/>
                </a:moveTo>
                <a:lnTo>
                  <a:pt x="499872" y="76200"/>
                </a:lnTo>
                <a:lnTo>
                  <a:pt x="563372" y="44450"/>
                </a:lnTo>
                <a:lnTo>
                  <a:pt x="512572" y="44450"/>
                </a:lnTo>
                <a:lnTo>
                  <a:pt x="512572" y="31750"/>
                </a:lnTo>
                <a:lnTo>
                  <a:pt x="563372" y="31750"/>
                </a:lnTo>
                <a:lnTo>
                  <a:pt x="499872" y="0"/>
                </a:lnTo>
                <a:close/>
              </a:path>
              <a:path w="576579" h="76200">
                <a:moveTo>
                  <a:pt x="49987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99872" y="44450"/>
                </a:lnTo>
                <a:lnTo>
                  <a:pt x="499872" y="31750"/>
                </a:lnTo>
                <a:close/>
              </a:path>
              <a:path w="576579" h="76200">
                <a:moveTo>
                  <a:pt x="563372" y="31750"/>
                </a:moveTo>
                <a:lnTo>
                  <a:pt x="512572" y="31750"/>
                </a:lnTo>
                <a:lnTo>
                  <a:pt x="512572" y="44450"/>
                </a:lnTo>
                <a:lnTo>
                  <a:pt x="563372" y="44450"/>
                </a:lnTo>
                <a:lnTo>
                  <a:pt x="576072" y="38100"/>
                </a:lnTo>
                <a:lnTo>
                  <a:pt x="56337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4797552" y="1842516"/>
            <a:ext cx="1728470" cy="76200"/>
          </a:xfrm>
          <a:custGeom>
            <a:avLst/>
            <a:gdLst/>
            <a:ahLst/>
            <a:cxnLst/>
            <a:rect l="l" t="t" r="r" b="b"/>
            <a:pathLst>
              <a:path w="1728470" h="76200">
                <a:moveTo>
                  <a:pt x="1652015" y="0"/>
                </a:moveTo>
                <a:lnTo>
                  <a:pt x="1652015" y="76200"/>
                </a:lnTo>
                <a:lnTo>
                  <a:pt x="1715516" y="44450"/>
                </a:lnTo>
                <a:lnTo>
                  <a:pt x="1664715" y="44450"/>
                </a:lnTo>
                <a:lnTo>
                  <a:pt x="1664715" y="31750"/>
                </a:lnTo>
                <a:lnTo>
                  <a:pt x="1715516" y="31750"/>
                </a:lnTo>
                <a:lnTo>
                  <a:pt x="1652015" y="0"/>
                </a:lnTo>
                <a:close/>
              </a:path>
              <a:path w="1728470" h="76200">
                <a:moveTo>
                  <a:pt x="1652015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1652015" y="44450"/>
                </a:lnTo>
                <a:lnTo>
                  <a:pt x="1652015" y="31750"/>
                </a:lnTo>
                <a:close/>
              </a:path>
              <a:path w="1728470" h="76200">
                <a:moveTo>
                  <a:pt x="1715516" y="31750"/>
                </a:moveTo>
                <a:lnTo>
                  <a:pt x="1664715" y="31750"/>
                </a:lnTo>
                <a:lnTo>
                  <a:pt x="1664715" y="44450"/>
                </a:lnTo>
                <a:lnTo>
                  <a:pt x="1715516" y="44450"/>
                </a:lnTo>
                <a:lnTo>
                  <a:pt x="1728216" y="38100"/>
                </a:lnTo>
                <a:lnTo>
                  <a:pt x="1715516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878067" y="979932"/>
            <a:ext cx="576580" cy="76200"/>
          </a:xfrm>
          <a:custGeom>
            <a:avLst/>
            <a:gdLst/>
            <a:ahLst/>
            <a:cxnLst/>
            <a:rect l="l" t="t" r="r" b="b"/>
            <a:pathLst>
              <a:path w="576579" h="76200">
                <a:moveTo>
                  <a:pt x="499872" y="0"/>
                </a:moveTo>
                <a:lnTo>
                  <a:pt x="499872" y="76200"/>
                </a:lnTo>
                <a:lnTo>
                  <a:pt x="563372" y="44450"/>
                </a:lnTo>
                <a:lnTo>
                  <a:pt x="512572" y="44450"/>
                </a:lnTo>
                <a:lnTo>
                  <a:pt x="512572" y="31750"/>
                </a:lnTo>
                <a:lnTo>
                  <a:pt x="563372" y="31750"/>
                </a:lnTo>
                <a:lnTo>
                  <a:pt x="499872" y="0"/>
                </a:lnTo>
                <a:close/>
              </a:path>
              <a:path w="576579" h="76200">
                <a:moveTo>
                  <a:pt x="49987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99872" y="44450"/>
                </a:lnTo>
                <a:lnTo>
                  <a:pt x="499872" y="31750"/>
                </a:lnTo>
                <a:close/>
              </a:path>
              <a:path w="576579" h="76200">
                <a:moveTo>
                  <a:pt x="563372" y="31750"/>
                </a:moveTo>
                <a:lnTo>
                  <a:pt x="512572" y="31750"/>
                </a:lnTo>
                <a:lnTo>
                  <a:pt x="512572" y="44450"/>
                </a:lnTo>
                <a:lnTo>
                  <a:pt x="563372" y="44450"/>
                </a:lnTo>
                <a:lnTo>
                  <a:pt x="576072" y="38100"/>
                </a:lnTo>
                <a:lnTo>
                  <a:pt x="56337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246619" y="979932"/>
            <a:ext cx="576580" cy="76200"/>
          </a:xfrm>
          <a:custGeom>
            <a:avLst/>
            <a:gdLst/>
            <a:ahLst/>
            <a:cxnLst/>
            <a:rect l="l" t="t" r="r" b="b"/>
            <a:pathLst>
              <a:path w="576579" h="76200">
                <a:moveTo>
                  <a:pt x="499872" y="0"/>
                </a:moveTo>
                <a:lnTo>
                  <a:pt x="499872" y="76200"/>
                </a:lnTo>
                <a:lnTo>
                  <a:pt x="563372" y="44450"/>
                </a:lnTo>
                <a:lnTo>
                  <a:pt x="512572" y="44450"/>
                </a:lnTo>
                <a:lnTo>
                  <a:pt x="512572" y="31750"/>
                </a:lnTo>
                <a:lnTo>
                  <a:pt x="563372" y="31750"/>
                </a:lnTo>
                <a:lnTo>
                  <a:pt x="499872" y="0"/>
                </a:lnTo>
                <a:close/>
              </a:path>
              <a:path w="576579" h="76200">
                <a:moveTo>
                  <a:pt x="49987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99872" y="44450"/>
                </a:lnTo>
                <a:lnTo>
                  <a:pt x="499872" y="31750"/>
                </a:lnTo>
                <a:close/>
              </a:path>
              <a:path w="576579" h="76200">
                <a:moveTo>
                  <a:pt x="563372" y="31750"/>
                </a:moveTo>
                <a:lnTo>
                  <a:pt x="512572" y="31750"/>
                </a:lnTo>
                <a:lnTo>
                  <a:pt x="512572" y="44450"/>
                </a:lnTo>
                <a:lnTo>
                  <a:pt x="563372" y="44450"/>
                </a:lnTo>
                <a:lnTo>
                  <a:pt x="576072" y="38100"/>
                </a:lnTo>
                <a:lnTo>
                  <a:pt x="56337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426964" y="1149096"/>
            <a:ext cx="338327" cy="40081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524500" y="1149096"/>
            <a:ext cx="295655" cy="40081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579364" y="1149096"/>
            <a:ext cx="1158239" cy="40081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686222" y="1746440"/>
            <a:ext cx="300355" cy="282575"/>
          </a:xfrm>
          <a:custGeom>
            <a:avLst/>
            <a:gdLst/>
            <a:ahLst/>
            <a:cxnLst/>
            <a:rect l="l" t="t" r="r" b="b"/>
            <a:pathLst>
              <a:path w="300354" h="282575">
                <a:moveTo>
                  <a:pt x="148599" y="0"/>
                </a:moveTo>
                <a:lnTo>
                  <a:pt x="108051" y="3798"/>
                </a:lnTo>
                <a:lnTo>
                  <a:pt x="44588" y="49577"/>
                </a:lnTo>
                <a:lnTo>
                  <a:pt x="17234" y="94392"/>
                </a:lnTo>
                <a:lnTo>
                  <a:pt x="0" y="142208"/>
                </a:lnTo>
                <a:lnTo>
                  <a:pt x="708" y="182308"/>
                </a:lnTo>
                <a:lnTo>
                  <a:pt x="27481" y="217070"/>
                </a:lnTo>
                <a:lnTo>
                  <a:pt x="74209" y="250761"/>
                </a:lnTo>
                <a:lnTo>
                  <a:pt x="127081" y="275212"/>
                </a:lnTo>
                <a:lnTo>
                  <a:pt x="172285" y="282257"/>
                </a:lnTo>
                <a:lnTo>
                  <a:pt x="221341" y="272413"/>
                </a:lnTo>
                <a:lnTo>
                  <a:pt x="257438" y="247335"/>
                </a:lnTo>
                <a:lnTo>
                  <a:pt x="281757" y="213704"/>
                </a:lnTo>
                <a:lnTo>
                  <a:pt x="295481" y="178202"/>
                </a:lnTo>
                <a:lnTo>
                  <a:pt x="299793" y="147510"/>
                </a:lnTo>
                <a:lnTo>
                  <a:pt x="293074" y="112025"/>
                </a:lnTo>
                <a:lnTo>
                  <a:pt x="275472" y="74803"/>
                </a:lnTo>
                <a:lnTo>
                  <a:pt x="250823" y="41675"/>
                </a:lnTo>
                <a:lnTo>
                  <a:pt x="189148" y="5441"/>
                </a:lnTo>
                <a:lnTo>
                  <a:pt x="148599" y="0"/>
                </a:lnTo>
                <a:close/>
              </a:path>
            </a:pathLst>
          </a:custGeom>
          <a:solidFill>
            <a:srgbClr val="0000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686222" y="1746440"/>
            <a:ext cx="300355" cy="282575"/>
          </a:xfrm>
          <a:custGeom>
            <a:avLst/>
            <a:gdLst/>
            <a:ahLst/>
            <a:cxnLst/>
            <a:rect l="l" t="t" r="r" b="b"/>
            <a:pathLst>
              <a:path w="300354" h="282575">
                <a:moveTo>
                  <a:pt x="299793" y="147510"/>
                </a:moveTo>
                <a:lnTo>
                  <a:pt x="275472" y="74803"/>
                </a:lnTo>
                <a:lnTo>
                  <a:pt x="250823" y="41675"/>
                </a:lnTo>
                <a:lnTo>
                  <a:pt x="189148" y="5441"/>
                </a:lnTo>
                <a:lnTo>
                  <a:pt x="148599" y="0"/>
                </a:lnTo>
                <a:lnTo>
                  <a:pt x="108051" y="3798"/>
                </a:lnTo>
                <a:lnTo>
                  <a:pt x="74241" y="18478"/>
                </a:lnTo>
                <a:lnTo>
                  <a:pt x="44588" y="49577"/>
                </a:lnTo>
                <a:lnTo>
                  <a:pt x="17234" y="94392"/>
                </a:lnTo>
                <a:lnTo>
                  <a:pt x="0" y="142208"/>
                </a:lnTo>
                <a:lnTo>
                  <a:pt x="708" y="182308"/>
                </a:lnTo>
                <a:lnTo>
                  <a:pt x="27481" y="217070"/>
                </a:lnTo>
                <a:lnTo>
                  <a:pt x="74209" y="250761"/>
                </a:lnTo>
                <a:lnTo>
                  <a:pt x="127081" y="275212"/>
                </a:lnTo>
                <a:lnTo>
                  <a:pt x="172285" y="282257"/>
                </a:lnTo>
                <a:lnTo>
                  <a:pt x="221341" y="272413"/>
                </a:lnTo>
                <a:lnTo>
                  <a:pt x="257438" y="247335"/>
                </a:lnTo>
                <a:lnTo>
                  <a:pt x="281757" y="213704"/>
                </a:lnTo>
                <a:lnTo>
                  <a:pt x="295481" y="178202"/>
                </a:lnTo>
                <a:lnTo>
                  <a:pt x="299793" y="147510"/>
                </a:lnTo>
                <a:close/>
              </a:path>
            </a:pathLst>
          </a:custGeom>
          <a:ln w="3175">
            <a:solidFill>
              <a:srgbClr val="666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715970" y="1778996"/>
            <a:ext cx="241089" cy="234715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 txBox="1"/>
          <p:nvPr/>
        </p:nvSpPr>
        <p:spPr>
          <a:xfrm>
            <a:off x="6318630" y="2045335"/>
            <a:ext cx="10845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80" dirty="0">
                <a:latin typeface="DejaVu Sans"/>
                <a:cs typeface="DejaVu Sans"/>
              </a:rPr>
              <a:t>T</a:t>
            </a:r>
            <a:r>
              <a:rPr sz="1400" spc="-80" dirty="0">
                <a:latin typeface="DejaVu Sans"/>
                <a:cs typeface="DejaVu Sans"/>
              </a:rPr>
              <a:t>-</a:t>
            </a:r>
            <a:r>
              <a:rPr sz="1400" spc="-120" dirty="0">
                <a:latin typeface="DejaVu Sans"/>
                <a:cs typeface="DejaVu Sans"/>
              </a:rPr>
              <a:t>ly</a:t>
            </a:r>
            <a:r>
              <a:rPr sz="1400" spc="-275" dirty="0">
                <a:latin typeface="DejaVu Sans"/>
                <a:cs typeface="DejaVu Sans"/>
              </a:rPr>
              <a:t>m</a:t>
            </a:r>
            <a:r>
              <a:rPr sz="1400" spc="-165" dirty="0">
                <a:latin typeface="DejaVu Sans"/>
                <a:cs typeface="DejaVu Sans"/>
              </a:rPr>
              <a:t>p</a:t>
            </a:r>
            <a:r>
              <a:rPr sz="1400" spc="-160" dirty="0">
                <a:latin typeface="DejaVu Sans"/>
                <a:cs typeface="DejaVu Sans"/>
              </a:rPr>
              <a:t>h</a:t>
            </a:r>
            <a:r>
              <a:rPr sz="1400" spc="-170" dirty="0">
                <a:latin typeface="DejaVu Sans"/>
                <a:cs typeface="DejaVu Sans"/>
              </a:rPr>
              <a:t>oc</a:t>
            </a:r>
            <a:r>
              <a:rPr sz="1400" spc="-160" dirty="0">
                <a:latin typeface="DejaVu Sans"/>
                <a:cs typeface="DejaVu Sans"/>
              </a:rPr>
              <a:t>y</a:t>
            </a:r>
            <a:r>
              <a:rPr sz="1400" spc="-95" dirty="0">
                <a:latin typeface="DejaVu Sans"/>
                <a:cs typeface="DejaVu Sans"/>
              </a:rPr>
              <a:t>t</a:t>
            </a:r>
            <a:r>
              <a:rPr sz="1400" spc="-175" dirty="0">
                <a:latin typeface="DejaVu Sans"/>
                <a:cs typeface="DejaVu Sans"/>
              </a:rPr>
              <a:t>es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7986141" y="1542033"/>
            <a:ext cx="54165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1125" marR="5080" indent="-99060">
              <a:lnSpc>
                <a:spcPct val="100000"/>
              </a:lnSpc>
              <a:spcBef>
                <a:spcPts val="105"/>
              </a:spcBef>
            </a:pPr>
            <a:r>
              <a:rPr sz="1400" spc="-130" dirty="0">
                <a:latin typeface="DejaVu Sans"/>
                <a:cs typeface="DejaVu Sans"/>
              </a:rPr>
              <a:t>P</a:t>
            </a:r>
            <a:r>
              <a:rPr sz="1400" spc="-150" dirty="0">
                <a:latin typeface="DejaVu Sans"/>
                <a:cs typeface="DejaVu Sans"/>
              </a:rPr>
              <a:t>lasma  </a:t>
            </a:r>
            <a:r>
              <a:rPr sz="1400" spc="-135" dirty="0">
                <a:latin typeface="DejaVu Sans"/>
                <a:cs typeface="DejaVu Sans"/>
              </a:rPr>
              <a:t>cells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87" name="object 187"/>
          <p:cNvSpPr/>
          <p:nvPr/>
        </p:nvSpPr>
        <p:spPr>
          <a:xfrm>
            <a:off x="6354698" y="491870"/>
            <a:ext cx="1010157" cy="25488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 txBox="1"/>
          <p:nvPr/>
        </p:nvSpPr>
        <p:spPr>
          <a:xfrm>
            <a:off x="5399278" y="612775"/>
            <a:ext cx="1222375" cy="809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8000"/>
                </a:solidFill>
                <a:latin typeface="Liberation Sans Narrow"/>
                <a:cs typeface="Liberation Sans Narrow"/>
              </a:rPr>
              <a:t>naïve</a:t>
            </a:r>
            <a:endParaRPr sz="1400">
              <a:latin typeface="Liberation Sans Narrow"/>
              <a:cs typeface="Liberation Sans Narrow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39700">
              <a:lnSpc>
                <a:spcPct val="100000"/>
              </a:lnSpc>
              <a:spcBef>
                <a:spcPts val="970"/>
              </a:spcBef>
            </a:pPr>
            <a:r>
              <a:rPr sz="1400" spc="-160" dirty="0">
                <a:latin typeface="DejaVu Sans"/>
                <a:cs typeface="DejaVu Sans"/>
              </a:rPr>
              <a:t>B-lymphocytes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189" name="object 189"/>
          <p:cNvSpPr/>
          <p:nvPr/>
        </p:nvSpPr>
        <p:spPr>
          <a:xfrm>
            <a:off x="2701289" y="139445"/>
            <a:ext cx="2376170" cy="2376170"/>
          </a:xfrm>
          <a:custGeom>
            <a:avLst/>
            <a:gdLst/>
            <a:ahLst/>
            <a:cxnLst/>
            <a:rect l="l" t="t" r="r" b="b"/>
            <a:pathLst>
              <a:path w="2376170" h="2376170">
                <a:moveTo>
                  <a:pt x="0" y="2375916"/>
                </a:moveTo>
                <a:lnTo>
                  <a:pt x="2375916" y="2375916"/>
                </a:lnTo>
                <a:lnTo>
                  <a:pt x="2375916" y="0"/>
                </a:lnTo>
                <a:lnTo>
                  <a:pt x="0" y="0"/>
                </a:lnTo>
                <a:lnTo>
                  <a:pt x="0" y="2375916"/>
                </a:lnTo>
                <a:close/>
              </a:path>
            </a:pathLst>
          </a:custGeom>
          <a:ln w="38100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700527" y="138684"/>
            <a:ext cx="2376170" cy="431800"/>
          </a:xfrm>
          <a:custGeom>
            <a:avLst/>
            <a:gdLst/>
            <a:ahLst/>
            <a:cxnLst/>
            <a:rect l="l" t="t" r="r" b="b"/>
            <a:pathLst>
              <a:path w="2376170" h="431800">
                <a:moveTo>
                  <a:pt x="0" y="431292"/>
                </a:moveTo>
                <a:lnTo>
                  <a:pt x="2375916" y="431292"/>
                </a:lnTo>
                <a:lnTo>
                  <a:pt x="2375916" y="0"/>
                </a:lnTo>
                <a:lnTo>
                  <a:pt x="0" y="0"/>
                </a:lnTo>
                <a:lnTo>
                  <a:pt x="0" y="431292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549396" y="118871"/>
            <a:ext cx="699515" cy="56692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 txBox="1"/>
          <p:nvPr/>
        </p:nvSpPr>
        <p:spPr>
          <a:xfrm>
            <a:off x="3696080" y="172338"/>
            <a:ext cx="3873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4" dirty="0">
                <a:solidFill>
                  <a:srgbClr val="FFFFFF"/>
                </a:solidFill>
                <a:latin typeface="DejaVu Sans"/>
                <a:cs typeface="DejaVu Sans"/>
              </a:rPr>
              <a:t>ALL</a:t>
            </a:r>
            <a:endParaRPr sz="2000">
              <a:latin typeface="DejaVu Sans"/>
              <a:cs typeface="DejaVu Sans"/>
            </a:endParaRPr>
          </a:p>
        </p:txBody>
      </p:sp>
      <p:sp>
        <p:nvSpPr>
          <p:cNvPr id="193" name="object 193"/>
          <p:cNvSpPr/>
          <p:nvPr/>
        </p:nvSpPr>
        <p:spPr>
          <a:xfrm>
            <a:off x="2701289" y="2596133"/>
            <a:ext cx="2376170" cy="4034154"/>
          </a:xfrm>
          <a:custGeom>
            <a:avLst/>
            <a:gdLst/>
            <a:ahLst/>
            <a:cxnLst/>
            <a:rect l="l" t="t" r="r" b="b"/>
            <a:pathLst>
              <a:path w="2376170" h="4034154">
                <a:moveTo>
                  <a:pt x="0" y="4034028"/>
                </a:moveTo>
                <a:lnTo>
                  <a:pt x="2375916" y="4034028"/>
                </a:lnTo>
                <a:lnTo>
                  <a:pt x="2375916" y="0"/>
                </a:lnTo>
                <a:lnTo>
                  <a:pt x="0" y="0"/>
                </a:lnTo>
                <a:lnTo>
                  <a:pt x="0" y="4034028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700527" y="2595372"/>
            <a:ext cx="2376170" cy="431800"/>
          </a:xfrm>
          <a:custGeom>
            <a:avLst/>
            <a:gdLst/>
            <a:ahLst/>
            <a:cxnLst/>
            <a:rect l="l" t="t" r="r" b="b"/>
            <a:pathLst>
              <a:path w="2376170" h="431800">
                <a:moveTo>
                  <a:pt x="0" y="431291"/>
                </a:moveTo>
                <a:lnTo>
                  <a:pt x="2375916" y="431291"/>
                </a:lnTo>
                <a:lnTo>
                  <a:pt x="2375916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493008" y="2577083"/>
            <a:ext cx="810767" cy="566927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 txBox="1"/>
          <p:nvPr/>
        </p:nvSpPr>
        <p:spPr>
          <a:xfrm>
            <a:off x="3639692" y="2630170"/>
            <a:ext cx="4984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14" dirty="0">
                <a:solidFill>
                  <a:srgbClr val="FFFFFF"/>
                </a:solidFill>
                <a:latin typeface="DejaVu Sans"/>
                <a:cs typeface="DejaVu Sans"/>
              </a:rPr>
              <a:t>AM</a:t>
            </a:r>
            <a:r>
              <a:rPr sz="2000" spc="-275" dirty="0">
                <a:solidFill>
                  <a:srgbClr val="FFFFFF"/>
                </a:solidFill>
                <a:latin typeface="DejaVu Sans"/>
                <a:cs typeface="DejaVu Sans"/>
              </a:rPr>
              <a:t>L</a:t>
            </a:r>
            <a:endParaRPr sz="20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714" y="14732"/>
            <a:ext cx="30499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49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6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001013"/>
            <a:ext cx="25025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1780" indent="-259079">
              <a:lnSpc>
                <a:spcPct val="100000"/>
              </a:lnSpc>
              <a:spcBef>
                <a:spcPts val="95"/>
              </a:spcBef>
              <a:buChar char="•"/>
              <a:tabLst>
                <a:tab pos="271780" algn="l"/>
              </a:tabLst>
            </a:pPr>
            <a:r>
              <a:rPr sz="2800" b="1" spc="-215" dirty="0">
                <a:latin typeface="Arial"/>
                <a:cs typeface="Arial"/>
              </a:rPr>
              <a:t>Cytochemistry:</a:t>
            </a:r>
            <a:endParaRPr sz="28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7042" y="1601469"/>
          <a:ext cx="8485505" cy="5095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61895"/>
                <a:gridCol w="2254885"/>
                <a:gridCol w="3768725"/>
              </a:tblGrid>
              <a:tr h="6394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204" dirty="0">
                          <a:solidFill>
                            <a:srgbClr val="FFFFFF"/>
                          </a:solidFill>
                          <a:latin typeface="DejaVu Sans"/>
                          <a:cs typeface="DejaVu Sans"/>
                        </a:rPr>
                        <a:t>Cytochemical</a:t>
                      </a:r>
                      <a:r>
                        <a:rPr sz="1800" spc="-175" dirty="0">
                          <a:solidFill>
                            <a:srgbClr val="FFFFFF"/>
                          </a:solidFill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195" dirty="0">
                          <a:solidFill>
                            <a:srgbClr val="FFFFFF"/>
                          </a:solidFill>
                          <a:latin typeface="DejaVu Sans"/>
                          <a:cs typeface="DejaVu Sans"/>
                        </a:rPr>
                        <a:t>Reaction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170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624840">
                        <a:lnSpc>
                          <a:spcPct val="101099"/>
                        </a:lnSpc>
                        <a:spcBef>
                          <a:spcPts val="215"/>
                        </a:spcBef>
                      </a:pPr>
                      <a:r>
                        <a:rPr sz="1800" spc="-170" dirty="0">
                          <a:solidFill>
                            <a:srgbClr val="FFFFFF"/>
                          </a:solidFill>
                          <a:latin typeface="DejaVu Sans"/>
                          <a:cs typeface="DejaVu Sans"/>
                        </a:rPr>
                        <a:t>Cellular</a:t>
                      </a:r>
                      <a:r>
                        <a:rPr sz="1800" spc="-210" dirty="0">
                          <a:solidFill>
                            <a:srgbClr val="FFFFFF"/>
                          </a:solidFill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204" dirty="0">
                          <a:solidFill>
                            <a:srgbClr val="FFFFFF"/>
                          </a:solidFill>
                          <a:latin typeface="DejaVu Sans"/>
                          <a:cs typeface="DejaVu Sans"/>
                        </a:rPr>
                        <a:t>Element  </a:t>
                      </a:r>
                      <a:r>
                        <a:rPr sz="1800" spc="-200" dirty="0">
                          <a:solidFill>
                            <a:srgbClr val="FFFFFF"/>
                          </a:solidFill>
                          <a:latin typeface="DejaVu Sans"/>
                          <a:cs typeface="DejaVu Sans"/>
                        </a:rPr>
                        <a:t>Stained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800" spc="-200" dirty="0">
                          <a:solidFill>
                            <a:srgbClr val="FFFFFF"/>
                          </a:solidFill>
                          <a:latin typeface="DejaVu Sans"/>
                          <a:cs typeface="DejaVu Sans"/>
                        </a:rPr>
                        <a:t>Blasts</a:t>
                      </a:r>
                      <a:r>
                        <a:rPr sz="1800" spc="-180" dirty="0">
                          <a:solidFill>
                            <a:srgbClr val="FFFFFF"/>
                          </a:solidFill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150" dirty="0">
                          <a:solidFill>
                            <a:srgbClr val="FFFFFF"/>
                          </a:solidFill>
                          <a:latin typeface="DejaVu Sans"/>
                          <a:cs typeface="DejaVu Sans"/>
                        </a:rPr>
                        <a:t>Identified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170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9137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85" dirty="0">
                          <a:latin typeface="DejaVu Sans"/>
                          <a:cs typeface="DejaVu Sans"/>
                        </a:rPr>
                        <a:t>Myeloperoxidase</a:t>
                      </a:r>
                      <a:r>
                        <a:rPr sz="1800" spc="-19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150" dirty="0">
                          <a:latin typeface="DejaVu Sans"/>
                          <a:cs typeface="DejaVu Sans"/>
                        </a:rPr>
                        <a:t>(MPO)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368935">
                        <a:lnSpc>
                          <a:spcPct val="101099"/>
                        </a:lnSpc>
                        <a:spcBef>
                          <a:spcPts val="1300"/>
                        </a:spcBef>
                      </a:pPr>
                      <a:r>
                        <a:rPr sz="1800" spc="-160" dirty="0">
                          <a:latin typeface="DejaVu Sans"/>
                          <a:cs typeface="DejaVu Sans"/>
                        </a:rPr>
                        <a:t>Neutrophil </a:t>
                      </a:r>
                      <a:r>
                        <a:rPr sz="1800" spc="-195" dirty="0">
                          <a:latin typeface="DejaVu Sans"/>
                          <a:cs typeface="DejaVu Sans"/>
                        </a:rPr>
                        <a:t>primary  </a:t>
                      </a:r>
                      <a:r>
                        <a:rPr sz="1800" spc="-204" dirty="0">
                          <a:latin typeface="DejaVu Sans"/>
                          <a:cs typeface="DejaVu Sans"/>
                        </a:rPr>
                        <a:t>granules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9060" marR="1065530">
                        <a:lnSpc>
                          <a:spcPct val="100600"/>
                        </a:lnSpc>
                        <a:spcBef>
                          <a:spcPts val="229"/>
                        </a:spcBef>
                      </a:pPr>
                      <a:r>
                        <a:rPr sz="1800" spc="-175" dirty="0">
                          <a:latin typeface="DejaVu Sans"/>
                          <a:cs typeface="DejaVu Sans"/>
                        </a:rPr>
                        <a:t>Myeloblasts </a:t>
                      </a:r>
                      <a:r>
                        <a:rPr sz="1800" spc="-195" dirty="0">
                          <a:latin typeface="DejaVu Sans"/>
                          <a:cs typeface="DejaVu Sans"/>
                        </a:rPr>
                        <a:t>strong </a:t>
                      </a:r>
                      <a:r>
                        <a:rPr sz="1800" spc="-170" dirty="0">
                          <a:latin typeface="DejaVu Sans"/>
                          <a:cs typeface="DejaVu Sans"/>
                        </a:rPr>
                        <a:t>positive;  </a:t>
                      </a:r>
                      <a:r>
                        <a:rPr sz="1800" spc="-195" dirty="0">
                          <a:latin typeface="DejaVu Sans"/>
                          <a:cs typeface="DejaVu Sans"/>
                        </a:rPr>
                        <a:t>monoblasts </a:t>
                      </a:r>
                      <a:r>
                        <a:rPr sz="1800" spc="-155" dirty="0">
                          <a:latin typeface="DejaVu Sans"/>
                          <a:cs typeface="DejaVu Sans"/>
                        </a:rPr>
                        <a:t>faint </a:t>
                      </a:r>
                      <a:r>
                        <a:rPr sz="1800" spc="-175" dirty="0">
                          <a:latin typeface="DejaVu Sans"/>
                          <a:cs typeface="DejaVu Sans"/>
                        </a:rPr>
                        <a:t>positive  </a:t>
                      </a:r>
                      <a:r>
                        <a:rPr sz="1800" spc="-215" dirty="0">
                          <a:latin typeface="DejaVu Sans"/>
                          <a:cs typeface="DejaVu Sans"/>
                        </a:rPr>
                        <a:t>Lymphoblast</a:t>
                      </a:r>
                      <a:r>
                        <a:rPr sz="1800" spc="-16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210" dirty="0">
                          <a:latin typeface="DejaVu Sans"/>
                          <a:cs typeface="DejaVu Sans"/>
                        </a:rPr>
                        <a:t>Negative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800" spc="-235" dirty="0">
                          <a:latin typeface="DejaVu Sans"/>
                          <a:cs typeface="DejaVu Sans"/>
                        </a:rPr>
                        <a:t>Sudan </a:t>
                      </a:r>
                      <a:r>
                        <a:rPr sz="1800" spc="-210" dirty="0">
                          <a:latin typeface="DejaVu Sans"/>
                          <a:cs typeface="DejaVu Sans"/>
                        </a:rPr>
                        <a:t>Black </a:t>
                      </a:r>
                      <a:r>
                        <a:rPr sz="1800" spc="-260" dirty="0">
                          <a:latin typeface="DejaVu Sans"/>
                          <a:cs typeface="DejaVu Sans"/>
                        </a:rPr>
                        <a:t>B</a:t>
                      </a:r>
                      <a:r>
                        <a:rPr sz="1800" spc="-7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235" dirty="0">
                          <a:latin typeface="DejaVu Sans"/>
                          <a:cs typeface="DejaVu Sans"/>
                        </a:rPr>
                        <a:t>(SBB)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800" spc="-175" dirty="0">
                          <a:latin typeface="DejaVu Sans"/>
                          <a:cs typeface="DejaVu Sans"/>
                        </a:rPr>
                        <a:t>Phospholipids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9060" marR="1064895">
                        <a:lnSpc>
                          <a:spcPct val="100600"/>
                        </a:lnSpc>
                        <a:spcBef>
                          <a:spcPts val="229"/>
                        </a:spcBef>
                      </a:pPr>
                      <a:r>
                        <a:rPr sz="1800" spc="-170" dirty="0">
                          <a:latin typeface="DejaVu Sans"/>
                          <a:cs typeface="DejaVu Sans"/>
                        </a:rPr>
                        <a:t>Myeloblasts </a:t>
                      </a:r>
                      <a:r>
                        <a:rPr sz="1800" spc="-195" dirty="0">
                          <a:latin typeface="DejaVu Sans"/>
                          <a:cs typeface="DejaVu Sans"/>
                        </a:rPr>
                        <a:t>strong </a:t>
                      </a:r>
                      <a:r>
                        <a:rPr sz="1800" spc="-165" dirty="0">
                          <a:latin typeface="DejaVu Sans"/>
                          <a:cs typeface="DejaVu Sans"/>
                        </a:rPr>
                        <a:t>positive;  </a:t>
                      </a:r>
                      <a:r>
                        <a:rPr sz="1800" spc="-195" dirty="0">
                          <a:latin typeface="DejaVu Sans"/>
                          <a:cs typeface="DejaVu Sans"/>
                        </a:rPr>
                        <a:t>monoblasts </a:t>
                      </a:r>
                      <a:r>
                        <a:rPr sz="1800" spc="-155" dirty="0">
                          <a:latin typeface="DejaVu Sans"/>
                          <a:cs typeface="DejaVu Sans"/>
                        </a:rPr>
                        <a:t>faint </a:t>
                      </a:r>
                      <a:r>
                        <a:rPr sz="1800" spc="-175" dirty="0">
                          <a:latin typeface="DejaVu Sans"/>
                          <a:cs typeface="DejaVu Sans"/>
                        </a:rPr>
                        <a:t>positive  </a:t>
                      </a:r>
                      <a:r>
                        <a:rPr sz="1800" spc="-215" dirty="0">
                          <a:latin typeface="DejaVu Sans"/>
                          <a:cs typeface="DejaVu Sans"/>
                        </a:rPr>
                        <a:t>Lymphoblast</a:t>
                      </a:r>
                      <a:r>
                        <a:rPr sz="1800" spc="-16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210" dirty="0">
                          <a:latin typeface="DejaVu Sans"/>
                          <a:cs typeface="DejaVu Sans"/>
                        </a:rPr>
                        <a:t>Negative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185" dirty="0">
                          <a:latin typeface="DejaVu Sans"/>
                          <a:cs typeface="DejaVu Sans"/>
                        </a:rPr>
                        <a:t>Specific</a:t>
                      </a:r>
                      <a:r>
                        <a:rPr sz="1800" spc="-16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210" dirty="0">
                          <a:latin typeface="DejaVu Sans"/>
                          <a:cs typeface="DejaVu Sans"/>
                        </a:rPr>
                        <a:t>esterase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170" dirty="0">
                          <a:latin typeface="DejaVu Sans"/>
                          <a:cs typeface="DejaVu Sans"/>
                        </a:rPr>
                        <a:t>Cellular</a:t>
                      </a:r>
                      <a:r>
                        <a:rPr sz="1800" spc="-16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240" dirty="0">
                          <a:latin typeface="DejaVu Sans"/>
                          <a:cs typeface="DejaVu Sans"/>
                        </a:rPr>
                        <a:t>enzyme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00" dirty="0">
                          <a:latin typeface="DejaVu Sans"/>
                          <a:cs typeface="DejaVu Sans"/>
                        </a:rPr>
                        <a:t>Promyelocyte </a:t>
                      </a:r>
                      <a:r>
                        <a:rPr sz="1800" spc="-229" dirty="0">
                          <a:latin typeface="DejaVu Sans"/>
                          <a:cs typeface="DejaVu Sans"/>
                        </a:rPr>
                        <a:t>stage</a:t>
                      </a:r>
                      <a:r>
                        <a:rPr sz="1800" spc="-12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175" dirty="0">
                          <a:latin typeface="DejaVu Sans"/>
                          <a:cs typeface="DejaVu Sans"/>
                        </a:rPr>
                        <a:t>positive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97790" marR="446405">
                        <a:lnSpc>
                          <a:spcPct val="101099"/>
                        </a:lnSpc>
                        <a:spcBef>
                          <a:spcPts val="225"/>
                        </a:spcBef>
                      </a:pPr>
                      <a:r>
                        <a:rPr sz="1800" spc="-175" dirty="0">
                          <a:latin typeface="DejaVu Sans"/>
                          <a:cs typeface="DejaVu Sans"/>
                        </a:rPr>
                        <a:t>Nonspecific </a:t>
                      </a:r>
                      <a:r>
                        <a:rPr sz="1800" spc="-210" dirty="0">
                          <a:latin typeface="DejaVu Sans"/>
                          <a:cs typeface="DejaVu Sans"/>
                        </a:rPr>
                        <a:t>esterase  </a:t>
                      </a:r>
                      <a:r>
                        <a:rPr sz="1800" spc="-220" dirty="0">
                          <a:latin typeface="DejaVu Sans"/>
                          <a:cs typeface="DejaVu Sans"/>
                        </a:rPr>
                        <a:t>(NSE)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800" spc="-170" dirty="0">
                          <a:latin typeface="DejaVu Sans"/>
                          <a:cs typeface="DejaVu Sans"/>
                        </a:rPr>
                        <a:t>Cellular</a:t>
                      </a:r>
                      <a:r>
                        <a:rPr sz="1800" spc="-16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240" dirty="0">
                          <a:latin typeface="DejaVu Sans"/>
                          <a:cs typeface="DejaVu Sans"/>
                        </a:rPr>
                        <a:t>enzyme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171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9060" marR="1152525">
                        <a:lnSpc>
                          <a:spcPct val="101099"/>
                        </a:lnSpc>
                        <a:spcBef>
                          <a:spcPts val="225"/>
                        </a:spcBef>
                      </a:pPr>
                      <a:r>
                        <a:rPr sz="1800" spc="-165" dirty="0">
                          <a:latin typeface="DejaVu Sans"/>
                          <a:cs typeface="DejaVu Sans"/>
                        </a:rPr>
                        <a:t>Monoblasts </a:t>
                      </a:r>
                      <a:r>
                        <a:rPr sz="1800" spc="-195" dirty="0">
                          <a:latin typeface="DejaVu Sans"/>
                          <a:cs typeface="DejaVu Sans"/>
                        </a:rPr>
                        <a:t>strong </a:t>
                      </a:r>
                      <a:r>
                        <a:rPr sz="1800" spc="-170" dirty="0">
                          <a:latin typeface="DejaVu Sans"/>
                          <a:cs typeface="DejaVu Sans"/>
                        </a:rPr>
                        <a:t>positive  </a:t>
                      </a:r>
                      <a:r>
                        <a:rPr sz="1800" spc="-195" dirty="0">
                          <a:latin typeface="DejaVu Sans"/>
                          <a:cs typeface="DejaVu Sans"/>
                        </a:rPr>
                        <a:t>Others</a:t>
                      </a:r>
                      <a:r>
                        <a:rPr sz="1800" spc="-17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210" dirty="0">
                          <a:latin typeface="DejaVu Sans"/>
                          <a:cs typeface="DejaVu Sans"/>
                        </a:rPr>
                        <a:t>Negative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623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800" spc="-165" dirty="0">
                          <a:latin typeface="DejaVu Sans"/>
                          <a:cs typeface="DejaVu Sans"/>
                        </a:rPr>
                        <a:t>Periodic</a:t>
                      </a:r>
                      <a:r>
                        <a:rPr sz="1800" spc="-16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175" dirty="0">
                          <a:latin typeface="DejaVu Sans"/>
                          <a:cs typeface="DejaVu Sans"/>
                        </a:rPr>
                        <a:t>acid-Schiff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7790" marR="418465" indent="190500">
                        <a:lnSpc>
                          <a:spcPct val="100000"/>
                        </a:lnSpc>
                      </a:pPr>
                      <a:r>
                        <a:rPr sz="1800" spc="-220" dirty="0">
                          <a:latin typeface="DejaVu Sans"/>
                          <a:cs typeface="DejaVu Sans"/>
                        </a:rPr>
                        <a:t>Glycogen </a:t>
                      </a:r>
                      <a:r>
                        <a:rPr sz="1800" spc="-215" dirty="0">
                          <a:latin typeface="DejaVu Sans"/>
                          <a:cs typeface="DejaVu Sans"/>
                        </a:rPr>
                        <a:t>and  </a:t>
                      </a:r>
                      <a:r>
                        <a:rPr sz="1800" spc="-180" dirty="0">
                          <a:latin typeface="DejaVu Sans"/>
                          <a:cs typeface="DejaVu Sans"/>
                        </a:rPr>
                        <a:t>related</a:t>
                      </a:r>
                      <a:r>
                        <a:rPr sz="1800" spc="-21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215" dirty="0">
                          <a:latin typeface="DejaVu Sans"/>
                          <a:cs typeface="DejaVu Sans"/>
                        </a:rPr>
                        <a:t>substances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99060" marR="4470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90" dirty="0">
                          <a:latin typeface="DejaVu Sans"/>
                          <a:cs typeface="DejaVu Sans"/>
                        </a:rPr>
                        <a:t>lymphoblast's </a:t>
                      </a:r>
                      <a:r>
                        <a:rPr sz="1800" spc="-215" dirty="0">
                          <a:latin typeface="DejaVu Sans"/>
                          <a:cs typeface="DejaVu Sans"/>
                        </a:rPr>
                        <a:t>and </a:t>
                      </a:r>
                      <a:r>
                        <a:rPr sz="1800" spc="-185" dirty="0">
                          <a:latin typeface="DejaVu Sans"/>
                          <a:cs typeface="DejaVu Sans"/>
                        </a:rPr>
                        <a:t>pronormoblasts  </a:t>
                      </a:r>
                      <a:r>
                        <a:rPr sz="1800" spc="-210" dirty="0">
                          <a:latin typeface="DejaVu Sans"/>
                          <a:cs typeface="DejaVu Sans"/>
                        </a:rPr>
                        <a:t>Negative </a:t>
                      </a:r>
                      <a:r>
                        <a:rPr sz="1800" spc="-135" dirty="0">
                          <a:latin typeface="DejaVu Sans"/>
                          <a:cs typeface="DejaVu Sans"/>
                        </a:rPr>
                        <a:t>to </a:t>
                      </a:r>
                      <a:r>
                        <a:rPr sz="1800" spc="-175" dirty="0">
                          <a:latin typeface="DejaVu Sans"/>
                          <a:cs typeface="DejaVu Sans"/>
                        </a:rPr>
                        <a:t>Positive</a:t>
                      </a:r>
                      <a:r>
                        <a:rPr sz="1800" spc="-17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120" dirty="0">
                          <a:latin typeface="DejaVu Sans"/>
                          <a:cs typeface="DejaVu Sans"/>
                        </a:rPr>
                        <a:t>.</a:t>
                      </a:r>
                      <a:endParaRPr sz="1800">
                        <a:latin typeface="DejaVu Sans"/>
                        <a:cs typeface="DejaVu Sans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</a:pPr>
                      <a:r>
                        <a:rPr sz="1800" spc="-170" dirty="0">
                          <a:latin typeface="DejaVu Sans"/>
                          <a:cs typeface="DejaVu Sans"/>
                        </a:rPr>
                        <a:t>Myeloblasts </a:t>
                      </a:r>
                      <a:r>
                        <a:rPr sz="1800" spc="-190" dirty="0">
                          <a:latin typeface="DejaVu Sans"/>
                          <a:cs typeface="DejaVu Sans"/>
                        </a:rPr>
                        <a:t>usually</a:t>
                      </a:r>
                      <a:r>
                        <a:rPr sz="1800" spc="-16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200" dirty="0">
                          <a:latin typeface="DejaVu Sans"/>
                          <a:cs typeface="DejaVu Sans"/>
                        </a:rPr>
                        <a:t>negative.</a:t>
                      </a:r>
                      <a:endParaRPr sz="1800">
                        <a:latin typeface="DejaVu Sans"/>
                        <a:cs typeface="DejaVu Sans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800" spc="-195" dirty="0">
                          <a:latin typeface="DejaVu Sans"/>
                          <a:cs typeface="DejaVu Sans"/>
                        </a:rPr>
                        <a:t>Metamyelocyte </a:t>
                      </a:r>
                      <a:r>
                        <a:rPr sz="1800" spc="-175" dirty="0">
                          <a:latin typeface="DejaVu Sans"/>
                          <a:cs typeface="DejaVu Sans"/>
                        </a:rPr>
                        <a:t>&amp; </a:t>
                      </a:r>
                      <a:r>
                        <a:rPr sz="1800" spc="-125" dirty="0">
                          <a:latin typeface="DejaVu Sans"/>
                          <a:cs typeface="DejaVu Sans"/>
                        </a:rPr>
                        <a:t>PMN </a:t>
                      </a:r>
                      <a:r>
                        <a:rPr sz="1800" spc="-204" dirty="0">
                          <a:latin typeface="DejaVu Sans"/>
                          <a:cs typeface="DejaVu Sans"/>
                        </a:rPr>
                        <a:t>Strong</a:t>
                      </a:r>
                      <a:r>
                        <a:rPr sz="1800" spc="-17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365" dirty="0">
                          <a:latin typeface="DejaVu Sans"/>
                          <a:cs typeface="DejaVu Sans"/>
                        </a:rPr>
                        <a:t>+ve</a:t>
                      </a:r>
                      <a:endParaRPr sz="18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9993" y="14732"/>
            <a:ext cx="78232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45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6000" b="1" spc="-280" dirty="0">
                <a:solidFill>
                  <a:srgbClr val="000000"/>
                </a:solidFill>
                <a:latin typeface="Arial"/>
                <a:cs typeface="Arial"/>
              </a:rPr>
              <a:t>Myeloid</a:t>
            </a:r>
            <a:r>
              <a:rPr sz="6000" b="1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6000" b="1" spc="-484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6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740" y="1305813"/>
            <a:ext cx="7988300" cy="426974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28575">
              <a:lnSpc>
                <a:spcPct val="100400"/>
              </a:lnSpc>
              <a:spcBef>
                <a:spcPts val="80"/>
              </a:spcBef>
              <a:buChar char="-"/>
              <a:tabLst>
                <a:tab pos="203200" algn="l"/>
              </a:tabLst>
            </a:pPr>
            <a:r>
              <a:rPr sz="2800" b="1" spc="-140" dirty="0">
                <a:latin typeface="Arial"/>
                <a:cs typeface="Arial"/>
              </a:rPr>
              <a:t>Malignant </a:t>
            </a:r>
            <a:r>
              <a:rPr sz="2800" b="1" spc="-200" dirty="0">
                <a:latin typeface="Arial"/>
                <a:cs typeface="Arial"/>
              </a:rPr>
              <a:t>neoplastic </a:t>
            </a:r>
            <a:r>
              <a:rPr sz="2800" b="1" spc="-145" dirty="0">
                <a:latin typeface="Arial"/>
                <a:cs typeface="Arial"/>
              </a:rPr>
              <a:t>proliferation </a:t>
            </a:r>
            <a:r>
              <a:rPr sz="2800" b="1" spc="-200" dirty="0">
                <a:latin typeface="Arial"/>
                <a:cs typeface="Arial"/>
              </a:rPr>
              <a:t>and accumulation  </a:t>
            </a:r>
            <a:r>
              <a:rPr sz="2800" b="1" spc="-130" dirty="0">
                <a:latin typeface="Arial"/>
                <a:cs typeface="Arial"/>
              </a:rPr>
              <a:t>of </a:t>
            </a:r>
            <a:r>
              <a:rPr sz="2800" b="1" spc="-150" dirty="0">
                <a:latin typeface="Arial"/>
                <a:cs typeface="Arial"/>
              </a:rPr>
              <a:t>immature </a:t>
            </a:r>
            <a:r>
              <a:rPr sz="2800" b="1" spc="-200" dirty="0">
                <a:latin typeface="Arial"/>
                <a:cs typeface="Arial"/>
              </a:rPr>
              <a:t>and </a:t>
            </a:r>
            <a:r>
              <a:rPr sz="2800" b="1" spc="-175" dirty="0">
                <a:latin typeface="Arial"/>
                <a:cs typeface="Arial"/>
              </a:rPr>
              <a:t>nonfunctional </a:t>
            </a:r>
            <a:r>
              <a:rPr sz="2800" b="1" spc="-190" dirty="0">
                <a:latin typeface="Arial"/>
                <a:cs typeface="Arial"/>
              </a:rPr>
              <a:t>myeloid </a:t>
            </a:r>
            <a:r>
              <a:rPr sz="2800" b="1" spc="-140" dirty="0">
                <a:latin typeface="Arial"/>
                <a:cs typeface="Arial"/>
              </a:rPr>
              <a:t>line </a:t>
            </a:r>
            <a:r>
              <a:rPr sz="2800" b="1" spc="-130" dirty="0">
                <a:latin typeface="Arial"/>
                <a:cs typeface="Arial"/>
              </a:rPr>
              <a:t>of </a:t>
            </a:r>
            <a:r>
              <a:rPr sz="2800" b="1" spc="-190" dirty="0">
                <a:latin typeface="Arial"/>
                <a:cs typeface="Arial"/>
              </a:rPr>
              <a:t>blood  </a:t>
            </a:r>
            <a:r>
              <a:rPr sz="2800" b="1" spc="-240" dirty="0">
                <a:latin typeface="Arial"/>
                <a:cs typeface="Arial"/>
              </a:rPr>
              <a:t>cells </a:t>
            </a:r>
            <a:r>
              <a:rPr sz="2800" b="1" spc="-155" dirty="0">
                <a:latin typeface="Arial"/>
                <a:cs typeface="Arial"/>
              </a:rPr>
              <a:t>in </a:t>
            </a:r>
            <a:r>
              <a:rPr sz="2800" b="1" spc="-110" dirty="0">
                <a:latin typeface="Arial"/>
                <a:cs typeface="Arial"/>
              </a:rPr>
              <a:t>the </a:t>
            </a:r>
            <a:r>
              <a:rPr sz="2800" b="1" spc="-195" dirty="0">
                <a:latin typeface="Arial"/>
                <a:cs typeface="Arial"/>
              </a:rPr>
              <a:t>bone </a:t>
            </a:r>
            <a:r>
              <a:rPr sz="2800" b="1" spc="-155" dirty="0">
                <a:latin typeface="Arial"/>
                <a:cs typeface="Arial"/>
              </a:rPr>
              <a:t>marrow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35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buChar char="-"/>
            </a:pPr>
            <a:endParaRPr sz="3300">
              <a:latin typeface="Times New Roman"/>
              <a:cs typeface="Times New Roman"/>
            </a:endParaRPr>
          </a:p>
          <a:p>
            <a:pPr marL="12700" marR="1139190">
              <a:lnSpc>
                <a:spcPct val="100800"/>
              </a:lnSpc>
              <a:buChar char="-"/>
              <a:tabLst>
                <a:tab pos="174625" algn="l"/>
              </a:tabLst>
            </a:pPr>
            <a:r>
              <a:rPr sz="2400" b="1" spc="-229" dirty="0">
                <a:latin typeface="Arial"/>
                <a:cs typeface="Arial"/>
              </a:rPr>
              <a:t>Also </a:t>
            </a:r>
            <a:r>
              <a:rPr sz="2400" b="1" spc="-160" dirty="0">
                <a:latin typeface="Arial"/>
                <a:cs typeface="Arial"/>
              </a:rPr>
              <a:t>known </a:t>
            </a:r>
            <a:r>
              <a:rPr sz="2400" b="1" spc="-265" dirty="0">
                <a:latin typeface="Arial"/>
                <a:cs typeface="Arial"/>
              </a:rPr>
              <a:t>as </a:t>
            </a:r>
            <a:r>
              <a:rPr sz="2400" b="1" spc="-160" dirty="0">
                <a:latin typeface="Arial"/>
                <a:cs typeface="Arial"/>
              </a:rPr>
              <a:t>acute </a:t>
            </a:r>
            <a:r>
              <a:rPr sz="2400" b="1" spc="-204" dirty="0">
                <a:latin typeface="Arial"/>
                <a:cs typeface="Arial"/>
              </a:rPr>
              <a:t>myelogenous </a:t>
            </a:r>
            <a:r>
              <a:rPr sz="2400" b="1" spc="-145" dirty="0">
                <a:latin typeface="Arial"/>
                <a:cs typeface="Arial"/>
              </a:rPr>
              <a:t>leukemia </a:t>
            </a:r>
            <a:r>
              <a:rPr sz="2400" b="1" spc="-130" dirty="0">
                <a:latin typeface="Arial"/>
                <a:cs typeface="Arial"/>
              </a:rPr>
              <a:t>or </a:t>
            </a:r>
            <a:r>
              <a:rPr sz="2400" b="1" spc="-160" dirty="0">
                <a:latin typeface="Arial"/>
                <a:cs typeface="Arial"/>
              </a:rPr>
              <a:t>acute  </a:t>
            </a:r>
            <a:r>
              <a:rPr sz="2400" b="1" spc="-175" dirty="0">
                <a:latin typeface="Arial"/>
                <a:cs typeface="Arial"/>
              </a:rPr>
              <a:t>nonlymphocytic </a:t>
            </a:r>
            <a:r>
              <a:rPr sz="2400" b="1" spc="-150" dirty="0">
                <a:latin typeface="Arial"/>
                <a:cs typeface="Arial"/>
              </a:rPr>
              <a:t>leukemia</a:t>
            </a:r>
            <a:r>
              <a:rPr sz="2400" b="1" spc="-110" dirty="0">
                <a:latin typeface="Arial"/>
                <a:cs typeface="Arial"/>
              </a:rPr>
              <a:t> </a:t>
            </a:r>
            <a:r>
              <a:rPr sz="2400" b="1" spc="-240" dirty="0">
                <a:latin typeface="Arial"/>
                <a:cs typeface="Arial"/>
              </a:rPr>
              <a:t>(ANLL)</a:t>
            </a:r>
            <a:endParaRPr sz="2400">
              <a:latin typeface="Arial"/>
              <a:cs typeface="Arial"/>
            </a:endParaRPr>
          </a:p>
          <a:p>
            <a:pPr marL="173990" indent="-161290">
              <a:lnSpc>
                <a:spcPct val="100000"/>
              </a:lnSpc>
              <a:spcBef>
                <a:spcPts val="1950"/>
              </a:spcBef>
              <a:buChar char="-"/>
              <a:tabLst>
                <a:tab pos="174625" algn="l"/>
              </a:tabLst>
            </a:pPr>
            <a:r>
              <a:rPr sz="2400" b="1" spc="-114" dirty="0">
                <a:latin typeface="Arial"/>
                <a:cs typeface="Arial"/>
              </a:rPr>
              <a:t>Most </a:t>
            </a:r>
            <a:r>
              <a:rPr sz="2400" b="1" spc="-204" dirty="0">
                <a:latin typeface="Arial"/>
                <a:cs typeface="Arial"/>
              </a:rPr>
              <a:t>common </a:t>
            </a:r>
            <a:r>
              <a:rPr sz="2400" b="1" spc="-185" dirty="0">
                <a:latin typeface="Arial"/>
                <a:cs typeface="Arial"/>
              </a:rPr>
              <a:t>Acute </a:t>
            </a:r>
            <a:r>
              <a:rPr sz="2400" b="1" spc="-195" dirty="0">
                <a:latin typeface="Arial"/>
                <a:cs typeface="Arial"/>
              </a:rPr>
              <a:t>Leukemia </a:t>
            </a:r>
            <a:r>
              <a:rPr sz="2400" b="1" spc="-150" dirty="0">
                <a:latin typeface="Arial"/>
                <a:cs typeface="Arial"/>
              </a:rPr>
              <a:t>affecting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adults.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-"/>
            </a:pPr>
            <a:endParaRPr sz="2650">
              <a:latin typeface="Times New Roman"/>
              <a:cs typeface="Times New Roman"/>
            </a:endParaRPr>
          </a:p>
          <a:p>
            <a:pPr marL="173990" indent="-161290">
              <a:lnSpc>
                <a:spcPct val="100000"/>
              </a:lnSpc>
              <a:spcBef>
                <a:spcPts val="5"/>
              </a:spcBef>
              <a:buChar char="-"/>
              <a:tabLst>
                <a:tab pos="174625" algn="l"/>
              </a:tabLst>
            </a:pPr>
            <a:r>
              <a:rPr sz="2400" b="1" spc="-330" dirty="0">
                <a:latin typeface="Arial"/>
                <a:cs typeface="Arial"/>
              </a:rPr>
              <a:t>As </a:t>
            </a:r>
            <a:r>
              <a:rPr sz="2400" b="1" spc="-165" dirty="0">
                <a:latin typeface="Arial"/>
                <a:cs typeface="Arial"/>
              </a:rPr>
              <a:t>an </a:t>
            </a:r>
            <a:r>
              <a:rPr sz="2400" b="1" spc="-185" dirty="0">
                <a:latin typeface="Arial"/>
                <a:cs typeface="Arial"/>
              </a:rPr>
              <a:t>Acute </a:t>
            </a:r>
            <a:r>
              <a:rPr sz="2400" b="1" spc="-180" dirty="0">
                <a:latin typeface="Arial"/>
                <a:cs typeface="Arial"/>
              </a:rPr>
              <a:t>Leukemia, </a:t>
            </a:r>
            <a:r>
              <a:rPr sz="2400" b="1" spc="-210" dirty="0">
                <a:latin typeface="Arial"/>
                <a:cs typeface="Arial"/>
              </a:rPr>
              <a:t>AML </a:t>
            </a:r>
            <a:r>
              <a:rPr sz="2400" b="1" spc="-229" dirty="0">
                <a:latin typeface="Arial"/>
                <a:cs typeface="Arial"/>
              </a:rPr>
              <a:t>progresses </a:t>
            </a:r>
            <a:r>
              <a:rPr sz="2400" b="1" spc="-145" dirty="0">
                <a:latin typeface="Arial"/>
                <a:cs typeface="Arial"/>
              </a:rPr>
              <a:t>rapidly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229" dirty="0">
                <a:latin typeface="Arial"/>
                <a:cs typeface="Arial"/>
              </a:rPr>
              <a:t>is</a:t>
            </a:r>
            <a:r>
              <a:rPr sz="2400" b="1" spc="105" dirty="0">
                <a:latin typeface="Arial"/>
                <a:cs typeface="Arial"/>
              </a:rPr>
              <a:t> </a:t>
            </a:r>
            <a:r>
              <a:rPr sz="2400" b="1" spc="-145" dirty="0">
                <a:latin typeface="Arial"/>
                <a:cs typeface="Arial"/>
              </a:rPr>
              <a:t>typically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400" b="1" spc="-100" dirty="0">
                <a:latin typeface="Arial"/>
                <a:cs typeface="Arial"/>
              </a:rPr>
              <a:t>fatal within </a:t>
            </a:r>
            <a:r>
              <a:rPr sz="2400" b="1" spc="-190" dirty="0">
                <a:latin typeface="Arial"/>
                <a:cs typeface="Arial"/>
              </a:rPr>
              <a:t>weeks </a:t>
            </a:r>
            <a:r>
              <a:rPr sz="2400" b="1" spc="-130" dirty="0">
                <a:latin typeface="Arial"/>
                <a:cs typeface="Arial"/>
              </a:rPr>
              <a:t>or </a:t>
            </a:r>
            <a:r>
              <a:rPr sz="2400" b="1" spc="-185" dirty="0">
                <a:latin typeface="Arial"/>
                <a:cs typeface="Arial"/>
              </a:rPr>
              <a:t>months </a:t>
            </a:r>
            <a:r>
              <a:rPr sz="2400" b="1" spc="-60" dirty="0">
                <a:latin typeface="Arial"/>
                <a:cs typeface="Arial"/>
              </a:rPr>
              <a:t>if left </a:t>
            </a:r>
            <a:r>
              <a:rPr sz="2400" b="1" spc="-120" dirty="0">
                <a:latin typeface="Arial"/>
                <a:cs typeface="Arial"/>
              </a:rPr>
              <a:t>untreated</a:t>
            </a:r>
            <a:r>
              <a:rPr sz="2400" b="1" spc="-160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98573" y="461899"/>
            <a:ext cx="45472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55" dirty="0">
                <a:solidFill>
                  <a:srgbClr val="000000"/>
                </a:solidFill>
              </a:rPr>
              <a:t>Myeloid</a:t>
            </a:r>
            <a:r>
              <a:rPr sz="4400" spc="-450" dirty="0">
                <a:solidFill>
                  <a:srgbClr val="000000"/>
                </a:solidFill>
              </a:rPr>
              <a:t> </a:t>
            </a:r>
            <a:r>
              <a:rPr sz="4400" spc="-445" dirty="0">
                <a:solidFill>
                  <a:srgbClr val="000000"/>
                </a:solidFill>
              </a:rPr>
              <a:t>maturation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381000" y="3834384"/>
            <a:ext cx="1281684" cy="1676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6427" y="3829811"/>
            <a:ext cx="1290955" cy="1685925"/>
          </a:xfrm>
          <a:custGeom>
            <a:avLst/>
            <a:gdLst/>
            <a:ahLst/>
            <a:cxnLst/>
            <a:rect l="l" t="t" r="r" b="b"/>
            <a:pathLst>
              <a:path w="1290955" h="1685925">
                <a:moveTo>
                  <a:pt x="0" y="1685544"/>
                </a:moveTo>
                <a:lnTo>
                  <a:pt x="1290828" y="1685544"/>
                </a:lnTo>
                <a:lnTo>
                  <a:pt x="1290828" y="0"/>
                </a:lnTo>
                <a:lnTo>
                  <a:pt x="0" y="0"/>
                </a:lnTo>
                <a:lnTo>
                  <a:pt x="0" y="16855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28800" y="3834384"/>
            <a:ext cx="1281684" cy="1676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24227" y="3829811"/>
            <a:ext cx="1290955" cy="1685925"/>
          </a:xfrm>
          <a:custGeom>
            <a:avLst/>
            <a:gdLst/>
            <a:ahLst/>
            <a:cxnLst/>
            <a:rect l="l" t="t" r="r" b="b"/>
            <a:pathLst>
              <a:path w="1290955" h="1685925">
                <a:moveTo>
                  <a:pt x="0" y="1685544"/>
                </a:moveTo>
                <a:lnTo>
                  <a:pt x="1290827" y="1685544"/>
                </a:lnTo>
                <a:lnTo>
                  <a:pt x="1290827" y="0"/>
                </a:lnTo>
                <a:lnTo>
                  <a:pt x="0" y="0"/>
                </a:lnTo>
                <a:lnTo>
                  <a:pt x="0" y="16855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76600" y="3834384"/>
            <a:ext cx="1281684" cy="1676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72028" y="3829811"/>
            <a:ext cx="1290955" cy="1685925"/>
          </a:xfrm>
          <a:custGeom>
            <a:avLst/>
            <a:gdLst/>
            <a:ahLst/>
            <a:cxnLst/>
            <a:rect l="l" t="t" r="r" b="b"/>
            <a:pathLst>
              <a:path w="1290954" h="1685925">
                <a:moveTo>
                  <a:pt x="0" y="1685544"/>
                </a:moveTo>
                <a:lnTo>
                  <a:pt x="1290827" y="1685544"/>
                </a:lnTo>
                <a:lnTo>
                  <a:pt x="1290827" y="0"/>
                </a:lnTo>
                <a:lnTo>
                  <a:pt x="0" y="0"/>
                </a:lnTo>
                <a:lnTo>
                  <a:pt x="0" y="16855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24400" y="3834384"/>
            <a:ext cx="1281684" cy="1676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19828" y="3829811"/>
            <a:ext cx="1290955" cy="1685925"/>
          </a:xfrm>
          <a:custGeom>
            <a:avLst/>
            <a:gdLst/>
            <a:ahLst/>
            <a:cxnLst/>
            <a:rect l="l" t="t" r="r" b="b"/>
            <a:pathLst>
              <a:path w="1290954" h="1685925">
                <a:moveTo>
                  <a:pt x="0" y="1685544"/>
                </a:moveTo>
                <a:lnTo>
                  <a:pt x="1290827" y="1685544"/>
                </a:lnTo>
                <a:lnTo>
                  <a:pt x="1290827" y="0"/>
                </a:lnTo>
                <a:lnTo>
                  <a:pt x="0" y="0"/>
                </a:lnTo>
                <a:lnTo>
                  <a:pt x="0" y="16855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72200" y="3834384"/>
            <a:ext cx="1292352" cy="1676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67628" y="3829811"/>
            <a:ext cx="1301750" cy="1685925"/>
          </a:xfrm>
          <a:custGeom>
            <a:avLst/>
            <a:gdLst/>
            <a:ahLst/>
            <a:cxnLst/>
            <a:rect l="l" t="t" r="r" b="b"/>
            <a:pathLst>
              <a:path w="1301750" h="1685925">
                <a:moveTo>
                  <a:pt x="0" y="1685544"/>
                </a:moveTo>
                <a:lnTo>
                  <a:pt x="1301496" y="1685544"/>
                </a:lnTo>
                <a:lnTo>
                  <a:pt x="1301496" y="0"/>
                </a:lnTo>
                <a:lnTo>
                  <a:pt x="0" y="0"/>
                </a:lnTo>
                <a:lnTo>
                  <a:pt x="0" y="16855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20000" y="3834384"/>
            <a:ext cx="1269492" cy="1676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15428" y="3829811"/>
            <a:ext cx="1278890" cy="1685925"/>
          </a:xfrm>
          <a:custGeom>
            <a:avLst/>
            <a:gdLst/>
            <a:ahLst/>
            <a:cxnLst/>
            <a:rect l="l" t="t" r="r" b="b"/>
            <a:pathLst>
              <a:path w="1278890" h="1685925">
                <a:moveTo>
                  <a:pt x="0" y="1685544"/>
                </a:moveTo>
                <a:lnTo>
                  <a:pt x="1278635" y="1685544"/>
                </a:lnTo>
                <a:lnTo>
                  <a:pt x="1278635" y="0"/>
                </a:lnTo>
                <a:lnTo>
                  <a:pt x="0" y="0"/>
                </a:lnTo>
                <a:lnTo>
                  <a:pt x="0" y="16855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72541" y="2008073"/>
            <a:ext cx="11118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myeloblast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55394" y="2008073"/>
            <a:ext cx="13773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promyelocyte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55975" y="2008073"/>
            <a:ext cx="10471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m</a:t>
            </a:r>
            <a:r>
              <a:rPr sz="1800" spc="-30" dirty="0">
                <a:latin typeface="Arial"/>
                <a:cs typeface="Arial"/>
              </a:rPr>
              <a:t>y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l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c</a:t>
            </a:r>
            <a:r>
              <a:rPr sz="1800" spc="-30" dirty="0">
                <a:latin typeface="Arial"/>
                <a:cs typeface="Arial"/>
              </a:rPr>
              <a:t>y</a:t>
            </a:r>
            <a:r>
              <a:rPr sz="1800" dirty="0">
                <a:latin typeface="Arial"/>
                <a:cs typeface="Arial"/>
              </a:rPr>
              <a:t>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724400" y="2615183"/>
            <a:ext cx="1280160" cy="9982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276600" y="2538983"/>
            <a:ext cx="1143000" cy="10881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651375" y="2008073"/>
            <a:ext cx="15544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metamyelocyte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57200" y="2538983"/>
            <a:ext cx="1205484" cy="11247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28800" y="2538983"/>
            <a:ext cx="1295400" cy="113995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20000" y="2615183"/>
            <a:ext cx="1152144" cy="100279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324600" y="2615183"/>
            <a:ext cx="979931" cy="101041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480428" y="2008073"/>
            <a:ext cx="5314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band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23809" y="2008073"/>
            <a:ext cx="102679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neu</a:t>
            </a:r>
            <a:r>
              <a:rPr sz="1800" dirty="0">
                <a:latin typeface="Arial"/>
                <a:cs typeface="Arial"/>
              </a:rPr>
              <a:t>tro</a:t>
            </a:r>
            <a:r>
              <a:rPr sz="1800" spc="-10" dirty="0">
                <a:latin typeface="Arial"/>
                <a:cs typeface="Arial"/>
              </a:rPr>
              <a:t>ph</a:t>
            </a:r>
            <a:r>
              <a:rPr sz="1800" dirty="0">
                <a:latin typeface="Arial"/>
                <a:cs typeface="Arial"/>
              </a:rPr>
              <a:t>il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81000" y="5638800"/>
            <a:ext cx="8458200" cy="838200"/>
          </a:xfrm>
          <a:custGeom>
            <a:avLst/>
            <a:gdLst/>
            <a:ahLst/>
            <a:cxnLst/>
            <a:rect l="l" t="t" r="r" b="b"/>
            <a:pathLst>
              <a:path w="8458200" h="838200">
                <a:moveTo>
                  <a:pt x="0" y="180873"/>
                </a:moveTo>
                <a:lnTo>
                  <a:pt x="7596378" y="180873"/>
                </a:lnTo>
                <a:lnTo>
                  <a:pt x="7596378" y="0"/>
                </a:lnTo>
                <a:lnTo>
                  <a:pt x="8458200" y="419100"/>
                </a:lnTo>
                <a:lnTo>
                  <a:pt x="7596378" y="838200"/>
                </a:lnTo>
                <a:lnTo>
                  <a:pt x="7596378" y="657326"/>
                </a:lnTo>
                <a:lnTo>
                  <a:pt x="0" y="657326"/>
                </a:lnTo>
                <a:lnTo>
                  <a:pt x="0" y="18087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299459" y="5775959"/>
            <a:ext cx="2153412" cy="67970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477895" y="5843727"/>
            <a:ext cx="17729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45" dirty="0">
                <a:solidFill>
                  <a:srgbClr val="FFFFFF"/>
                </a:solidFill>
                <a:latin typeface="Arial"/>
                <a:cs typeface="Arial"/>
              </a:rPr>
              <a:t>MATURATION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745605" y="6645350"/>
            <a:ext cx="2317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1F487C"/>
                </a:solidFill>
                <a:latin typeface="Arial"/>
                <a:cs typeface="Arial"/>
              </a:rPr>
              <a:t>Adapted and modified </a:t>
            </a:r>
            <a:r>
              <a:rPr sz="1000" dirty="0">
                <a:solidFill>
                  <a:srgbClr val="1F487C"/>
                </a:solidFill>
                <a:latin typeface="Arial"/>
                <a:cs typeface="Arial"/>
              </a:rPr>
              <a:t>from </a:t>
            </a:r>
            <a:r>
              <a:rPr sz="1000" spc="-5" dirty="0">
                <a:solidFill>
                  <a:srgbClr val="1F487C"/>
                </a:solidFill>
                <a:latin typeface="Arial"/>
                <a:cs typeface="Arial"/>
              </a:rPr>
              <a:t>U Va</a:t>
            </a:r>
            <a:r>
              <a:rPr sz="1000" spc="-10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1F487C"/>
                </a:solidFill>
                <a:latin typeface="Arial"/>
                <a:cs typeface="Arial"/>
              </a:rPr>
              <a:t>website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50741" y="461899"/>
            <a:ext cx="184277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680" dirty="0">
                <a:solidFill>
                  <a:srgbClr val="000000"/>
                </a:solidFill>
              </a:rPr>
              <a:t>E</a:t>
            </a:r>
            <a:r>
              <a:rPr sz="4400" spc="-395" dirty="0">
                <a:solidFill>
                  <a:srgbClr val="000000"/>
                </a:solidFill>
              </a:rPr>
              <a:t>tiology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495557"/>
            <a:ext cx="7319645" cy="3554729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20" dirty="0">
                <a:latin typeface="DejaVu Sans"/>
                <a:cs typeface="DejaVu Sans"/>
              </a:rPr>
              <a:t>Heredity</a:t>
            </a:r>
            <a:endParaRPr sz="32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55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229" dirty="0">
                <a:latin typeface="DejaVu Sans"/>
                <a:cs typeface="DejaVu Sans"/>
              </a:rPr>
              <a:t>Down</a:t>
            </a:r>
            <a:r>
              <a:rPr sz="2000" spc="-210" dirty="0">
                <a:latin typeface="DejaVu Sans"/>
                <a:cs typeface="DejaVu Sans"/>
              </a:rPr>
              <a:t> </a:t>
            </a:r>
            <a:r>
              <a:rPr sz="2000" spc="-245" dirty="0">
                <a:latin typeface="DejaVu Sans"/>
                <a:cs typeface="DejaVu Sans"/>
              </a:rPr>
              <a:t>syndrome</a:t>
            </a:r>
            <a:endParaRPr sz="20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215" dirty="0">
                <a:latin typeface="DejaVu Sans"/>
                <a:cs typeface="DejaVu Sans"/>
              </a:rPr>
              <a:t>Fanconi </a:t>
            </a:r>
            <a:r>
              <a:rPr sz="2000" spc="-240" dirty="0">
                <a:latin typeface="DejaVu Sans"/>
                <a:cs typeface="DejaVu Sans"/>
              </a:rPr>
              <a:t>anemia</a:t>
            </a:r>
            <a:endParaRPr sz="20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215" dirty="0">
                <a:latin typeface="DejaVu Sans"/>
                <a:cs typeface="DejaVu Sans"/>
              </a:rPr>
              <a:t>Bloom</a:t>
            </a:r>
            <a:r>
              <a:rPr sz="2000" spc="-204" dirty="0">
                <a:latin typeface="DejaVu Sans"/>
                <a:cs typeface="DejaVu Sans"/>
              </a:rPr>
              <a:t> </a:t>
            </a:r>
            <a:r>
              <a:rPr sz="2000" spc="-245" dirty="0">
                <a:latin typeface="DejaVu Sans"/>
                <a:cs typeface="DejaVu Sans"/>
              </a:rPr>
              <a:t>syndrome</a:t>
            </a:r>
            <a:endParaRPr sz="20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215" dirty="0">
                <a:latin typeface="DejaVu Sans"/>
                <a:cs typeface="DejaVu Sans"/>
              </a:rPr>
              <a:t>ataxia-telangiectasia</a:t>
            </a:r>
            <a:endParaRPr sz="20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215" dirty="0">
                <a:latin typeface="DejaVu Sans"/>
                <a:cs typeface="DejaVu Sans"/>
              </a:rPr>
              <a:t>Congenital </a:t>
            </a:r>
            <a:r>
              <a:rPr sz="2000" spc="-200" dirty="0">
                <a:latin typeface="DejaVu Sans"/>
                <a:cs typeface="DejaVu Sans"/>
              </a:rPr>
              <a:t>neutropenia </a:t>
            </a:r>
            <a:r>
              <a:rPr sz="2000" spc="-229" dirty="0">
                <a:latin typeface="DejaVu Sans"/>
                <a:cs typeface="DejaVu Sans"/>
              </a:rPr>
              <a:t>(Kostmann</a:t>
            </a:r>
            <a:r>
              <a:rPr sz="2000" spc="-175" dirty="0">
                <a:latin typeface="DejaVu Sans"/>
                <a:cs typeface="DejaVu Sans"/>
              </a:rPr>
              <a:t> </a:t>
            </a:r>
            <a:r>
              <a:rPr sz="2000" spc="-235" dirty="0">
                <a:latin typeface="DejaVu Sans"/>
                <a:cs typeface="DejaVu Sans"/>
              </a:rPr>
              <a:t>syndrome)</a:t>
            </a:r>
            <a:endParaRPr sz="20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15" dirty="0">
                <a:latin typeface="DejaVu Sans"/>
                <a:cs typeface="DejaVu Sans"/>
              </a:rPr>
              <a:t>Radiation</a:t>
            </a:r>
            <a:endParaRPr sz="32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69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305" dirty="0">
                <a:latin typeface="DejaVu Sans"/>
                <a:cs typeface="DejaVu Sans"/>
              </a:rPr>
              <a:t>High-dose </a:t>
            </a:r>
            <a:r>
              <a:rPr sz="2800" spc="-260" dirty="0">
                <a:latin typeface="DejaVu Sans"/>
                <a:cs typeface="DejaVu Sans"/>
              </a:rPr>
              <a:t>radiation </a:t>
            </a:r>
            <a:r>
              <a:rPr sz="2800" spc="-300" dirty="0">
                <a:latin typeface="DejaVu Sans"/>
                <a:cs typeface="DejaVu Sans"/>
              </a:rPr>
              <a:t>(atomic </a:t>
            </a:r>
            <a:r>
              <a:rPr sz="2800" spc="-355" dirty="0">
                <a:latin typeface="DejaVu Sans"/>
                <a:cs typeface="DejaVu Sans"/>
              </a:rPr>
              <a:t>bombs</a:t>
            </a:r>
            <a:r>
              <a:rPr sz="2800" spc="-55" dirty="0">
                <a:latin typeface="DejaVu Sans"/>
                <a:cs typeface="DejaVu Sans"/>
              </a:rPr>
              <a:t> </a:t>
            </a:r>
            <a:r>
              <a:rPr sz="2800" spc="-295" dirty="0">
                <a:latin typeface="DejaVu Sans"/>
                <a:cs typeface="DejaVu Sans"/>
              </a:rPr>
              <a:t>survivors)</a:t>
            </a:r>
            <a:endParaRPr sz="28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56959" y="0"/>
            <a:ext cx="2724912" cy="3343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45081"/>
            <a:ext cx="3801745" cy="238950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080" indent="-342900">
              <a:lnSpc>
                <a:spcPts val="24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285" dirty="0">
                <a:latin typeface="DejaVu Sans"/>
                <a:cs typeface="DejaVu Sans"/>
              </a:rPr>
              <a:t>chemical </a:t>
            </a:r>
            <a:r>
              <a:rPr sz="2500" spc="-295" dirty="0">
                <a:latin typeface="DejaVu Sans"/>
                <a:cs typeface="DejaVu Sans"/>
              </a:rPr>
              <a:t>and </a:t>
            </a:r>
            <a:r>
              <a:rPr sz="2500" spc="-250" dirty="0">
                <a:latin typeface="DejaVu Sans"/>
                <a:cs typeface="DejaVu Sans"/>
              </a:rPr>
              <a:t>occupational  </a:t>
            </a:r>
            <a:r>
              <a:rPr sz="2500" spc="-295" dirty="0">
                <a:latin typeface="DejaVu Sans"/>
                <a:cs typeface="DejaVu Sans"/>
              </a:rPr>
              <a:t>exposures</a:t>
            </a:r>
            <a:endParaRPr sz="25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3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275" dirty="0">
                <a:latin typeface="DejaVu Sans"/>
                <a:cs typeface="DejaVu Sans"/>
              </a:rPr>
              <a:t>Benzene</a:t>
            </a:r>
            <a:endParaRPr sz="22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225" dirty="0">
                <a:latin typeface="DejaVu Sans"/>
                <a:cs typeface="DejaVu Sans"/>
              </a:rPr>
              <a:t>petroleum</a:t>
            </a:r>
            <a:r>
              <a:rPr sz="2200" spc="-200" dirty="0">
                <a:latin typeface="DejaVu Sans"/>
                <a:cs typeface="DejaVu Sans"/>
              </a:rPr>
              <a:t> </a:t>
            </a:r>
            <a:r>
              <a:rPr sz="2200" spc="-229" dirty="0">
                <a:latin typeface="DejaVu Sans"/>
                <a:cs typeface="DejaVu Sans"/>
              </a:rPr>
              <a:t>products</a:t>
            </a:r>
            <a:endParaRPr sz="22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210" dirty="0">
                <a:latin typeface="DejaVu Sans"/>
                <a:cs typeface="DejaVu Sans"/>
              </a:rPr>
              <a:t>Paint</a:t>
            </a:r>
            <a:endParaRPr sz="22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270" dirty="0">
                <a:latin typeface="DejaVu Sans"/>
                <a:cs typeface="DejaVu Sans"/>
              </a:rPr>
              <a:t>embalming</a:t>
            </a:r>
            <a:r>
              <a:rPr sz="2200" spc="-195" dirty="0">
                <a:latin typeface="DejaVu Sans"/>
                <a:cs typeface="DejaVu Sans"/>
              </a:rPr>
              <a:t> </a:t>
            </a:r>
            <a:r>
              <a:rPr sz="2200" spc="-190" dirty="0">
                <a:latin typeface="DejaVu Sans"/>
                <a:cs typeface="DejaVu Sans"/>
              </a:rPr>
              <a:t>fluids</a:t>
            </a:r>
            <a:endParaRPr sz="22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235" dirty="0">
                <a:latin typeface="DejaVu Sans"/>
                <a:cs typeface="DejaVu Sans"/>
              </a:rPr>
              <a:t>ethylene</a:t>
            </a:r>
            <a:r>
              <a:rPr sz="2200" spc="-195" dirty="0">
                <a:latin typeface="DejaVu Sans"/>
                <a:cs typeface="DejaVu Sans"/>
              </a:rPr>
              <a:t> </a:t>
            </a:r>
            <a:r>
              <a:rPr sz="2200" spc="-245" dirty="0">
                <a:latin typeface="DejaVu Sans"/>
                <a:cs typeface="DejaVu Sans"/>
              </a:rPr>
              <a:t>oxide</a:t>
            </a:r>
            <a:endParaRPr sz="2200">
              <a:latin typeface="DejaVu Sans"/>
              <a:cs typeface="DejaVu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3909440"/>
            <a:ext cx="150812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2200" spc="-225" dirty="0">
                <a:latin typeface="DejaVu Sans"/>
                <a:cs typeface="DejaVu Sans"/>
              </a:rPr>
              <a:t>Herbi</a:t>
            </a:r>
            <a:r>
              <a:rPr sz="2200" spc="-235" dirty="0">
                <a:latin typeface="DejaVu Sans"/>
                <a:cs typeface="DejaVu Sans"/>
              </a:rPr>
              <a:t>c</a:t>
            </a:r>
            <a:r>
              <a:rPr sz="2200" spc="-225" dirty="0">
                <a:latin typeface="DejaVu Sans"/>
                <a:cs typeface="DejaVu Sans"/>
              </a:rPr>
              <a:t>ides</a:t>
            </a:r>
            <a:endParaRPr sz="2200">
              <a:latin typeface="DejaVu Sans"/>
              <a:cs typeface="DejaVu Sans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–"/>
              <a:tabLst>
                <a:tab pos="299085" algn="l"/>
                <a:tab pos="299720" algn="l"/>
              </a:tabLst>
            </a:pPr>
            <a:r>
              <a:rPr sz="2200" spc="-270" dirty="0">
                <a:latin typeface="DejaVu Sans"/>
                <a:cs typeface="DejaVu Sans"/>
              </a:rPr>
              <a:t>smoking</a:t>
            </a:r>
            <a:endParaRPr sz="2200">
              <a:latin typeface="DejaVu Sans"/>
              <a:cs typeface="DejaVu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5340807"/>
            <a:ext cx="13652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latin typeface="Arial"/>
                <a:cs typeface="Arial"/>
              </a:rPr>
              <a:t>•</a:t>
            </a:r>
            <a:endParaRPr sz="2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36975" y="3766820"/>
            <a:ext cx="3981450" cy="263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345" dirty="0">
                <a:latin typeface="DejaVu Sans"/>
                <a:cs typeface="DejaVu Sans"/>
              </a:rPr>
              <a:t>Drugs</a:t>
            </a:r>
            <a:endParaRPr sz="27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1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240" dirty="0">
                <a:latin typeface="DejaVu Sans"/>
                <a:cs typeface="DejaVu Sans"/>
              </a:rPr>
              <a:t>Alkylating</a:t>
            </a:r>
            <a:r>
              <a:rPr sz="2400" spc="-260" dirty="0">
                <a:latin typeface="DejaVu Sans"/>
                <a:cs typeface="DejaVu Sans"/>
              </a:rPr>
              <a:t> </a:t>
            </a:r>
            <a:r>
              <a:rPr sz="2400" spc="-290" dirty="0">
                <a:latin typeface="DejaVu Sans"/>
                <a:cs typeface="DejaVu Sans"/>
              </a:rPr>
              <a:t>agent</a:t>
            </a:r>
            <a:endParaRPr sz="24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400" spc="-285" dirty="0">
                <a:latin typeface="DejaVu Sans"/>
                <a:cs typeface="DejaVu Sans"/>
              </a:rPr>
              <a:t>Topoisomerase </a:t>
            </a:r>
            <a:r>
              <a:rPr sz="2400" spc="-105" dirty="0">
                <a:latin typeface="DejaVu Sans"/>
                <a:cs typeface="DejaVu Sans"/>
              </a:rPr>
              <a:t>II</a:t>
            </a:r>
            <a:r>
              <a:rPr sz="2400" spc="-200" dirty="0">
                <a:latin typeface="DejaVu Sans"/>
                <a:cs typeface="DejaVu Sans"/>
              </a:rPr>
              <a:t> </a:t>
            </a:r>
            <a:r>
              <a:rPr sz="2400" spc="-185" dirty="0">
                <a:latin typeface="DejaVu Sans"/>
                <a:cs typeface="DejaVu Sans"/>
              </a:rPr>
              <a:t>inhibitor</a:t>
            </a:r>
            <a:endParaRPr sz="24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400" spc="-254" dirty="0">
                <a:latin typeface="DejaVu Sans"/>
                <a:cs typeface="DejaVu Sans"/>
              </a:rPr>
              <a:t>Chloramphenicol</a:t>
            </a:r>
            <a:endParaRPr sz="24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260" dirty="0">
                <a:latin typeface="DejaVu Sans"/>
                <a:cs typeface="DejaVu Sans"/>
              </a:rPr>
              <a:t>Phenylbutazone</a:t>
            </a:r>
            <a:endParaRPr sz="24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400" spc="-240" dirty="0">
                <a:latin typeface="DejaVu Sans"/>
                <a:cs typeface="DejaVu Sans"/>
              </a:rPr>
              <a:t>Chloroquine</a:t>
            </a:r>
            <a:endParaRPr sz="24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400" spc="-275" dirty="0">
                <a:latin typeface="DejaVu Sans"/>
                <a:cs typeface="DejaVu Sans"/>
              </a:rPr>
              <a:t>methoxypsoralen</a:t>
            </a:r>
            <a:endParaRPr sz="24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9993" y="14732"/>
            <a:ext cx="78232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45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6000" b="1" spc="-280" dirty="0">
                <a:solidFill>
                  <a:srgbClr val="000000"/>
                </a:solidFill>
                <a:latin typeface="Arial"/>
                <a:cs typeface="Arial"/>
              </a:rPr>
              <a:t>Myeloid</a:t>
            </a:r>
            <a:r>
              <a:rPr sz="6000" b="1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6000" b="1" spc="-484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6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2696" y="1226565"/>
            <a:ext cx="7964170" cy="3860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8140">
              <a:lnSpc>
                <a:spcPct val="100000"/>
              </a:lnSpc>
              <a:spcBef>
                <a:spcPts val="105"/>
              </a:spcBef>
            </a:pPr>
            <a:r>
              <a:rPr sz="3200" b="1" spc="-260" dirty="0">
                <a:latin typeface="Arial"/>
                <a:cs typeface="Arial"/>
              </a:rPr>
              <a:t>Pathophysiology</a:t>
            </a:r>
            <a:endParaRPr sz="3200">
              <a:latin typeface="Arial"/>
              <a:cs typeface="Arial"/>
            </a:endParaRPr>
          </a:p>
          <a:p>
            <a:pPr marL="355600" marR="67310" indent="-342900">
              <a:lnSpc>
                <a:spcPct val="100000"/>
              </a:lnSpc>
              <a:spcBef>
                <a:spcPts val="2805"/>
              </a:spcBef>
              <a:buFont typeface="DejaVu Sans"/>
              <a:buChar char="-"/>
              <a:tabLst>
                <a:tab pos="354965" algn="l"/>
                <a:tab pos="355600" algn="l"/>
                <a:tab pos="3946525" algn="l"/>
              </a:tabLst>
            </a:pPr>
            <a:r>
              <a:rPr sz="2400" b="1" spc="-105" dirty="0">
                <a:latin typeface="Arial"/>
                <a:cs typeface="Arial"/>
              </a:rPr>
              <a:t>In </a:t>
            </a:r>
            <a:r>
              <a:rPr sz="2400" b="1" spc="-160" dirty="0">
                <a:latin typeface="Arial"/>
                <a:cs typeface="Arial"/>
              </a:rPr>
              <a:t>AML, </a:t>
            </a:r>
            <a:r>
              <a:rPr sz="2400" b="1" spc="-150" dirty="0">
                <a:latin typeface="Arial"/>
                <a:cs typeface="Arial"/>
              </a:rPr>
              <a:t>a</a:t>
            </a:r>
            <a:r>
              <a:rPr sz="2400" b="1" spc="-110" dirty="0">
                <a:latin typeface="Arial"/>
                <a:cs typeface="Arial"/>
              </a:rPr>
              <a:t> </a:t>
            </a:r>
            <a:r>
              <a:rPr sz="2400" b="1" spc="-195" dirty="0">
                <a:latin typeface="Arial"/>
                <a:cs typeface="Arial"/>
              </a:rPr>
              <a:t>single</a:t>
            </a:r>
            <a:r>
              <a:rPr sz="2400" b="1" spc="-125" dirty="0">
                <a:latin typeface="Arial"/>
                <a:cs typeface="Arial"/>
              </a:rPr>
              <a:t> </a:t>
            </a:r>
            <a:r>
              <a:rPr sz="2400" b="1" spc="-165" dirty="0">
                <a:latin typeface="Arial"/>
                <a:cs typeface="Arial"/>
              </a:rPr>
              <a:t>myeloblast	</a:t>
            </a:r>
            <a:r>
              <a:rPr sz="2400" b="1" spc="-170" dirty="0">
                <a:latin typeface="Arial"/>
                <a:cs typeface="Arial"/>
              </a:rPr>
              <a:t>genetic </a:t>
            </a:r>
            <a:r>
              <a:rPr sz="2400" b="1" spc="-250" dirty="0">
                <a:latin typeface="Arial"/>
                <a:cs typeface="Arial"/>
              </a:rPr>
              <a:t>changes </a:t>
            </a:r>
            <a:r>
              <a:rPr sz="2400" b="1" spc="-175" dirty="0">
                <a:latin typeface="Arial"/>
                <a:cs typeface="Arial"/>
              </a:rPr>
              <a:t>which </a:t>
            </a:r>
            <a:r>
              <a:rPr sz="2400" b="1" spc="-130" dirty="0">
                <a:latin typeface="Arial"/>
                <a:cs typeface="Arial"/>
              </a:rPr>
              <a:t>"freeze" 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55" dirty="0">
                <a:latin typeface="Arial"/>
                <a:cs typeface="Arial"/>
              </a:rPr>
              <a:t>cell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145" dirty="0">
                <a:latin typeface="Arial"/>
                <a:cs typeface="Arial"/>
              </a:rPr>
              <a:t>its </a:t>
            </a:r>
            <a:r>
              <a:rPr sz="2400" b="1" spc="-130" dirty="0">
                <a:latin typeface="Arial"/>
                <a:cs typeface="Arial"/>
              </a:rPr>
              <a:t>immature </a:t>
            </a:r>
            <a:r>
              <a:rPr sz="2400" b="1" spc="-140" dirty="0">
                <a:latin typeface="Arial"/>
                <a:cs typeface="Arial"/>
              </a:rPr>
              <a:t>state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40" dirty="0">
                <a:latin typeface="Arial"/>
                <a:cs typeface="Arial"/>
              </a:rPr>
              <a:t>prevent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105" dirty="0">
                <a:latin typeface="Arial"/>
                <a:cs typeface="Arial"/>
              </a:rPr>
              <a:t>differentiation.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DejaVu Sans"/>
              <a:buChar char="-"/>
            </a:pPr>
            <a:endParaRPr sz="24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299"/>
              </a:lnSpc>
              <a:buFont typeface="DejaVu Sans"/>
              <a:buChar char="-"/>
              <a:tabLst>
                <a:tab pos="354965" algn="l"/>
                <a:tab pos="355600" algn="l"/>
              </a:tabLst>
            </a:pPr>
            <a:r>
              <a:rPr sz="2400" b="1" spc="-150" dirty="0">
                <a:latin typeface="Arial"/>
                <a:cs typeface="Arial"/>
              </a:rPr>
              <a:t>When </a:t>
            </a:r>
            <a:r>
              <a:rPr sz="2400" b="1" spc="-270" dirty="0">
                <a:latin typeface="Arial"/>
                <a:cs typeface="Arial"/>
              </a:rPr>
              <a:t>such </a:t>
            </a:r>
            <a:r>
              <a:rPr sz="2400" b="1" spc="-150" dirty="0">
                <a:latin typeface="Arial"/>
                <a:cs typeface="Arial"/>
              </a:rPr>
              <a:t>a </a:t>
            </a:r>
            <a:r>
              <a:rPr sz="2400" b="1" spc="-110" dirty="0">
                <a:latin typeface="Arial"/>
                <a:cs typeface="Arial"/>
              </a:rPr>
              <a:t>"differentiation </a:t>
            </a:r>
            <a:r>
              <a:rPr sz="2400" b="1" spc="-135" dirty="0">
                <a:latin typeface="Arial"/>
                <a:cs typeface="Arial"/>
              </a:rPr>
              <a:t>arrest" </a:t>
            </a:r>
            <a:r>
              <a:rPr sz="2400" b="1" spc="-229" dirty="0">
                <a:latin typeface="Arial"/>
                <a:cs typeface="Arial"/>
              </a:rPr>
              <a:t>is </a:t>
            </a:r>
            <a:r>
              <a:rPr sz="2400" b="1" spc="-185" dirty="0">
                <a:latin typeface="Arial"/>
                <a:cs typeface="Arial"/>
              </a:rPr>
              <a:t>combined </a:t>
            </a:r>
            <a:r>
              <a:rPr sz="2400" b="1" spc="-85" dirty="0">
                <a:latin typeface="Arial"/>
                <a:cs typeface="Arial"/>
              </a:rPr>
              <a:t>with </a:t>
            </a:r>
            <a:r>
              <a:rPr sz="2400" b="1" spc="-110" dirty="0">
                <a:latin typeface="Arial"/>
                <a:cs typeface="Arial"/>
              </a:rPr>
              <a:t>other  </a:t>
            </a:r>
            <a:r>
              <a:rPr sz="2400" b="1" spc="-150" dirty="0">
                <a:latin typeface="Arial"/>
                <a:cs typeface="Arial"/>
              </a:rPr>
              <a:t>mutations </a:t>
            </a:r>
            <a:r>
              <a:rPr sz="2400" b="1" spc="-175" dirty="0">
                <a:latin typeface="Arial"/>
                <a:cs typeface="Arial"/>
              </a:rPr>
              <a:t>which </a:t>
            </a:r>
            <a:r>
              <a:rPr sz="2400" b="1" spc="-155" dirty="0">
                <a:latin typeface="Arial"/>
                <a:cs typeface="Arial"/>
              </a:rPr>
              <a:t>disrupt </a:t>
            </a:r>
            <a:r>
              <a:rPr sz="2400" b="1" spc="-235" dirty="0">
                <a:latin typeface="Arial"/>
                <a:cs typeface="Arial"/>
              </a:rPr>
              <a:t>genes </a:t>
            </a:r>
            <a:r>
              <a:rPr sz="2400" b="1" spc="-160" dirty="0">
                <a:latin typeface="Arial"/>
                <a:cs typeface="Arial"/>
              </a:rPr>
              <a:t>controlling </a:t>
            </a:r>
            <a:r>
              <a:rPr sz="2400" b="1" spc="-114" dirty="0">
                <a:latin typeface="Arial"/>
                <a:cs typeface="Arial"/>
              </a:rPr>
              <a:t>proliferation, </a:t>
            </a:r>
            <a:r>
              <a:rPr sz="2400" b="1" spc="-95" dirty="0">
                <a:latin typeface="Arial"/>
                <a:cs typeface="Arial"/>
              </a:rPr>
              <a:t>the  </a:t>
            </a:r>
            <a:r>
              <a:rPr sz="2400" b="1" spc="-145" dirty="0">
                <a:latin typeface="Arial"/>
                <a:cs typeface="Arial"/>
              </a:rPr>
              <a:t>result </a:t>
            </a:r>
            <a:r>
              <a:rPr sz="2400" b="1" spc="-229" dirty="0">
                <a:latin typeface="Arial"/>
                <a:cs typeface="Arial"/>
              </a:rPr>
              <a:t>is </a:t>
            </a:r>
            <a:r>
              <a:rPr sz="2400" b="1" spc="-165" dirty="0">
                <a:latin typeface="Arial"/>
                <a:cs typeface="Arial"/>
              </a:rPr>
              <a:t>an </a:t>
            </a:r>
            <a:r>
              <a:rPr sz="2400" b="1" spc="-155" dirty="0">
                <a:latin typeface="Arial"/>
                <a:cs typeface="Arial"/>
              </a:rPr>
              <a:t>uncontrolled </a:t>
            </a:r>
            <a:r>
              <a:rPr sz="2400" b="1" spc="-140" dirty="0">
                <a:latin typeface="Arial"/>
                <a:cs typeface="Arial"/>
              </a:rPr>
              <a:t>growth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65" dirty="0">
                <a:latin typeface="Arial"/>
                <a:cs typeface="Arial"/>
              </a:rPr>
              <a:t>an </a:t>
            </a:r>
            <a:r>
              <a:rPr sz="2400" b="1" spc="-130" dirty="0">
                <a:latin typeface="Arial"/>
                <a:cs typeface="Arial"/>
              </a:rPr>
              <a:t>immature </a:t>
            </a:r>
            <a:r>
              <a:rPr sz="2400" b="1" spc="-180" dirty="0">
                <a:latin typeface="Arial"/>
                <a:cs typeface="Arial"/>
              </a:rPr>
              <a:t>clone </a:t>
            </a:r>
            <a:r>
              <a:rPr sz="2400" b="1" spc="-110" dirty="0">
                <a:latin typeface="Arial"/>
                <a:cs typeface="Arial"/>
              </a:rPr>
              <a:t>of  </a:t>
            </a:r>
            <a:r>
              <a:rPr sz="2400" b="1" spc="-175" dirty="0">
                <a:latin typeface="Arial"/>
                <a:cs typeface="Arial"/>
              </a:rPr>
              <a:t>cells, </a:t>
            </a:r>
            <a:r>
              <a:rPr sz="2400" b="1" spc="-165" dirty="0">
                <a:latin typeface="Arial"/>
                <a:cs typeface="Arial"/>
              </a:rPr>
              <a:t>leading </a:t>
            </a:r>
            <a:r>
              <a:rPr sz="2400" b="1" spc="-90" dirty="0">
                <a:latin typeface="Arial"/>
                <a:cs typeface="Arial"/>
              </a:rPr>
              <a:t>to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70" dirty="0">
                <a:latin typeface="Arial"/>
                <a:cs typeface="Arial"/>
              </a:rPr>
              <a:t>clinical </a:t>
            </a:r>
            <a:r>
              <a:rPr sz="2400" b="1" spc="-95" dirty="0">
                <a:latin typeface="Arial"/>
                <a:cs typeface="Arial"/>
              </a:rPr>
              <a:t>entity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215" dirty="0">
                <a:latin typeface="Arial"/>
                <a:cs typeface="Arial"/>
              </a:rPr>
              <a:t>AML</a:t>
            </a:r>
            <a:r>
              <a:rPr sz="2400" b="1" spc="-120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69850">
              <a:lnSpc>
                <a:spcPct val="100000"/>
              </a:lnSpc>
              <a:spcBef>
                <a:spcPts val="480"/>
              </a:spcBef>
            </a:pPr>
            <a:r>
              <a:rPr sz="2400" b="1" spc="-65" dirty="0">
                <a:latin typeface="Arial"/>
                <a:cs typeface="Arial"/>
              </a:rPr>
              <a:t>-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9993" y="14732"/>
            <a:ext cx="78232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45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6000" b="1" spc="-280" dirty="0">
                <a:solidFill>
                  <a:srgbClr val="000000"/>
                </a:solidFill>
                <a:latin typeface="Arial"/>
                <a:cs typeface="Arial"/>
              </a:rPr>
              <a:t>Myeloid</a:t>
            </a:r>
            <a:r>
              <a:rPr sz="6000" b="1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6000" b="1" spc="-484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6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0240" y="1226565"/>
            <a:ext cx="7842884" cy="35102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</a:pPr>
            <a:r>
              <a:rPr sz="3200" b="1" spc="-260" dirty="0">
                <a:latin typeface="Arial"/>
                <a:cs typeface="Arial"/>
              </a:rPr>
              <a:t>Pathophysiology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950">
              <a:latin typeface="Times New Roman"/>
              <a:cs typeface="Times New Roman"/>
            </a:endParaRPr>
          </a:p>
          <a:p>
            <a:pPr marL="355600" marR="92075" indent="-342900" algn="just">
              <a:lnSpc>
                <a:spcPct val="100000"/>
              </a:lnSpc>
              <a:buFont typeface="DejaVu Sans"/>
              <a:buChar char="-"/>
              <a:tabLst>
                <a:tab pos="356235" algn="l"/>
              </a:tabLst>
            </a:pPr>
            <a:r>
              <a:rPr sz="2400" b="1" spc="-160" dirty="0">
                <a:latin typeface="Arial"/>
                <a:cs typeface="Arial"/>
              </a:rPr>
              <a:t>Thegrowth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70" dirty="0">
                <a:latin typeface="Arial"/>
                <a:cs typeface="Arial"/>
              </a:rPr>
              <a:t>leukemic </a:t>
            </a:r>
            <a:r>
              <a:rPr sz="2400" b="1" spc="-185" dirty="0">
                <a:latin typeface="Arial"/>
                <a:cs typeface="Arial"/>
              </a:rPr>
              <a:t>clone </a:t>
            </a:r>
            <a:r>
              <a:rPr sz="2400" b="1" spc="-175" dirty="0">
                <a:latin typeface="Arial"/>
                <a:cs typeface="Arial"/>
              </a:rPr>
              <a:t>cells, which tends </a:t>
            </a:r>
            <a:r>
              <a:rPr sz="2400" b="1" spc="-90" dirty="0">
                <a:latin typeface="Arial"/>
                <a:cs typeface="Arial"/>
              </a:rPr>
              <a:t>to </a:t>
            </a:r>
            <a:r>
              <a:rPr sz="2400" b="1" spc="-190" dirty="0">
                <a:latin typeface="Arial"/>
                <a:cs typeface="Arial"/>
              </a:rPr>
              <a:t>displace  </a:t>
            </a:r>
            <a:r>
              <a:rPr sz="2400" b="1" spc="-130" dirty="0">
                <a:latin typeface="Arial"/>
                <a:cs typeface="Arial"/>
              </a:rPr>
              <a:t>or </a:t>
            </a:r>
            <a:r>
              <a:rPr sz="2400" b="1" spc="-105" dirty="0">
                <a:latin typeface="Arial"/>
                <a:cs typeface="Arial"/>
              </a:rPr>
              <a:t>interfere </a:t>
            </a:r>
            <a:r>
              <a:rPr sz="2400" b="1" spc="-80" dirty="0">
                <a:latin typeface="Arial"/>
                <a:cs typeface="Arial"/>
              </a:rPr>
              <a:t>with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45" dirty="0">
                <a:latin typeface="Arial"/>
                <a:cs typeface="Arial"/>
              </a:rPr>
              <a:t>development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40" dirty="0">
                <a:latin typeface="Arial"/>
                <a:cs typeface="Arial"/>
              </a:rPr>
              <a:t>normal </a:t>
            </a:r>
            <a:r>
              <a:rPr sz="2400" b="1" spc="-160" dirty="0">
                <a:latin typeface="Arial"/>
                <a:cs typeface="Arial"/>
              </a:rPr>
              <a:t>blood </a:t>
            </a:r>
            <a:r>
              <a:rPr sz="2400" b="1" spc="-200" dirty="0">
                <a:latin typeface="Arial"/>
                <a:cs typeface="Arial"/>
              </a:rPr>
              <a:t>cells </a:t>
            </a:r>
            <a:r>
              <a:rPr sz="2400" b="1" spc="-135" dirty="0">
                <a:latin typeface="Arial"/>
                <a:cs typeface="Arial"/>
              </a:rPr>
              <a:t>in 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65" dirty="0">
                <a:latin typeface="Arial"/>
                <a:cs typeface="Arial"/>
              </a:rPr>
              <a:t>bone </a:t>
            </a:r>
            <a:r>
              <a:rPr sz="2400" b="1" spc="-135" dirty="0">
                <a:latin typeface="Arial"/>
                <a:cs typeface="Arial"/>
              </a:rPr>
              <a:t>marrow</a:t>
            </a:r>
            <a:r>
              <a:rPr sz="2400" b="1" spc="-145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DejaVu Sans"/>
              <a:buChar char="-"/>
            </a:pPr>
            <a:endParaRPr sz="245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400"/>
              </a:lnSpc>
              <a:buFont typeface="DejaVu Sans"/>
              <a:buChar char="-"/>
              <a:tabLst>
                <a:tab pos="356235" algn="l"/>
              </a:tabLst>
            </a:pPr>
            <a:r>
              <a:rPr sz="2400" b="1" spc="-235" dirty="0">
                <a:latin typeface="Arial"/>
                <a:cs typeface="Arial"/>
              </a:rPr>
              <a:t>This </a:t>
            </a:r>
            <a:r>
              <a:rPr sz="2400" b="1" spc="-185" dirty="0">
                <a:latin typeface="Arial"/>
                <a:cs typeface="Arial"/>
              </a:rPr>
              <a:t>leads </a:t>
            </a:r>
            <a:r>
              <a:rPr sz="2400" b="1" spc="-90" dirty="0">
                <a:latin typeface="Arial"/>
                <a:cs typeface="Arial"/>
              </a:rPr>
              <a:t>to </a:t>
            </a:r>
            <a:r>
              <a:rPr sz="2400" b="1" spc="-130" dirty="0">
                <a:latin typeface="Arial"/>
                <a:cs typeface="Arial"/>
              </a:rPr>
              <a:t>neutropenia, </a:t>
            </a:r>
            <a:r>
              <a:rPr sz="2400" b="1" spc="-135" dirty="0">
                <a:latin typeface="Arial"/>
                <a:cs typeface="Arial"/>
              </a:rPr>
              <a:t>anemia,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45" dirty="0">
                <a:latin typeface="Arial"/>
                <a:cs typeface="Arial"/>
              </a:rPr>
              <a:t>thrombocytopenia.  </a:t>
            </a:r>
            <a:r>
              <a:rPr sz="2400" b="1" spc="-200" dirty="0">
                <a:latin typeface="Arial"/>
                <a:cs typeface="Arial"/>
              </a:rPr>
              <a:t>The </a:t>
            </a:r>
            <a:r>
              <a:rPr sz="2400" b="1" spc="-215" dirty="0">
                <a:latin typeface="Arial"/>
                <a:cs typeface="Arial"/>
              </a:rPr>
              <a:t>symptoms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215" dirty="0">
                <a:latin typeface="Arial"/>
                <a:cs typeface="Arial"/>
              </a:rPr>
              <a:t>AML </a:t>
            </a:r>
            <a:r>
              <a:rPr sz="2400" b="1" spc="-130" dirty="0">
                <a:latin typeface="Arial"/>
                <a:cs typeface="Arial"/>
              </a:rPr>
              <a:t>are </a:t>
            </a:r>
            <a:r>
              <a:rPr sz="2400" b="1" spc="-110" dirty="0">
                <a:latin typeface="Arial"/>
                <a:cs typeface="Arial"/>
              </a:rPr>
              <a:t>often </a:t>
            </a:r>
            <a:r>
              <a:rPr sz="2400" b="1" spc="-165" dirty="0">
                <a:latin typeface="Arial"/>
                <a:cs typeface="Arial"/>
              </a:rPr>
              <a:t>due </a:t>
            </a:r>
            <a:r>
              <a:rPr sz="2400" b="1" spc="-90" dirty="0">
                <a:latin typeface="Arial"/>
                <a:cs typeface="Arial"/>
              </a:rPr>
              <a:t>to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14" dirty="0">
                <a:latin typeface="Arial"/>
                <a:cs typeface="Arial"/>
              </a:rPr>
              <a:t>low </a:t>
            </a:r>
            <a:r>
              <a:rPr sz="2400" b="1" spc="-195" dirty="0">
                <a:latin typeface="Arial"/>
                <a:cs typeface="Arial"/>
              </a:rPr>
              <a:t>numbers </a:t>
            </a:r>
            <a:r>
              <a:rPr sz="2400" b="1" spc="-110" dirty="0">
                <a:latin typeface="Arial"/>
                <a:cs typeface="Arial"/>
              </a:rPr>
              <a:t>of  </a:t>
            </a:r>
            <a:r>
              <a:rPr sz="2400" b="1" spc="-160" dirty="0">
                <a:latin typeface="Arial"/>
                <a:cs typeface="Arial"/>
              </a:rPr>
              <a:t>these </a:t>
            </a:r>
            <a:r>
              <a:rPr sz="2400" b="1" spc="-140" dirty="0">
                <a:latin typeface="Arial"/>
                <a:cs typeface="Arial"/>
              </a:rPr>
              <a:t>normal </a:t>
            </a:r>
            <a:r>
              <a:rPr sz="2400" b="1" spc="-160" dirty="0">
                <a:latin typeface="Arial"/>
                <a:cs typeface="Arial"/>
              </a:rPr>
              <a:t>blood</a:t>
            </a:r>
            <a:r>
              <a:rPr sz="2400" b="1" spc="-100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elements.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5232" y="461899"/>
            <a:ext cx="46507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9" dirty="0">
                <a:solidFill>
                  <a:srgbClr val="000000"/>
                </a:solidFill>
              </a:rPr>
              <a:t>Clinical</a:t>
            </a:r>
            <a:r>
              <a:rPr sz="4400" spc="-420" dirty="0">
                <a:solidFill>
                  <a:srgbClr val="000000"/>
                </a:solidFill>
              </a:rPr>
              <a:t> </a:t>
            </a:r>
            <a:r>
              <a:rPr sz="4400" spc="-425" dirty="0">
                <a:solidFill>
                  <a:srgbClr val="000000"/>
                </a:solidFill>
              </a:rPr>
              <a:t>Presentation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09978"/>
            <a:ext cx="7270750" cy="422148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05" dirty="0">
                <a:latin typeface="DejaVu Sans"/>
                <a:cs typeface="DejaVu Sans"/>
              </a:rPr>
              <a:t>Nonspecific</a:t>
            </a:r>
            <a:r>
              <a:rPr sz="3200" spc="-295" dirty="0">
                <a:latin typeface="DejaVu Sans"/>
                <a:cs typeface="DejaVu Sans"/>
              </a:rPr>
              <a:t> </a:t>
            </a:r>
            <a:r>
              <a:rPr sz="3200" spc="-415" dirty="0">
                <a:latin typeface="DejaVu Sans"/>
                <a:cs typeface="DejaVu Sans"/>
              </a:rPr>
              <a:t>symptoms</a:t>
            </a:r>
            <a:endParaRPr sz="3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55" dirty="0">
                <a:latin typeface="DejaVu Sans"/>
                <a:cs typeface="DejaVu Sans"/>
              </a:rPr>
              <a:t>Fatigue</a:t>
            </a:r>
            <a:endParaRPr sz="3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40" dirty="0">
                <a:latin typeface="DejaVu Sans"/>
                <a:cs typeface="DejaVu Sans"/>
              </a:rPr>
              <a:t>Anorexia</a:t>
            </a:r>
            <a:endParaRPr sz="3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40" dirty="0">
                <a:latin typeface="DejaVu Sans"/>
                <a:cs typeface="DejaVu Sans"/>
              </a:rPr>
              <a:t>Weight</a:t>
            </a:r>
            <a:r>
              <a:rPr sz="3200" spc="-300" dirty="0">
                <a:latin typeface="DejaVu Sans"/>
                <a:cs typeface="DejaVu Sans"/>
              </a:rPr>
              <a:t> </a:t>
            </a:r>
            <a:r>
              <a:rPr sz="3200" spc="-315" dirty="0">
                <a:latin typeface="DejaVu Sans"/>
                <a:cs typeface="DejaVu Sans"/>
              </a:rPr>
              <a:t>loss</a:t>
            </a:r>
            <a:endParaRPr sz="3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70" dirty="0">
                <a:latin typeface="DejaVu Sans"/>
                <a:cs typeface="DejaVu Sans"/>
              </a:rPr>
              <a:t>Fever</a:t>
            </a:r>
            <a:endParaRPr sz="3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25" dirty="0">
                <a:latin typeface="DejaVu Sans"/>
                <a:cs typeface="DejaVu Sans"/>
              </a:rPr>
              <a:t>Bleeding, </a:t>
            </a:r>
            <a:r>
              <a:rPr sz="3200" spc="-430" dirty="0">
                <a:latin typeface="DejaVu Sans"/>
                <a:cs typeface="DejaVu Sans"/>
              </a:rPr>
              <a:t>easy</a:t>
            </a:r>
            <a:r>
              <a:rPr sz="3200" spc="-260" dirty="0">
                <a:latin typeface="DejaVu Sans"/>
                <a:cs typeface="DejaVu Sans"/>
              </a:rPr>
              <a:t> </a:t>
            </a:r>
            <a:r>
              <a:rPr sz="3200" spc="-320" dirty="0">
                <a:latin typeface="DejaVu Sans"/>
                <a:cs typeface="DejaVu Sans"/>
              </a:rPr>
              <a:t>bruising</a:t>
            </a:r>
            <a:endParaRPr sz="3200">
              <a:latin typeface="DejaVu Sans"/>
              <a:cs typeface="DejaVu Sans"/>
            </a:endParaRPr>
          </a:p>
          <a:p>
            <a:pPr marL="355600" marR="5080" indent="-342900">
              <a:lnSpc>
                <a:spcPts val="3460"/>
              </a:lnSpc>
              <a:spcBef>
                <a:spcPts val="8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60" dirty="0">
                <a:latin typeface="DejaVu Sans"/>
                <a:cs typeface="DejaVu Sans"/>
              </a:rPr>
              <a:t>Bone </a:t>
            </a:r>
            <a:r>
              <a:rPr sz="3200" spc="-305" dirty="0">
                <a:latin typeface="DejaVu Sans"/>
                <a:cs typeface="DejaVu Sans"/>
              </a:rPr>
              <a:t>pain, </a:t>
            </a:r>
            <a:r>
              <a:rPr sz="3200" spc="-370" dirty="0">
                <a:latin typeface="DejaVu Sans"/>
                <a:cs typeface="DejaVu Sans"/>
              </a:rPr>
              <a:t>lymphadenopathy, </a:t>
            </a:r>
            <a:r>
              <a:rPr sz="3200" spc="-315" dirty="0">
                <a:latin typeface="DejaVu Sans"/>
                <a:cs typeface="DejaVu Sans"/>
              </a:rPr>
              <a:t>nonspecific  </a:t>
            </a:r>
            <a:r>
              <a:rPr sz="3200" spc="-360" dirty="0">
                <a:latin typeface="DejaVu Sans"/>
                <a:cs typeface="DejaVu Sans"/>
              </a:rPr>
              <a:t>cough, </a:t>
            </a:r>
            <a:r>
              <a:rPr sz="3200" spc="-365" dirty="0">
                <a:latin typeface="DejaVu Sans"/>
                <a:cs typeface="DejaVu Sans"/>
              </a:rPr>
              <a:t>headache, </a:t>
            </a:r>
            <a:r>
              <a:rPr sz="3200" spc="-240" dirty="0">
                <a:latin typeface="DejaVu Sans"/>
                <a:cs typeface="DejaVu Sans"/>
              </a:rPr>
              <a:t>or</a:t>
            </a:r>
            <a:r>
              <a:rPr sz="3200" spc="-170" dirty="0">
                <a:latin typeface="DejaVu Sans"/>
                <a:cs typeface="DejaVu Sans"/>
              </a:rPr>
              <a:t> </a:t>
            </a:r>
            <a:r>
              <a:rPr sz="3200" spc="-320" dirty="0">
                <a:latin typeface="DejaVu Sans"/>
                <a:cs typeface="DejaVu Sans"/>
              </a:rPr>
              <a:t>diaphoresis</a:t>
            </a:r>
            <a:endParaRPr sz="32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7801" y="461899"/>
            <a:ext cx="49530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75" dirty="0">
                <a:solidFill>
                  <a:srgbClr val="000000"/>
                </a:solidFill>
              </a:rPr>
              <a:t>Physical</a:t>
            </a:r>
            <a:r>
              <a:rPr sz="4400" spc="-445" dirty="0">
                <a:solidFill>
                  <a:srgbClr val="000000"/>
                </a:solidFill>
              </a:rPr>
              <a:t> </a:t>
            </a:r>
            <a:r>
              <a:rPr sz="4400" spc="-465" dirty="0" err="1" smtClean="0">
                <a:solidFill>
                  <a:srgbClr val="000000"/>
                </a:solidFill>
              </a:rPr>
              <a:t>Findi</a:t>
            </a:r>
            <a:r>
              <a:rPr lang="en-US" sz="4400" spc="-465" dirty="0" smtClean="0">
                <a:solidFill>
                  <a:srgbClr val="000000"/>
                </a:solidFill>
              </a:rPr>
              <a:t> </a:t>
            </a:r>
            <a:r>
              <a:rPr sz="4400" spc="-465" dirty="0" err="1" smtClean="0">
                <a:solidFill>
                  <a:srgbClr val="000000"/>
                </a:solidFill>
              </a:rPr>
              <a:t>ngs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6666865" cy="353822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70" dirty="0">
                <a:latin typeface="DejaVu Sans"/>
                <a:cs typeface="DejaVu Sans"/>
              </a:rPr>
              <a:t>Fever</a:t>
            </a:r>
            <a:endParaRPr sz="3200" dirty="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85" dirty="0">
                <a:latin typeface="DejaVu Sans"/>
                <a:cs typeface="DejaVu Sans"/>
              </a:rPr>
              <a:t>Splenomegaly</a:t>
            </a:r>
            <a:endParaRPr sz="3200" dirty="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90" dirty="0">
                <a:latin typeface="DejaVu Sans"/>
                <a:cs typeface="DejaVu Sans"/>
              </a:rPr>
              <a:t>Hepatomegaly</a:t>
            </a:r>
            <a:endParaRPr sz="3200" dirty="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90" dirty="0">
                <a:latin typeface="DejaVu Sans"/>
                <a:cs typeface="DejaVu Sans"/>
              </a:rPr>
              <a:t>Lymphadenopathy</a:t>
            </a:r>
            <a:endParaRPr sz="3200" dirty="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30" dirty="0">
                <a:latin typeface="DejaVu Sans"/>
                <a:cs typeface="DejaVu Sans"/>
              </a:rPr>
              <a:t>Sternal</a:t>
            </a:r>
            <a:r>
              <a:rPr sz="3200" spc="-290" dirty="0">
                <a:latin typeface="DejaVu Sans"/>
                <a:cs typeface="DejaVu Sans"/>
              </a:rPr>
              <a:t> </a:t>
            </a:r>
            <a:r>
              <a:rPr sz="3200" spc="-345" dirty="0">
                <a:latin typeface="DejaVu Sans"/>
                <a:cs typeface="DejaVu Sans"/>
              </a:rPr>
              <a:t>tenderness</a:t>
            </a:r>
            <a:endParaRPr sz="3200" dirty="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75" dirty="0">
                <a:latin typeface="DejaVu Sans"/>
                <a:cs typeface="DejaVu Sans"/>
              </a:rPr>
              <a:t>Evidence </a:t>
            </a:r>
            <a:r>
              <a:rPr sz="3200" spc="-215" dirty="0">
                <a:latin typeface="DejaVu Sans"/>
                <a:cs typeface="DejaVu Sans"/>
              </a:rPr>
              <a:t>of </a:t>
            </a:r>
            <a:r>
              <a:rPr sz="3200" spc="-280" dirty="0">
                <a:latin typeface="DejaVu Sans"/>
                <a:cs typeface="DejaVu Sans"/>
              </a:rPr>
              <a:t>infection </a:t>
            </a:r>
            <a:r>
              <a:rPr sz="3200" spc="-375" dirty="0">
                <a:latin typeface="DejaVu Sans"/>
                <a:cs typeface="DejaVu Sans"/>
              </a:rPr>
              <a:t>and</a:t>
            </a:r>
            <a:r>
              <a:rPr sz="3200" spc="-270" dirty="0">
                <a:latin typeface="DejaVu Sans"/>
                <a:cs typeface="DejaVu Sans"/>
              </a:rPr>
              <a:t> </a:t>
            </a:r>
            <a:r>
              <a:rPr sz="3200" spc="-370" dirty="0">
                <a:latin typeface="DejaVu Sans"/>
                <a:cs typeface="DejaVu Sans"/>
              </a:rPr>
              <a:t>hemorrhage</a:t>
            </a:r>
            <a:endParaRPr sz="3200" dirty="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6985" y="461899"/>
            <a:ext cx="405257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625" dirty="0">
                <a:solidFill>
                  <a:srgbClr val="000000"/>
                </a:solidFill>
              </a:rPr>
              <a:t>Gum</a:t>
            </a:r>
            <a:r>
              <a:rPr sz="4400" spc="-475" dirty="0">
                <a:solidFill>
                  <a:srgbClr val="000000"/>
                </a:solidFill>
              </a:rPr>
              <a:t> </a:t>
            </a:r>
            <a:r>
              <a:rPr sz="4400" spc="-459" dirty="0">
                <a:solidFill>
                  <a:srgbClr val="000000"/>
                </a:solidFill>
              </a:rPr>
              <a:t>hypertrophy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838200" y="1752600"/>
            <a:ext cx="7620000" cy="47975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1122" y="461899"/>
            <a:ext cx="33820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50" dirty="0">
                <a:solidFill>
                  <a:srgbClr val="000000"/>
                </a:solidFill>
              </a:rPr>
              <a:t>Leukemia</a:t>
            </a:r>
            <a:r>
              <a:rPr sz="4400" spc="-475" dirty="0">
                <a:solidFill>
                  <a:srgbClr val="000000"/>
                </a:solidFill>
              </a:rPr>
              <a:t> </a:t>
            </a:r>
            <a:r>
              <a:rPr sz="4400" spc="-415" dirty="0">
                <a:solidFill>
                  <a:srgbClr val="000000"/>
                </a:solidFill>
              </a:rPr>
              <a:t>cutis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467868" y="1844039"/>
            <a:ext cx="8136635" cy="40614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9993" y="0"/>
            <a:ext cx="78232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45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6000" b="1" spc="-280" dirty="0">
                <a:solidFill>
                  <a:srgbClr val="000000"/>
                </a:solidFill>
                <a:latin typeface="Arial"/>
                <a:cs typeface="Arial"/>
              </a:rPr>
              <a:t>Myeloid</a:t>
            </a:r>
            <a:r>
              <a:rPr sz="6000" b="1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6000" b="1" spc="-484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6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3430" y="1458213"/>
            <a:ext cx="29781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00" dirty="0">
                <a:latin typeface="Arial"/>
                <a:cs typeface="Arial"/>
              </a:rPr>
              <a:t>Laboratory</a:t>
            </a:r>
            <a:r>
              <a:rPr sz="2800" b="1" spc="-175" dirty="0">
                <a:latin typeface="Arial"/>
                <a:cs typeface="Arial"/>
              </a:rPr>
              <a:t> </a:t>
            </a:r>
            <a:r>
              <a:rPr sz="2800" b="1" spc="-215" dirty="0">
                <a:latin typeface="Arial"/>
                <a:cs typeface="Arial"/>
              </a:rPr>
              <a:t>findings: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2983" y="1981326"/>
            <a:ext cx="5480685" cy="1086485"/>
          </a:xfrm>
          <a:prstGeom prst="rect">
            <a:avLst/>
          </a:prstGeom>
        </p:spPr>
        <p:txBody>
          <a:bodyPr vert="horz" wrap="square" lIns="0" tIns="177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sz="2400" b="1" spc="-95" dirty="0">
                <a:latin typeface="Arial"/>
                <a:cs typeface="Arial"/>
              </a:rPr>
              <a:t>1- </a:t>
            </a:r>
            <a:r>
              <a:rPr sz="2400" b="1" spc="-155" dirty="0">
                <a:latin typeface="Arial"/>
                <a:cs typeface="Arial"/>
              </a:rPr>
              <a:t>Peripheral</a:t>
            </a:r>
            <a:r>
              <a:rPr sz="2400" b="1" spc="-165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Blood:</a:t>
            </a:r>
            <a:endParaRPr sz="2400">
              <a:latin typeface="Arial"/>
              <a:cs typeface="Arial"/>
            </a:endParaRPr>
          </a:p>
          <a:p>
            <a:pPr marL="154940">
              <a:lnSpc>
                <a:spcPct val="100000"/>
              </a:lnSpc>
              <a:spcBef>
                <a:spcPts val="1295"/>
              </a:spcBef>
            </a:pPr>
            <a:r>
              <a:rPr sz="2400" b="1" spc="-65" dirty="0">
                <a:latin typeface="Arial"/>
                <a:cs typeface="Arial"/>
              </a:rPr>
              <a:t>- </a:t>
            </a:r>
            <a:r>
              <a:rPr sz="2400" b="1" spc="-200" dirty="0">
                <a:latin typeface="Arial"/>
                <a:cs typeface="Arial"/>
              </a:rPr>
              <a:t>The </a:t>
            </a:r>
            <a:r>
              <a:rPr sz="2400" b="1" spc="-165" dirty="0">
                <a:latin typeface="Arial"/>
                <a:cs typeface="Arial"/>
              </a:rPr>
              <a:t>leukocyte </a:t>
            </a:r>
            <a:r>
              <a:rPr sz="2400" b="1" spc="-175" dirty="0">
                <a:latin typeface="Arial"/>
                <a:cs typeface="Arial"/>
              </a:rPr>
              <a:t>count </a:t>
            </a:r>
            <a:r>
              <a:rPr sz="2400" b="1" spc="-220" dirty="0">
                <a:latin typeface="Arial"/>
                <a:cs typeface="Arial"/>
              </a:rPr>
              <a:t>ranges </a:t>
            </a:r>
            <a:r>
              <a:rPr sz="2400" b="1" spc="-130" dirty="0">
                <a:latin typeface="Arial"/>
                <a:cs typeface="Arial"/>
              </a:rPr>
              <a:t>from </a:t>
            </a:r>
            <a:r>
              <a:rPr sz="2400" b="1" spc="-210" dirty="0">
                <a:latin typeface="Arial"/>
                <a:cs typeface="Arial"/>
              </a:rPr>
              <a:t>&lt;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150" dirty="0">
                <a:latin typeface="Arial"/>
                <a:cs typeface="Arial"/>
              </a:rPr>
              <a:t>1X10</a:t>
            </a:r>
            <a:r>
              <a:rPr sz="2400" b="1" spc="-225" baseline="24305" dirty="0">
                <a:latin typeface="Arial"/>
                <a:cs typeface="Arial"/>
              </a:rPr>
              <a:t>9</a:t>
            </a:r>
            <a:endParaRPr sz="2400" baseline="24305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46114" y="2676271"/>
            <a:ext cx="17475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6559" algn="l"/>
              </a:tabLst>
            </a:pPr>
            <a:r>
              <a:rPr sz="2400" b="1" spc="-90" dirty="0">
                <a:latin typeface="Arial"/>
                <a:cs typeface="Arial"/>
              </a:rPr>
              <a:t>to	</a:t>
            </a:r>
            <a:r>
              <a:rPr sz="2400" b="1" spc="-150" dirty="0">
                <a:latin typeface="Arial"/>
                <a:cs typeface="Arial"/>
              </a:rPr>
              <a:t>&gt;100X10</a:t>
            </a:r>
            <a:r>
              <a:rPr sz="2400" b="1" spc="-225" baseline="24305" dirty="0">
                <a:latin typeface="Arial"/>
                <a:cs typeface="Arial"/>
              </a:rPr>
              <a:t>9</a:t>
            </a:r>
            <a:r>
              <a:rPr sz="2400" b="1" spc="-97" baseline="2430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324" y="3289172"/>
            <a:ext cx="6523990" cy="1410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Char char="-"/>
              <a:tabLst>
                <a:tab pos="174625" algn="l"/>
              </a:tabLst>
            </a:pPr>
            <a:r>
              <a:rPr sz="2400" b="1" spc="-215" dirty="0">
                <a:latin typeface="Arial"/>
                <a:cs typeface="Arial"/>
              </a:rPr>
              <a:t>Presence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60" dirty="0">
                <a:latin typeface="Arial"/>
                <a:cs typeface="Arial"/>
              </a:rPr>
              <a:t>blast </a:t>
            </a:r>
            <a:r>
              <a:rPr sz="2400" b="1" spc="-175" dirty="0">
                <a:latin typeface="Arial"/>
                <a:cs typeface="Arial"/>
              </a:rPr>
              <a:t>on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60" dirty="0">
                <a:latin typeface="Arial"/>
                <a:cs typeface="Arial"/>
              </a:rPr>
              <a:t>blood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195" dirty="0">
                <a:latin typeface="Arial"/>
                <a:cs typeface="Arial"/>
              </a:rPr>
              <a:t>smear.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-"/>
            </a:pPr>
            <a:endParaRPr sz="19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buChar char="-"/>
              <a:tabLst>
                <a:tab pos="174625" algn="l"/>
              </a:tabLst>
            </a:pPr>
            <a:r>
              <a:rPr sz="2400" b="1" spc="-165" dirty="0">
                <a:latin typeface="Arial"/>
                <a:cs typeface="Arial"/>
              </a:rPr>
              <a:t>Neoplastic </a:t>
            </a:r>
            <a:r>
              <a:rPr sz="2400" b="1" spc="-160" dirty="0">
                <a:latin typeface="Arial"/>
                <a:cs typeface="Arial"/>
              </a:rPr>
              <a:t>blast </a:t>
            </a:r>
            <a:r>
              <a:rPr sz="2400" b="1" spc="-180" dirty="0">
                <a:latin typeface="Arial"/>
                <a:cs typeface="Arial"/>
              </a:rPr>
              <a:t>have </a:t>
            </a:r>
            <a:r>
              <a:rPr sz="2400" b="1" spc="-100" dirty="0">
                <a:latin typeface="Arial"/>
                <a:cs typeface="Arial"/>
              </a:rPr>
              <a:t>few </a:t>
            </a:r>
            <a:r>
              <a:rPr sz="2400" b="1" spc="-200" dirty="0">
                <a:latin typeface="Arial"/>
                <a:cs typeface="Arial"/>
              </a:rPr>
              <a:t>granules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275" dirty="0">
                <a:latin typeface="Arial"/>
                <a:cs typeface="Arial"/>
              </a:rPr>
              <a:t>RNA </a:t>
            </a:r>
            <a:r>
              <a:rPr sz="2400" b="1" spc="-175" dirty="0">
                <a:latin typeface="Arial"/>
                <a:cs typeface="Arial"/>
              </a:rPr>
              <a:t>rich  </a:t>
            </a:r>
            <a:r>
              <a:rPr sz="2400" b="1" spc="-170" dirty="0">
                <a:latin typeface="Arial"/>
                <a:cs typeface="Arial"/>
              </a:rPr>
              <a:t>cytoplasm.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9993" y="0"/>
            <a:ext cx="78232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45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6000" b="1" spc="-280" dirty="0">
                <a:solidFill>
                  <a:srgbClr val="000000"/>
                </a:solidFill>
                <a:latin typeface="Arial"/>
                <a:cs typeface="Arial"/>
              </a:rPr>
              <a:t>Myeloid</a:t>
            </a:r>
            <a:r>
              <a:rPr sz="6000" b="1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6000" b="1" spc="-484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6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3430" y="1458213"/>
            <a:ext cx="8071484" cy="4508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00" dirty="0">
                <a:latin typeface="Arial"/>
                <a:cs typeface="Arial"/>
              </a:rPr>
              <a:t>Laboratory</a:t>
            </a:r>
            <a:r>
              <a:rPr sz="2800" b="1" spc="-125" dirty="0">
                <a:latin typeface="Arial"/>
                <a:cs typeface="Arial"/>
              </a:rPr>
              <a:t> </a:t>
            </a:r>
            <a:r>
              <a:rPr sz="2800" b="1" spc="-215" dirty="0">
                <a:latin typeface="Arial"/>
                <a:cs typeface="Arial"/>
              </a:rPr>
              <a:t>findings: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50">
              <a:latin typeface="Times New Roman"/>
              <a:cs typeface="Times New Roman"/>
            </a:endParaRPr>
          </a:p>
          <a:p>
            <a:pPr marL="203200">
              <a:lnSpc>
                <a:spcPct val="100000"/>
              </a:lnSpc>
              <a:buChar char="-"/>
              <a:tabLst>
                <a:tab pos="365760" algn="l"/>
              </a:tabLst>
            </a:pPr>
            <a:r>
              <a:rPr sz="2400" b="1" spc="-160" dirty="0">
                <a:latin typeface="Arial"/>
                <a:cs typeface="Arial"/>
              </a:rPr>
              <a:t>Erythrocyte </a:t>
            </a:r>
            <a:r>
              <a:rPr sz="2400" b="1" spc="-175" dirty="0">
                <a:latin typeface="Arial"/>
                <a:cs typeface="Arial"/>
              </a:rPr>
              <a:t>decreased, </a:t>
            </a:r>
            <a:r>
              <a:rPr sz="2400" b="1" spc="-200" dirty="0">
                <a:latin typeface="Arial"/>
                <a:cs typeface="Arial"/>
              </a:rPr>
              <a:t>Hb </a:t>
            </a:r>
            <a:r>
              <a:rPr sz="2400" b="1" spc="-240" dirty="0">
                <a:latin typeface="Arial"/>
                <a:cs typeface="Arial"/>
              </a:rPr>
              <a:t>less </a:t>
            </a:r>
            <a:r>
              <a:rPr sz="2400" b="1" spc="-125" dirty="0">
                <a:latin typeface="Arial"/>
                <a:cs typeface="Arial"/>
              </a:rPr>
              <a:t>than</a:t>
            </a:r>
            <a:r>
              <a:rPr sz="2400" b="1" spc="105" dirty="0">
                <a:latin typeface="Arial"/>
                <a:cs typeface="Arial"/>
              </a:rPr>
              <a:t> </a:t>
            </a:r>
            <a:r>
              <a:rPr sz="2400" b="1" spc="-70" dirty="0">
                <a:latin typeface="Arial"/>
                <a:cs typeface="Arial"/>
              </a:rPr>
              <a:t>10g/dl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-"/>
            </a:pPr>
            <a:endParaRPr sz="2000">
              <a:latin typeface="Times New Roman"/>
              <a:cs typeface="Times New Roman"/>
            </a:endParaRPr>
          </a:p>
          <a:p>
            <a:pPr marL="203200" marR="565150">
              <a:lnSpc>
                <a:spcPct val="100499"/>
              </a:lnSpc>
              <a:buChar char="-"/>
              <a:tabLst>
                <a:tab pos="365760" algn="l"/>
              </a:tabLst>
            </a:pPr>
            <a:r>
              <a:rPr sz="2400" b="1" spc="-175" dirty="0">
                <a:latin typeface="Arial"/>
                <a:cs typeface="Arial"/>
              </a:rPr>
              <a:t>Slightly </a:t>
            </a:r>
            <a:r>
              <a:rPr sz="2400" b="1" spc="-160" dirty="0">
                <a:latin typeface="Arial"/>
                <a:cs typeface="Arial"/>
              </a:rPr>
              <a:t>Macrocytic </a:t>
            </a:r>
            <a:r>
              <a:rPr sz="2400" b="1" spc="-215" dirty="0">
                <a:latin typeface="Arial"/>
                <a:cs typeface="Arial"/>
              </a:rPr>
              <a:t>because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14" dirty="0">
                <a:latin typeface="Arial"/>
                <a:cs typeface="Arial"/>
              </a:rPr>
              <a:t>inability </a:t>
            </a:r>
            <a:r>
              <a:rPr sz="2400" b="1" spc="-90" dirty="0">
                <a:latin typeface="Arial"/>
                <a:cs typeface="Arial"/>
              </a:rPr>
              <a:t>to </a:t>
            </a:r>
            <a:r>
              <a:rPr sz="2400" b="1" spc="-165" dirty="0">
                <a:latin typeface="Arial"/>
                <a:cs typeface="Arial"/>
              </a:rPr>
              <a:t>compete 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70" dirty="0">
                <a:latin typeface="Arial"/>
                <a:cs typeface="Arial"/>
              </a:rPr>
              <a:t>neoplastic </a:t>
            </a:r>
            <a:r>
              <a:rPr sz="2400" b="1" spc="-155" dirty="0">
                <a:latin typeface="Arial"/>
                <a:cs typeface="Arial"/>
              </a:rPr>
              <a:t>cell </a:t>
            </a:r>
            <a:r>
              <a:rPr sz="2400" b="1" spc="-114" dirty="0">
                <a:latin typeface="Arial"/>
                <a:cs typeface="Arial"/>
              </a:rPr>
              <a:t>for </a:t>
            </a:r>
            <a:r>
              <a:rPr sz="2400" b="1" spc="-105" dirty="0">
                <a:latin typeface="Arial"/>
                <a:cs typeface="Arial"/>
              </a:rPr>
              <a:t>folate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50" dirty="0">
                <a:latin typeface="Arial"/>
                <a:cs typeface="Arial"/>
              </a:rPr>
              <a:t>vitB12 </a:t>
            </a:r>
            <a:r>
              <a:rPr sz="2400" b="1" spc="-130" dirty="0">
                <a:latin typeface="Arial"/>
                <a:cs typeface="Arial"/>
              </a:rPr>
              <a:t>or early </a:t>
            </a:r>
            <a:r>
              <a:rPr sz="2400" b="1" spc="-160" dirty="0">
                <a:latin typeface="Arial"/>
                <a:cs typeface="Arial"/>
              </a:rPr>
              <a:t>release </a:t>
            </a:r>
            <a:r>
              <a:rPr sz="2400" b="1" spc="-110" dirty="0">
                <a:latin typeface="Arial"/>
                <a:cs typeface="Arial"/>
              </a:rPr>
              <a:t>of  </a:t>
            </a:r>
            <a:r>
              <a:rPr sz="2400" b="1" spc="-190" dirty="0">
                <a:latin typeface="Arial"/>
                <a:cs typeface="Arial"/>
              </a:rPr>
              <a:t>Retic</a:t>
            </a:r>
            <a:r>
              <a:rPr sz="2400" b="1" spc="-140" dirty="0">
                <a:latin typeface="Arial"/>
                <a:cs typeface="Arial"/>
              </a:rPr>
              <a:t> </a:t>
            </a:r>
            <a:r>
              <a:rPr sz="2400" b="1" spc="-170" dirty="0">
                <a:latin typeface="Arial"/>
                <a:cs typeface="Arial"/>
              </a:rPr>
              <a:t>cells.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>
              <a:latin typeface="Times New Roman"/>
              <a:cs typeface="Times New Roman"/>
            </a:endParaRPr>
          </a:p>
          <a:p>
            <a:pPr marL="118745">
              <a:lnSpc>
                <a:spcPct val="100000"/>
              </a:lnSpc>
            </a:pPr>
            <a:r>
              <a:rPr sz="2600" b="1" spc="-100" dirty="0">
                <a:latin typeface="Arial"/>
                <a:cs typeface="Arial"/>
              </a:rPr>
              <a:t>2- </a:t>
            </a:r>
            <a:r>
              <a:rPr sz="2600" b="1" spc="-235" dirty="0">
                <a:latin typeface="Arial"/>
                <a:cs typeface="Arial"/>
              </a:rPr>
              <a:t>Bone</a:t>
            </a:r>
            <a:r>
              <a:rPr sz="2600" b="1" spc="-185" dirty="0">
                <a:latin typeface="Arial"/>
                <a:cs typeface="Arial"/>
              </a:rPr>
              <a:t> </a:t>
            </a:r>
            <a:r>
              <a:rPr sz="2600" b="1" spc="-145" dirty="0">
                <a:latin typeface="Arial"/>
                <a:cs typeface="Arial"/>
              </a:rPr>
              <a:t>marrow:</a:t>
            </a:r>
            <a:endParaRPr sz="2600">
              <a:latin typeface="Arial"/>
              <a:cs typeface="Arial"/>
            </a:endParaRPr>
          </a:p>
          <a:p>
            <a:pPr marL="500380" indent="-161925">
              <a:lnSpc>
                <a:spcPct val="100000"/>
              </a:lnSpc>
              <a:spcBef>
                <a:spcPts val="1835"/>
              </a:spcBef>
              <a:buChar char="-"/>
              <a:tabLst>
                <a:tab pos="500380" algn="l"/>
              </a:tabLst>
            </a:pPr>
            <a:r>
              <a:rPr sz="2400" b="1" spc="-185" dirty="0">
                <a:latin typeface="Arial"/>
                <a:cs typeface="Arial"/>
              </a:rPr>
              <a:t>Typically, </a:t>
            </a:r>
            <a:r>
              <a:rPr sz="2400" b="1" spc="-160" dirty="0">
                <a:latin typeface="Arial"/>
                <a:cs typeface="Arial"/>
              </a:rPr>
              <a:t>hypocellular </a:t>
            </a:r>
            <a:r>
              <a:rPr sz="2400" b="1" spc="-85" dirty="0">
                <a:latin typeface="Arial"/>
                <a:cs typeface="Arial"/>
              </a:rPr>
              <a:t>with </a:t>
            </a:r>
            <a:r>
              <a:rPr sz="2400" b="1" spc="-190" dirty="0">
                <a:latin typeface="Arial"/>
                <a:cs typeface="Arial"/>
              </a:rPr>
              <a:t>increased </a:t>
            </a:r>
            <a:r>
              <a:rPr sz="2400" b="1" spc="-75" dirty="0">
                <a:latin typeface="Arial"/>
                <a:cs typeface="Arial"/>
              </a:rPr>
              <a:t>fat </a:t>
            </a:r>
            <a:r>
              <a:rPr sz="2400" b="1" spc="-150" dirty="0">
                <a:latin typeface="Arial"/>
                <a:cs typeface="Arial"/>
              </a:rPr>
              <a:t>content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500380" indent="-161925">
              <a:lnSpc>
                <a:spcPct val="100000"/>
              </a:lnSpc>
              <a:spcBef>
                <a:spcPts val="1920"/>
              </a:spcBef>
              <a:buChar char="-"/>
              <a:tabLst>
                <a:tab pos="500380" algn="l"/>
              </a:tabLst>
            </a:pPr>
            <a:r>
              <a:rPr sz="2400" b="1" spc="-204" dirty="0">
                <a:latin typeface="Arial"/>
                <a:cs typeface="Arial"/>
              </a:rPr>
              <a:t>Special </a:t>
            </a:r>
            <a:r>
              <a:rPr sz="2400" b="1" spc="-210" dirty="0">
                <a:latin typeface="Arial"/>
                <a:cs typeface="Arial"/>
              </a:rPr>
              <a:t>Stains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95" dirty="0">
                <a:latin typeface="Arial"/>
                <a:cs typeface="Arial"/>
              </a:rPr>
              <a:t>Percentage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229" dirty="0">
                <a:latin typeface="Arial"/>
                <a:cs typeface="Arial"/>
              </a:rPr>
              <a:t>Blasts </a:t>
            </a:r>
            <a:r>
              <a:rPr sz="2400" b="1" spc="-140" dirty="0">
                <a:latin typeface="Arial"/>
                <a:cs typeface="Arial"/>
              </a:rPr>
              <a:t>aid </a:t>
            </a:r>
            <a:r>
              <a:rPr sz="2400" b="1" spc="-135" dirty="0">
                <a:latin typeface="Arial"/>
                <a:cs typeface="Arial"/>
              </a:rPr>
              <a:t>in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225" dirty="0">
                <a:latin typeface="Arial"/>
                <a:cs typeface="Arial"/>
              </a:rPr>
              <a:t>Diagnosis</a:t>
            </a:r>
            <a:r>
              <a:rPr sz="2400" b="1" spc="-150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9993" y="8635"/>
            <a:ext cx="78232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45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6000" b="1" spc="-280" dirty="0">
                <a:solidFill>
                  <a:srgbClr val="000000"/>
                </a:solidFill>
                <a:latin typeface="Arial"/>
                <a:cs typeface="Arial"/>
              </a:rPr>
              <a:t>Myeloid</a:t>
            </a:r>
            <a:r>
              <a:rPr sz="6000" b="1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6000" b="1" spc="-484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6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2762" y="1196721"/>
            <a:ext cx="6159500" cy="4936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20" dirty="0">
                <a:latin typeface="Arial"/>
                <a:cs typeface="Arial"/>
              </a:rPr>
              <a:t>Classification</a:t>
            </a:r>
            <a:r>
              <a:rPr sz="2800" b="1" spc="-120" dirty="0">
                <a:latin typeface="Arial"/>
                <a:cs typeface="Arial"/>
              </a:rPr>
              <a:t> </a:t>
            </a:r>
            <a:r>
              <a:rPr sz="2800" b="1" spc="-165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00">
              <a:latin typeface="Times New Roman"/>
              <a:cs typeface="Times New Roman"/>
            </a:endParaRPr>
          </a:p>
          <a:p>
            <a:pPr marL="365760" indent="-342900">
              <a:lnSpc>
                <a:spcPct val="100000"/>
              </a:lnSpc>
              <a:buAutoNum type="arabicPlain"/>
              <a:tabLst>
                <a:tab pos="366395" algn="l"/>
              </a:tabLst>
            </a:pPr>
            <a:r>
              <a:rPr sz="2600" b="1" spc="-420" dirty="0">
                <a:latin typeface="Arial"/>
                <a:cs typeface="Arial"/>
              </a:rPr>
              <a:t>FAB </a:t>
            </a:r>
            <a:r>
              <a:rPr sz="2600" b="1" spc="-215" dirty="0">
                <a:latin typeface="Arial"/>
                <a:cs typeface="Arial"/>
              </a:rPr>
              <a:t>Group </a:t>
            </a:r>
            <a:r>
              <a:rPr sz="2600" b="1" spc="-200" dirty="0">
                <a:latin typeface="Arial"/>
                <a:cs typeface="Arial"/>
              </a:rPr>
              <a:t>Classification </a:t>
            </a:r>
            <a:r>
              <a:rPr sz="2600" b="1" spc="-55" dirty="0">
                <a:latin typeface="Arial"/>
                <a:cs typeface="Arial"/>
              </a:rPr>
              <a:t>, </a:t>
            </a:r>
            <a:r>
              <a:rPr sz="2600" b="1" spc="-265" dirty="0">
                <a:latin typeface="Arial"/>
                <a:cs typeface="Arial"/>
              </a:rPr>
              <a:t>Based </a:t>
            </a:r>
            <a:r>
              <a:rPr sz="2600" b="1" spc="-190" dirty="0">
                <a:latin typeface="Arial"/>
                <a:cs typeface="Arial"/>
              </a:rPr>
              <a:t>on</a:t>
            </a:r>
            <a:r>
              <a:rPr sz="2600" b="1" spc="30" dirty="0">
                <a:latin typeface="Arial"/>
                <a:cs typeface="Arial"/>
              </a:rPr>
              <a:t> </a:t>
            </a:r>
            <a:r>
              <a:rPr sz="2600" b="1" spc="-150" dirty="0">
                <a:latin typeface="Arial"/>
                <a:cs typeface="Arial"/>
              </a:rPr>
              <a:t>:</a:t>
            </a:r>
            <a:endParaRPr sz="2600">
              <a:latin typeface="Arial"/>
              <a:cs typeface="Arial"/>
            </a:endParaRPr>
          </a:p>
          <a:p>
            <a:pPr marL="253365" lvl="1" indent="-161925">
              <a:lnSpc>
                <a:spcPct val="100000"/>
              </a:lnSpc>
              <a:spcBef>
                <a:spcPts val="10"/>
              </a:spcBef>
              <a:buChar char="-"/>
              <a:tabLst>
                <a:tab pos="254000" algn="l"/>
              </a:tabLst>
            </a:pPr>
            <a:r>
              <a:rPr sz="2400" b="1" spc="-200" dirty="0">
                <a:latin typeface="Arial"/>
                <a:cs typeface="Arial"/>
              </a:rPr>
              <a:t>The </a:t>
            </a:r>
            <a:r>
              <a:rPr sz="2400" b="1" spc="-155" dirty="0">
                <a:latin typeface="Arial"/>
                <a:cs typeface="Arial"/>
              </a:rPr>
              <a:t>Morphological </a:t>
            </a:r>
            <a:r>
              <a:rPr sz="2400" b="1" spc="-120" dirty="0">
                <a:latin typeface="Arial"/>
                <a:cs typeface="Arial"/>
              </a:rPr>
              <a:t>criteria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365" dirty="0">
                <a:latin typeface="Arial"/>
                <a:cs typeface="Arial"/>
              </a:rPr>
              <a:t>PB </a:t>
            </a:r>
            <a:r>
              <a:rPr sz="2400" b="1" spc="-175" dirty="0">
                <a:latin typeface="Arial"/>
                <a:cs typeface="Arial"/>
              </a:rPr>
              <a:t>and </a:t>
            </a:r>
            <a:r>
              <a:rPr sz="2400" b="1" spc="-145" dirty="0">
                <a:latin typeface="Arial"/>
                <a:cs typeface="Arial"/>
              </a:rPr>
              <a:t>BM</a:t>
            </a:r>
            <a:r>
              <a:rPr sz="2400" b="1" spc="-114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253365" lvl="1" indent="-161925">
              <a:lnSpc>
                <a:spcPct val="100000"/>
              </a:lnSpc>
              <a:buChar char="-"/>
              <a:tabLst>
                <a:tab pos="254000" algn="l"/>
              </a:tabLst>
            </a:pPr>
            <a:r>
              <a:rPr sz="2400" b="1" spc="-200" dirty="0">
                <a:latin typeface="Arial"/>
                <a:cs typeface="Arial"/>
              </a:rPr>
              <a:t>The </a:t>
            </a:r>
            <a:r>
              <a:rPr sz="2400" b="1" spc="-165" dirty="0">
                <a:latin typeface="Arial"/>
                <a:cs typeface="Arial"/>
              </a:rPr>
              <a:t>Immunophenotyping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215" dirty="0">
                <a:latin typeface="Arial"/>
                <a:cs typeface="Arial"/>
              </a:rPr>
              <a:t>Leukemic </a:t>
            </a:r>
            <a:r>
              <a:rPr sz="2400" b="1" spc="-200" dirty="0">
                <a:latin typeface="Arial"/>
                <a:cs typeface="Arial"/>
              </a:rPr>
              <a:t>cells</a:t>
            </a:r>
            <a:r>
              <a:rPr sz="2400" b="1" spc="35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253365" lvl="1" indent="-161925">
              <a:lnSpc>
                <a:spcPct val="100000"/>
              </a:lnSpc>
              <a:buChar char="-"/>
              <a:tabLst>
                <a:tab pos="254000" algn="l"/>
              </a:tabLst>
            </a:pPr>
            <a:r>
              <a:rPr sz="2400" b="1" spc="-200" dirty="0">
                <a:latin typeface="Arial"/>
                <a:cs typeface="Arial"/>
              </a:rPr>
              <a:t>The </a:t>
            </a:r>
            <a:r>
              <a:rPr sz="2400" b="1" spc="-175" dirty="0">
                <a:latin typeface="Arial"/>
                <a:cs typeface="Arial"/>
              </a:rPr>
              <a:t>cytochemistry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215" dirty="0">
                <a:latin typeface="Arial"/>
                <a:cs typeface="Arial"/>
              </a:rPr>
              <a:t>Leukemic </a:t>
            </a:r>
            <a:r>
              <a:rPr sz="2400" b="1" spc="-229" dirty="0">
                <a:latin typeface="Arial"/>
                <a:cs typeface="Arial"/>
              </a:rPr>
              <a:t>Cells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22860">
              <a:lnSpc>
                <a:spcPct val="100000"/>
              </a:lnSpc>
            </a:pPr>
            <a:r>
              <a:rPr sz="2400" b="1" spc="-65" dirty="0">
                <a:latin typeface="Arial"/>
                <a:cs typeface="Arial"/>
              </a:rPr>
              <a:t>- </a:t>
            </a:r>
            <a:r>
              <a:rPr sz="2400" b="1" spc="-220" dirty="0">
                <a:latin typeface="Arial"/>
                <a:cs typeface="Arial"/>
              </a:rPr>
              <a:t>For </a:t>
            </a:r>
            <a:r>
              <a:rPr sz="2400" b="1" spc="-210" dirty="0">
                <a:latin typeface="Arial"/>
                <a:cs typeface="Arial"/>
              </a:rPr>
              <a:t>Diagnosis, </a:t>
            </a:r>
            <a:r>
              <a:rPr sz="2400" b="1" spc="-200" dirty="0">
                <a:latin typeface="Arial"/>
                <a:cs typeface="Arial"/>
              </a:rPr>
              <a:t>Blast </a:t>
            </a:r>
            <a:r>
              <a:rPr sz="2400" b="1" spc="-180" dirty="0">
                <a:latin typeface="Arial"/>
                <a:cs typeface="Arial"/>
              </a:rPr>
              <a:t>count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365" dirty="0">
                <a:latin typeface="Arial"/>
                <a:cs typeface="Arial"/>
              </a:rPr>
              <a:t>PB </a:t>
            </a:r>
            <a:r>
              <a:rPr sz="2400" b="1" spc="-130" dirty="0">
                <a:latin typeface="Arial"/>
                <a:cs typeface="Arial"/>
              </a:rPr>
              <a:t>or </a:t>
            </a:r>
            <a:r>
              <a:rPr sz="2400" b="1" spc="-145" dirty="0">
                <a:latin typeface="Arial"/>
                <a:cs typeface="Arial"/>
              </a:rPr>
              <a:t>BM </a:t>
            </a:r>
            <a:r>
              <a:rPr sz="2400" b="1" spc="-229" dirty="0">
                <a:latin typeface="Arial"/>
                <a:cs typeface="Arial"/>
              </a:rPr>
              <a:t>is </a:t>
            </a:r>
            <a:r>
              <a:rPr sz="2400" b="1" spc="-210" dirty="0">
                <a:latin typeface="Arial"/>
                <a:cs typeface="Arial"/>
              </a:rPr>
              <a:t>&gt;30%</a:t>
            </a:r>
            <a:r>
              <a:rPr sz="2400" b="1" spc="170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00">
              <a:latin typeface="Times New Roman"/>
              <a:cs typeface="Times New Roman"/>
            </a:endParaRPr>
          </a:p>
          <a:p>
            <a:pPr marL="365760" indent="-342900">
              <a:lnSpc>
                <a:spcPct val="100000"/>
              </a:lnSpc>
              <a:buAutoNum type="arabicPlain" startAt="2"/>
              <a:tabLst>
                <a:tab pos="366395" algn="l"/>
              </a:tabLst>
            </a:pPr>
            <a:r>
              <a:rPr sz="2600" b="1" spc="-200" dirty="0">
                <a:latin typeface="Arial"/>
                <a:cs typeface="Arial"/>
              </a:rPr>
              <a:t>WHO Classification</a:t>
            </a:r>
            <a:r>
              <a:rPr sz="2600" b="1" spc="-90" dirty="0">
                <a:latin typeface="Arial"/>
                <a:cs typeface="Arial"/>
              </a:rPr>
              <a:t> </a:t>
            </a:r>
            <a:r>
              <a:rPr sz="2600" b="1" spc="-150" dirty="0">
                <a:latin typeface="Arial"/>
                <a:cs typeface="Arial"/>
              </a:rPr>
              <a:t>:</a:t>
            </a:r>
            <a:endParaRPr sz="2600">
              <a:latin typeface="Arial"/>
              <a:cs typeface="Arial"/>
            </a:endParaRPr>
          </a:p>
          <a:p>
            <a:pPr marL="253365" lvl="1" indent="-161925">
              <a:lnSpc>
                <a:spcPct val="100000"/>
              </a:lnSpc>
              <a:spcBef>
                <a:spcPts val="10"/>
              </a:spcBef>
              <a:buChar char="-"/>
              <a:tabLst>
                <a:tab pos="254000" algn="l"/>
              </a:tabLst>
            </a:pPr>
            <a:r>
              <a:rPr sz="2400" b="1" spc="-114" dirty="0">
                <a:latin typeface="Arial"/>
                <a:cs typeface="Arial"/>
              </a:rPr>
              <a:t>Molecular/Genetic </a:t>
            </a:r>
            <a:r>
              <a:rPr sz="2400" b="1" spc="-185" dirty="0">
                <a:latin typeface="Arial"/>
                <a:cs typeface="Arial"/>
              </a:rPr>
              <a:t>Features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65" dirty="0">
                <a:latin typeface="Arial"/>
                <a:cs typeface="Arial"/>
              </a:rPr>
              <a:t>Malignancies</a:t>
            </a:r>
            <a:r>
              <a:rPr sz="2400" b="1" spc="-114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253365" lvl="1" indent="-161925">
              <a:lnSpc>
                <a:spcPct val="100000"/>
              </a:lnSpc>
              <a:buChar char="-"/>
              <a:tabLst>
                <a:tab pos="254000" algn="l"/>
              </a:tabLst>
            </a:pPr>
            <a:r>
              <a:rPr sz="2400" b="1" spc="-390" dirty="0">
                <a:latin typeface="Arial"/>
                <a:cs typeface="Arial"/>
              </a:rPr>
              <a:t>FAB </a:t>
            </a:r>
            <a:r>
              <a:rPr sz="2400" b="1" spc="-250" dirty="0">
                <a:latin typeface="Arial"/>
                <a:cs typeface="Arial"/>
              </a:rPr>
              <a:t>Class. </a:t>
            </a:r>
            <a:r>
              <a:rPr sz="2400" b="1" spc="-150" dirty="0">
                <a:latin typeface="Arial"/>
                <a:cs typeface="Arial"/>
              </a:rPr>
              <a:t>Incorporated </a:t>
            </a:r>
            <a:r>
              <a:rPr sz="2400" b="1" spc="-114" dirty="0">
                <a:latin typeface="Arial"/>
                <a:cs typeface="Arial"/>
              </a:rPr>
              <a:t>into </a:t>
            </a:r>
            <a:r>
              <a:rPr sz="2400" b="1" spc="-190" dirty="0">
                <a:latin typeface="Arial"/>
                <a:cs typeface="Arial"/>
              </a:rPr>
              <a:t>WHO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-250" dirty="0">
                <a:latin typeface="Arial"/>
                <a:cs typeface="Arial"/>
              </a:rPr>
              <a:t>Class.</a:t>
            </a:r>
            <a:endParaRPr sz="2400">
              <a:latin typeface="Arial"/>
              <a:cs typeface="Arial"/>
            </a:endParaRPr>
          </a:p>
          <a:p>
            <a:pPr marL="22860">
              <a:lnSpc>
                <a:spcPct val="100000"/>
              </a:lnSpc>
            </a:pPr>
            <a:r>
              <a:rPr sz="2400" b="1" spc="-65" dirty="0">
                <a:latin typeface="Arial"/>
                <a:cs typeface="Arial"/>
              </a:rPr>
              <a:t>- </a:t>
            </a:r>
            <a:r>
              <a:rPr sz="2400" b="1" spc="-220" dirty="0">
                <a:latin typeface="Arial"/>
                <a:cs typeface="Arial"/>
              </a:rPr>
              <a:t>For </a:t>
            </a:r>
            <a:r>
              <a:rPr sz="2400" b="1" spc="-210" dirty="0">
                <a:latin typeface="Arial"/>
                <a:cs typeface="Arial"/>
              </a:rPr>
              <a:t>Diagnosis, </a:t>
            </a:r>
            <a:r>
              <a:rPr sz="2400" b="1" spc="-200" dirty="0">
                <a:latin typeface="Arial"/>
                <a:cs typeface="Arial"/>
              </a:rPr>
              <a:t>Blast </a:t>
            </a:r>
            <a:r>
              <a:rPr sz="2400" b="1" spc="-180" dirty="0">
                <a:latin typeface="Arial"/>
                <a:cs typeface="Arial"/>
              </a:rPr>
              <a:t>count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365" dirty="0">
                <a:latin typeface="Arial"/>
                <a:cs typeface="Arial"/>
              </a:rPr>
              <a:t>PB </a:t>
            </a:r>
            <a:r>
              <a:rPr sz="2400" b="1" spc="-130" dirty="0">
                <a:latin typeface="Arial"/>
                <a:cs typeface="Arial"/>
              </a:rPr>
              <a:t>or </a:t>
            </a:r>
            <a:r>
              <a:rPr sz="2400" b="1" spc="-145" dirty="0">
                <a:latin typeface="Arial"/>
                <a:cs typeface="Arial"/>
              </a:rPr>
              <a:t>BM </a:t>
            </a:r>
            <a:r>
              <a:rPr sz="2400" b="1" spc="-229" dirty="0">
                <a:latin typeface="Arial"/>
                <a:cs typeface="Arial"/>
              </a:rPr>
              <a:t>is </a:t>
            </a:r>
            <a:r>
              <a:rPr sz="2400" b="1" spc="-210" dirty="0">
                <a:latin typeface="Arial"/>
                <a:cs typeface="Arial"/>
              </a:rPr>
              <a:t>&gt;20%</a:t>
            </a:r>
            <a:r>
              <a:rPr sz="2400" b="1" spc="170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2813" y="461899"/>
            <a:ext cx="527939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615" dirty="0">
                <a:solidFill>
                  <a:srgbClr val="000000"/>
                </a:solidFill>
              </a:rPr>
              <a:t>FAB </a:t>
            </a:r>
            <a:r>
              <a:rPr sz="4400" spc="-409" dirty="0">
                <a:solidFill>
                  <a:srgbClr val="000000"/>
                </a:solidFill>
              </a:rPr>
              <a:t>Classification:</a:t>
            </a:r>
            <a:r>
              <a:rPr sz="4400" spc="-280" dirty="0">
                <a:solidFill>
                  <a:srgbClr val="000000"/>
                </a:solidFill>
              </a:rPr>
              <a:t> </a:t>
            </a:r>
            <a:r>
              <a:rPr sz="4400" spc="-365" dirty="0">
                <a:solidFill>
                  <a:srgbClr val="000000"/>
                </a:solidFill>
              </a:rPr>
              <a:t>AML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0" y="1219199"/>
            <a:ext cx="9144000" cy="56387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7038" rIns="0" bIns="0" rtlCol="0">
            <a:spAutoFit/>
          </a:bodyPr>
          <a:lstStyle/>
          <a:p>
            <a:pPr marL="766445" marR="5080" indent="-513715">
              <a:lnSpc>
                <a:spcPct val="100000"/>
              </a:lnSpc>
              <a:spcBef>
                <a:spcPts val="95"/>
              </a:spcBef>
            </a:pPr>
            <a:r>
              <a:rPr b="1" spc="-95" dirty="0">
                <a:solidFill>
                  <a:srgbClr val="000000"/>
                </a:solidFill>
                <a:latin typeface="Arial"/>
                <a:cs typeface="Arial"/>
              </a:rPr>
              <a:t>M0: </a:t>
            </a:r>
            <a:r>
              <a:rPr b="1" spc="-310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b="1" spc="-285" dirty="0">
                <a:solidFill>
                  <a:srgbClr val="000000"/>
                </a:solidFill>
                <a:latin typeface="Arial"/>
                <a:cs typeface="Arial"/>
              </a:rPr>
              <a:t>myeloblastic </a:t>
            </a:r>
            <a:r>
              <a:rPr b="1" spc="-250" dirty="0">
                <a:solidFill>
                  <a:srgbClr val="000000"/>
                </a:solidFill>
                <a:latin typeface="Arial"/>
                <a:cs typeface="Arial"/>
              </a:rPr>
              <a:t>leukemia  </a:t>
            </a:r>
            <a:r>
              <a:rPr b="1" spc="-135" dirty="0">
                <a:solidFill>
                  <a:srgbClr val="000000"/>
                </a:solidFill>
                <a:latin typeface="Arial"/>
                <a:cs typeface="Arial"/>
              </a:rPr>
              <a:t>with </a:t>
            </a:r>
            <a:r>
              <a:rPr b="1" spc="-225" dirty="0">
                <a:solidFill>
                  <a:srgbClr val="000000"/>
                </a:solidFill>
                <a:latin typeface="Arial"/>
                <a:cs typeface="Arial"/>
              </a:rPr>
              <a:t>minimal</a:t>
            </a:r>
            <a:r>
              <a:rPr b="1" spc="-2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1" spc="-180" dirty="0">
                <a:solidFill>
                  <a:srgbClr val="000000"/>
                </a:solidFill>
                <a:latin typeface="Arial"/>
                <a:cs typeface="Arial"/>
              </a:rPr>
              <a:t>differentiation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524279"/>
            <a:ext cx="8607425" cy="456247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10" dirty="0">
                <a:latin typeface="DejaVu Sans"/>
                <a:cs typeface="DejaVu Sans"/>
              </a:rPr>
              <a:t>Most </a:t>
            </a:r>
            <a:r>
              <a:rPr sz="2800" spc="-365" dirty="0">
                <a:latin typeface="DejaVu Sans"/>
                <a:cs typeface="DejaVu Sans"/>
              </a:rPr>
              <a:t>common </a:t>
            </a:r>
            <a:r>
              <a:rPr sz="2800" spc="-229" dirty="0">
                <a:latin typeface="DejaVu Sans"/>
                <a:cs typeface="DejaVu Sans"/>
              </a:rPr>
              <a:t>in </a:t>
            </a:r>
            <a:r>
              <a:rPr sz="2800" spc="-265" dirty="0">
                <a:latin typeface="DejaVu Sans"/>
                <a:cs typeface="DejaVu Sans"/>
              </a:rPr>
              <a:t>adult</a:t>
            </a:r>
            <a:r>
              <a:rPr sz="2800" spc="-150" dirty="0">
                <a:latin typeface="DejaVu Sans"/>
                <a:cs typeface="DejaVu Sans"/>
              </a:rPr>
              <a:t> </a:t>
            </a:r>
            <a:r>
              <a:rPr sz="2800" spc="-280" dirty="0">
                <a:latin typeface="DejaVu Sans"/>
                <a:cs typeface="DejaVu Sans"/>
              </a:rPr>
              <a:t>patients</a:t>
            </a:r>
            <a:endParaRPr sz="28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20" dirty="0">
                <a:latin typeface="DejaVu Sans"/>
                <a:cs typeface="DejaVu Sans"/>
              </a:rPr>
              <a:t>5% </a:t>
            </a:r>
            <a:r>
              <a:rPr sz="2800" spc="-190" dirty="0">
                <a:latin typeface="DejaVu Sans"/>
                <a:cs typeface="DejaVu Sans"/>
              </a:rPr>
              <a:t>of</a:t>
            </a:r>
            <a:r>
              <a:rPr sz="2800" spc="290" dirty="0">
                <a:latin typeface="DejaVu Sans"/>
                <a:cs typeface="DejaVu Sans"/>
              </a:rPr>
              <a:t> </a:t>
            </a:r>
            <a:r>
              <a:rPr sz="2800" spc="-240" dirty="0">
                <a:latin typeface="DejaVu Sans"/>
                <a:cs typeface="DejaVu Sans"/>
              </a:rPr>
              <a:t>AML</a:t>
            </a:r>
            <a:endParaRPr sz="28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320" dirty="0">
                <a:latin typeface="DejaVu Sans"/>
                <a:cs typeface="DejaVu Sans"/>
              </a:rPr>
              <a:t>Leukocytosis </a:t>
            </a:r>
            <a:r>
              <a:rPr sz="2800" spc="-229" dirty="0">
                <a:latin typeface="DejaVu Sans"/>
                <a:cs typeface="DejaVu Sans"/>
              </a:rPr>
              <a:t>in </a:t>
            </a:r>
            <a:r>
              <a:rPr sz="2800" spc="-470" dirty="0">
                <a:latin typeface="DejaVu Sans"/>
                <a:cs typeface="DejaVu Sans"/>
              </a:rPr>
              <a:t>40% </a:t>
            </a:r>
            <a:r>
              <a:rPr sz="2800" spc="-335" dirty="0">
                <a:latin typeface="DejaVu Sans"/>
                <a:cs typeface="DejaVu Sans"/>
              </a:rPr>
              <a:t>and </a:t>
            </a:r>
            <a:r>
              <a:rPr sz="2800" spc="-955" dirty="0">
                <a:latin typeface="DejaVu Sans"/>
                <a:cs typeface="DejaVu Sans"/>
              </a:rPr>
              <a:t>&gt;</a:t>
            </a:r>
            <a:r>
              <a:rPr sz="2800" spc="-245" dirty="0">
                <a:latin typeface="DejaVu Sans"/>
                <a:cs typeface="DejaVu Sans"/>
              </a:rPr>
              <a:t> </a:t>
            </a:r>
            <a:r>
              <a:rPr sz="2800" spc="-470" dirty="0">
                <a:latin typeface="DejaVu Sans"/>
                <a:cs typeface="DejaVu Sans"/>
              </a:rPr>
              <a:t>50% </a:t>
            </a:r>
            <a:r>
              <a:rPr sz="2800" spc="-225" dirty="0">
                <a:latin typeface="DejaVu Sans"/>
                <a:cs typeface="DejaVu Sans"/>
              </a:rPr>
              <a:t>with</a:t>
            </a:r>
            <a:r>
              <a:rPr sz="2800" spc="-425" dirty="0">
                <a:latin typeface="DejaVu Sans"/>
                <a:cs typeface="DejaVu Sans"/>
              </a:rPr>
              <a:t> </a:t>
            </a:r>
            <a:r>
              <a:rPr sz="2800" spc="-300" dirty="0">
                <a:latin typeface="DejaVu Sans"/>
                <a:cs typeface="DejaVu Sans"/>
              </a:rPr>
              <a:t>leukocytopenia</a:t>
            </a:r>
            <a:endParaRPr sz="28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320" dirty="0">
                <a:latin typeface="DejaVu Sans"/>
                <a:cs typeface="DejaVu Sans"/>
              </a:rPr>
              <a:t>Diagnosis</a:t>
            </a:r>
            <a:endParaRPr sz="2800">
              <a:latin typeface="DejaVu Sans"/>
              <a:cs typeface="DejaVu Sans"/>
            </a:endParaRPr>
          </a:p>
          <a:p>
            <a:pPr marL="756285" marR="6985" lvl="1" indent="-286385" algn="just">
              <a:lnSpc>
                <a:spcPct val="100000"/>
              </a:lnSpc>
              <a:spcBef>
                <a:spcPts val="605"/>
              </a:spcBef>
              <a:buFont typeface="Wingdings"/>
              <a:buChar char=""/>
              <a:tabLst>
                <a:tab pos="756920" algn="l"/>
              </a:tabLst>
            </a:pPr>
            <a:r>
              <a:rPr sz="2400" spc="-315" dirty="0">
                <a:latin typeface="DejaVu Sans"/>
                <a:cs typeface="DejaVu Sans"/>
              </a:rPr>
              <a:t>Less </a:t>
            </a:r>
            <a:r>
              <a:rPr sz="2400" spc="-245" dirty="0">
                <a:latin typeface="DejaVu Sans"/>
                <a:cs typeface="DejaVu Sans"/>
              </a:rPr>
              <a:t>than </a:t>
            </a:r>
            <a:r>
              <a:rPr sz="2400" spc="-440" dirty="0">
                <a:latin typeface="DejaVu Sans"/>
                <a:cs typeface="DejaVu Sans"/>
              </a:rPr>
              <a:t>3% </a:t>
            </a:r>
            <a:r>
              <a:rPr sz="2400" spc="-165" dirty="0">
                <a:latin typeface="DejaVu Sans"/>
                <a:cs typeface="DejaVu Sans"/>
              </a:rPr>
              <a:t>of </a:t>
            </a:r>
            <a:r>
              <a:rPr sz="2400" spc="-229" dirty="0">
                <a:latin typeface="DejaVu Sans"/>
                <a:cs typeface="DejaVu Sans"/>
              </a:rPr>
              <a:t>the </a:t>
            </a:r>
            <a:r>
              <a:rPr sz="2400" spc="-250" dirty="0">
                <a:latin typeface="DejaVu Sans"/>
                <a:cs typeface="DejaVu Sans"/>
              </a:rPr>
              <a:t>blasts </a:t>
            </a:r>
            <a:r>
              <a:rPr sz="2400" spc="-265" dirty="0">
                <a:latin typeface="DejaVu Sans"/>
                <a:cs typeface="DejaVu Sans"/>
              </a:rPr>
              <a:t>are </a:t>
            </a:r>
            <a:r>
              <a:rPr sz="2400" spc="-229" dirty="0">
                <a:latin typeface="DejaVu Sans"/>
                <a:cs typeface="DejaVu Sans"/>
              </a:rPr>
              <a:t>positive </a:t>
            </a:r>
            <a:r>
              <a:rPr sz="2400" spc="-175" dirty="0">
                <a:latin typeface="DejaVu Sans"/>
                <a:cs typeface="DejaVu Sans"/>
              </a:rPr>
              <a:t>for </a:t>
            </a:r>
            <a:r>
              <a:rPr sz="2400" spc="-270" dirty="0">
                <a:latin typeface="DejaVu Sans"/>
                <a:cs typeface="DejaVu Sans"/>
              </a:rPr>
              <a:t>peroxidase </a:t>
            </a:r>
            <a:r>
              <a:rPr sz="2400" spc="-185" dirty="0">
                <a:latin typeface="DejaVu Sans"/>
                <a:cs typeface="DejaVu Sans"/>
              </a:rPr>
              <a:t>or </a:t>
            </a:r>
            <a:r>
              <a:rPr sz="2400" spc="-229" dirty="0">
                <a:latin typeface="DejaVu Sans"/>
                <a:cs typeface="DejaVu Sans"/>
              </a:rPr>
              <a:t>the  </a:t>
            </a:r>
            <a:r>
              <a:rPr sz="2400" spc="-310" dirty="0">
                <a:latin typeface="DejaVu Sans"/>
                <a:cs typeface="DejaVu Sans"/>
              </a:rPr>
              <a:t>Sudan </a:t>
            </a:r>
            <a:r>
              <a:rPr sz="2400" spc="-265" dirty="0">
                <a:latin typeface="DejaVu Sans"/>
                <a:cs typeface="DejaVu Sans"/>
              </a:rPr>
              <a:t>black </a:t>
            </a:r>
            <a:r>
              <a:rPr sz="2400" spc="-345" dirty="0">
                <a:latin typeface="DejaVu Sans"/>
                <a:cs typeface="DejaVu Sans"/>
              </a:rPr>
              <a:t>B</a:t>
            </a:r>
            <a:r>
              <a:rPr sz="2400" spc="-114" dirty="0">
                <a:latin typeface="DejaVu Sans"/>
                <a:cs typeface="DejaVu Sans"/>
              </a:rPr>
              <a:t> </a:t>
            </a:r>
            <a:r>
              <a:rPr sz="2400" spc="-229" dirty="0">
                <a:latin typeface="DejaVu Sans"/>
                <a:cs typeface="DejaVu Sans"/>
              </a:rPr>
              <a:t>reaction</a:t>
            </a:r>
            <a:endParaRPr sz="2400">
              <a:latin typeface="DejaVu Sans"/>
              <a:cs typeface="DejaVu Sans"/>
            </a:endParaRPr>
          </a:p>
          <a:p>
            <a:pPr marL="756285" marR="5080" lvl="1" indent="-286385" algn="just">
              <a:lnSpc>
                <a:spcPct val="100000"/>
              </a:lnSpc>
              <a:spcBef>
                <a:spcPts val="575"/>
              </a:spcBef>
              <a:buFont typeface="Wingdings"/>
              <a:buChar char=""/>
              <a:tabLst>
                <a:tab pos="756920" algn="l"/>
              </a:tabLst>
            </a:pPr>
            <a:r>
              <a:rPr sz="2400" spc="-265" dirty="0">
                <a:latin typeface="DejaVu Sans"/>
                <a:cs typeface="DejaVu Sans"/>
              </a:rPr>
              <a:t>Blasts are </a:t>
            </a:r>
            <a:r>
              <a:rPr sz="2400" spc="-229" dirty="0">
                <a:latin typeface="DejaVu Sans"/>
                <a:cs typeface="DejaVu Sans"/>
              </a:rPr>
              <a:t>positive </a:t>
            </a:r>
            <a:r>
              <a:rPr sz="2400" spc="-175" dirty="0">
                <a:latin typeface="DejaVu Sans"/>
                <a:cs typeface="DejaVu Sans"/>
              </a:rPr>
              <a:t>for </a:t>
            </a:r>
            <a:r>
              <a:rPr sz="2400" spc="-229" dirty="0">
                <a:latin typeface="DejaVu Sans"/>
                <a:cs typeface="DejaVu Sans"/>
              </a:rPr>
              <a:t>the </a:t>
            </a:r>
            <a:r>
              <a:rPr sz="2400" spc="-254" dirty="0">
                <a:latin typeface="DejaVu Sans"/>
                <a:cs typeface="DejaVu Sans"/>
              </a:rPr>
              <a:t>myeloid-associated </a:t>
            </a:r>
            <a:r>
              <a:rPr sz="2400" spc="-295" dirty="0">
                <a:latin typeface="DejaVu Sans"/>
                <a:cs typeface="DejaVu Sans"/>
              </a:rPr>
              <a:t>markers </a:t>
            </a:r>
            <a:r>
              <a:rPr sz="2400" spc="-320" dirty="0">
                <a:latin typeface="DejaVu Sans"/>
                <a:cs typeface="DejaVu Sans"/>
              </a:rPr>
              <a:t>CD13,  </a:t>
            </a:r>
            <a:r>
              <a:rPr sz="2400" spc="-315" dirty="0">
                <a:latin typeface="DejaVu Sans"/>
                <a:cs typeface="DejaVu Sans"/>
              </a:rPr>
              <a:t>CD14, </a:t>
            </a:r>
            <a:r>
              <a:rPr sz="2400" spc="-355" dirty="0">
                <a:latin typeface="DejaVu Sans"/>
                <a:cs typeface="DejaVu Sans"/>
              </a:rPr>
              <a:t>CD15 </a:t>
            </a:r>
            <a:r>
              <a:rPr sz="2400" spc="-185" dirty="0">
                <a:latin typeface="DejaVu Sans"/>
                <a:cs typeface="DejaVu Sans"/>
              </a:rPr>
              <a:t>or </a:t>
            </a:r>
            <a:r>
              <a:rPr sz="2400" spc="-315" dirty="0">
                <a:latin typeface="DejaVu Sans"/>
                <a:cs typeface="DejaVu Sans"/>
              </a:rPr>
              <a:t>CD33, </a:t>
            </a:r>
            <a:r>
              <a:rPr sz="2400" spc="-355" dirty="0">
                <a:latin typeface="DejaVu Sans"/>
                <a:cs typeface="DejaVu Sans"/>
              </a:rPr>
              <a:t>CD34 </a:t>
            </a:r>
            <a:r>
              <a:rPr sz="2400" spc="-280" dirty="0">
                <a:latin typeface="DejaVu Sans"/>
                <a:cs typeface="DejaVu Sans"/>
              </a:rPr>
              <a:t>and negative </a:t>
            </a:r>
            <a:r>
              <a:rPr sz="2400" spc="-175" dirty="0">
                <a:latin typeface="DejaVu Sans"/>
                <a:cs typeface="DejaVu Sans"/>
              </a:rPr>
              <a:t>for </a:t>
            </a:r>
            <a:r>
              <a:rPr sz="2400" spc="-340" dirty="0">
                <a:latin typeface="DejaVu Sans"/>
                <a:cs typeface="DejaVu Sans"/>
              </a:rPr>
              <a:t>B </a:t>
            </a:r>
            <a:r>
              <a:rPr sz="2400" spc="-185" dirty="0">
                <a:latin typeface="DejaVu Sans"/>
                <a:cs typeface="DejaVu Sans"/>
              </a:rPr>
              <a:t>or </a:t>
            </a:r>
            <a:r>
              <a:rPr sz="2400" spc="-300" dirty="0">
                <a:latin typeface="DejaVu Sans"/>
                <a:cs typeface="DejaVu Sans"/>
              </a:rPr>
              <a:t>T </a:t>
            </a:r>
            <a:r>
              <a:rPr sz="2400" spc="-260" dirty="0">
                <a:latin typeface="DejaVu Sans"/>
                <a:cs typeface="DejaVu Sans"/>
              </a:rPr>
              <a:t>lineage  </a:t>
            </a:r>
            <a:r>
              <a:rPr sz="2400" spc="-285" dirty="0">
                <a:latin typeface="DejaVu Sans"/>
                <a:cs typeface="DejaVu Sans"/>
              </a:rPr>
              <a:t>marker </a:t>
            </a:r>
            <a:r>
              <a:rPr sz="2400" spc="-295" dirty="0">
                <a:latin typeface="DejaVu Sans"/>
                <a:cs typeface="DejaVu Sans"/>
              </a:rPr>
              <a:t>(CD3, </a:t>
            </a:r>
            <a:r>
              <a:rPr sz="2400" spc="-315" dirty="0">
                <a:latin typeface="DejaVu Sans"/>
                <a:cs typeface="DejaVu Sans"/>
              </a:rPr>
              <a:t>CD10, </a:t>
            </a:r>
            <a:r>
              <a:rPr sz="2400" spc="-350" dirty="0">
                <a:latin typeface="DejaVu Sans"/>
                <a:cs typeface="DejaVu Sans"/>
              </a:rPr>
              <a:t>CD19 </a:t>
            </a:r>
            <a:r>
              <a:rPr sz="2400" spc="-285" dirty="0">
                <a:latin typeface="DejaVu Sans"/>
                <a:cs typeface="DejaVu Sans"/>
              </a:rPr>
              <a:t>and</a:t>
            </a:r>
            <a:r>
              <a:rPr sz="2400" spc="50" dirty="0">
                <a:latin typeface="DejaVu Sans"/>
                <a:cs typeface="DejaVu Sans"/>
              </a:rPr>
              <a:t> </a:t>
            </a:r>
            <a:r>
              <a:rPr sz="2400" spc="-325" dirty="0">
                <a:latin typeface="DejaVu Sans"/>
                <a:cs typeface="DejaVu Sans"/>
              </a:rPr>
              <a:t>CD5)</a:t>
            </a:r>
            <a:endParaRPr sz="24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645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800" spc="-290" dirty="0">
                <a:latin typeface="DejaVu Sans"/>
                <a:cs typeface="DejaVu Sans"/>
              </a:rPr>
              <a:t>Almost </a:t>
            </a:r>
            <a:r>
              <a:rPr sz="2800" spc="-275" dirty="0">
                <a:solidFill>
                  <a:srgbClr val="FF0000"/>
                </a:solidFill>
                <a:latin typeface="DejaVu Sans"/>
                <a:cs typeface="DejaVu Sans"/>
              </a:rPr>
              <a:t>no </a:t>
            </a:r>
            <a:r>
              <a:rPr sz="2800" spc="-320" dirty="0">
                <a:solidFill>
                  <a:srgbClr val="FF0000"/>
                </a:solidFill>
                <a:latin typeface="DejaVu Sans"/>
                <a:cs typeface="DejaVu Sans"/>
              </a:rPr>
              <a:t>mature </a:t>
            </a:r>
            <a:r>
              <a:rPr sz="2800" spc="-310" dirty="0">
                <a:solidFill>
                  <a:srgbClr val="FF0000"/>
                </a:solidFill>
                <a:latin typeface="DejaVu Sans"/>
                <a:cs typeface="DejaVu Sans"/>
              </a:rPr>
              <a:t>myeloid </a:t>
            </a:r>
            <a:r>
              <a:rPr sz="2800" spc="-270" dirty="0">
                <a:solidFill>
                  <a:srgbClr val="FF0000"/>
                </a:solidFill>
                <a:latin typeface="DejaVu Sans"/>
                <a:cs typeface="DejaVu Sans"/>
              </a:rPr>
              <a:t>cells </a:t>
            </a:r>
            <a:r>
              <a:rPr sz="2800" spc="-310" dirty="0">
                <a:latin typeface="DejaVu Sans"/>
                <a:cs typeface="DejaVu Sans"/>
              </a:rPr>
              <a:t>are</a:t>
            </a:r>
            <a:r>
              <a:rPr sz="2800" spc="-25" dirty="0">
                <a:latin typeface="DejaVu Sans"/>
                <a:cs typeface="DejaVu Sans"/>
              </a:rPr>
              <a:t> </a:t>
            </a:r>
            <a:r>
              <a:rPr sz="2800" spc="-340" dirty="0">
                <a:latin typeface="DejaVu Sans"/>
                <a:cs typeface="DejaVu Sans"/>
              </a:rPr>
              <a:t>seen</a:t>
            </a:r>
            <a:endParaRPr sz="28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606670"/>
            <a:ext cx="4415155" cy="236791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54" dirty="0">
                <a:latin typeface="DejaVu Sans"/>
                <a:cs typeface="DejaVu Sans"/>
              </a:rPr>
              <a:t>Morphology:</a:t>
            </a:r>
            <a:endParaRPr sz="2800">
              <a:latin typeface="DejaVu Sans"/>
              <a:cs typeface="DejaVu Sans"/>
            </a:endParaRPr>
          </a:p>
          <a:p>
            <a:pPr marL="756285" marR="5080" lvl="1" indent="-286385" algn="just">
              <a:lnSpc>
                <a:spcPts val="2590"/>
              </a:lnSpc>
              <a:spcBef>
                <a:spcPts val="645"/>
              </a:spcBef>
              <a:buFont typeface="Wingdings"/>
              <a:buChar char=""/>
              <a:tabLst>
                <a:tab pos="756920" algn="l"/>
              </a:tabLst>
            </a:pPr>
            <a:r>
              <a:rPr sz="2400" spc="-285" dirty="0">
                <a:latin typeface="DejaVu Sans"/>
                <a:cs typeface="DejaVu Sans"/>
              </a:rPr>
              <a:t>The </a:t>
            </a:r>
            <a:r>
              <a:rPr sz="2400" spc="-250" dirty="0">
                <a:latin typeface="DejaVu Sans"/>
                <a:cs typeface="DejaVu Sans"/>
              </a:rPr>
              <a:t>blasts </a:t>
            </a:r>
            <a:r>
              <a:rPr sz="2400" spc="-265" dirty="0">
                <a:latin typeface="DejaVu Sans"/>
                <a:cs typeface="DejaVu Sans"/>
              </a:rPr>
              <a:t>are small </a:t>
            </a:r>
            <a:r>
              <a:rPr sz="2400" spc="-195" dirty="0">
                <a:latin typeface="DejaVu Sans"/>
                <a:cs typeface="DejaVu Sans"/>
              </a:rPr>
              <a:t>to  </a:t>
            </a:r>
            <a:r>
              <a:rPr sz="2400" spc="-275" dirty="0">
                <a:latin typeface="DejaVu Sans"/>
                <a:cs typeface="DejaVu Sans"/>
              </a:rPr>
              <a:t>medium-sized </a:t>
            </a:r>
            <a:r>
              <a:rPr sz="2400" spc="-240" dirty="0">
                <a:latin typeface="DejaVu Sans"/>
                <a:cs typeface="DejaVu Sans"/>
              </a:rPr>
              <a:t>round </a:t>
            </a:r>
            <a:r>
              <a:rPr sz="2400" spc="-229" dirty="0">
                <a:latin typeface="DejaVu Sans"/>
                <a:cs typeface="DejaVu Sans"/>
              </a:rPr>
              <a:t>cells  </a:t>
            </a:r>
            <a:r>
              <a:rPr sz="2400" spc="-190" dirty="0">
                <a:latin typeface="DejaVu Sans"/>
                <a:cs typeface="DejaVu Sans"/>
              </a:rPr>
              <a:t>with </a:t>
            </a:r>
            <a:r>
              <a:rPr sz="2400" spc="-290" dirty="0">
                <a:latin typeface="DejaVu Sans"/>
                <a:cs typeface="DejaVu Sans"/>
              </a:rPr>
              <a:t>an </a:t>
            </a:r>
            <a:r>
              <a:rPr sz="2400" spc="-240" dirty="0">
                <a:latin typeface="DejaVu Sans"/>
                <a:cs typeface="DejaVu Sans"/>
              </a:rPr>
              <a:t>eccentric</a:t>
            </a:r>
            <a:r>
              <a:rPr sz="2400" spc="-245" dirty="0">
                <a:latin typeface="DejaVu Sans"/>
                <a:cs typeface="DejaVu Sans"/>
              </a:rPr>
              <a:t> </a:t>
            </a:r>
            <a:r>
              <a:rPr sz="2400" spc="-265" dirty="0">
                <a:latin typeface="DejaVu Sans"/>
                <a:cs typeface="DejaVu Sans"/>
              </a:rPr>
              <a:t>nucleus</a:t>
            </a:r>
            <a:endParaRPr sz="2400">
              <a:latin typeface="DejaVu Sans"/>
              <a:cs typeface="DejaVu Sans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Wingdings"/>
              <a:buChar char=""/>
            </a:pPr>
            <a:endParaRPr sz="295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400" spc="-285" dirty="0">
                <a:latin typeface="DejaVu Sans"/>
                <a:cs typeface="DejaVu Sans"/>
              </a:rPr>
              <a:t>The </a:t>
            </a:r>
            <a:r>
              <a:rPr sz="2400" spc="-260" dirty="0">
                <a:latin typeface="DejaVu Sans"/>
                <a:cs typeface="DejaVu Sans"/>
              </a:rPr>
              <a:t>nucleus </a:t>
            </a:r>
            <a:r>
              <a:rPr sz="2400" spc="-305" dirty="0">
                <a:latin typeface="DejaVu Sans"/>
                <a:cs typeface="DejaVu Sans"/>
              </a:rPr>
              <a:t>has </a:t>
            </a:r>
            <a:r>
              <a:rPr sz="2400" spc="-325" dirty="0">
                <a:latin typeface="DejaVu Sans"/>
                <a:cs typeface="DejaVu Sans"/>
              </a:rPr>
              <a:t>a</a:t>
            </a:r>
            <a:r>
              <a:rPr sz="2400" spc="70" dirty="0">
                <a:latin typeface="DejaVu Sans"/>
                <a:cs typeface="DejaVu Sans"/>
              </a:rPr>
              <a:t> </a:t>
            </a:r>
            <a:r>
              <a:rPr sz="2400" spc="-225" dirty="0">
                <a:latin typeface="DejaVu Sans"/>
                <a:cs typeface="DejaVu Sans"/>
              </a:rPr>
              <a:t>flattened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2452" y="2912490"/>
            <a:ext cx="120078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-295" dirty="0">
                <a:latin typeface="DejaVu Sans"/>
                <a:cs typeface="DejaVu Sans"/>
              </a:rPr>
              <a:t>shape  </a:t>
            </a:r>
            <a:r>
              <a:rPr sz="2400" spc="-170" dirty="0">
                <a:latin typeface="DejaVu Sans"/>
                <a:cs typeface="DejaVu Sans"/>
              </a:rPr>
              <a:t>lo</a:t>
            </a:r>
            <a:r>
              <a:rPr sz="2400" spc="-254" dirty="0">
                <a:latin typeface="DejaVu Sans"/>
                <a:cs typeface="DejaVu Sans"/>
              </a:rPr>
              <a:t>b</a:t>
            </a:r>
            <a:r>
              <a:rPr sz="2400" spc="-215" dirty="0">
                <a:latin typeface="DejaVu Sans"/>
                <a:cs typeface="DejaVu Sans"/>
              </a:rPr>
              <a:t>ul</a:t>
            </a:r>
            <a:r>
              <a:rPr sz="2400" spc="-305" dirty="0">
                <a:latin typeface="DejaVu Sans"/>
                <a:cs typeface="DejaVu Sans"/>
              </a:rPr>
              <a:t>a</a:t>
            </a:r>
            <a:r>
              <a:rPr sz="2400" spc="-165" dirty="0">
                <a:latin typeface="DejaVu Sans"/>
                <a:cs typeface="DejaVu Sans"/>
              </a:rPr>
              <a:t>t</a:t>
            </a:r>
            <a:r>
              <a:rPr sz="2400" spc="-275" dirty="0">
                <a:latin typeface="DejaVu Sans"/>
                <a:cs typeface="DejaVu Sans"/>
              </a:rPr>
              <a:t>ed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01342" y="2912490"/>
            <a:ext cx="239331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73990" marR="5080" indent="-161925">
              <a:lnSpc>
                <a:spcPts val="2590"/>
              </a:lnSpc>
              <a:spcBef>
                <a:spcPts val="425"/>
              </a:spcBef>
              <a:tabLst>
                <a:tab pos="705485" algn="l"/>
                <a:tab pos="1019810" algn="l"/>
                <a:tab pos="1911350" algn="l"/>
              </a:tabLst>
            </a:pPr>
            <a:r>
              <a:rPr sz="2400" spc="-285" dirty="0">
                <a:latin typeface="DejaVu Sans"/>
                <a:cs typeface="DejaVu Sans"/>
              </a:rPr>
              <a:t>and		</a:t>
            </a:r>
            <a:r>
              <a:rPr sz="2400" spc="-245" dirty="0">
                <a:latin typeface="DejaVu Sans"/>
                <a:cs typeface="DejaVu Sans"/>
              </a:rPr>
              <a:t>s</a:t>
            </a:r>
            <a:r>
              <a:rPr sz="2400" spc="-290" dirty="0">
                <a:latin typeface="DejaVu Sans"/>
                <a:cs typeface="DejaVu Sans"/>
              </a:rPr>
              <a:t>o</a:t>
            </a:r>
            <a:r>
              <a:rPr sz="2400" spc="-280" dirty="0">
                <a:latin typeface="DejaVu Sans"/>
                <a:cs typeface="DejaVu Sans"/>
              </a:rPr>
              <a:t>metime</a:t>
            </a:r>
            <a:r>
              <a:rPr sz="2400" spc="-235" dirty="0">
                <a:latin typeface="DejaVu Sans"/>
                <a:cs typeface="DejaVu Sans"/>
              </a:rPr>
              <a:t>s  </a:t>
            </a:r>
            <a:r>
              <a:rPr sz="2400" spc="-220" dirty="0">
                <a:latin typeface="DejaVu Sans"/>
                <a:cs typeface="DejaVu Sans"/>
              </a:rPr>
              <a:t>o</a:t>
            </a:r>
            <a:r>
              <a:rPr sz="2400" spc="-145" dirty="0">
                <a:latin typeface="DejaVu Sans"/>
                <a:cs typeface="DejaVu Sans"/>
              </a:rPr>
              <a:t>r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40" dirty="0">
                <a:latin typeface="DejaVu Sans"/>
                <a:cs typeface="DejaVu Sans"/>
              </a:rPr>
              <a:t>cle</a:t>
            </a:r>
            <a:r>
              <a:rPr sz="2400" spc="-335" dirty="0">
                <a:latin typeface="DejaVu Sans"/>
                <a:cs typeface="DejaVu Sans"/>
              </a:rPr>
              <a:t>a</a:t>
            </a:r>
            <a:r>
              <a:rPr sz="2400" spc="-370" dirty="0">
                <a:latin typeface="DejaVu Sans"/>
                <a:cs typeface="DejaVu Sans"/>
              </a:rPr>
              <a:t>v</a:t>
            </a:r>
            <a:r>
              <a:rPr sz="2400" spc="-275" dirty="0">
                <a:latin typeface="DejaVu Sans"/>
                <a:cs typeface="DejaVu Sans"/>
              </a:rPr>
              <a:t>ed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80" dirty="0">
                <a:latin typeface="DejaVu Sans"/>
                <a:cs typeface="DejaVu Sans"/>
              </a:rPr>
              <a:t>and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3571113"/>
            <a:ext cx="3958590" cy="26593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99085" marR="5080">
              <a:lnSpc>
                <a:spcPts val="2590"/>
              </a:lnSpc>
              <a:spcBef>
                <a:spcPts val="425"/>
              </a:spcBef>
              <a:tabLst>
                <a:tab pos="1362710" algn="l"/>
              </a:tabLst>
            </a:pPr>
            <a:r>
              <a:rPr sz="2400" spc="-245" dirty="0">
                <a:latin typeface="DejaVu Sans"/>
                <a:cs typeface="DejaVu Sans"/>
              </a:rPr>
              <a:t>contain	</a:t>
            </a:r>
            <a:r>
              <a:rPr sz="2400" spc="-200" dirty="0">
                <a:latin typeface="DejaVu Sans"/>
                <a:cs typeface="DejaVu Sans"/>
              </a:rPr>
              <a:t>fine </a:t>
            </a:r>
            <a:r>
              <a:rPr sz="2400" spc="-250" dirty="0">
                <a:latin typeface="DejaVu Sans"/>
                <a:cs typeface="DejaVu Sans"/>
              </a:rPr>
              <a:t>chromatin </a:t>
            </a:r>
            <a:r>
              <a:rPr sz="2400" spc="-195" dirty="0">
                <a:latin typeface="DejaVu Sans"/>
                <a:cs typeface="DejaVu Sans"/>
              </a:rPr>
              <a:t>with  </a:t>
            </a:r>
            <a:r>
              <a:rPr sz="2400" spc="-270" dirty="0">
                <a:latin typeface="DejaVu Sans"/>
                <a:cs typeface="DejaVu Sans"/>
              </a:rPr>
              <a:t>several </a:t>
            </a:r>
            <a:r>
              <a:rPr sz="2400" spc="-215" dirty="0">
                <a:latin typeface="DejaVu Sans"/>
                <a:cs typeface="DejaVu Sans"/>
              </a:rPr>
              <a:t>distinct</a:t>
            </a:r>
            <a:r>
              <a:rPr sz="2400" spc="-195" dirty="0">
                <a:latin typeface="DejaVu Sans"/>
                <a:cs typeface="DejaVu Sans"/>
              </a:rPr>
              <a:t> </a:t>
            </a:r>
            <a:r>
              <a:rPr sz="2400" spc="-215" dirty="0">
                <a:latin typeface="DejaVu Sans"/>
                <a:cs typeface="DejaVu Sans"/>
              </a:rPr>
              <a:t>nucleoli</a:t>
            </a:r>
            <a:endParaRPr sz="2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250">
              <a:latin typeface="Times New Roman"/>
              <a:cs typeface="Times New Roman"/>
            </a:endParaRPr>
          </a:p>
          <a:p>
            <a:pPr marL="299085" marR="5715" indent="-286385">
              <a:lnSpc>
                <a:spcPts val="2590"/>
              </a:lnSpc>
              <a:buFont typeface="Wingdings"/>
              <a:buChar char=""/>
              <a:tabLst>
                <a:tab pos="299085" algn="l"/>
                <a:tab pos="299720" algn="l"/>
                <a:tab pos="1085215" algn="l"/>
                <a:tab pos="2679700" algn="l"/>
                <a:tab pos="3195320" algn="l"/>
              </a:tabLst>
            </a:pPr>
            <a:r>
              <a:rPr sz="2400" spc="-290" dirty="0">
                <a:latin typeface="DejaVu Sans"/>
                <a:cs typeface="DejaVu Sans"/>
              </a:rPr>
              <a:t>Th</a:t>
            </a:r>
            <a:r>
              <a:rPr sz="2400" spc="-280" dirty="0">
                <a:latin typeface="DejaVu Sans"/>
                <a:cs typeface="DejaVu Sans"/>
              </a:rPr>
              <a:t>e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310" dirty="0">
                <a:latin typeface="DejaVu Sans"/>
                <a:cs typeface="DejaVu Sans"/>
              </a:rPr>
              <a:t>c</a:t>
            </a:r>
            <a:r>
              <a:rPr sz="2400" spc="-320" dirty="0">
                <a:latin typeface="DejaVu Sans"/>
                <a:cs typeface="DejaVu Sans"/>
              </a:rPr>
              <a:t>y</a:t>
            </a:r>
            <a:r>
              <a:rPr sz="2400" spc="-165" dirty="0">
                <a:latin typeface="DejaVu Sans"/>
                <a:cs typeface="DejaVu Sans"/>
              </a:rPr>
              <a:t>t</a:t>
            </a:r>
            <a:r>
              <a:rPr sz="2400" spc="-245" dirty="0">
                <a:latin typeface="DejaVu Sans"/>
                <a:cs typeface="DejaVu Sans"/>
              </a:rPr>
              <a:t>oplas</a:t>
            </a:r>
            <a:r>
              <a:rPr sz="2400" spc="-440" dirty="0">
                <a:latin typeface="DejaVu Sans"/>
                <a:cs typeface="DejaVu Sans"/>
              </a:rPr>
              <a:t>m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15" dirty="0">
                <a:latin typeface="DejaVu Sans"/>
                <a:cs typeface="DejaVu Sans"/>
              </a:rPr>
              <a:t>is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120" dirty="0">
                <a:latin typeface="DejaVu Sans"/>
                <a:cs typeface="DejaVu Sans"/>
              </a:rPr>
              <a:t>l</a:t>
            </a:r>
            <a:r>
              <a:rPr sz="2400" spc="-135" dirty="0">
                <a:latin typeface="DejaVu Sans"/>
                <a:cs typeface="DejaVu Sans"/>
              </a:rPr>
              <a:t>i</a:t>
            </a:r>
            <a:r>
              <a:rPr sz="2400" spc="-330" dirty="0">
                <a:latin typeface="DejaVu Sans"/>
                <a:cs typeface="DejaVu Sans"/>
              </a:rPr>
              <a:t>g</a:t>
            </a:r>
            <a:r>
              <a:rPr sz="2400" spc="-360" dirty="0">
                <a:latin typeface="DejaVu Sans"/>
                <a:cs typeface="DejaVu Sans"/>
              </a:rPr>
              <a:t>h</a:t>
            </a:r>
            <a:r>
              <a:rPr sz="2400" spc="-180" dirty="0">
                <a:latin typeface="DejaVu Sans"/>
                <a:cs typeface="DejaVu Sans"/>
              </a:rPr>
              <a:t>tly  </a:t>
            </a:r>
            <a:r>
              <a:rPr sz="2400" spc="-235" dirty="0">
                <a:latin typeface="DejaVu Sans"/>
                <a:cs typeface="DejaVu Sans"/>
              </a:rPr>
              <a:t>basophilic </a:t>
            </a:r>
            <a:r>
              <a:rPr sz="2400" spc="-200" dirty="0">
                <a:latin typeface="DejaVu Sans"/>
                <a:cs typeface="DejaVu Sans"/>
              </a:rPr>
              <a:t>without</a:t>
            </a:r>
            <a:r>
              <a:rPr sz="2400" spc="-220" dirty="0">
                <a:latin typeface="DejaVu Sans"/>
                <a:cs typeface="DejaVu Sans"/>
              </a:rPr>
              <a:t> </a:t>
            </a:r>
            <a:r>
              <a:rPr sz="2400" spc="-270" dirty="0">
                <a:latin typeface="DejaVu Sans"/>
                <a:cs typeface="DejaVu Sans"/>
              </a:rPr>
              <a:t>granules</a:t>
            </a:r>
            <a:endParaRPr sz="2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"/>
            </a:pPr>
            <a:endParaRPr sz="29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2400" spc="-240" dirty="0">
                <a:latin typeface="DejaVu Sans"/>
                <a:cs typeface="DejaVu Sans"/>
              </a:rPr>
              <a:t>Auer </a:t>
            </a:r>
            <a:r>
              <a:rPr sz="2400" spc="-245" dirty="0">
                <a:latin typeface="DejaVu Sans"/>
                <a:cs typeface="DejaVu Sans"/>
              </a:rPr>
              <a:t>rods </a:t>
            </a:r>
            <a:r>
              <a:rPr sz="2400" spc="-265" dirty="0">
                <a:latin typeface="DejaVu Sans"/>
                <a:cs typeface="DejaVu Sans"/>
              </a:rPr>
              <a:t>are </a:t>
            </a:r>
            <a:r>
              <a:rPr sz="2400" spc="-204" dirty="0">
                <a:latin typeface="DejaVu Sans"/>
                <a:cs typeface="DejaVu Sans"/>
              </a:rPr>
              <a:t>not</a:t>
            </a:r>
            <a:r>
              <a:rPr sz="2400" spc="-180" dirty="0">
                <a:latin typeface="DejaVu Sans"/>
                <a:cs typeface="DejaVu Sans"/>
              </a:rPr>
              <a:t> </a:t>
            </a:r>
            <a:r>
              <a:rPr sz="2400" spc="-235" dirty="0">
                <a:latin typeface="DejaVu Sans"/>
                <a:cs typeface="DejaVu Sans"/>
              </a:rPr>
              <a:t>found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32959" y="3810000"/>
            <a:ext cx="4358640" cy="289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28388" y="3805428"/>
            <a:ext cx="4368165" cy="2905125"/>
          </a:xfrm>
          <a:custGeom>
            <a:avLst/>
            <a:gdLst/>
            <a:ahLst/>
            <a:cxnLst/>
            <a:rect l="l" t="t" r="r" b="b"/>
            <a:pathLst>
              <a:path w="4368165" h="2905125">
                <a:moveTo>
                  <a:pt x="0" y="2904744"/>
                </a:moveTo>
                <a:lnTo>
                  <a:pt x="4367784" y="2904744"/>
                </a:lnTo>
                <a:lnTo>
                  <a:pt x="4367784" y="0"/>
                </a:lnTo>
                <a:lnTo>
                  <a:pt x="0" y="0"/>
                </a:lnTo>
                <a:lnTo>
                  <a:pt x="0" y="29047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7038" rIns="0" bIns="0" rtlCol="0">
            <a:spAutoFit/>
          </a:bodyPr>
          <a:lstStyle/>
          <a:p>
            <a:pPr marL="1668780" marR="5080" indent="-1416050">
              <a:lnSpc>
                <a:spcPct val="100000"/>
              </a:lnSpc>
              <a:spcBef>
                <a:spcPts val="95"/>
              </a:spcBef>
            </a:pPr>
            <a:r>
              <a:rPr b="1" spc="-95" dirty="0">
                <a:solidFill>
                  <a:srgbClr val="000000"/>
                </a:solidFill>
                <a:latin typeface="Arial"/>
                <a:cs typeface="Arial"/>
              </a:rPr>
              <a:t>M1: </a:t>
            </a:r>
            <a:r>
              <a:rPr b="1" spc="-310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b="1" spc="-285" dirty="0">
                <a:solidFill>
                  <a:srgbClr val="000000"/>
                </a:solidFill>
                <a:latin typeface="Arial"/>
                <a:cs typeface="Arial"/>
              </a:rPr>
              <a:t>myeloblastic </a:t>
            </a:r>
            <a:r>
              <a:rPr b="1" spc="-250" dirty="0">
                <a:solidFill>
                  <a:srgbClr val="000000"/>
                </a:solidFill>
                <a:latin typeface="Arial"/>
                <a:cs typeface="Arial"/>
              </a:rPr>
              <a:t>leukemia  </a:t>
            </a:r>
            <a:r>
              <a:rPr b="1" spc="-155" dirty="0">
                <a:solidFill>
                  <a:srgbClr val="000000"/>
                </a:solidFill>
                <a:latin typeface="Arial"/>
                <a:cs typeface="Arial"/>
              </a:rPr>
              <a:t>without</a:t>
            </a:r>
            <a:r>
              <a:rPr b="1" spc="-204" dirty="0">
                <a:solidFill>
                  <a:srgbClr val="000000"/>
                </a:solidFill>
                <a:latin typeface="Arial"/>
                <a:cs typeface="Arial"/>
              </a:rPr>
              <a:t> maturation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1762709"/>
            <a:ext cx="5939155" cy="5232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715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310" dirty="0">
                <a:latin typeface="DejaVu Sans"/>
                <a:cs typeface="DejaVu Sans"/>
              </a:rPr>
              <a:t>Highest </a:t>
            </a:r>
            <a:r>
              <a:rPr sz="2800" spc="-290" dirty="0">
                <a:latin typeface="DejaVu Sans"/>
                <a:cs typeface="DejaVu Sans"/>
              </a:rPr>
              <a:t>incidence </a:t>
            </a:r>
            <a:r>
              <a:rPr sz="2800" spc="-340" dirty="0">
                <a:latin typeface="DejaVu Sans"/>
                <a:cs typeface="DejaVu Sans"/>
              </a:rPr>
              <a:t>seen </a:t>
            </a:r>
            <a:r>
              <a:rPr sz="2800" spc="-220" dirty="0">
                <a:latin typeface="DejaVu Sans"/>
                <a:cs typeface="DejaVu Sans"/>
              </a:rPr>
              <a:t>in </a:t>
            </a:r>
            <a:r>
              <a:rPr sz="2800" spc="-260" dirty="0">
                <a:solidFill>
                  <a:srgbClr val="FF0000"/>
                </a:solidFill>
                <a:latin typeface="DejaVu Sans"/>
                <a:cs typeface="DejaVu Sans"/>
              </a:rPr>
              <a:t>adult </a:t>
            </a:r>
            <a:r>
              <a:rPr sz="2800" spc="-330" dirty="0">
                <a:latin typeface="DejaVu Sans"/>
                <a:cs typeface="DejaVu Sans"/>
              </a:rPr>
              <a:t>and </a:t>
            </a:r>
            <a:r>
              <a:rPr sz="2800" spc="-215" dirty="0">
                <a:latin typeface="DejaVu Sans"/>
                <a:cs typeface="DejaVu Sans"/>
              </a:rPr>
              <a:t>in </a:t>
            </a:r>
            <a:r>
              <a:rPr sz="2800" spc="-215" dirty="0">
                <a:solidFill>
                  <a:srgbClr val="FF0000"/>
                </a:solidFill>
                <a:latin typeface="DejaVu Sans"/>
                <a:cs typeface="DejaVu Sans"/>
              </a:rPr>
              <a:t> </a:t>
            </a:r>
            <a:r>
              <a:rPr sz="2800" spc="-275" dirty="0">
                <a:solidFill>
                  <a:srgbClr val="FF0000"/>
                </a:solidFill>
                <a:latin typeface="DejaVu Sans"/>
                <a:cs typeface="DejaVu Sans"/>
              </a:rPr>
              <a:t>infants </a:t>
            </a:r>
            <a:r>
              <a:rPr sz="2800" spc="-305" dirty="0">
                <a:solidFill>
                  <a:srgbClr val="FF0000"/>
                </a:solidFill>
                <a:latin typeface="DejaVu Sans"/>
                <a:cs typeface="DejaVu Sans"/>
              </a:rPr>
              <a:t>less </a:t>
            </a:r>
            <a:r>
              <a:rPr sz="2800" spc="-290" dirty="0">
                <a:solidFill>
                  <a:srgbClr val="FF0000"/>
                </a:solidFill>
                <a:latin typeface="DejaVu Sans"/>
                <a:cs typeface="DejaVu Sans"/>
              </a:rPr>
              <a:t>than </a:t>
            </a:r>
            <a:r>
              <a:rPr sz="2800" spc="-380" dirty="0">
                <a:solidFill>
                  <a:srgbClr val="FF0000"/>
                </a:solidFill>
                <a:latin typeface="DejaVu Sans"/>
                <a:cs typeface="DejaVu Sans"/>
              </a:rPr>
              <a:t>a </a:t>
            </a:r>
            <a:r>
              <a:rPr sz="2800" spc="-335" dirty="0">
                <a:solidFill>
                  <a:srgbClr val="FF0000"/>
                </a:solidFill>
                <a:latin typeface="DejaVu Sans"/>
                <a:cs typeface="DejaVu Sans"/>
              </a:rPr>
              <a:t>year</a:t>
            </a:r>
            <a:r>
              <a:rPr sz="2800" spc="5" dirty="0">
                <a:solidFill>
                  <a:srgbClr val="FF0000"/>
                </a:solidFill>
                <a:latin typeface="DejaVu Sans"/>
                <a:cs typeface="DejaVu Sans"/>
              </a:rPr>
              <a:t> </a:t>
            </a:r>
            <a:r>
              <a:rPr sz="2800" spc="-235" dirty="0">
                <a:solidFill>
                  <a:srgbClr val="FF0000"/>
                </a:solidFill>
                <a:latin typeface="DejaVu Sans"/>
                <a:cs typeface="DejaVu Sans"/>
              </a:rPr>
              <a:t>old</a:t>
            </a:r>
            <a:endParaRPr sz="28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470" dirty="0">
                <a:solidFill>
                  <a:srgbClr val="FF0000"/>
                </a:solidFill>
                <a:latin typeface="DejaVu Sans"/>
                <a:cs typeface="DejaVu Sans"/>
              </a:rPr>
              <a:t>10% </a:t>
            </a:r>
            <a:r>
              <a:rPr sz="2800" spc="-235" dirty="0">
                <a:latin typeface="DejaVu Sans"/>
                <a:cs typeface="DejaVu Sans"/>
              </a:rPr>
              <a:t>AML</a:t>
            </a:r>
            <a:r>
              <a:rPr sz="2800" spc="-434" dirty="0">
                <a:latin typeface="DejaVu Sans"/>
                <a:cs typeface="DejaVu Sans"/>
              </a:rPr>
              <a:t> </a:t>
            </a:r>
            <a:r>
              <a:rPr sz="2800" spc="-365" dirty="0">
                <a:latin typeface="DejaVu Sans"/>
                <a:cs typeface="DejaVu Sans"/>
              </a:rPr>
              <a:t>cases</a:t>
            </a:r>
            <a:endParaRPr sz="28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spc="-290" dirty="0">
                <a:latin typeface="DejaVu Sans"/>
                <a:cs typeface="DejaVu Sans"/>
              </a:rPr>
              <a:t>Predominant</a:t>
            </a:r>
            <a:r>
              <a:rPr sz="2800" spc="310" dirty="0">
                <a:latin typeface="DejaVu Sans"/>
                <a:cs typeface="DejaVu Sans"/>
              </a:rPr>
              <a:t> </a:t>
            </a:r>
            <a:r>
              <a:rPr sz="2800" spc="-245" dirty="0">
                <a:latin typeface="DejaVu Sans"/>
                <a:cs typeface="DejaVu Sans"/>
              </a:rPr>
              <a:t>cell </a:t>
            </a:r>
            <a:r>
              <a:rPr sz="2800" spc="-229" dirty="0">
                <a:latin typeface="DejaVu Sans"/>
                <a:cs typeface="DejaVu Sans"/>
              </a:rPr>
              <a:t>in </a:t>
            </a:r>
            <a:r>
              <a:rPr sz="2800" spc="-270" dirty="0">
                <a:latin typeface="DejaVu Sans"/>
                <a:cs typeface="DejaVu Sans"/>
              </a:rPr>
              <a:t>the peripheral  </a:t>
            </a:r>
            <a:r>
              <a:rPr sz="2800" spc="-250" dirty="0">
                <a:latin typeface="DejaVu Sans"/>
                <a:cs typeface="DejaVu Sans"/>
              </a:rPr>
              <a:t>blood is </a:t>
            </a:r>
            <a:r>
              <a:rPr sz="2800" spc="-295" dirty="0">
                <a:latin typeface="DejaVu Sans"/>
                <a:cs typeface="DejaVu Sans"/>
              </a:rPr>
              <a:t>usually </a:t>
            </a:r>
            <a:r>
              <a:rPr sz="2800" spc="-380" dirty="0">
                <a:latin typeface="DejaVu Sans"/>
                <a:cs typeface="DejaVu Sans"/>
              </a:rPr>
              <a:t>a </a:t>
            </a:r>
            <a:r>
              <a:rPr sz="2800" spc="-254" dirty="0">
                <a:latin typeface="DejaVu Sans"/>
                <a:cs typeface="DejaVu Sans"/>
              </a:rPr>
              <a:t>poorly differentiated  </a:t>
            </a:r>
            <a:r>
              <a:rPr sz="2800" spc="-310" dirty="0">
                <a:latin typeface="DejaVu Sans"/>
                <a:cs typeface="DejaVu Sans"/>
              </a:rPr>
              <a:t>myeloblast </a:t>
            </a:r>
            <a:r>
              <a:rPr sz="2800" spc="-225" dirty="0">
                <a:latin typeface="DejaVu Sans"/>
                <a:cs typeface="DejaVu Sans"/>
              </a:rPr>
              <a:t>with </a:t>
            </a:r>
            <a:r>
              <a:rPr sz="2800" spc="-235" dirty="0">
                <a:latin typeface="DejaVu Sans"/>
                <a:cs typeface="DejaVu Sans"/>
              </a:rPr>
              <a:t>fine </a:t>
            </a:r>
            <a:r>
              <a:rPr sz="2800" spc="-245" dirty="0">
                <a:latin typeface="DejaVu Sans"/>
                <a:cs typeface="DejaVu Sans"/>
              </a:rPr>
              <a:t>reticular  </a:t>
            </a:r>
            <a:r>
              <a:rPr sz="2800" spc="-295" dirty="0">
                <a:latin typeface="DejaVu Sans"/>
                <a:cs typeface="DejaVu Sans"/>
              </a:rPr>
              <a:t>chromatin </a:t>
            </a:r>
            <a:r>
              <a:rPr sz="2800" spc="-335" dirty="0">
                <a:latin typeface="DejaVu Sans"/>
                <a:cs typeface="DejaVu Sans"/>
              </a:rPr>
              <a:t>and </a:t>
            </a:r>
            <a:r>
              <a:rPr sz="2800" spc="-290" dirty="0">
                <a:latin typeface="DejaVu Sans"/>
                <a:cs typeface="DejaVu Sans"/>
              </a:rPr>
              <a:t>prominent</a:t>
            </a:r>
            <a:r>
              <a:rPr sz="2800" spc="-65" dirty="0">
                <a:latin typeface="DejaVu Sans"/>
                <a:cs typeface="DejaVu Sans"/>
              </a:rPr>
              <a:t> </a:t>
            </a:r>
            <a:r>
              <a:rPr sz="2800" spc="-250" dirty="0">
                <a:latin typeface="DejaVu Sans"/>
                <a:cs typeface="DejaVu Sans"/>
              </a:rPr>
              <a:t>nucleoli</a:t>
            </a:r>
            <a:endParaRPr sz="28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80" dirty="0">
                <a:latin typeface="DejaVu Sans"/>
                <a:cs typeface="DejaVu Sans"/>
              </a:rPr>
              <a:t>Auer </a:t>
            </a:r>
            <a:r>
              <a:rPr sz="2800" spc="-290" dirty="0">
                <a:latin typeface="DejaVu Sans"/>
                <a:cs typeface="DejaVu Sans"/>
              </a:rPr>
              <a:t>rods </a:t>
            </a:r>
            <a:r>
              <a:rPr sz="2800" spc="-310" dirty="0">
                <a:latin typeface="DejaVu Sans"/>
                <a:cs typeface="DejaVu Sans"/>
              </a:rPr>
              <a:t>are </a:t>
            </a:r>
            <a:r>
              <a:rPr sz="2800" spc="-275" dirty="0">
                <a:latin typeface="DejaVu Sans"/>
                <a:cs typeface="DejaVu Sans"/>
              </a:rPr>
              <a:t>found </a:t>
            </a:r>
            <a:r>
              <a:rPr sz="2800" spc="-225" dirty="0">
                <a:latin typeface="DejaVu Sans"/>
                <a:cs typeface="DejaVu Sans"/>
              </a:rPr>
              <a:t>in </a:t>
            </a:r>
            <a:r>
              <a:rPr sz="2800" spc="-470" dirty="0">
                <a:latin typeface="DejaVu Sans"/>
                <a:cs typeface="DejaVu Sans"/>
              </a:rPr>
              <a:t>50% </a:t>
            </a:r>
            <a:r>
              <a:rPr sz="2800" spc="-185" dirty="0">
                <a:latin typeface="DejaVu Sans"/>
                <a:cs typeface="DejaVu Sans"/>
              </a:rPr>
              <a:t>of</a:t>
            </a:r>
            <a:r>
              <a:rPr sz="2800" spc="-320" dirty="0">
                <a:latin typeface="DejaVu Sans"/>
                <a:cs typeface="DejaVu Sans"/>
              </a:rPr>
              <a:t> </a:t>
            </a:r>
            <a:r>
              <a:rPr sz="2800" spc="-295" dirty="0">
                <a:latin typeface="DejaVu Sans"/>
                <a:cs typeface="DejaVu Sans"/>
              </a:rPr>
              <a:t>blasts</a:t>
            </a:r>
            <a:endParaRPr sz="28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77355" y="2362200"/>
            <a:ext cx="2685288" cy="25283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72784" y="2357627"/>
            <a:ext cx="2694940" cy="2537460"/>
          </a:xfrm>
          <a:custGeom>
            <a:avLst/>
            <a:gdLst/>
            <a:ahLst/>
            <a:cxnLst/>
            <a:rect l="l" t="t" r="r" b="b"/>
            <a:pathLst>
              <a:path w="2694940" h="2537460">
                <a:moveTo>
                  <a:pt x="0" y="2537460"/>
                </a:moveTo>
                <a:lnTo>
                  <a:pt x="2694432" y="2537460"/>
                </a:lnTo>
                <a:lnTo>
                  <a:pt x="2694432" y="0"/>
                </a:lnTo>
                <a:lnTo>
                  <a:pt x="0" y="0"/>
                </a:lnTo>
                <a:lnTo>
                  <a:pt x="0" y="253746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7038" rIns="0" bIns="0" rtlCol="0">
            <a:spAutoFit/>
          </a:bodyPr>
          <a:lstStyle/>
          <a:p>
            <a:pPr marL="2030095" marR="5080" indent="-1777364">
              <a:lnSpc>
                <a:spcPct val="100000"/>
              </a:lnSpc>
              <a:spcBef>
                <a:spcPts val="95"/>
              </a:spcBef>
            </a:pPr>
            <a:r>
              <a:rPr b="1" spc="-95" dirty="0">
                <a:solidFill>
                  <a:srgbClr val="000000"/>
                </a:solidFill>
                <a:latin typeface="Arial"/>
                <a:cs typeface="Arial"/>
              </a:rPr>
              <a:t>M2: </a:t>
            </a:r>
            <a:r>
              <a:rPr b="1" spc="-310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b="1" spc="-285" dirty="0">
                <a:solidFill>
                  <a:srgbClr val="000000"/>
                </a:solidFill>
                <a:latin typeface="Arial"/>
                <a:cs typeface="Arial"/>
              </a:rPr>
              <a:t>myeloblastic </a:t>
            </a:r>
            <a:r>
              <a:rPr b="1" spc="-250" dirty="0">
                <a:solidFill>
                  <a:srgbClr val="000000"/>
                </a:solidFill>
                <a:latin typeface="Arial"/>
                <a:cs typeface="Arial"/>
              </a:rPr>
              <a:t>leukemia  </a:t>
            </a:r>
            <a:r>
              <a:rPr b="1" spc="-135" dirty="0">
                <a:solidFill>
                  <a:srgbClr val="000000"/>
                </a:solidFill>
                <a:latin typeface="Arial"/>
                <a:cs typeface="Arial"/>
              </a:rPr>
              <a:t>with</a:t>
            </a:r>
            <a:r>
              <a:rPr b="1" spc="-2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1" spc="-204" dirty="0">
                <a:solidFill>
                  <a:srgbClr val="000000"/>
                </a:solidFill>
                <a:latin typeface="Arial"/>
                <a:cs typeface="Arial"/>
              </a:rPr>
              <a:t>maturation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464309"/>
            <a:ext cx="4491990" cy="4355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98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4" dirty="0">
                <a:latin typeface="DejaVu Sans"/>
                <a:cs typeface="DejaVu Sans"/>
              </a:rPr>
              <a:t>Presenting </a:t>
            </a:r>
            <a:r>
              <a:rPr sz="2000" spc="-265" dirty="0">
                <a:latin typeface="DejaVu Sans"/>
                <a:cs typeface="DejaVu Sans"/>
              </a:rPr>
              <a:t>symptoms </a:t>
            </a:r>
            <a:r>
              <a:rPr sz="2000" spc="-145" dirty="0">
                <a:latin typeface="DejaVu Sans"/>
                <a:cs typeface="DejaVu Sans"/>
              </a:rPr>
              <a:t>for </a:t>
            </a:r>
            <a:r>
              <a:rPr sz="2000" spc="-135" dirty="0">
                <a:latin typeface="DejaVu Sans"/>
                <a:cs typeface="DejaVu Sans"/>
              </a:rPr>
              <a:t>M2 </a:t>
            </a:r>
            <a:r>
              <a:rPr sz="2000" spc="-165" dirty="0">
                <a:latin typeface="DejaVu Sans"/>
                <a:cs typeface="DejaVu Sans"/>
              </a:rPr>
              <a:t>AML </a:t>
            </a:r>
            <a:r>
              <a:rPr sz="2000" spc="-220" dirty="0">
                <a:latin typeface="DejaVu Sans"/>
                <a:cs typeface="DejaVu Sans"/>
              </a:rPr>
              <a:t>are  </a:t>
            </a:r>
            <a:r>
              <a:rPr sz="2000" spc="-190" dirty="0">
                <a:latin typeface="DejaVu Sans"/>
                <a:cs typeface="DejaVu Sans"/>
              </a:rPr>
              <a:t>similar </a:t>
            </a:r>
            <a:r>
              <a:rPr sz="2000" spc="-155" dirty="0">
                <a:latin typeface="DejaVu Sans"/>
                <a:cs typeface="DejaVu Sans"/>
              </a:rPr>
              <a:t>to </a:t>
            </a:r>
            <a:r>
              <a:rPr sz="2000" spc="-200" dirty="0">
                <a:latin typeface="DejaVu Sans"/>
                <a:cs typeface="DejaVu Sans"/>
              </a:rPr>
              <a:t>those </a:t>
            </a:r>
            <a:r>
              <a:rPr sz="2000" spc="-135" dirty="0">
                <a:latin typeface="DejaVu Sans"/>
                <a:cs typeface="DejaVu Sans"/>
              </a:rPr>
              <a:t>of </a:t>
            </a:r>
            <a:r>
              <a:rPr sz="2000" spc="-190" dirty="0">
                <a:latin typeface="DejaVu Sans"/>
                <a:cs typeface="DejaVu Sans"/>
              </a:rPr>
              <a:t>the </a:t>
            </a:r>
            <a:r>
              <a:rPr sz="2000" spc="-135" dirty="0">
                <a:latin typeface="DejaVu Sans"/>
                <a:cs typeface="DejaVu Sans"/>
              </a:rPr>
              <a:t>M1</a:t>
            </a:r>
            <a:r>
              <a:rPr sz="2000" spc="-245" dirty="0">
                <a:latin typeface="DejaVu Sans"/>
                <a:cs typeface="DejaVu Sans"/>
              </a:rPr>
              <a:t> </a:t>
            </a:r>
            <a:r>
              <a:rPr sz="2000" spc="-210" dirty="0">
                <a:latin typeface="DejaVu Sans"/>
                <a:cs typeface="DejaVu Sans"/>
              </a:rPr>
              <a:t>type</a:t>
            </a:r>
            <a:endParaRPr sz="20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330" dirty="0">
                <a:solidFill>
                  <a:srgbClr val="FF0000"/>
                </a:solidFill>
                <a:latin typeface="DejaVu Sans"/>
                <a:cs typeface="DejaVu Sans"/>
              </a:rPr>
              <a:t>30% </a:t>
            </a:r>
            <a:r>
              <a:rPr sz="2000" spc="-155" dirty="0">
                <a:solidFill>
                  <a:srgbClr val="FF0000"/>
                </a:solidFill>
                <a:latin typeface="DejaVu Sans"/>
                <a:cs typeface="DejaVu Sans"/>
              </a:rPr>
              <a:t>to </a:t>
            </a:r>
            <a:r>
              <a:rPr sz="2000" spc="-330" dirty="0">
                <a:solidFill>
                  <a:srgbClr val="FF0000"/>
                </a:solidFill>
                <a:latin typeface="DejaVu Sans"/>
                <a:cs typeface="DejaVu Sans"/>
              </a:rPr>
              <a:t>45% </a:t>
            </a:r>
            <a:r>
              <a:rPr sz="2000" spc="-135" dirty="0">
                <a:latin typeface="DejaVu Sans"/>
                <a:cs typeface="DejaVu Sans"/>
              </a:rPr>
              <a:t>of </a:t>
            </a:r>
            <a:r>
              <a:rPr sz="2000" spc="-260" dirty="0">
                <a:latin typeface="DejaVu Sans"/>
                <a:cs typeface="DejaVu Sans"/>
              </a:rPr>
              <a:t>cases </a:t>
            </a:r>
            <a:r>
              <a:rPr sz="2000" spc="-135" dirty="0">
                <a:latin typeface="DejaVu Sans"/>
                <a:cs typeface="DejaVu Sans"/>
              </a:rPr>
              <a:t>of</a:t>
            </a:r>
            <a:r>
              <a:rPr sz="2000" spc="20" dirty="0">
                <a:latin typeface="DejaVu Sans"/>
                <a:cs typeface="DejaVu Sans"/>
              </a:rPr>
              <a:t> </a:t>
            </a:r>
            <a:r>
              <a:rPr sz="2000" spc="-165" dirty="0">
                <a:latin typeface="DejaVu Sans"/>
                <a:cs typeface="DejaVu Sans"/>
              </a:rPr>
              <a:t>AML</a:t>
            </a:r>
            <a:endParaRPr sz="20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har char="•"/>
            </a:pPr>
            <a:endParaRPr sz="2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  <a:tab pos="1102360" algn="l"/>
                <a:tab pos="1795780" algn="l"/>
                <a:tab pos="3065780" algn="l"/>
                <a:tab pos="4088129" algn="l"/>
              </a:tabLst>
            </a:pPr>
            <a:r>
              <a:rPr sz="2000" spc="-229" dirty="0">
                <a:latin typeface="DejaVu Sans"/>
                <a:cs typeface="DejaVu Sans"/>
              </a:rPr>
              <a:t>Bla</a:t>
            </a:r>
            <a:r>
              <a:rPr sz="2000" spc="-254" dirty="0">
                <a:latin typeface="DejaVu Sans"/>
                <a:cs typeface="DejaVu Sans"/>
              </a:rPr>
              <a:t>s</a:t>
            </a:r>
            <a:r>
              <a:rPr sz="2000" spc="-105" dirty="0">
                <a:latin typeface="DejaVu Sans"/>
                <a:cs typeface="DejaVu Sans"/>
              </a:rPr>
              <a:t>t</a:t>
            </a:r>
            <a:r>
              <a:rPr sz="2000" spc="-260" dirty="0">
                <a:latin typeface="DejaVu Sans"/>
                <a:cs typeface="DejaVu Sans"/>
              </a:rPr>
              <a:t>s</a:t>
            </a:r>
            <a:r>
              <a:rPr sz="2000" dirty="0">
                <a:latin typeface="DejaVu Sans"/>
                <a:cs typeface="DejaVu Sans"/>
              </a:rPr>
              <a:t>	</a:t>
            </a:r>
            <a:r>
              <a:rPr sz="2000" spc="-215" dirty="0">
                <a:latin typeface="DejaVu Sans"/>
                <a:cs typeface="DejaVu Sans"/>
              </a:rPr>
              <a:t>sh</a:t>
            </a:r>
            <a:r>
              <a:rPr sz="2000" spc="-240" dirty="0">
                <a:latin typeface="DejaVu Sans"/>
                <a:cs typeface="DejaVu Sans"/>
              </a:rPr>
              <a:t>o</a:t>
            </a:r>
            <a:r>
              <a:rPr sz="2000" spc="-204" dirty="0">
                <a:latin typeface="DejaVu Sans"/>
                <a:cs typeface="DejaVu Sans"/>
              </a:rPr>
              <a:t>w</a:t>
            </a:r>
            <a:r>
              <a:rPr sz="2000" dirty="0">
                <a:latin typeface="DejaVu Sans"/>
                <a:cs typeface="DejaVu Sans"/>
              </a:rPr>
              <a:t>	</a:t>
            </a:r>
            <a:r>
              <a:rPr sz="2000" spc="-285" dirty="0">
                <a:latin typeface="DejaVu Sans"/>
                <a:cs typeface="DejaVu Sans"/>
              </a:rPr>
              <a:t>a</a:t>
            </a:r>
            <a:r>
              <a:rPr sz="2000" spc="-260" dirty="0">
                <a:latin typeface="DejaVu Sans"/>
                <a:cs typeface="DejaVu Sans"/>
              </a:rPr>
              <a:t>z</a:t>
            </a:r>
            <a:r>
              <a:rPr sz="2000" spc="-215" dirty="0">
                <a:latin typeface="DejaVu Sans"/>
                <a:cs typeface="DejaVu Sans"/>
              </a:rPr>
              <a:t>u</a:t>
            </a:r>
            <a:r>
              <a:rPr sz="2000" spc="-175" dirty="0">
                <a:latin typeface="DejaVu Sans"/>
                <a:cs typeface="DejaVu Sans"/>
              </a:rPr>
              <a:t>r</a:t>
            </a:r>
            <a:r>
              <a:rPr sz="2000" spc="-204" dirty="0">
                <a:latin typeface="DejaVu Sans"/>
                <a:cs typeface="DejaVu Sans"/>
              </a:rPr>
              <a:t>op</a:t>
            </a:r>
            <a:r>
              <a:rPr sz="2000" spc="-200" dirty="0">
                <a:latin typeface="DejaVu Sans"/>
                <a:cs typeface="DejaVu Sans"/>
              </a:rPr>
              <a:t>h</a:t>
            </a:r>
            <a:r>
              <a:rPr sz="2000" spc="-100" dirty="0">
                <a:latin typeface="DejaVu Sans"/>
                <a:cs typeface="DejaVu Sans"/>
              </a:rPr>
              <a:t>i</a:t>
            </a:r>
            <a:r>
              <a:rPr sz="2000" spc="-110" dirty="0">
                <a:latin typeface="DejaVu Sans"/>
                <a:cs typeface="DejaVu Sans"/>
              </a:rPr>
              <a:t>l</a:t>
            </a:r>
            <a:r>
              <a:rPr sz="2000" spc="-175" dirty="0">
                <a:latin typeface="DejaVu Sans"/>
                <a:cs typeface="DejaVu Sans"/>
              </a:rPr>
              <a:t>ic</a:t>
            </a:r>
            <a:r>
              <a:rPr sz="2000" dirty="0">
                <a:latin typeface="DejaVu Sans"/>
                <a:cs typeface="DejaVu Sans"/>
              </a:rPr>
              <a:t>	</a:t>
            </a:r>
            <a:r>
              <a:rPr sz="2000" spc="-275" dirty="0">
                <a:latin typeface="DejaVu Sans"/>
                <a:cs typeface="DejaVu Sans"/>
              </a:rPr>
              <a:t>g</a:t>
            </a:r>
            <a:r>
              <a:rPr sz="2000" spc="-229" dirty="0">
                <a:latin typeface="DejaVu Sans"/>
                <a:cs typeface="DejaVu Sans"/>
              </a:rPr>
              <a:t>r</a:t>
            </a:r>
            <a:r>
              <a:rPr sz="2000" spc="-235" dirty="0">
                <a:latin typeface="DejaVu Sans"/>
                <a:cs typeface="DejaVu Sans"/>
              </a:rPr>
              <a:t>an</a:t>
            </a:r>
            <a:r>
              <a:rPr sz="2000" spc="-229" dirty="0">
                <a:latin typeface="DejaVu Sans"/>
                <a:cs typeface="DejaVu Sans"/>
              </a:rPr>
              <a:t>u</a:t>
            </a:r>
            <a:r>
              <a:rPr sz="2000" spc="-105" dirty="0">
                <a:latin typeface="DejaVu Sans"/>
                <a:cs typeface="DejaVu Sans"/>
              </a:rPr>
              <a:t>l</a:t>
            </a:r>
            <a:r>
              <a:rPr sz="2000" spc="-235" dirty="0">
                <a:latin typeface="DejaVu Sans"/>
                <a:cs typeface="DejaVu Sans"/>
              </a:rPr>
              <a:t>e</a:t>
            </a:r>
            <a:r>
              <a:rPr sz="2000" spc="-260" dirty="0">
                <a:latin typeface="DejaVu Sans"/>
                <a:cs typeface="DejaVu Sans"/>
              </a:rPr>
              <a:t>s</a:t>
            </a:r>
            <a:r>
              <a:rPr sz="2000" dirty="0">
                <a:latin typeface="DejaVu Sans"/>
                <a:cs typeface="DejaVu Sans"/>
              </a:rPr>
              <a:t>	</a:t>
            </a:r>
            <a:r>
              <a:rPr sz="2000" spc="-235" dirty="0">
                <a:latin typeface="DejaVu Sans"/>
                <a:cs typeface="DejaVu Sans"/>
              </a:rPr>
              <a:t>and</a:t>
            </a:r>
            <a:endParaRPr sz="2000">
              <a:latin typeface="DejaVu Sans"/>
              <a:cs typeface="DejaVu Sans"/>
            </a:endParaRPr>
          </a:p>
          <a:p>
            <a:pPr marL="355600" algn="just">
              <a:lnSpc>
                <a:spcPct val="100000"/>
              </a:lnSpc>
            </a:pPr>
            <a:r>
              <a:rPr sz="2000" spc="-195" dirty="0">
                <a:latin typeface="DejaVu Sans"/>
                <a:cs typeface="DejaVu Sans"/>
              </a:rPr>
              <a:t>Auer</a:t>
            </a:r>
            <a:r>
              <a:rPr sz="2000" spc="-190" dirty="0">
                <a:latin typeface="DejaVu Sans"/>
                <a:cs typeface="DejaVu Sans"/>
              </a:rPr>
              <a:t> </a:t>
            </a:r>
            <a:r>
              <a:rPr sz="2000" spc="-204" dirty="0">
                <a:latin typeface="DejaVu Sans"/>
                <a:cs typeface="DejaVu Sans"/>
              </a:rPr>
              <a:t>rods</a:t>
            </a:r>
            <a:endParaRPr sz="20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35" dirty="0">
                <a:latin typeface="DejaVu Sans"/>
                <a:cs typeface="DejaVu Sans"/>
              </a:rPr>
              <a:t>Evidence </a:t>
            </a:r>
            <a:r>
              <a:rPr sz="2000" spc="-135" dirty="0">
                <a:latin typeface="DejaVu Sans"/>
                <a:cs typeface="DejaVu Sans"/>
              </a:rPr>
              <a:t>of </a:t>
            </a:r>
            <a:r>
              <a:rPr sz="2000" spc="-204" dirty="0">
                <a:latin typeface="DejaVu Sans"/>
                <a:cs typeface="DejaVu Sans"/>
              </a:rPr>
              <a:t>maturation </a:t>
            </a:r>
            <a:r>
              <a:rPr sz="2000" spc="-180" dirty="0">
                <a:latin typeface="DejaVu Sans"/>
                <a:cs typeface="DejaVu Sans"/>
              </a:rPr>
              <a:t>is </a:t>
            </a:r>
            <a:r>
              <a:rPr sz="2000" spc="-200" dirty="0">
                <a:latin typeface="DejaVu Sans"/>
                <a:cs typeface="DejaVu Sans"/>
              </a:rPr>
              <a:t>present,</a:t>
            </a:r>
            <a:r>
              <a:rPr sz="2000" spc="-434" dirty="0">
                <a:latin typeface="DejaVu Sans"/>
                <a:cs typeface="DejaVu Sans"/>
              </a:rPr>
              <a:t> </a:t>
            </a:r>
            <a:r>
              <a:rPr sz="2000" spc="-160" dirty="0">
                <a:latin typeface="DejaVu Sans"/>
                <a:cs typeface="DejaVu Sans"/>
              </a:rPr>
              <a:t>with</a:t>
            </a:r>
            <a:endParaRPr sz="2000">
              <a:latin typeface="DejaVu Sans"/>
              <a:cs typeface="DejaVu Sans"/>
            </a:endParaRPr>
          </a:p>
          <a:p>
            <a:pPr marL="355600" marR="5080" algn="just">
              <a:lnSpc>
                <a:spcPct val="100000"/>
              </a:lnSpc>
              <a:tabLst>
                <a:tab pos="3249930" algn="l"/>
              </a:tabLst>
            </a:pPr>
            <a:r>
              <a:rPr sz="2000" spc="-420" dirty="0">
                <a:latin typeface="DejaVu Sans"/>
                <a:cs typeface="DejaVu Sans"/>
              </a:rPr>
              <a:t>&gt;10% </a:t>
            </a:r>
            <a:r>
              <a:rPr sz="2000" spc="-135" dirty="0">
                <a:latin typeface="DejaVu Sans"/>
                <a:cs typeface="DejaVu Sans"/>
              </a:rPr>
              <a:t>of </a:t>
            </a:r>
            <a:r>
              <a:rPr sz="2000" spc="-195" dirty="0">
                <a:latin typeface="DejaVu Sans"/>
                <a:cs typeface="DejaVu Sans"/>
              </a:rPr>
              <a:t>the </a:t>
            </a:r>
            <a:r>
              <a:rPr sz="2000" spc="-220" dirty="0">
                <a:latin typeface="DejaVu Sans"/>
                <a:cs typeface="DejaVu Sans"/>
              </a:rPr>
              <a:t>marrow </a:t>
            </a:r>
            <a:r>
              <a:rPr sz="2000" spc="-190" dirty="0">
                <a:latin typeface="DejaVu Sans"/>
                <a:cs typeface="DejaVu Sans"/>
              </a:rPr>
              <a:t>cells </a:t>
            </a:r>
            <a:r>
              <a:rPr sz="2000" spc="-225" dirty="0">
                <a:latin typeface="DejaVu Sans"/>
                <a:cs typeface="DejaVu Sans"/>
              </a:rPr>
              <a:t>being  </a:t>
            </a:r>
            <a:r>
              <a:rPr sz="2000" spc="-215" dirty="0">
                <a:latin typeface="DejaVu Sans"/>
                <a:cs typeface="DejaVu Sans"/>
              </a:rPr>
              <a:t>p</a:t>
            </a:r>
            <a:r>
              <a:rPr sz="2000" spc="-175" dirty="0">
                <a:latin typeface="DejaVu Sans"/>
                <a:cs typeface="DejaVu Sans"/>
              </a:rPr>
              <a:t>r</a:t>
            </a:r>
            <a:r>
              <a:rPr sz="2000" spc="-204" dirty="0">
                <a:latin typeface="DejaVu Sans"/>
                <a:cs typeface="DejaVu Sans"/>
              </a:rPr>
              <a:t>o</a:t>
            </a:r>
            <a:r>
              <a:rPr sz="2000" spc="-365" dirty="0">
                <a:latin typeface="DejaVu Sans"/>
                <a:cs typeface="DejaVu Sans"/>
              </a:rPr>
              <a:t>m</a:t>
            </a:r>
            <a:r>
              <a:rPr sz="2000" spc="-300" dirty="0">
                <a:latin typeface="DejaVu Sans"/>
                <a:cs typeface="DejaVu Sans"/>
              </a:rPr>
              <a:t>y</a:t>
            </a:r>
            <a:r>
              <a:rPr sz="2000" spc="-229" dirty="0">
                <a:latin typeface="DejaVu Sans"/>
                <a:cs typeface="DejaVu Sans"/>
              </a:rPr>
              <a:t>e</a:t>
            </a:r>
            <a:r>
              <a:rPr sz="2000" spc="-114" dirty="0">
                <a:latin typeface="DejaVu Sans"/>
                <a:cs typeface="DejaVu Sans"/>
              </a:rPr>
              <a:t>l</a:t>
            </a:r>
            <a:r>
              <a:rPr sz="2000" spc="-229" dirty="0">
                <a:latin typeface="DejaVu Sans"/>
                <a:cs typeface="DejaVu Sans"/>
              </a:rPr>
              <a:t>o</a:t>
            </a:r>
            <a:r>
              <a:rPr sz="2000" spc="-210" dirty="0">
                <a:latin typeface="DejaVu Sans"/>
                <a:cs typeface="DejaVu Sans"/>
              </a:rPr>
              <a:t>c</a:t>
            </a:r>
            <a:r>
              <a:rPr sz="2000" spc="-270" dirty="0">
                <a:latin typeface="DejaVu Sans"/>
                <a:cs typeface="DejaVu Sans"/>
              </a:rPr>
              <a:t>y</a:t>
            </a:r>
            <a:r>
              <a:rPr sz="2000" spc="-140" dirty="0">
                <a:latin typeface="DejaVu Sans"/>
                <a:cs typeface="DejaVu Sans"/>
              </a:rPr>
              <a:t>t</a:t>
            </a:r>
            <a:r>
              <a:rPr sz="2000" spc="-210" dirty="0">
                <a:latin typeface="DejaVu Sans"/>
                <a:cs typeface="DejaVu Sans"/>
              </a:rPr>
              <a:t>es,</a:t>
            </a:r>
            <a:r>
              <a:rPr sz="2000" dirty="0">
                <a:latin typeface="DejaVu Sans"/>
                <a:cs typeface="DejaVu Sans"/>
              </a:rPr>
              <a:t>	</a:t>
            </a:r>
            <a:r>
              <a:rPr sz="2000" spc="-395" dirty="0">
                <a:latin typeface="DejaVu Sans"/>
                <a:cs typeface="DejaVu Sans"/>
              </a:rPr>
              <a:t>m</a:t>
            </a:r>
            <a:r>
              <a:rPr sz="2000" spc="-300" dirty="0">
                <a:latin typeface="DejaVu Sans"/>
                <a:cs typeface="DejaVu Sans"/>
              </a:rPr>
              <a:t>y</a:t>
            </a:r>
            <a:r>
              <a:rPr sz="2000" spc="-229" dirty="0">
                <a:latin typeface="DejaVu Sans"/>
                <a:cs typeface="DejaVu Sans"/>
              </a:rPr>
              <a:t>e</a:t>
            </a:r>
            <a:r>
              <a:rPr sz="2000" spc="-114" dirty="0">
                <a:latin typeface="DejaVu Sans"/>
                <a:cs typeface="DejaVu Sans"/>
              </a:rPr>
              <a:t>l</a:t>
            </a:r>
            <a:r>
              <a:rPr sz="2000" spc="-229" dirty="0">
                <a:latin typeface="DejaVu Sans"/>
                <a:cs typeface="DejaVu Sans"/>
              </a:rPr>
              <a:t>o</a:t>
            </a:r>
            <a:r>
              <a:rPr sz="2000" spc="-210" dirty="0">
                <a:latin typeface="DejaVu Sans"/>
                <a:cs typeface="DejaVu Sans"/>
              </a:rPr>
              <a:t>c</a:t>
            </a:r>
            <a:r>
              <a:rPr sz="2000" spc="-270" dirty="0">
                <a:latin typeface="DejaVu Sans"/>
                <a:cs typeface="DejaVu Sans"/>
              </a:rPr>
              <a:t>y</a:t>
            </a:r>
            <a:r>
              <a:rPr sz="2000" spc="-140" dirty="0">
                <a:latin typeface="DejaVu Sans"/>
                <a:cs typeface="DejaVu Sans"/>
              </a:rPr>
              <a:t>t</a:t>
            </a:r>
            <a:r>
              <a:rPr sz="2000" spc="-185" dirty="0">
                <a:latin typeface="DejaVu Sans"/>
                <a:cs typeface="DejaVu Sans"/>
              </a:rPr>
              <a:t>es,  </a:t>
            </a:r>
            <a:r>
              <a:rPr sz="2000" spc="-235" dirty="0">
                <a:latin typeface="DejaVu Sans"/>
                <a:cs typeface="DejaVu Sans"/>
              </a:rPr>
              <a:t>and </a:t>
            </a:r>
            <a:r>
              <a:rPr sz="2000" spc="-229" dirty="0">
                <a:latin typeface="DejaVu Sans"/>
                <a:cs typeface="DejaVu Sans"/>
              </a:rPr>
              <a:t>mature </a:t>
            </a:r>
            <a:r>
              <a:rPr sz="2000" spc="-185" dirty="0">
                <a:latin typeface="DejaVu Sans"/>
                <a:cs typeface="DejaVu Sans"/>
              </a:rPr>
              <a:t>neutrophils </a:t>
            </a:r>
            <a:r>
              <a:rPr sz="2000" spc="-240" dirty="0">
                <a:latin typeface="DejaVu Sans"/>
                <a:cs typeface="DejaVu Sans"/>
              </a:rPr>
              <a:t>and </a:t>
            </a:r>
            <a:r>
              <a:rPr sz="2000" spc="-420" dirty="0">
                <a:latin typeface="DejaVu Sans"/>
                <a:cs typeface="DejaVu Sans"/>
              </a:rPr>
              <a:t>&lt;20%  </a:t>
            </a:r>
            <a:r>
              <a:rPr sz="2000" spc="-225" dirty="0">
                <a:latin typeface="DejaVu Sans"/>
                <a:cs typeface="DejaVu Sans"/>
              </a:rPr>
              <a:t>being</a:t>
            </a:r>
            <a:r>
              <a:rPr sz="2000" spc="-200" dirty="0">
                <a:latin typeface="DejaVu Sans"/>
                <a:cs typeface="DejaVu Sans"/>
              </a:rPr>
              <a:t> </a:t>
            </a:r>
            <a:r>
              <a:rPr sz="2000" spc="-229" dirty="0">
                <a:latin typeface="DejaVu Sans"/>
                <a:cs typeface="DejaVu Sans"/>
              </a:rPr>
              <a:t>monocytes</a:t>
            </a:r>
            <a:endParaRPr sz="2000">
              <a:latin typeface="DejaVu Sans"/>
              <a:cs typeface="DejaVu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45964" y="3276600"/>
            <a:ext cx="3945636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41391" y="3272028"/>
            <a:ext cx="3954779" cy="3438525"/>
          </a:xfrm>
          <a:custGeom>
            <a:avLst/>
            <a:gdLst/>
            <a:ahLst/>
            <a:cxnLst/>
            <a:rect l="l" t="t" r="r" b="b"/>
            <a:pathLst>
              <a:path w="3954779" h="3438525">
                <a:moveTo>
                  <a:pt x="0" y="3438144"/>
                </a:moveTo>
                <a:lnTo>
                  <a:pt x="3954779" y="3438144"/>
                </a:lnTo>
                <a:lnTo>
                  <a:pt x="3954779" y="0"/>
                </a:lnTo>
                <a:lnTo>
                  <a:pt x="0" y="0"/>
                </a:lnTo>
                <a:lnTo>
                  <a:pt x="0" y="34381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7038" rIns="0" bIns="0" rtlCol="0">
            <a:spAutoFit/>
          </a:bodyPr>
          <a:lstStyle/>
          <a:p>
            <a:pPr marL="2970530" marR="5080" indent="-2882265">
              <a:lnSpc>
                <a:spcPct val="100000"/>
              </a:lnSpc>
              <a:spcBef>
                <a:spcPts val="95"/>
              </a:spcBef>
            </a:pPr>
            <a:r>
              <a:rPr b="1" spc="-95" dirty="0">
                <a:solidFill>
                  <a:srgbClr val="000000"/>
                </a:solidFill>
                <a:latin typeface="Arial"/>
                <a:cs typeface="Arial"/>
              </a:rPr>
              <a:t>M3: </a:t>
            </a:r>
            <a:r>
              <a:rPr b="1" spc="-310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b="1" spc="-285" dirty="0">
                <a:solidFill>
                  <a:srgbClr val="000000"/>
                </a:solidFill>
                <a:latin typeface="Arial"/>
                <a:cs typeface="Arial"/>
              </a:rPr>
              <a:t>promyelocytic </a:t>
            </a:r>
            <a:r>
              <a:rPr b="1" spc="-250" dirty="0">
                <a:solidFill>
                  <a:srgbClr val="000000"/>
                </a:solidFill>
                <a:latin typeface="Arial"/>
                <a:cs typeface="Arial"/>
              </a:rPr>
              <a:t>leukemia  </a:t>
            </a:r>
            <a:r>
              <a:rPr b="1" spc="-300" dirty="0">
                <a:solidFill>
                  <a:srgbClr val="000000"/>
                </a:solidFill>
                <a:latin typeface="Arial"/>
                <a:cs typeface="Arial"/>
              </a:rPr>
              <a:t>(APML)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1540128"/>
            <a:ext cx="8300720" cy="1891664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300" dirty="0">
                <a:latin typeface="DejaVu Sans"/>
                <a:cs typeface="DejaVu Sans"/>
              </a:rPr>
              <a:t>Younger</a:t>
            </a:r>
            <a:r>
              <a:rPr sz="2400" spc="-204" dirty="0">
                <a:latin typeface="DejaVu Sans"/>
                <a:cs typeface="DejaVu Sans"/>
              </a:rPr>
              <a:t> </a:t>
            </a:r>
            <a:r>
              <a:rPr sz="2400" spc="-235" dirty="0">
                <a:latin typeface="DejaVu Sans"/>
                <a:cs typeface="DejaVu Sans"/>
              </a:rPr>
              <a:t>adults</a:t>
            </a:r>
            <a:endParaRPr sz="24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15" dirty="0">
                <a:latin typeface="DejaVu Sans"/>
                <a:cs typeface="DejaVu Sans"/>
              </a:rPr>
              <a:t>Median </a:t>
            </a:r>
            <a:r>
              <a:rPr sz="2400" spc="-250" dirty="0">
                <a:latin typeface="DejaVu Sans"/>
                <a:cs typeface="DejaVu Sans"/>
              </a:rPr>
              <a:t>survival </a:t>
            </a:r>
            <a:r>
              <a:rPr sz="2400" spc="-215" dirty="0">
                <a:latin typeface="DejaVu Sans"/>
                <a:cs typeface="DejaVu Sans"/>
              </a:rPr>
              <a:t>is </a:t>
            </a:r>
            <a:r>
              <a:rPr sz="2400" spc="-240" dirty="0">
                <a:latin typeface="DejaVu Sans"/>
                <a:cs typeface="DejaVu Sans"/>
              </a:rPr>
              <a:t>about </a:t>
            </a:r>
            <a:r>
              <a:rPr sz="2400" spc="-315" dirty="0">
                <a:latin typeface="DejaVu Sans"/>
                <a:cs typeface="DejaVu Sans"/>
              </a:rPr>
              <a:t>18</a:t>
            </a:r>
            <a:r>
              <a:rPr sz="2400" spc="-210" dirty="0">
                <a:latin typeface="DejaVu Sans"/>
                <a:cs typeface="DejaVu Sans"/>
              </a:rPr>
              <a:t> </a:t>
            </a:r>
            <a:r>
              <a:rPr sz="2400" spc="-275" dirty="0">
                <a:latin typeface="DejaVu Sans"/>
                <a:cs typeface="DejaVu Sans"/>
              </a:rPr>
              <a:t>months</a:t>
            </a:r>
            <a:endParaRPr sz="2400">
              <a:latin typeface="DejaVu Sans"/>
              <a:cs typeface="DejaVu Sans"/>
            </a:endParaRPr>
          </a:p>
          <a:p>
            <a:pPr marL="355600" marR="5080" indent="-342900" algn="just">
              <a:lnSpc>
                <a:spcPts val="2590"/>
              </a:lnSpc>
              <a:spcBef>
                <a:spcPts val="615"/>
              </a:spcBef>
              <a:buFont typeface="Arial"/>
              <a:buChar char="•"/>
              <a:tabLst>
                <a:tab pos="355600" algn="l"/>
              </a:tabLst>
            </a:pPr>
            <a:r>
              <a:rPr sz="2400" spc="-245" dirty="0">
                <a:latin typeface="DejaVu Sans"/>
                <a:cs typeface="DejaVu Sans"/>
              </a:rPr>
              <a:t>Fusion </a:t>
            </a:r>
            <a:r>
              <a:rPr sz="2400" spc="-165" dirty="0">
                <a:latin typeface="DejaVu Sans"/>
                <a:cs typeface="DejaVu Sans"/>
              </a:rPr>
              <a:t>of </a:t>
            </a:r>
            <a:r>
              <a:rPr sz="2400" spc="-325" dirty="0">
                <a:latin typeface="DejaVu Sans"/>
                <a:cs typeface="DejaVu Sans"/>
              </a:rPr>
              <a:t>a </a:t>
            </a:r>
            <a:r>
              <a:rPr sz="2400" spc="-245" dirty="0">
                <a:latin typeface="DejaVu Sans"/>
                <a:cs typeface="DejaVu Sans"/>
              </a:rPr>
              <a:t>truncated </a:t>
            </a:r>
            <a:r>
              <a:rPr sz="2400" spc="-204" dirty="0">
                <a:latin typeface="DejaVu Sans"/>
                <a:cs typeface="DejaVu Sans"/>
              </a:rPr>
              <a:t>retinoic </a:t>
            </a:r>
            <a:r>
              <a:rPr sz="2400" spc="-254" dirty="0">
                <a:latin typeface="DejaVu Sans"/>
                <a:cs typeface="DejaVu Sans"/>
              </a:rPr>
              <a:t>acid </a:t>
            </a:r>
            <a:r>
              <a:rPr sz="2400" spc="-235" dirty="0">
                <a:latin typeface="DejaVu Sans"/>
                <a:cs typeface="DejaVu Sans"/>
              </a:rPr>
              <a:t>receptor </a:t>
            </a:r>
            <a:r>
              <a:rPr sz="2400" spc="-260" dirty="0">
                <a:latin typeface="DejaVu Sans"/>
                <a:cs typeface="DejaVu Sans"/>
              </a:rPr>
              <a:t>alpha (RAR-alpha)  </a:t>
            </a:r>
            <a:r>
              <a:rPr sz="2400" spc="-315" dirty="0">
                <a:latin typeface="DejaVu Sans"/>
                <a:cs typeface="DejaVu Sans"/>
              </a:rPr>
              <a:t>gene </a:t>
            </a:r>
            <a:r>
              <a:rPr sz="2400" spc="-240" dirty="0">
                <a:latin typeface="DejaVu Sans"/>
                <a:cs typeface="DejaVu Sans"/>
              </a:rPr>
              <a:t>on </a:t>
            </a:r>
            <a:r>
              <a:rPr sz="2400" spc="-285" dirty="0">
                <a:latin typeface="DejaVu Sans"/>
                <a:cs typeface="DejaVu Sans"/>
              </a:rPr>
              <a:t>chromosome </a:t>
            </a:r>
            <a:r>
              <a:rPr sz="2400" spc="-315" dirty="0">
                <a:latin typeface="DejaVu Sans"/>
                <a:cs typeface="DejaVu Sans"/>
              </a:rPr>
              <a:t>17 </a:t>
            </a:r>
            <a:r>
              <a:rPr sz="2400" spc="-185" dirty="0">
                <a:latin typeface="DejaVu Sans"/>
                <a:cs typeface="DejaVu Sans"/>
              </a:rPr>
              <a:t>to </a:t>
            </a:r>
            <a:r>
              <a:rPr sz="2400" spc="-325" dirty="0">
                <a:latin typeface="DejaVu Sans"/>
                <a:cs typeface="DejaVu Sans"/>
              </a:rPr>
              <a:t>a </a:t>
            </a:r>
            <a:r>
              <a:rPr sz="2400" spc="-215" dirty="0">
                <a:latin typeface="DejaVu Sans"/>
                <a:cs typeface="DejaVu Sans"/>
              </a:rPr>
              <a:t>transcription </a:t>
            </a:r>
            <a:r>
              <a:rPr sz="2400" spc="-200" dirty="0">
                <a:latin typeface="DejaVu Sans"/>
                <a:cs typeface="DejaVu Sans"/>
              </a:rPr>
              <a:t>unit </a:t>
            </a:r>
            <a:r>
              <a:rPr sz="2400" spc="-240" dirty="0">
                <a:latin typeface="DejaVu Sans"/>
                <a:cs typeface="DejaVu Sans"/>
              </a:rPr>
              <a:t>called </a:t>
            </a:r>
            <a:r>
              <a:rPr sz="2400" spc="-185" dirty="0">
                <a:latin typeface="DejaVu Sans"/>
                <a:cs typeface="DejaVu Sans"/>
              </a:rPr>
              <a:t>PML (for  </a:t>
            </a:r>
            <a:r>
              <a:rPr sz="2400" spc="-254" dirty="0">
                <a:latin typeface="DejaVu Sans"/>
                <a:cs typeface="DejaVu Sans"/>
              </a:rPr>
              <a:t>promyelocytic </a:t>
            </a:r>
            <a:r>
              <a:rPr sz="2400" spc="-265" dirty="0">
                <a:latin typeface="DejaVu Sans"/>
                <a:cs typeface="DejaVu Sans"/>
              </a:rPr>
              <a:t>leukemia) </a:t>
            </a:r>
            <a:r>
              <a:rPr sz="2400" spc="-240" dirty="0">
                <a:latin typeface="DejaVu Sans"/>
                <a:cs typeface="DejaVu Sans"/>
              </a:rPr>
              <a:t>on </a:t>
            </a:r>
            <a:r>
              <a:rPr sz="2400" spc="-285" dirty="0">
                <a:latin typeface="DejaVu Sans"/>
                <a:cs typeface="DejaVu Sans"/>
              </a:rPr>
              <a:t>chromosome</a:t>
            </a:r>
            <a:r>
              <a:rPr sz="2400" spc="-204" dirty="0">
                <a:latin typeface="DejaVu Sans"/>
                <a:cs typeface="DejaVu Sans"/>
              </a:rPr>
              <a:t> </a:t>
            </a:r>
            <a:r>
              <a:rPr sz="2400" spc="-320" dirty="0">
                <a:latin typeface="DejaVu Sans"/>
                <a:cs typeface="DejaVu Sans"/>
              </a:rPr>
              <a:t>15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3442538"/>
            <a:ext cx="17284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  <a:tab pos="1001394" algn="l"/>
              </a:tabLst>
            </a:pPr>
            <a:r>
              <a:rPr sz="2400" spc="-280" dirty="0">
                <a:latin typeface="DejaVu Sans"/>
                <a:cs typeface="DejaVu Sans"/>
              </a:rPr>
              <a:t>T</a:t>
            </a:r>
            <a:r>
              <a:rPr sz="2400" spc="-295" dirty="0">
                <a:latin typeface="DejaVu Sans"/>
                <a:cs typeface="DejaVu Sans"/>
              </a:rPr>
              <a:t>h</a:t>
            </a:r>
            <a:r>
              <a:rPr sz="2400" spc="-285" dirty="0">
                <a:latin typeface="DejaVu Sans"/>
                <a:cs typeface="DejaVu Sans"/>
              </a:rPr>
              <a:t>e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60" dirty="0">
                <a:latin typeface="DejaVu Sans"/>
                <a:cs typeface="DejaVu Sans"/>
              </a:rPr>
              <a:t>bla</a:t>
            </a:r>
            <a:r>
              <a:rPr sz="2400" spc="-290" dirty="0">
                <a:latin typeface="DejaVu Sans"/>
                <a:cs typeface="DejaVu Sans"/>
              </a:rPr>
              <a:t>s</a:t>
            </a:r>
            <a:r>
              <a:rPr sz="2400" spc="-225" dirty="0">
                <a:latin typeface="DejaVu Sans"/>
                <a:cs typeface="DejaVu Sans"/>
              </a:rPr>
              <a:t>ts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94305" y="3442538"/>
            <a:ext cx="64147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7535" algn="l"/>
                <a:tab pos="1393190" algn="l"/>
                <a:tab pos="2127885" algn="l"/>
                <a:tab pos="3504565" algn="l"/>
                <a:tab pos="5031740" algn="l"/>
              </a:tabLst>
            </a:pPr>
            <a:r>
              <a:rPr sz="2400" spc="-285" dirty="0">
                <a:latin typeface="DejaVu Sans"/>
                <a:cs typeface="DejaVu Sans"/>
              </a:rPr>
              <a:t>a</a:t>
            </a:r>
            <a:r>
              <a:rPr sz="2400" spc="-225" dirty="0">
                <a:latin typeface="DejaVu Sans"/>
                <a:cs typeface="DejaVu Sans"/>
              </a:rPr>
              <a:t>r</a:t>
            </a:r>
            <a:r>
              <a:rPr sz="2400" spc="-285" dirty="0">
                <a:latin typeface="DejaVu Sans"/>
                <a:cs typeface="DejaVu Sans"/>
              </a:rPr>
              <a:t>e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00" dirty="0">
                <a:latin typeface="DejaVu Sans"/>
                <a:cs typeface="DejaVu Sans"/>
              </a:rPr>
              <a:t>la</a:t>
            </a:r>
            <a:r>
              <a:rPr sz="2400" spc="-220" dirty="0">
                <a:latin typeface="DejaVu Sans"/>
                <a:cs typeface="DejaVu Sans"/>
              </a:rPr>
              <a:t>r</a:t>
            </a:r>
            <a:r>
              <a:rPr sz="2400" spc="-425" dirty="0">
                <a:latin typeface="DejaVu Sans"/>
                <a:cs typeface="DejaVu Sans"/>
              </a:rPr>
              <a:t>g</a:t>
            </a:r>
            <a:r>
              <a:rPr sz="2400" spc="-285" dirty="0">
                <a:latin typeface="DejaVu Sans"/>
                <a:cs typeface="DejaVu Sans"/>
              </a:rPr>
              <a:t>e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190" dirty="0">
                <a:latin typeface="DejaVu Sans"/>
                <a:cs typeface="DejaVu Sans"/>
              </a:rPr>
              <a:t>with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80" dirty="0">
                <a:latin typeface="DejaVu Sans"/>
                <a:cs typeface="DejaVu Sans"/>
              </a:rPr>
              <a:t>abunda</a:t>
            </a:r>
            <a:r>
              <a:rPr sz="2400" spc="-310" dirty="0">
                <a:latin typeface="DejaVu Sans"/>
                <a:cs typeface="DejaVu Sans"/>
              </a:rPr>
              <a:t>n</a:t>
            </a:r>
            <a:r>
              <a:rPr sz="2400" spc="-140" dirty="0">
                <a:latin typeface="DejaVu Sans"/>
                <a:cs typeface="DejaVu Sans"/>
              </a:rPr>
              <a:t>t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310" dirty="0">
                <a:latin typeface="DejaVu Sans"/>
                <a:cs typeface="DejaVu Sans"/>
              </a:rPr>
              <a:t>c</a:t>
            </a:r>
            <a:r>
              <a:rPr sz="2400" spc="-315" dirty="0">
                <a:latin typeface="DejaVu Sans"/>
                <a:cs typeface="DejaVu Sans"/>
              </a:rPr>
              <a:t>y</a:t>
            </a:r>
            <a:r>
              <a:rPr sz="2400" spc="-165" dirty="0">
                <a:latin typeface="DejaVu Sans"/>
                <a:cs typeface="DejaVu Sans"/>
              </a:rPr>
              <a:t>t</a:t>
            </a:r>
            <a:r>
              <a:rPr sz="2400" spc="-235" dirty="0">
                <a:latin typeface="DejaVu Sans"/>
                <a:cs typeface="DejaVu Sans"/>
              </a:rPr>
              <a:t>o</a:t>
            </a:r>
            <a:r>
              <a:rPr sz="2400" spc="-250" dirty="0">
                <a:latin typeface="DejaVu Sans"/>
                <a:cs typeface="DejaVu Sans"/>
              </a:rPr>
              <a:t>p</a:t>
            </a:r>
            <a:r>
              <a:rPr sz="2400" spc="-140" dirty="0">
                <a:latin typeface="DejaVu Sans"/>
                <a:cs typeface="DejaVu Sans"/>
              </a:rPr>
              <a:t>l</a:t>
            </a:r>
            <a:r>
              <a:rPr sz="2400" spc="-315" dirty="0">
                <a:latin typeface="DejaVu Sans"/>
                <a:cs typeface="DejaVu Sans"/>
              </a:rPr>
              <a:t>a</a:t>
            </a:r>
            <a:r>
              <a:rPr sz="2400" spc="-375" dirty="0">
                <a:latin typeface="DejaVu Sans"/>
                <a:cs typeface="DejaVu Sans"/>
              </a:rPr>
              <a:t>sm</a:t>
            </a:r>
            <a:r>
              <a:rPr sz="2400" spc="-160" dirty="0">
                <a:latin typeface="DejaVu Sans"/>
                <a:cs typeface="DejaVu Sans"/>
              </a:rPr>
              <a:t>,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325" dirty="0">
                <a:latin typeface="DejaVu Sans"/>
                <a:cs typeface="DejaVu Sans"/>
              </a:rPr>
              <a:t>c</a:t>
            </a:r>
            <a:r>
              <a:rPr sz="2400" spc="-305" dirty="0">
                <a:latin typeface="DejaVu Sans"/>
                <a:cs typeface="DejaVu Sans"/>
              </a:rPr>
              <a:t>omp</a:t>
            </a:r>
            <a:r>
              <a:rPr sz="2400" spc="-125" dirty="0">
                <a:latin typeface="DejaVu Sans"/>
                <a:cs typeface="DejaVu Sans"/>
              </a:rPr>
              <a:t>l</a:t>
            </a:r>
            <a:r>
              <a:rPr sz="2400" spc="-305" dirty="0">
                <a:latin typeface="DejaVu Sans"/>
                <a:cs typeface="DejaVu Sans"/>
              </a:rPr>
              <a:t>e</a:t>
            </a:r>
            <a:r>
              <a:rPr sz="2400" spc="-165" dirty="0">
                <a:latin typeface="DejaVu Sans"/>
                <a:cs typeface="DejaVu Sans"/>
              </a:rPr>
              <a:t>t</a:t>
            </a:r>
            <a:r>
              <a:rPr sz="2400" spc="-245" dirty="0">
                <a:latin typeface="DejaVu Sans"/>
                <a:cs typeface="DejaVu Sans"/>
              </a:rPr>
              <a:t>ely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0" y="3772280"/>
            <a:ext cx="8298815" cy="145224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080">
              <a:lnSpc>
                <a:spcPts val="2590"/>
              </a:lnSpc>
              <a:spcBef>
                <a:spcPts val="425"/>
              </a:spcBef>
            </a:pPr>
            <a:r>
              <a:rPr sz="2400" spc="-254" dirty="0">
                <a:latin typeface="DejaVu Sans"/>
                <a:cs typeface="DejaVu Sans"/>
              </a:rPr>
              <a:t>occupied </a:t>
            </a:r>
            <a:r>
              <a:rPr sz="2400" spc="-310" dirty="0">
                <a:latin typeface="DejaVu Sans"/>
                <a:cs typeface="DejaVu Sans"/>
              </a:rPr>
              <a:t>by </a:t>
            </a:r>
            <a:r>
              <a:rPr sz="2400" spc="-240" dirty="0">
                <a:latin typeface="DejaVu Sans"/>
                <a:cs typeface="DejaVu Sans"/>
              </a:rPr>
              <a:t>closely </a:t>
            </a:r>
            <a:r>
              <a:rPr sz="2400" spc="-310" dirty="0">
                <a:latin typeface="DejaVu Sans"/>
                <a:cs typeface="DejaVu Sans"/>
              </a:rPr>
              <a:t>packed </a:t>
            </a:r>
            <a:r>
              <a:rPr sz="2400" spc="-265" dirty="0">
                <a:latin typeface="DejaVu Sans"/>
                <a:cs typeface="DejaVu Sans"/>
              </a:rPr>
              <a:t>large </a:t>
            </a:r>
            <a:r>
              <a:rPr sz="2400" spc="-260" dirty="0">
                <a:latin typeface="DejaVu Sans"/>
                <a:cs typeface="DejaVu Sans"/>
              </a:rPr>
              <a:t>granules, </a:t>
            </a:r>
            <a:r>
              <a:rPr sz="2400" spc="-250" dirty="0">
                <a:latin typeface="DejaVu Sans"/>
                <a:cs typeface="DejaVu Sans"/>
              </a:rPr>
              <a:t>staining </a:t>
            </a:r>
            <a:r>
              <a:rPr sz="2400" spc="-229" dirty="0">
                <a:latin typeface="DejaVu Sans"/>
                <a:cs typeface="DejaVu Sans"/>
              </a:rPr>
              <a:t>bright pink,  </a:t>
            </a:r>
            <a:r>
              <a:rPr sz="2400" spc="-245" dirty="0">
                <a:latin typeface="DejaVu Sans"/>
                <a:cs typeface="DejaVu Sans"/>
              </a:rPr>
              <a:t>red </a:t>
            </a:r>
            <a:r>
              <a:rPr sz="2400" spc="-185" dirty="0">
                <a:latin typeface="DejaVu Sans"/>
                <a:cs typeface="DejaVu Sans"/>
              </a:rPr>
              <a:t>or</a:t>
            </a:r>
            <a:r>
              <a:rPr sz="2400" spc="-200" dirty="0">
                <a:latin typeface="DejaVu Sans"/>
                <a:cs typeface="DejaVu Sans"/>
              </a:rPr>
              <a:t> </a:t>
            </a:r>
            <a:r>
              <a:rPr sz="2400" spc="-229" dirty="0">
                <a:latin typeface="DejaVu Sans"/>
                <a:cs typeface="DejaVu Sans"/>
              </a:rPr>
              <a:t>purple</a:t>
            </a:r>
            <a:endParaRPr sz="2400">
              <a:latin typeface="DejaVu Sans"/>
              <a:cs typeface="DejaVu Sans"/>
            </a:endParaRPr>
          </a:p>
          <a:p>
            <a:pPr marL="355600" marR="5080" indent="-342900">
              <a:lnSpc>
                <a:spcPts val="259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  <a:tab pos="984885" algn="l"/>
                <a:tab pos="2105025" algn="l"/>
                <a:tab pos="2463165" algn="l"/>
                <a:tab pos="3294379" algn="l"/>
                <a:tab pos="4396105" algn="l"/>
                <a:tab pos="4830445" algn="l"/>
                <a:tab pos="6144260" algn="l"/>
                <a:tab pos="7421880" algn="l"/>
                <a:tab pos="8139430" algn="l"/>
              </a:tabLst>
            </a:pPr>
            <a:r>
              <a:rPr sz="2400" spc="-290" dirty="0">
                <a:latin typeface="DejaVu Sans"/>
                <a:cs typeface="DejaVu Sans"/>
              </a:rPr>
              <a:t>Th</a:t>
            </a:r>
            <a:r>
              <a:rPr sz="2400" spc="-280" dirty="0">
                <a:latin typeface="DejaVu Sans"/>
                <a:cs typeface="DejaVu Sans"/>
              </a:rPr>
              <a:t>e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45" dirty="0">
                <a:latin typeface="DejaVu Sans"/>
                <a:cs typeface="DejaVu Sans"/>
              </a:rPr>
              <a:t>nucl</a:t>
            </a:r>
            <a:r>
              <a:rPr sz="2400" spc="-275" dirty="0">
                <a:latin typeface="DejaVu Sans"/>
                <a:cs typeface="DejaVu Sans"/>
              </a:rPr>
              <a:t>e</a:t>
            </a:r>
            <a:r>
              <a:rPr sz="2400" spc="-320" dirty="0">
                <a:latin typeface="DejaVu Sans"/>
                <a:cs typeface="DejaVu Sans"/>
              </a:rPr>
              <a:t>u</a:t>
            </a:r>
            <a:r>
              <a:rPr sz="2400" spc="-260" dirty="0">
                <a:latin typeface="DejaVu Sans"/>
                <a:cs typeface="DejaVu Sans"/>
              </a:rPr>
              <a:t>s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15" dirty="0">
                <a:latin typeface="DejaVu Sans"/>
                <a:cs typeface="DejaVu Sans"/>
              </a:rPr>
              <a:t>is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170" dirty="0">
                <a:latin typeface="DejaVu Sans"/>
                <a:cs typeface="DejaVu Sans"/>
              </a:rPr>
              <a:t>of</a:t>
            </a:r>
            <a:r>
              <a:rPr sz="2400" spc="-165" dirty="0">
                <a:latin typeface="DejaVu Sans"/>
                <a:cs typeface="DejaVu Sans"/>
              </a:rPr>
              <a:t>t</a:t>
            </a:r>
            <a:r>
              <a:rPr sz="2400" spc="-275" dirty="0">
                <a:latin typeface="DejaVu Sans"/>
                <a:cs typeface="DejaVu Sans"/>
              </a:rPr>
              <a:t>en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15" dirty="0">
                <a:latin typeface="DejaVu Sans"/>
                <a:cs typeface="DejaVu Sans"/>
              </a:rPr>
              <a:t>bilobe</a:t>
            </a:r>
            <a:r>
              <a:rPr sz="2400" spc="-260" dirty="0">
                <a:latin typeface="DejaVu Sans"/>
                <a:cs typeface="DejaVu Sans"/>
              </a:rPr>
              <a:t>d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25" dirty="0">
                <a:latin typeface="DejaVu Sans"/>
                <a:cs typeface="DejaVu Sans"/>
              </a:rPr>
              <a:t>o</a:t>
            </a:r>
            <a:r>
              <a:rPr sz="2400" spc="-145" dirty="0">
                <a:latin typeface="DejaVu Sans"/>
                <a:cs typeface="DejaVu Sans"/>
              </a:rPr>
              <a:t>r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310" dirty="0">
                <a:latin typeface="DejaVu Sans"/>
                <a:cs typeface="DejaVu Sans"/>
              </a:rPr>
              <a:t>mar</a:t>
            </a:r>
            <a:r>
              <a:rPr sz="2400" spc="-350" dirty="0">
                <a:latin typeface="DejaVu Sans"/>
                <a:cs typeface="DejaVu Sans"/>
              </a:rPr>
              <a:t>k</a:t>
            </a:r>
            <a:r>
              <a:rPr sz="2400" spc="-250" dirty="0">
                <a:latin typeface="DejaVu Sans"/>
                <a:cs typeface="DejaVu Sans"/>
              </a:rPr>
              <a:t>edly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114" dirty="0">
                <a:latin typeface="DejaVu Sans"/>
                <a:cs typeface="DejaVu Sans"/>
              </a:rPr>
              <a:t>i</a:t>
            </a:r>
            <a:r>
              <a:rPr sz="2400" spc="-280" dirty="0">
                <a:latin typeface="DejaVu Sans"/>
                <a:cs typeface="DejaVu Sans"/>
              </a:rPr>
              <a:t>n</a:t>
            </a:r>
            <a:r>
              <a:rPr sz="2400" spc="-275" dirty="0">
                <a:latin typeface="DejaVu Sans"/>
                <a:cs typeface="DejaVu Sans"/>
              </a:rPr>
              <a:t>de</a:t>
            </a:r>
            <a:r>
              <a:rPr sz="2400" spc="-300" dirty="0">
                <a:latin typeface="DejaVu Sans"/>
                <a:cs typeface="DejaVu Sans"/>
              </a:rPr>
              <a:t>n</a:t>
            </a:r>
            <a:r>
              <a:rPr sz="2400" spc="-165" dirty="0">
                <a:latin typeface="DejaVu Sans"/>
                <a:cs typeface="DejaVu Sans"/>
              </a:rPr>
              <a:t>t</a:t>
            </a:r>
            <a:r>
              <a:rPr sz="2400" spc="-275" dirty="0">
                <a:latin typeface="DejaVu Sans"/>
                <a:cs typeface="DejaVu Sans"/>
              </a:rPr>
              <a:t>ed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195" dirty="0">
                <a:latin typeface="DejaVu Sans"/>
                <a:cs typeface="DejaVu Sans"/>
              </a:rPr>
              <a:t>with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20" dirty="0">
                <a:latin typeface="DejaVu Sans"/>
                <a:cs typeface="DejaVu Sans"/>
              </a:rPr>
              <a:t>a  </a:t>
            </a:r>
            <a:r>
              <a:rPr sz="2400" spc="-245" dirty="0">
                <a:latin typeface="DejaVu Sans"/>
                <a:cs typeface="DejaVu Sans"/>
              </a:rPr>
              <a:t>prominent</a:t>
            </a:r>
            <a:r>
              <a:rPr sz="2400" spc="-240" dirty="0">
                <a:latin typeface="DejaVu Sans"/>
                <a:cs typeface="DejaVu Sans"/>
              </a:rPr>
              <a:t> nucleolus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7340" y="5235702"/>
            <a:ext cx="2428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  <a:tab pos="1125220" algn="l"/>
              </a:tabLst>
            </a:pPr>
            <a:r>
              <a:rPr sz="2400" spc="-245" dirty="0">
                <a:latin typeface="DejaVu Sans"/>
                <a:cs typeface="DejaVu Sans"/>
              </a:rPr>
              <a:t>Cells	</a:t>
            </a:r>
            <a:r>
              <a:rPr sz="2400" spc="-250" dirty="0">
                <a:latin typeface="DejaVu Sans"/>
                <a:cs typeface="DejaVu Sans"/>
              </a:rPr>
              <a:t>containing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07608" y="5167884"/>
            <a:ext cx="1306067" cy="679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907538" y="5235702"/>
            <a:ext cx="57016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90625" algn="l"/>
                <a:tab pos="1640205" algn="l"/>
                <a:tab pos="2431415" algn="l"/>
                <a:tab pos="3169285" algn="l"/>
                <a:tab pos="4510405" algn="l"/>
              </a:tabLst>
            </a:pPr>
            <a:r>
              <a:rPr sz="2400" spc="-254" dirty="0">
                <a:latin typeface="DejaVu Sans"/>
                <a:cs typeface="DejaVu Sans"/>
              </a:rPr>
              <a:t>bundles	</a:t>
            </a:r>
            <a:r>
              <a:rPr sz="2400" spc="-165" dirty="0">
                <a:latin typeface="DejaVu Sans"/>
                <a:cs typeface="DejaVu Sans"/>
              </a:rPr>
              <a:t>of	</a:t>
            </a:r>
            <a:r>
              <a:rPr sz="2400" spc="-240" dirty="0">
                <a:latin typeface="DejaVu Sans"/>
                <a:cs typeface="DejaVu Sans"/>
              </a:rPr>
              <a:t>Auer	</a:t>
            </a:r>
            <a:r>
              <a:rPr sz="2400" spc="-245" dirty="0">
                <a:latin typeface="DejaVu Sans"/>
                <a:cs typeface="DejaVu Sans"/>
              </a:rPr>
              <a:t>rods	</a:t>
            </a:r>
            <a:r>
              <a:rPr sz="2400" spc="-250" dirty="0">
                <a:latin typeface="DejaVu Sans"/>
                <a:cs typeface="DejaVu Sans"/>
              </a:rPr>
              <a:t>"faggots"	</a:t>
            </a:r>
            <a:r>
              <a:rPr sz="2400" spc="-270" dirty="0">
                <a:latin typeface="DejaVu Sans"/>
                <a:cs typeface="DejaVu Sans"/>
              </a:rPr>
              <a:t>randomly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0240" y="5564835"/>
            <a:ext cx="795845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  <a:tabLst>
                <a:tab pos="1529080" algn="l"/>
                <a:tab pos="1920875" algn="l"/>
                <a:tab pos="2496820" algn="l"/>
                <a:tab pos="3924935" algn="l"/>
                <a:tab pos="4486275" algn="l"/>
                <a:tab pos="6377305" algn="l"/>
                <a:tab pos="6961505" algn="l"/>
                <a:tab pos="7522209" algn="l"/>
              </a:tabLst>
            </a:pPr>
            <a:r>
              <a:rPr sz="2400" spc="-225" dirty="0">
                <a:latin typeface="DejaVu Sans"/>
                <a:cs typeface="DejaVu Sans"/>
              </a:rPr>
              <a:t>di</a:t>
            </a:r>
            <a:r>
              <a:rPr sz="2400" spc="-285" dirty="0">
                <a:latin typeface="DejaVu Sans"/>
                <a:cs typeface="DejaVu Sans"/>
              </a:rPr>
              <a:t>s</a:t>
            </a:r>
            <a:r>
              <a:rPr sz="2400" spc="-185" dirty="0">
                <a:latin typeface="DejaVu Sans"/>
                <a:cs typeface="DejaVu Sans"/>
              </a:rPr>
              <a:t>tribu</a:t>
            </a:r>
            <a:r>
              <a:rPr sz="2400" spc="-180" dirty="0">
                <a:latin typeface="DejaVu Sans"/>
                <a:cs typeface="DejaVu Sans"/>
              </a:rPr>
              <a:t>t</a:t>
            </a:r>
            <a:r>
              <a:rPr sz="2400" spc="-275" dirty="0">
                <a:latin typeface="DejaVu Sans"/>
                <a:cs typeface="DejaVu Sans"/>
              </a:rPr>
              <a:t>ed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190" dirty="0">
                <a:latin typeface="DejaVu Sans"/>
                <a:cs typeface="DejaVu Sans"/>
              </a:rPr>
              <a:t>in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29" dirty="0">
                <a:latin typeface="DejaVu Sans"/>
                <a:cs typeface="DejaVu Sans"/>
              </a:rPr>
              <a:t>the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310" dirty="0">
                <a:latin typeface="DejaVu Sans"/>
                <a:cs typeface="DejaVu Sans"/>
              </a:rPr>
              <a:t>c</a:t>
            </a:r>
            <a:r>
              <a:rPr sz="2400" spc="-330" dirty="0">
                <a:latin typeface="DejaVu Sans"/>
                <a:cs typeface="DejaVu Sans"/>
              </a:rPr>
              <a:t>y</a:t>
            </a:r>
            <a:r>
              <a:rPr sz="2400" spc="-165" dirty="0">
                <a:latin typeface="DejaVu Sans"/>
                <a:cs typeface="DejaVu Sans"/>
              </a:rPr>
              <a:t>t</a:t>
            </a:r>
            <a:r>
              <a:rPr sz="2400" spc="-245" dirty="0">
                <a:latin typeface="DejaVu Sans"/>
                <a:cs typeface="DejaVu Sans"/>
              </a:rPr>
              <a:t>oplas</a:t>
            </a:r>
            <a:r>
              <a:rPr sz="2400" spc="-440" dirty="0">
                <a:latin typeface="DejaVu Sans"/>
                <a:cs typeface="DejaVu Sans"/>
              </a:rPr>
              <a:t>m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85" dirty="0">
                <a:latin typeface="DejaVu Sans"/>
                <a:cs typeface="DejaVu Sans"/>
              </a:rPr>
              <a:t>a</a:t>
            </a:r>
            <a:r>
              <a:rPr sz="2400" spc="-225" dirty="0">
                <a:latin typeface="DejaVu Sans"/>
                <a:cs typeface="DejaVu Sans"/>
              </a:rPr>
              <a:t>r</a:t>
            </a:r>
            <a:r>
              <a:rPr sz="2400" spc="-285" dirty="0">
                <a:latin typeface="DejaVu Sans"/>
                <a:cs typeface="DejaVu Sans"/>
              </a:rPr>
              <a:t>e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95" dirty="0">
                <a:latin typeface="DejaVu Sans"/>
                <a:cs typeface="DejaVu Sans"/>
              </a:rPr>
              <a:t>ch</a:t>
            </a:r>
            <a:r>
              <a:rPr sz="2400" spc="-300" dirty="0">
                <a:latin typeface="DejaVu Sans"/>
                <a:cs typeface="DejaVu Sans"/>
              </a:rPr>
              <a:t>a</a:t>
            </a:r>
            <a:r>
              <a:rPr sz="2400" spc="-195" dirty="0">
                <a:latin typeface="DejaVu Sans"/>
                <a:cs typeface="DejaVu Sans"/>
              </a:rPr>
              <a:t>r</a:t>
            </a:r>
            <a:r>
              <a:rPr sz="2400" spc="-335" dirty="0">
                <a:latin typeface="DejaVu Sans"/>
                <a:cs typeface="DejaVu Sans"/>
              </a:rPr>
              <a:t>a</a:t>
            </a:r>
            <a:r>
              <a:rPr sz="2400" spc="-260" dirty="0">
                <a:latin typeface="DejaVu Sans"/>
                <a:cs typeface="DejaVu Sans"/>
              </a:rPr>
              <a:t>c</a:t>
            </a:r>
            <a:r>
              <a:rPr sz="2400" spc="-204" dirty="0">
                <a:latin typeface="DejaVu Sans"/>
                <a:cs typeface="DejaVu Sans"/>
              </a:rPr>
              <a:t>teri</a:t>
            </a:r>
            <a:r>
              <a:rPr sz="2400" spc="-285" dirty="0">
                <a:latin typeface="DejaVu Sans"/>
                <a:cs typeface="DejaVu Sans"/>
              </a:rPr>
              <a:t>s</a:t>
            </a:r>
            <a:r>
              <a:rPr sz="2400" spc="-150" dirty="0">
                <a:latin typeface="DejaVu Sans"/>
                <a:cs typeface="DejaVu Sans"/>
              </a:rPr>
              <a:t>t</a:t>
            </a:r>
            <a:r>
              <a:rPr sz="2400" spc="-120" dirty="0">
                <a:latin typeface="DejaVu Sans"/>
                <a:cs typeface="DejaVu Sans"/>
              </a:rPr>
              <a:t>i</a:t>
            </a:r>
            <a:r>
              <a:rPr sz="2400" spc="-235" dirty="0">
                <a:latin typeface="DejaVu Sans"/>
                <a:cs typeface="DejaVu Sans"/>
              </a:rPr>
              <a:t>c,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20" dirty="0">
                <a:latin typeface="DejaVu Sans"/>
                <a:cs typeface="DejaVu Sans"/>
              </a:rPr>
              <a:t>but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85" dirty="0">
                <a:latin typeface="DejaVu Sans"/>
                <a:cs typeface="DejaVu Sans"/>
              </a:rPr>
              <a:t>a</a:t>
            </a:r>
            <a:r>
              <a:rPr sz="2400" spc="-225" dirty="0">
                <a:latin typeface="DejaVu Sans"/>
                <a:cs typeface="DejaVu Sans"/>
              </a:rPr>
              <a:t>r</a:t>
            </a:r>
            <a:r>
              <a:rPr sz="2400" spc="-285" dirty="0">
                <a:latin typeface="DejaVu Sans"/>
                <a:cs typeface="DejaVu Sans"/>
              </a:rPr>
              <a:t>e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175" dirty="0">
                <a:latin typeface="DejaVu Sans"/>
                <a:cs typeface="DejaVu Sans"/>
              </a:rPr>
              <a:t>not  </a:t>
            </a:r>
            <a:r>
              <a:rPr sz="2400" spc="-250" dirty="0">
                <a:latin typeface="DejaVu Sans"/>
                <a:cs typeface="DejaVu Sans"/>
              </a:rPr>
              <a:t>present </a:t>
            </a:r>
            <a:r>
              <a:rPr sz="2400" spc="-190" dirty="0">
                <a:latin typeface="DejaVu Sans"/>
                <a:cs typeface="DejaVu Sans"/>
              </a:rPr>
              <a:t>in </a:t>
            </a:r>
            <a:r>
              <a:rPr sz="2400" spc="-185" dirty="0">
                <a:latin typeface="DejaVu Sans"/>
                <a:cs typeface="DejaVu Sans"/>
              </a:rPr>
              <a:t>all</a:t>
            </a:r>
            <a:r>
              <a:rPr sz="2400" spc="-240" dirty="0">
                <a:latin typeface="DejaVu Sans"/>
                <a:cs typeface="DejaVu Sans"/>
              </a:rPr>
              <a:t> </a:t>
            </a:r>
            <a:r>
              <a:rPr sz="2400" spc="-315" dirty="0">
                <a:latin typeface="DejaVu Sans"/>
                <a:cs typeface="DejaVu Sans"/>
              </a:rPr>
              <a:t>cases</a:t>
            </a:r>
            <a:endParaRPr sz="24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1156005"/>
            <a:ext cx="4568190" cy="261429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60" dirty="0">
                <a:latin typeface="DejaVu Sans"/>
                <a:cs typeface="DejaVu Sans"/>
              </a:rPr>
              <a:t>Cytochemistry:</a:t>
            </a:r>
            <a:endParaRPr sz="24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509"/>
              </a:spcBef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000" spc="-145" dirty="0">
                <a:latin typeface="DejaVu Sans"/>
                <a:cs typeface="DejaVu Sans"/>
              </a:rPr>
              <a:t>MPO </a:t>
            </a:r>
            <a:r>
              <a:rPr sz="2000" spc="-240" dirty="0">
                <a:latin typeface="DejaVu Sans"/>
                <a:cs typeface="DejaVu Sans"/>
              </a:rPr>
              <a:t>and </a:t>
            </a:r>
            <a:r>
              <a:rPr sz="2000" spc="-260" dirty="0">
                <a:latin typeface="DejaVu Sans"/>
                <a:cs typeface="DejaVu Sans"/>
              </a:rPr>
              <a:t>Sudan </a:t>
            </a:r>
            <a:r>
              <a:rPr sz="2000" spc="-220" dirty="0">
                <a:latin typeface="DejaVu Sans"/>
                <a:cs typeface="DejaVu Sans"/>
              </a:rPr>
              <a:t>black </a:t>
            </a:r>
            <a:r>
              <a:rPr sz="2000" spc="-285" dirty="0">
                <a:latin typeface="DejaVu Sans"/>
                <a:cs typeface="DejaVu Sans"/>
              </a:rPr>
              <a:t>B </a:t>
            </a:r>
            <a:r>
              <a:rPr sz="2000" spc="-225" dirty="0">
                <a:latin typeface="DejaVu Sans"/>
                <a:cs typeface="DejaVu Sans"/>
              </a:rPr>
              <a:t>are</a:t>
            </a:r>
            <a:r>
              <a:rPr sz="2000" spc="-90" dirty="0">
                <a:latin typeface="DejaVu Sans"/>
                <a:cs typeface="DejaVu Sans"/>
              </a:rPr>
              <a:t> </a:t>
            </a:r>
            <a:r>
              <a:rPr sz="2000" spc="-215" dirty="0">
                <a:latin typeface="DejaVu Sans"/>
                <a:cs typeface="DejaVu Sans"/>
              </a:rPr>
              <a:t>strong</a:t>
            </a:r>
            <a:endParaRPr sz="2000">
              <a:latin typeface="DejaVu Sans"/>
              <a:cs typeface="DejaVu Sans"/>
            </a:endParaRPr>
          </a:p>
          <a:p>
            <a:pPr marL="756285">
              <a:lnSpc>
                <a:spcPct val="100000"/>
              </a:lnSpc>
            </a:pPr>
            <a:r>
              <a:rPr sz="2000" spc="-190" dirty="0">
                <a:latin typeface="DejaVu Sans"/>
                <a:cs typeface="DejaVu Sans"/>
              </a:rPr>
              <a:t>positive</a:t>
            </a:r>
            <a:endParaRPr sz="2000">
              <a:latin typeface="DejaVu Sans"/>
              <a:cs typeface="DejaVu Sans"/>
            </a:endParaRPr>
          </a:p>
          <a:p>
            <a:pPr marL="756285" marR="6350" lvl="1" indent="-286385">
              <a:lnSpc>
                <a:spcPct val="100000"/>
              </a:lnSpc>
              <a:spcBef>
                <a:spcPts val="484"/>
              </a:spcBef>
              <a:buFont typeface="Wingdings"/>
              <a:buChar char=""/>
              <a:tabLst>
                <a:tab pos="756285" algn="l"/>
                <a:tab pos="756920" algn="l"/>
                <a:tab pos="1282065" algn="l"/>
                <a:tab pos="1586865" algn="l"/>
                <a:tab pos="2612390" algn="l"/>
                <a:tab pos="3150870" algn="l"/>
                <a:tab pos="3703954" algn="l"/>
                <a:tab pos="4008754" algn="l"/>
              </a:tabLst>
            </a:pPr>
            <a:r>
              <a:rPr sz="2000" spc="-325" dirty="0">
                <a:latin typeface="DejaVu Sans"/>
                <a:cs typeface="DejaVu Sans"/>
              </a:rPr>
              <a:t>P</a:t>
            </a:r>
            <a:r>
              <a:rPr sz="2000" spc="-280" dirty="0">
                <a:latin typeface="DejaVu Sans"/>
                <a:cs typeface="DejaVu Sans"/>
              </a:rPr>
              <a:t>AS</a:t>
            </a:r>
            <a:r>
              <a:rPr sz="2000" dirty="0">
                <a:latin typeface="DejaVu Sans"/>
                <a:cs typeface="DejaVu Sans"/>
              </a:rPr>
              <a:t>	</a:t>
            </a:r>
            <a:r>
              <a:rPr sz="2000" spc="-130" dirty="0">
                <a:latin typeface="DejaVu Sans"/>
                <a:cs typeface="DejaVu Sans"/>
              </a:rPr>
              <a:t>i</a:t>
            </a:r>
            <a:r>
              <a:rPr sz="2000" spc="-235" dirty="0">
                <a:latin typeface="DejaVu Sans"/>
                <a:cs typeface="DejaVu Sans"/>
              </a:rPr>
              <a:t>s</a:t>
            </a:r>
            <a:r>
              <a:rPr sz="2000" dirty="0">
                <a:latin typeface="DejaVu Sans"/>
                <a:cs typeface="DejaVu Sans"/>
              </a:rPr>
              <a:t>	</a:t>
            </a:r>
            <a:r>
              <a:rPr sz="2000" spc="-265" dirty="0">
                <a:latin typeface="DejaVu Sans"/>
                <a:cs typeface="DejaVu Sans"/>
              </a:rPr>
              <a:t>ne</a:t>
            </a:r>
            <a:r>
              <a:rPr sz="2000" spc="-300" dirty="0">
                <a:latin typeface="DejaVu Sans"/>
                <a:cs typeface="DejaVu Sans"/>
              </a:rPr>
              <a:t>g</a:t>
            </a:r>
            <a:r>
              <a:rPr sz="2000" spc="-295" dirty="0">
                <a:latin typeface="DejaVu Sans"/>
                <a:cs typeface="DejaVu Sans"/>
              </a:rPr>
              <a:t>a</a:t>
            </a:r>
            <a:r>
              <a:rPr sz="2000" spc="-125" dirty="0">
                <a:latin typeface="DejaVu Sans"/>
                <a:cs typeface="DejaVu Sans"/>
              </a:rPr>
              <a:t>t</a:t>
            </a:r>
            <a:r>
              <a:rPr sz="2000" spc="-85" dirty="0">
                <a:latin typeface="DejaVu Sans"/>
                <a:cs typeface="DejaVu Sans"/>
              </a:rPr>
              <a:t>i</a:t>
            </a:r>
            <a:r>
              <a:rPr sz="2000" spc="-310" dirty="0">
                <a:latin typeface="DejaVu Sans"/>
                <a:cs typeface="DejaVu Sans"/>
              </a:rPr>
              <a:t>v</a:t>
            </a:r>
            <a:r>
              <a:rPr sz="2000" spc="-235" dirty="0">
                <a:latin typeface="DejaVu Sans"/>
                <a:cs typeface="DejaVu Sans"/>
              </a:rPr>
              <a:t>e</a:t>
            </a:r>
            <a:r>
              <a:rPr sz="2000" dirty="0">
                <a:latin typeface="DejaVu Sans"/>
                <a:cs typeface="DejaVu Sans"/>
              </a:rPr>
              <a:t>	</a:t>
            </a:r>
            <a:r>
              <a:rPr sz="2000" spc="-245" dirty="0">
                <a:latin typeface="DejaVu Sans"/>
                <a:cs typeface="DejaVu Sans"/>
              </a:rPr>
              <a:t>an</a:t>
            </a:r>
            <a:r>
              <a:rPr sz="2000" spc="-220" dirty="0">
                <a:latin typeface="DejaVu Sans"/>
                <a:cs typeface="DejaVu Sans"/>
              </a:rPr>
              <a:t>d</a:t>
            </a:r>
            <a:r>
              <a:rPr sz="2000" dirty="0">
                <a:latin typeface="DejaVu Sans"/>
                <a:cs typeface="DejaVu Sans"/>
              </a:rPr>
              <a:t>	</a:t>
            </a:r>
            <a:r>
              <a:rPr sz="2000" spc="-300" dirty="0">
                <a:latin typeface="DejaVu Sans"/>
                <a:cs typeface="DejaVu Sans"/>
              </a:rPr>
              <a:t>N</a:t>
            </a:r>
            <a:r>
              <a:rPr sz="2000" spc="-260" dirty="0">
                <a:latin typeface="DejaVu Sans"/>
                <a:cs typeface="DejaVu Sans"/>
              </a:rPr>
              <a:t>S</a:t>
            </a:r>
            <a:r>
              <a:rPr sz="2000" spc="-290" dirty="0">
                <a:latin typeface="DejaVu Sans"/>
                <a:cs typeface="DejaVu Sans"/>
              </a:rPr>
              <a:t>E</a:t>
            </a:r>
            <a:r>
              <a:rPr sz="2000" dirty="0">
                <a:latin typeface="DejaVu Sans"/>
                <a:cs typeface="DejaVu Sans"/>
              </a:rPr>
              <a:t>	</a:t>
            </a:r>
            <a:r>
              <a:rPr sz="2000" spc="-130" dirty="0">
                <a:latin typeface="DejaVu Sans"/>
                <a:cs typeface="DejaVu Sans"/>
              </a:rPr>
              <a:t>i</a:t>
            </a:r>
            <a:r>
              <a:rPr sz="2000" spc="-235" dirty="0">
                <a:latin typeface="DejaVu Sans"/>
                <a:cs typeface="DejaVu Sans"/>
              </a:rPr>
              <a:t>s</a:t>
            </a:r>
            <a:r>
              <a:rPr sz="2000" dirty="0">
                <a:latin typeface="DejaVu Sans"/>
                <a:cs typeface="DejaVu Sans"/>
              </a:rPr>
              <a:t>	</a:t>
            </a:r>
            <a:r>
              <a:rPr sz="2000" spc="-225" dirty="0">
                <a:latin typeface="DejaVu Sans"/>
                <a:cs typeface="DejaVu Sans"/>
              </a:rPr>
              <a:t>w</a:t>
            </a:r>
            <a:r>
              <a:rPr sz="2000" spc="-204" dirty="0">
                <a:latin typeface="DejaVu Sans"/>
                <a:cs typeface="DejaVu Sans"/>
              </a:rPr>
              <a:t>eak  </a:t>
            </a:r>
            <a:r>
              <a:rPr sz="2000" spc="-195" dirty="0">
                <a:latin typeface="DejaVu Sans"/>
                <a:cs typeface="DejaVu Sans"/>
              </a:rPr>
              <a:t>positive</a:t>
            </a:r>
            <a:endParaRPr sz="2000">
              <a:latin typeface="DejaVu Sans"/>
              <a:cs typeface="DejaVu Sans"/>
            </a:endParaRPr>
          </a:p>
          <a:p>
            <a:pPr marL="355600" marR="5080" indent="-342900">
              <a:lnSpc>
                <a:spcPct val="100000"/>
              </a:lnSpc>
              <a:spcBef>
                <a:spcPts val="5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50" dirty="0">
                <a:latin typeface="DejaVu Sans"/>
                <a:cs typeface="DejaVu Sans"/>
              </a:rPr>
              <a:t>IHC: </a:t>
            </a:r>
            <a:r>
              <a:rPr sz="2400" spc="-229" dirty="0">
                <a:latin typeface="DejaVu Sans"/>
                <a:cs typeface="DejaVu Sans"/>
              </a:rPr>
              <a:t>positive </a:t>
            </a:r>
            <a:r>
              <a:rPr sz="2400" spc="-175" dirty="0">
                <a:latin typeface="DejaVu Sans"/>
                <a:cs typeface="DejaVu Sans"/>
              </a:rPr>
              <a:t>for </a:t>
            </a:r>
            <a:r>
              <a:rPr sz="2400" spc="-315" dirty="0">
                <a:latin typeface="DejaVu Sans"/>
                <a:cs typeface="DejaVu Sans"/>
              </a:rPr>
              <a:t>CD13, </a:t>
            </a:r>
            <a:r>
              <a:rPr sz="2400" spc="-320" dirty="0">
                <a:latin typeface="DejaVu Sans"/>
                <a:cs typeface="DejaVu Sans"/>
              </a:rPr>
              <a:t>CD15, </a:t>
            </a:r>
            <a:r>
              <a:rPr sz="2400" spc="-365" dirty="0">
                <a:latin typeface="DejaVu Sans"/>
                <a:cs typeface="DejaVu Sans"/>
              </a:rPr>
              <a:t>CD1  </a:t>
            </a:r>
            <a:r>
              <a:rPr sz="2400" spc="-280" dirty="0">
                <a:latin typeface="DejaVu Sans"/>
                <a:cs typeface="DejaVu Sans"/>
              </a:rPr>
              <a:t>and </a:t>
            </a:r>
            <a:r>
              <a:rPr sz="2400" spc="-350" dirty="0">
                <a:latin typeface="DejaVu Sans"/>
                <a:cs typeface="DejaVu Sans"/>
              </a:rPr>
              <a:t>CD33 </a:t>
            </a:r>
            <a:r>
              <a:rPr sz="2400" spc="-260" dirty="0">
                <a:latin typeface="DejaVu Sans"/>
                <a:cs typeface="DejaVu Sans"/>
              </a:rPr>
              <a:t>myeloid</a:t>
            </a:r>
            <a:r>
              <a:rPr sz="2400" spc="-95" dirty="0">
                <a:latin typeface="DejaVu Sans"/>
                <a:cs typeface="DejaVu Sans"/>
              </a:rPr>
              <a:t> </a:t>
            </a:r>
            <a:r>
              <a:rPr sz="2400" spc="-270" dirty="0">
                <a:latin typeface="DejaVu Sans"/>
                <a:cs typeface="DejaVu Sans"/>
              </a:rPr>
              <a:t>antigens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3818001"/>
            <a:ext cx="2989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  <a:tab pos="2014855" algn="l"/>
              </a:tabLst>
            </a:pPr>
            <a:r>
              <a:rPr sz="2400" spc="-405" dirty="0">
                <a:latin typeface="DejaVu Sans"/>
                <a:cs typeface="DejaVu Sans"/>
              </a:rPr>
              <a:t>C</a:t>
            </a:r>
            <a:r>
              <a:rPr sz="2400" spc="-320" dirty="0">
                <a:latin typeface="DejaVu Sans"/>
                <a:cs typeface="DejaVu Sans"/>
              </a:rPr>
              <a:t>y</a:t>
            </a:r>
            <a:r>
              <a:rPr sz="2400" spc="-165" dirty="0">
                <a:latin typeface="DejaVu Sans"/>
                <a:cs typeface="DejaVu Sans"/>
              </a:rPr>
              <a:t>t</a:t>
            </a:r>
            <a:r>
              <a:rPr sz="2400" spc="-300" dirty="0">
                <a:latin typeface="DejaVu Sans"/>
                <a:cs typeface="DejaVu Sans"/>
              </a:rPr>
              <a:t>o</a:t>
            </a:r>
            <a:r>
              <a:rPr sz="2400" spc="-340" dirty="0">
                <a:latin typeface="DejaVu Sans"/>
                <a:cs typeface="DejaVu Sans"/>
              </a:rPr>
              <a:t>g</a:t>
            </a:r>
            <a:r>
              <a:rPr sz="2400" spc="-265" dirty="0">
                <a:latin typeface="DejaVu Sans"/>
                <a:cs typeface="DejaVu Sans"/>
              </a:rPr>
              <a:t>ene</a:t>
            </a:r>
            <a:r>
              <a:rPr sz="2400" spc="-185" dirty="0">
                <a:latin typeface="DejaVu Sans"/>
                <a:cs typeface="DejaVu Sans"/>
              </a:rPr>
              <a:t>t</a:t>
            </a:r>
            <a:r>
              <a:rPr sz="2400" spc="-215" dirty="0">
                <a:latin typeface="DejaVu Sans"/>
                <a:cs typeface="DejaVu Sans"/>
              </a:rPr>
              <a:t>ic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345" dirty="0">
                <a:latin typeface="DejaVu Sans"/>
                <a:cs typeface="DejaVu Sans"/>
              </a:rPr>
              <a:t>s</a:t>
            </a:r>
            <a:r>
              <a:rPr sz="2400" spc="-229" dirty="0">
                <a:latin typeface="DejaVu Sans"/>
                <a:cs typeface="DejaVu Sans"/>
              </a:rPr>
              <a:t>tudies</a:t>
            </a:r>
            <a:r>
              <a:rPr sz="2400" spc="-170" dirty="0">
                <a:latin typeface="DejaVu Sans"/>
                <a:cs typeface="DejaVu Sans"/>
              </a:rPr>
              <a:t>: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67227" y="3818001"/>
            <a:ext cx="14077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31520" algn="l"/>
              </a:tabLst>
            </a:pPr>
            <a:r>
              <a:rPr sz="2400" spc="-335" dirty="0">
                <a:latin typeface="DejaVu Sans"/>
                <a:cs typeface="DejaVu Sans"/>
              </a:rPr>
              <a:t>5</a:t>
            </a:r>
            <a:r>
              <a:rPr sz="2400" spc="-320" dirty="0">
                <a:latin typeface="DejaVu Sans"/>
                <a:cs typeface="DejaVu Sans"/>
              </a:rPr>
              <a:t>0</a:t>
            </a:r>
            <a:r>
              <a:rPr sz="2400" spc="-565" dirty="0">
                <a:latin typeface="DejaVu Sans"/>
                <a:cs typeface="DejaVu Sans"/>
              </a:rPr>
              <a:t>%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325" dirty="0">
                <a:latin typeface="DejaVu Sans"/>
                <a:cs typeface="DejaVu Sans"/>
              </a:rPr>
              <a:t>c</a:t>
            </a:r>
            <a:r>
              <a:rPr sz="2400" spc="-310" dirty="0">
                <a:latin typeface="DejaVu Sans"/>
                <a:cs typeface="DejaVu Sans"/>
              </a:rPr>
              <a:t>ases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0240" y="4183760"/>
            <a:ext cx="34880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65" dirty="0">
                <a:latin typeface="DejaVu Sans"/>
                <a:cs typeface="DejaVu Sans"/>
              </a:rPr>
              <a:t>show </a:t>
            </a:r>
            <a:r>
              <a:rPr sz="2400" spc="-229" dirty="0">
                <a:latin typeface="DejaVu Sans"/>
                <a:cs typeface="DejaVu Sans"/>
              </a:rPr>
              <a:t>translocation t(15;</a:t>
            </a:r>
            <a:r>
              <a:rPr sz="2400" spc="-250" dirty="0">
                <a:latin typeface="DejaVu Sans"/>
                <a:cs typeface="DejaVu Sans"/>
              </a:rPr>
              <a:t> </a:t>
            </a:r>
            <a:r>
              <a:rPr sz="2400" spc="-280" dirty="0">
                <a:latin typeface="DejaVu Sans"/>
                <a:cs typeface="DejaVu Sans"/>
              </a:rPr>
              <a:t>17)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05400" y="3429000"/>
            <a:ext cx="3857244" cy="304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00828" y="3424428"/>
            <a:ext cx="3866515" cy="3057525"/>
          </a:xfrm>
          <a:custGeom>
            <a:avLst/>
            <a:gdLst/>
            <a:ahLst/>
            <a:cxnLst/>
            <a:rect l="l" t="t" r="r" b="b"/>
            <a:pathLst>
              <a:path w="3866515" h="3057525">
                <a:moveTo>
                  <a:pt x="0" y="3057144"/>
                </a:moveTo>
                <a:lnTo>
                  <a:pt x="3866387" y="3057144"/>
                </a:lnTo>
                <a:lnTo>
                  <a:pt x="3866387" y="0"/>
                </a:lnTo>
                <a:lnTo>
                  <a:pt x="0" y="0"/>
                </a:lnTo>
                <a:lnTo>
                  <a:pt x="0" y="30571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058" y="192150"/>
            <a:ext cx="78479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63875" marR="5080" indent="-3051810">
              <a:lnSpc>
                <a:spcPct val="100000"/>
              </a:lnSpc>
              <a:spcBef>
                <a:spcPts val="95"/>
              </a:spcBef>
            </a:pPr>
            <a:r>
              <a:rPr b="1" spc="-95" dirty="0">
                <a:solidFill>
                  <a:srgbClr val="000000"/>
                </a:solidFill>
                <a:latin typeface="Arial"/>
                <a:cs typeface="Arial"/>
              </a:rPr>
              <a:t>M4: </a:t>
            </a:r>
            <a:r>
              <a:rPr b="1" spc="-310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b="1" spc="-295" dirty="0">
                <a:solidFill>
                  <a:srgbClr val="000000"/>
                </a:solidFill>
                <a:latin typeface="Arial"/>
                <a:cs typeface="Arial"/>
              </a:rPr>
              <a:t>myelomonocytic </a:t>
            </a:r>
            <a:r>
              <a:rPr b="1" spc="-250" dirty="0">
                <a:solidFill>
                  <a:srgbClr val="000000"/>
                </a:solidFill>
                <a:latin typeface="Arial"/>
                <a:cs typeface="Arial"/>
              </a:rPr>
              <a:t>leukemia  </a:t>
            </a:r>
            <a:r>
              <a:rPr b="1" spc="-180" dirty="0">
                <a:solidFill>
                  <a:srgbClr val="000000"/>
                </a:solidFill>
                <a:latin typeface="Arial"/>
                <a:cs typeface="Arial"/>
              </a:rPr>
              <a:t>(AMML)</a:t>
            </a:r>
          </a:p>
        </p:txBody>
      </p:sp>
      <p:sp>
        <p:nvSpPr>
          <p:cNvPr id="3" name="object 3"/>
          <p:cNvSpPr/>
          <p:nvPr/>
        </p:nvSpPr>
        <p:spPr>
          <a:xfrm>
            <a:off x="4015740" y="4256532"/>
            <a:ext cx="1946148" cy="679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1616328"/>
            <a:ext cx="8072755" cy="493395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400" dirty="0">
                <a:solidFill>
                  <a:srgbClr val="FF0000"/>
                </a:solidFill>
                <a:latin typeface="DejaVu Sans"/>
                <a:cs typeface="DejaVu Sans"/>
              </a:rPr>
              <a:t>15% </a:t>
            </a:r>
            <a:r>
              <a:rPr sz="2400" spc="-185" dirty="0">
                <a:solidFill>
                  <a:srgbClr val="FF0000"/>
                </a:solidFill>
                <a:latin typeface="DejaVu Sans"/>
                <a:cs typeface="DejaVu Sans"/>
              </a:rPr>
              <a:t>to</a:t>
            </a:r>
            <a:r>
              <a:rPr sz="2400" spc="-434" dirty="0">
                <a:solidFill>
                  <a:srgbClr val="FF0000"/>
                </a:solidFill>
                <a:latin typeface="DejaVu Sans"/>
                <a:cs typeface="DejaVu Sans"/>
              </a:rPr>
              <a:t> </a:t>
            </a:r>
            <a:r>
              <a:rPr sz="2400" spc="-400" dirty="0">
                <a:solidFill>
                  <a:srgbClr val="FF0000"/>
                </a:solidFill>
                <a:latin typeface="DejaVu Sans"/>
                <a:cs typeface="DejaVu Sans"/>
              </a:rPr>
              <a:t>25%</a:t>
            </a:r>
            <a:endParaRPr sz="24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40" dirty="0">
                <a:latin typeface="DejaVu Sans"/>
                <a:cs typeface="DejaVu Sans"/>
              </a:rPr>
              <a:t>Usually </a:t>
            </a:r>
            <a:r>
              <a:rPr sz="2400" spc="-190" dirty="0">
                <a:latin typeface="DejaVu Sans"/>
                <a:cs typeface="DejaVu Sans"/>
              </a:rPr>
              <a:t>in </a:t>
            </a:r>
            <a:r>
              <a:rPr sz="2400" spc="-229" dirty="0">
                <a:latin typeface="DejaVu Sans"/>
                <a:cs typeface="DejaVu Sans"/>
              </a:rPr>
              <a:t>the</a:t>
            </a:r>
            <a:r>
              <a:rPr sz="2400" spc="-260" dirty="0">
                <a:latin typeface="DejaVu Sans"/>
                <a:cs typeface="DejaVu Sans"/>
              </a:rPr>
              <a:t> </a:t>
            </a:r>
            <a:r>
              <a:rPr sz="2400" spc="-220" dirty="0">
                <a:solidFill>
                  <a:srgbClr val="FF0000"/>
                </a:solidFill>
                <a:latin typeface="DejaVu Sans"/>
                <a:cs typeface="DejaVu Sans"/>
              </a:rPr>
              <a:t>elderly</a:t>
            </a:r>
            <a:endParaRPr sz="2400">
              <a:latin typeface="DejaVu Sans"/>
              <a:cs typeface="DejaVu Sans"/>
            </a:endParaRPr>
          </a:p>
          <a:p>
            <a:pPr marL="355600" marR="5080" indent="-342900">
              <a:lnSpc>
                <a:spcPts val="2590"/>
              </a:lnSpc>
              <a:spcBef>
                <a:spcPts val="615"/>
              </a:spcBef>
              <a:buFont typeface="Arial"/>
              <a:buChar char="•"/>
              <a:tabLst>
                <a:tab pos="354965" algn="l"/>
                <a:tab pos="355600" algn="l"/>
                <a:tab pos="1928495" algn="l"/>
                <a:tab pos="2352040" algn="l"/>
                <a:tab pos="3551554" algn="l"/>
                <a:tab pos="4283075" algn="l"/>
                <a:tab pos="5066665" algn="l"/>
                <a:tab pos="5726430" algn="l"/>
                <a:tab pos="7150734" algn="l"/>
              </a:tabLst>
            </a:pPr>
            <a:r>
              <a:rPr sz="2400" spc="-300" dirty="0">
                <a:latin typeface="DejaVu Sans"/>
                <a:cs typeface="DejaVu Sans"/>
              </a:rPr>
              <a:t>Somet</a:t>
            </a:r>
            <a:r>
              <a:rPr sz="2400" spc="-145" dirty="0">
                <a:latin typeface="DejaVu Sans"/>
                <a:cs typeface="DejaVu Sans"/>
              </a:rPr>
              <a:t>i</a:t>
            </a:r>
            <a:r>
              <a:rPr sz="2400" spc="-434" dirty="0">
                <a:latin typeface="DejaVu Sans"/>
                <a:cs typeface="DejaVu Sans"/>
              </a:rPr>
              <a:t>m</a:t>
            </a:r>
            <a:r>
              <a:rPr sz="2400" spc="-265" dirty="0">
                <a:latin typeface="DejaVu Sans"/>
                <a:cs typeface="DejaVu Sans"/>
              </a:rPr>
              <a:t>e</a:t>
            </a:r>
            <a:r>
              <a:rPr sz="2400" spc="-315" dirty="0">
                <a:latin typeface="DejaVu Sans"/>
                <a:cs typeface="DejaVu Sans"/>
              </a:rPr>
              <a:t>s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190" dirty="0">
                <a:latin typeface="DejaVu Sans"/>
                <a:cs typeface="DejaVu Sans"/>
              </a:rPr>
              <a:t>in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305" dirty="0">
                <a:latin typeface="DejaVu Sans"/>
                <a:cs typeface="DejaVu Sans"/>
              </a:rPr>
              <a:t>p</a:t>
            </a:r>
            <a:r>
              <a:rPr sz="2400" spc="-315" dirty="0">
                <a:latin typeface="DejaVu Sans"/>
                <a:cs typeface="DejaVu Sans"/>
              </a:rPr>
              <a:t>a</a:t>
            </a:r>
            <a:r>
              <a:rPr sz="2400" spc="-180" dirty="0">
                <a:latin typeface="DejaVu Sans"/>
                <a:cs typeface="DejaVu Sans"/>
              </a:rPr>
              <a:t>tie</a:t>
            </a:r>
            <a:r>
              <a:rPr sz="2400" spc="-285" dirty="0">
                <a:latin typeface="DejaVu Sans"/>
                <a:cs typeface="DejaVu Sans"/>
              </a:rPr>
              <a:t>n</a:t>
            </a:r>
            <a:r>
              <a:rPr sz="2400" spc="-225" dirty="0">
                <a:latin typeface="DejaVu Sans"/>
                <a:cs typeface="DejaVu Sans"/>
              </a:rPr>
              <a:t>ts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40" dirty="0">
                <a:latin typeface="DejaVu Sans"/>
                <a:cs typeface="DejaVu Sans"/>
              </a:rPr>
              <a:t>who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305" dirty="0">
                <a:latin typeface="DejaVu Sans"/>
                <a:cs typeface="DejaVu Sans"/>
              </a:rPr>
              <a:t>h</a:t>
            </a:r>
            <a:r>
              <a:rPr sz="2400" spc="-325" dirty="0">
                <a:latin typeface="DejaVu Sans"/>
                <a:cs typeface="DejaVu Sans"/>
              </a:rPr>
              <a:t>a</a:t>
            </a:r>
            <a:r>
              <a:rPr sz="2400" spc="-360" dirty="0">
                <a:latin typeface="DejaVu Sans"/>
                <a:cs typeface="DejaVu Sans"/>
              </a:rPr>
              <a:t>v</a:t>
            </a:r>
            <a:r>
              <a:rPr sz="2400" spc="-285" dirty="0">
                <a:latin typeface="DejaVu Sans"/>
                <a:cs typeface="DejaVu Sans"/>
              </a:rPr>
              <a:t>e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85" dirty="0">
                <a:latin typeface="DejaVu Sans"/>
                <a:cs typeface="DejaVu Sans"/>
              </a:rPr>
              <a:t>had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60" dirty="0">
                <a:latin typeface="DejaVu Sans"/>
                <a:cs typeface="DejaVu Sans"/>
              </a:rPr>
              <a:t>p</a:t>
            </a:r>
            <a:r>
              <a:rPr sz="2400" spc="-200" dirty="0">
                <a:latin typeface="DejaVu Sans"/>
                <a:cs typeface="DejaVu Sans"/>
              </a:rPr>
              <a:t>r</a:t>
            </a:r>
            <a:r>
              <a:rPr sz="2400" spc="-310" dirty="0">
                <a:latin typeface="DejaVu Sans"/>
                <a:cs typeface="DejaVu Sans"/>
              </a:rPr>
              <a:t>e</a:t>
            </a:r>
            <a:r>
              <a:rPr sz="2400" spc="-275" dirty="0">
                <a:latin typeface="DejaVu Sans"/>
                <a:cs typeface="DejaVu Sans"/>
              </a:rPr>
              <a:t>c</a:t>
            </a:r>
            <a:r>
              <a:rPr sz="2400" spc="-265" dirty="0">
                <a:latin typeface="DejaVu Sans"/>
                <a:cs typeface="DejaVu Sans"/>
              </a:rPr>
              <a:t>eding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70" dirty="0">
                <a:solidFill>
                  <a:srgbClr val="FF0000"/>
                </a:solidFill>
                <a:latin typeface="DejaVu Sans"/>
                <a:cs typeface="DejaVu Sans"/>
              </a:rPr>
              <a:t>ch</a:t>
            </a:r>
            <a:r>
              <a:rPr sz="2400" spc="-215" dirty="0">
                <a:solidFill>
                  <a:srgbClr val="FF0000"/>
                </a:solidFill>
                <a:latin typeface="DejaVu Sans"/>
                <a:cs typeface="DejaVu Sans"/>
              </a:rPr>
              <a:t>r</a:t>
            </a:r>
            <a:r>
              <a:rPr sz="2400" spc="-225" dirty="0">
                <a:solidFill>
                  <a:srgbClr val="FF0000"/>
                </a:solidFill>
                <a:latin typeface="DejaVu Sans"/>
                <a:cs typeface="DejaVu Sans"/>
              </a:rPr>
              <a:t>o</a:t>
            </a:r>
            <a:r>
              <a:rPr sz="2400" spc="-204" dirty="0">
                <a:solidFill>
                  <a:srgbClr val="FF0000"/>
                </a:solidFill>
                <a:latin typeface="DejaVu Sans"/>
                <a:cs typeface="DejaVu Sans"/>
              </a:rPr>
              <a:t>nic  </a:t>
            </a:r>
            <a:r>
              <a:rPr sz="2400" spc="-265" dirty="0">
                <a:solidFill>
                  <a:srgbClr val="FF0000"/>
                </a:solidFill>
                <a:latin typeface="DejaVu Sans"/>
                <a:cs typeface="DejaVu Sans"/>
              </a:rPr>
              <a:t>myelomonocytic</a:t>
            </a:r>
            <a:r>
              <a:rPr sz="2400" spc="-270" dirty="0">
                <a:solidFill>
                  <a:srgbClr val="FF0000"/>
                </a:solidFill>
                <a:latin typeface="DejaVu Sans"/>
                <a:cs typeface="DejaVu Sans"/>
              </a:rPr>
              <a:t> leukemia</a:t>
            </a:r>
            <a:endParaRPr sz="2400">
              <a:latin typeface="DejaVu Sans"/>
              <a:cs typeface="DejaVu Sans"/>
            </a:endParaRPr>
          </a:p>
          <a:p>
            <a:pPr marL="355600" marR="7620" indent="-342900">
              <a:lnSpc>
                <a:spcPts val="259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40" dirty="0">
                <a:latin typeface="DejaVu Sans"/>
                <a:cs typeface="DejaVu Sans"/>
              </a:rPr>
              <a:t>Both </a:t>
            </a:r>
            <a:r>
              <a:rPr sz="2400" spc="-215" dirty="0">
                <a:latin typeface="DejaVu Sans"/>
                <a:cs typeface="DejaVu Sans"/>
              </a:rPr>
              <a:t>neutrophilic </a:t>
            </a:r>
            <a:r>
              <a:rPr sz="2400" spc="-285" dirty="0">
                <a:latin typeface="DejaVu Sans"/>
                <a:cs typeface="DejaVu Sans"/>
              </a:rPr>
              <a:t>and </a:t>
            </a:r>
            <a:r>
              <a:rPr sz="2400" spc="-260" dirty="0">
                <a:latin typeface="DejaVu Sans"/>
                <a:cs typeface="DejaVu Sans"/>
              </a:rPr>
              <a:t>monocytic </a:t>
            </a:r>
            <a:r>
              <a:rPr sz="2400" spc="-229" dirty="0">
                <a:latin typeface="DejaVu Sans"/>
                <a:cs typeface="DejaVu Sans"/>
              </a:rPr>
              <a:t>cells </a:t>
            </a:r>
            <a:r>
              <a:rPr sz="2400" spc="-285" dirty="0">
                <a:latin typeface="DejaVu Sans"/>
                <a:cs typeface="DejaVu Sans"/>
              </a:rPr>
              <a:t>and </a:t>
            </a:r>
            <a:r>
              <a:rPr sz="2400" spc="-190" dirty="0">
                <a:latin typeface="DejaVu Sans"/>
                <a:cs typeface="DejaVu Sans"/>
              </a:rPr>
              <a:t>their </a:t>
            </a:r>
            <a:r>
              <a:rPr sz="2400" spc="-254" dirty="0">
                <a:latin typeface="DejaVu Sans"/>
                <a:cs typeface="DejaVu Sans"/>
              </a:rPr>
              <a:t>precursors </a:t>
            </a:r>
            <a:r>
              <a:rPr sz="2400" spc="-270" dirty="0">
                <a:latin typeface="DejaVu Sans"/>
                <a:cs typeface="DejaVu Sans"/>
              </a:rPr>
              <a:t>are  </a:t>
            </a:r>
            <a:r>
              <a:rPr sz="2400" spc="-240" dirty="0">
                <a:latin typeface="DejaVu Sans"/>
                <a:cs typeface="DejaVu Sans"/>
              </a:rPr>
              <a:t>present, </a:t>
            </a:r>
            <a:r>
              <a:rPr sz="2400" spc="-290" dirty="0">
                <a:latin typeface="DejaVu Sans"/>
                <a:cs typeface="DejaVu Sans"/>
              </a:rPr>
              <a:t>each </a:t>
            </a:r>
            <a:r>
              <a:rPr sz="2400" spc="-225" dirty="0">
                <a:latin typeface="DejaVu Sans"/>
                <a:cs typeface="DejaVu Sans"/>
              </a:rPr>
              <a:t>constituting </a:t>
            </a:r>
            <a:r>
              <a:rPr sz="2400" spc="-245" dirty="0">
                <a:latin typeface="DejaVu Sans"/>
                <a:cs typeface="DejaVu Sans"/>
              </a:rPr>
              <a:t>at </a:t>
            </a:r>
            <a:r>
              <a:rPr sz="2400" spc="-240" dirty="0">
                <a:latin typeface="DejaVu Sans"/>
                <a:cs typeface="DejaVu Sans"/>
              </a:rPr>
              <a:t>least </a:t>
            </a:r>
            <a:r>
              <a:rPr sz="2400" spc="-405" dirty="0">
                <a:latin typeface="DejaVu Sans"/>
                <a:cs typeface="DejaVu Sans"/>
              </a:rPr>
              <a:t>20% </a:t>
            </a:r>
            <a:r>
              <a:rPr sz="2400" spc="-165" dirty="0">
                <a:latin typeface="DejaVu Sans"/>
                <a:cs typeface="DejaVu Sans"/>
              </a:rPr>
              <a:t>of </a:t>
            </a:r>
            <a:r>
              <a:rPr sz="2400" spc="-229" dirty="0">
                <a:latin typeface="DejaVu Sans"/>
                <a:cs typeface="DejaVu Sans"/>
              </a:rPr>
              <a:t>the </a:t>
            </a:r>
            <a:r>
              <a:rPr sz="2400" spc="-260" dirty="0">
                <a:latin typeface="DejaVu Sans"/>
                <a:cs typeface="DejaVu Sans"/>
              </a:rPr>
              <a:t>marrow</a:t>
            </a:r>
            <a:r>
              <a:rPr sz="2400" spc="-425" dirty="0">
                <a:latin typeface="DejaVu Sans"/>
                <a:cs typeface="DejaVu Sans"/>
              </a:rPr>
              <a:t> </a:t>
            </a:r>
            <a:r>
              <a:rPr sz="2400" spc="-225" dirty="0">
                <a:latin typeface="DejaVu Sans"/>
                <a:cs typeface="DejaVu Sans"/>
              </a:rPr>
              <a:t>cells</a:t>
            </a:r>
            <a:endParaRPr sz="24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25" dirty="0">
                <a:latin typeface="DejaVu Sans"/>
                <a:cs typeface="DejaVu Sans"/>
              </a:rPr>
              <a:t>Monocytosis</a:t>
            </a:r>
            <a:r>
              <a:rPr sz="2400" spc="-260" dirty="0">
                <a:latin typeface="DejaVu Sans"/>
                <a:cs typeface="DejaVu Sans"/>
              </a:rPr>
              <a:t> </a:t>
            </a:r>
            <a:r>
              <a:rPr sz="2400" spc="-350" dirty="0">
                <a:latin typeface="DejaVu Sans"/>
                <a:cs typeface="DejaVu Sans"/>
              </a:rPr>
              <a:t>(≥5×10⁹/l)</a:t>
            </a:r>
            <a:endParaRPr sz="2400">
              <a:latin typeface="DejaVu Sans"/>
              <a:cs typeface="DejaVu Sans"/>
            </a:endParaRPr>
          </a:p>
          <a:p>
            <a:pPr marL="355600" marR="5080" indent="-342900">
              <a:lnSpc>
                <a:spcPts val="2590"/>
              </a:lnSpc>
              <a:spcBef>
                <a:spcPts val="6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310" dirty="0">
                <a:latin typeface="DejaVu Sans"/>
                <a:cs typeface="DejaVu Sans"/>
              </a:rPr>
              <a:t>Serum </a:t>
            </a:r>
            <a:r>
              <a:rPr sz="2400" spc="-285" dirty="0">
                <a:latin typeface="DejaVu Sans"/>
                <a:cs typeface="DejaVu Sans"/>
              </a:rPr>
              <a:t>and </a:t>
            </a:r>
            <a:r>
              <a:rPr sz="2400" spc="-220" dirty="0">
                <a:latin typeface="DejaVu Sans"/>
                <a:cs typeface="DejaVu Sans"/>
              </a:rPr>
              <a:t>urine </a:t>
            </a:r>
            <a:r>
              <a:rPr sz="2400" spc="-250" dirty="0">
                <a:latin typeface="DejaVu Sans"/>
                <a:cs typeface="DejaVu Sans"/>
              </a:rPr>
              <a:t>levels </a:t>
            </a:r>
            <a:r>
              <a:rPr sz="2400" spc="-165" dirty="0">
                <a:latin typeface="DejaVu Sans"/>
                <a:cs typeface="DejaVu Sans"/>
              </a:rPr>
              <a:t>of </a:t>
            </a:r>
            <a:r>
              <a:rPr sz="2400" spc="-295" dirty="0">
                <a:latin typeface="DejaVu Sans"/>
                <a:cs typeface="DejaVu Sans"/>
              </a:rPr>
              <a:t>muramidase </a:t>
            </a:r>
            <a:r>
              <a:rPr sz="2400" spc="-285" dirty="0">
                <a:latin typeface="DejaVu Sans"/>
                <a:cs typeface="DejaVu Sans"/>
              </a:rPr>
              <a:t>(lysozyme) </a:t>
            </a:r>
            <a:r>
              <a:rPr sz="2400" spc="-265" dirty="0">
                <a:latin typeface="DejaVu Sans"/>
                <a:cs typeface="DejaVu Sans"/>
              </a:rPr>
              <a:t>are </a:t>
            </a:r>
            <a:r>
              <a:rPr sz="2400" spc="-250" dirty="0">
                <a:latin typeface="DejaVu Sans"/>
                <a:cs typeface="DejaVu Sans"/>
              </a:rPr>
              <a:t>usually  </a:t>
            </a:r>
            <a:r>
              <a:rPr sz="2400" spc="-265" dirty="0">
                <a:latin typeface="DejaVu Sans"/>
                <a:cs typeface="DejaVu Sans"/>
              </a:rPr>
              <a:t>elevated </a:t>
            </a:r>
            <a:r>
              <a:rPr sz="2400" spc="-295" dirty="0">
                <a:latin typeface="DejaVu Sans"/>
                <a:cs typeface="DejaVu Sans"/>
              </a:rPr>
              <a:t>because </a:t>
            </a:r>
            <a:r>
              <a:rPr sz="2400" spc="-165" dirty="0">
                <a:latin typeface="DejaVu Sans"/>
                <a:cs typeface="DejaVu Sans"/>
              </a:rPr>
              <a:t>of </a:t>
            </a:r>
            <a:r>
              <a:rPr sz="2400" spc="-229" dirty="0">
                <a:latin typeface="DejaVu Sans"/>
                <a:cs typeface="DejaVu Sans"/>
              </a:rPr>
              <a:t>the </a:t>
            </a:r>
            <a:r>
              <a:rPr sz="2400" spc="-254" dirty="0">
                <a:latin typeface="DejaVu Sans"/>
                <a:cs typeface="DejaVu Sans"/>
              </a:rPr>
              <a:t>monocytic</a:t>
            </a:r>
            <a:r>
              <a:rPr sz="2400" spc="-170" dirty="0">
                <a:latin typeface="DejaVu Sans"/>
                <a:cs typeface="DejaVu Sans"/>
              </a:rPr>
              <a:t> </a:t>
            </a:r>
            <a:r>
              <a:rPr sz="2400" spc="-204" dirty="0">
                <a:latin typeface="DejaVu Sans"/>
                <a:cs typeface="DejaVu Sans"/>
              </a:rPr>
              <a:t>proliferation</a:t>
            </a:r>
            <a:endParaRPr sz="2400">
              <a:latin typeface="DejaVu Sans"/>
              <a:cs typeface="DejaVu Sans"/>
            </a:endParaRPr>
          </a:p>
          <a:p>
            <a:pPr marL="355600" indent="-342900">
              <a:lnSpc>
                <a:spcPts val="2735"/>
              </a:lnSpc>
              <a:spcBef>
                <a:spcPts val="25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29" dirty="0">
                <a:latin typeface="DejaVu Sans"/>
                <a:cs typeface="DejaVu Sans"/>
              </a:rPr>
              <a:t>Positive </a:t>
            </a:r>
            <a:r>
              <a:rPr sz="2400" spc="-240" dirty="0">
                <a:latin typeface="DejaVu Sans"/>
                <a:cs typeface="DejaVu Sans"/>
              </a:rPr>
              <a:t>reactions </a:t>
            </a:r>
            <a:r>
              <a:rPr sz="2400" spc="-175" dirty="0">
                <a:latin typeface="DejaVu Sans"/>
                <a:cs typeface="DejaVu Sans"/>
              </a:rPr>
              <a:t>for </a:t>
            </a:r>
            <a:r>
              <a:rPr sz="2400" spc="-310" dirty="0">
                <a:latin typeface="DejaVu Sans"/>
                <a:cs typeface="DejaVu Sans"/>
              </a:rPr>
              <a:t>Sudan </a:t>
            </a:r>
            <a:r>
              <a:rPr sz="2400" spc="-265" dirty="0">
                <a:latin typeface="DejaVu Sans"/>
                <a:cs typeface="DejaVu Sans"/>
              </a:rPr>
              <a:t>black </a:t>
            </a:r>
            <a:r>
              <a:rPr sz="2400" spc="-270" dirty="0">
                <a:latin typeface="DejaVu Sans"/>
                <a:cs typeface="DejaVu Sans"/>
              </a:rPr>
              <a:t>B, </a:t>
            </a:r>
            <a:r>
              <a:rPr sz="2400" spc="-180" dirty="0">
                <a:latin typeface="DejaVu Sans"/>
                <a:cs typeface="DejaVu Sans"/>
              </a:rPr>
              <a:t>MPO </a:t>
            </a:r>
            <a:r>
              <a:rPr sz="2400" spc="-280" dirty="0">
                <a:latin typeface="DejaVu Sans"/>
                <a:cs typeface="DejaVu Sans"/>
              </a:rPr>
              <a:t>and </a:t>
            </a:r>
            <a:r>
              <a:rPr sz="2400" spc="-220" dirty="0">
                <a:latin typeface="DejaVu Sans"/>
                <a:cs typeface="DejaVu Sans"/>
              </a:rPr>
              <a:t>both</a:t>
            </a:r>
            <a:r>
              <a:rPr sz="2400" spc="90" dirty="0">
                <a:latin typeface="DejaVu Sans"/>
                <a:cs typeface="DejaVu Sans"/>
              </a:rPr>
              <a:t> </a:t>
            </a:r>
            <a:r>
              <a:rPr sz="2400" spc="-235" dirty="0">
                <a:latin typeface="DejaVu Sans"/>
                <a:cs typeface="DejaVu Sans"/>
              </a:rPr>
              <a:t>specific</a:t>
            </a:r>
            <a:endParaRPr sz="2400">
              <a:latin typeface="DejaVu Sans"/>
              <a:cs typeface="DejaVu Sans"/>
            </a:endParaRPr>
          </a:p>
          <a:p>
            <a:pPr marL="355600">
              <a:lnSpc>
                <a:spcPts val="2735"/>
              </a:lnSpc>
            </a:pPr>
            <a:r>
              <a:rPr sz="2400" spc="-285" dirty="0">
                <a:latin typeface="DejaVu Sans"/>
                <a:cs typeface="DejaVu Sans"/>
              </a:rPr>
              <a:t>and </a:t>
            </a:r>
            <a:r>
              <a:rPr sz="2400" spc="-229" dirty="0">
                <a:latin typeface="DejaVu Sans"/>
                <a:cs typeface="DejaVu Sans"/>
              </a:rPr>
              <a:t>non-specific</a:t>
            </a:r>
            <a:r>
              <a:rPr sz="2400" spc="-165" dirty="0">
                <a:latin typeface="DejaVu Sans"/>
                <a:cs typeface="DejaVu Sans"/>
              </a:rPr>
              <a:t> </a:t>
            </a:r>
            <a:r>
              <a:rPr sz="2400" spc="-275" dirty="0">
                <a:latin typeface="DejaVu Sans"/>
                <a:cs typeface="DejaVu Sans"/>
              </a:rPr>
              <a:t>esterase</a:t>
            </a:r>
            <a:endParaRPr sz="24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15" dirty="0">
                <a:latin typeface="DejaVu Sans"/>
                <a:cs typeface="DejaVu Sans"/>
              </a:rPr>
              <a:t>Positivity </a:t>
            </a:r>
            <a:r>
              <a:rPr sz="2400" spc="-175" dirty="0">
                <a:latin typeface="DejaVu Sans"/>
                <a:cs typeface="DejaVu Sans"/>
              </a:rPr>
              <a:t>for </a:t>
            </a:r>
            <a:r>
              <a:rPr sz="2400" spc="-315" dirty="0">
                <a:latin typeface="DejaVu Sans"/>
                <a:cs typeface="DejaVu Sans"/>
              </a:rPr>
              <a:t>CD13, CD33, </a:t>
            </a:r>
            <a:r>
              <a:rPr sz="2400" spc="-335" dirty="0">
                <a:latin typeface="DejaVu Sans"/>
                <a:cs typeface="DejaVu Sans"/>
              </a:rPr>
              <a:t>CD11b </a:t>
            </a:r>
            <a:r>
              <a:rPr sz="2400" spc="-285" dirty="0">
                <a:latin typeface="DejaVu Sans"/>
                <a:cs typeface="DejaVu Sans"/>
              </a:rPr>
              <a:t>and</a:t>
            </a:r>
            <a:r>
              <a:rPr sz="2400" spc="-30" dirty="0">
                <a:latin typeface="DejaVu Sans"/>
                <a:cs typeface="DejaVu Sans"/>
              </a:rPr>
              <a:t> </a:t>
            </a:r>
            <a:r>
              <a:rPr sz="2400" spc="-355" dirty="0">
                <a:latin typeface="DejaVu Sans"/>
                <a:cs typeface="DejaVu Sans"/>
              </a:rPr>
              <a:t>CD14</a:t>
            </a:r>
            <a:endParaRPr sz="24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240" dirty="0">
                <a:latin typeface="DejaVu Sans"/>
                <a:cs typeface="DejaVu Sans"/>
              </a:rPr>
              <a:t>inv(16) (p13; </a:t>
            </a:r>
            <a:r>
              <a:rPr sz="2200" spc="-254" dirty="0">
                <a:latin typeface="DejaVu Sans"/>
                <a:cs typeface="DejaVu Sans"/>
              </a:rPr>
              <a:t>q22) </a:t>
            </a:r>
            <a:r>
              <a:rPr sz="2200" spc="-260" dirty="0">
                <a:latin typeface="DejaVu Sans"/>
                <a:cs typeface="DejaVu Sans"/>
              </a:rPr>
              <a:t>and </a:t>
            </a:r>
            <a:r>
              <a:rPr sz="2200" spc="-210" dirty="0">
                <a:latin typeface="DejaVu Sans"/>
                <a:cs typeface="DejaVu Sans"/>
              </a:rPr>
              <a:t>del</a:t>
            </a:r>
            <a:r>
              <a:rPr sz="2200" spc="-75" dirty="0">
                <a:latin typeface="DejaVu Sans"/>
                <a:cs typeface="DejaVu Sans"/>
              </a:rPr>
              <a:t> </a:t>
            </a:r>
            <a:r>
              <a:rPr sz="2200" spc="-245" dirty="0">
                <a:latin typeface="DejaVu Sans"/>
                <a:cs typeface="DejaVu Sans"/>
              </a:rPr>
              <a:t>(16)(q22)</a:t>
            </a:r>
            <a:endParaRPr sz="22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255" y="1222247"/>
            <a:ext cx="518159" cy="6324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7051" y="1205483"/>
            <a:ext cx="1859280" cy="679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1140" y="759070"/>
            <a:ext cx="4263390" cy="320992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54" dirty="0">
                <a:latin typeface="DejaVu Sans"/>
                <a:cs typeface="DejaVu Sans"/>
              </a:rPr>
              <a:t>Morphology:</a:t>
            </a:r>
            <a:endParaRPr sz="2800">
              <a:latin typeface="DejaVu Sans"/>
              <a:cs typeface="DejaVu Sans"/>
            </a:endParaRPr>
          </a:p>
          <a:p>
            <a:pPr marL="756285" marR="5080" lvl="1" indent="-286385" algn="just">
              <a:lnSpc>
                <a:spcPct val="90000"/>
              </a:lnSpc>
              <a:spcBef>
                <a:spcPts val="605"/>
              </a:spcBef>
              <a:buFont typeface="Wingdings"/>
              <a:buChar char=""/>
              <a:tabLst>
                <a:tab pos="756920" algn="l"/>
                <a:tab pos="3004820" algn="l"/>
              </a:tabLst>
            </a:pPr>
            <a:r>
              <a:rPr sz="2400" spc="-220" dirty="0">
                <a:latin typeface="DejaVu Sans"/>
                <a:cs typeface="DejaVu Sans"/>
              </a:rPr>
              <a:t>Monoblasts: </a:t>
            </a:r>
            <a:r>
              <a:rPr sz="2400" spc="-265" dirty="0">
                <a:latin typeface="DejaVu Sans"/>
                <a:cs typeface="DejaVu Sans"/>
              </a:rPr>
              <a:t>large </a:t>
            </a:r>
            <a:r>
              <a:rPr sz="2400" spc="-229" dirty="0">
                <a:latin typeface="DejaVu Sans"/>
                <a:cs typeface="DejaVu Sans"/>
              </a:rPr>
              <a:t>cells </a:t>
            </a:r>
            <a:r>
              <a:rPr sz="2400" spc="-195" dirty="0">
                <a:latin typeface="DejaVu Sans"/>
                <a:cs typeface="DejaVu Sans"/>
              </a:rPr>
              <a:t>with  </a:t>
            </a:r>
            <a:r>
              <a:rPr sz="2400" spc="-240" dirty="0">
                <a:latin typeface="DejaVu Sans"/>
                <a:cs typeface="DejaVu Sans"/>
              </a:rPr>
              <a:t>round </a:t>
            </a:r>
            <a:r>
              <a:rPr sz="2400" spc="-220" dirty="0">
                <a:latin typeface="DejaVu Sans"/>
                <a:cs typeface="DejaVu Sans"/>
              </a:rPr>
              <a:t>nuclei, </a:t>
            </a:r>
            <a:r>
              <a:rPr sz="2400" spc="-254" dirty="0">
                <a:latin typeface="DejaVu Sans"/>
                <a:cs typeface="DejaVu Sans"/>
              </a:rPr>
              <a:t>one </a:t>
            </a:r>
            <a:r>
              <a:rPr sz="2400" spc="-185" dirty="0">
                <a:latin typeface="DejaVu Sans"/>
                <a:cs typeface="DejaVu Sans"/>
              </a:rPr>
              <a:t>or </a:t>
            </a:r>
            <a:r>
              <a:rPr sz="2400" spc="-280" dirty="0">
                <a:latin typeface="DejaVu Sans"/>
                <a:cs typeface="DejaVu Sans"/>
              </a:rPr>
              <a:t>more  </a:t>
            </a:r>
            <a:r>
              <a:rPr sz="2400" spc="-245" dirty="0">
                <a:latin typeface="DejaVu Sans"/>
                <a:cs typeface="DejaVu Sans"/>
              </a:rPr>
              <a:t>prominent </a:t>
            </a:r>
            <a:r>
              <a:rPr sz="2400" spc="-215" dirty="0">
                <a:latin typeface="DejaVu Sans"/>
                <a:cs typeface="DejaVu Sans"/>
              </a:rPr>
              <a:t>nucleoli </a:t>
            </a:r>
            <a:r>
              <a:rPr sz="2400" spc="-280" dirty="0">
                <a:latin typeface="DejaVu Sans"/>
                <a:cs typeface="DejaVu Sans"/>
              </a:rPr>
              <a:t>and  abunda</a:t>
            </a:r>
            <a:r>
              <a:rPr sz="2400" spc="-305" dirty="0">
                <a:latin typeface="DejaVu Sans"/>
                <a:cs typeface="DejaVu Sans"/>
              </a:rPr>
              <a:t>n</a:t>
            </a:r>
            <a:r>
              <a:rPr sz="2400" spc="-140" dirty="0">
                <a:latin typeface="DejaVu Sans"/>
                <a:cs typeface="DejaVu Sans"/>
              </a:rPr>
              <a:t>t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20" dirty="0">
                <a:latin typeface="DejaVu Sans"/>
                <a:cs typeface="DejaVu Sans"/>
              </a:rPr>
              <a:t>basophilic  </a:t>
            </a:r>
            <a:r>
              <a:rPr sz="2400" spc="-265" dirty="0">
                <a:latin typeface="DejaVu Sans"/>
                <a:cs typeface="DejaVu Sans"/>
              </a:rPr>
              <a:t>cytoplasm, </a:t>
            </a:r>
            <a:r>
              <a:rPr sz="2400" spc="-285" dirty="0">
                <a:latin typeface="DejaVu Sans"/>
                <a:cs typeface="DejaVu Sans"/>
              </a:rPr>
              <a:t>sometimes </a:t>
            </a:r>
            <a:r>
              <a:rPr sz="2400" spc="-195" dirty="0">
                <a:latin typeface="DejaVu Sans"/>
                <a:cs typeface="DejaVu Sans"/>
              </a:rPr>
              <a:t>with  </a:t>
            </a:r>
            <a:r>
              <a:rPr sz="2400" spc="-200" dirty="0">
                <a:latin typeface="DejaVu Sans"/>
                <a:cs typeface="DejaVu Sans"/>
              </a:rPr>
              <a:t>fine </a:t>
            </a:r>
            <a:r>
              <a:rPr sz="2400" spc="-229" dirty="0">
                <a:latin typeface="DejaVu Sans"/>
                <a:cs typeface="DejaVu Sans"/>
              </a:rPr>
              <a:t>azurophilic </a:t>
            </a:r>
            <a:r>
              <a:rPr sz="2400" spc="-265" dirty="0">
                <a:latin typeface="DejaVu Sans"/>
                <a:cs typeface="DejaVu Sans"/>
              </a:rPr>
              <a:t>granules,  </a:t>
            </a:r>
            <a:r>
              <a:rPr sz="2400" spc="-260" dirty="0">
                <a:latin typeface="DejaVu Sans"/>
                <a:cs typeface="DejaVu Sans"/>
              </a:rPr>
              <a:t>vacuoles, </a:t>
            </a:r>
            <a:r>
              <a:rPr sz="2400" spc="-280" dirty="0">
                <a:latin typeface="DejaVu Sans"/>
                <a:cs typeface="DejaVu Sans"/>
              </a:rPr>
              <a:t>and </a:t>
            </a:r>
            <a:r>
              <a:rPr sz="2400" spc="-265" dirty="0">
                <a:latin typeface="DejaVu Sans"/>
                <a:cs typeface="DejaVu Sans"/>
              </a:rPr>
              <a:t>pseudopod  </a:t>
            </a:r>
            <a:r>
              <a:rPr sz="2400" spc="-225" dirty="0">
                <a:latin typeface="DejaVu Sans"/>
                <a:cs typeface="DejaVu Sans"/>
              </a:rPr>
              <a:t>formation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4255" y="3928871"/>
            <a:ext cx="518159" cy="6324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7051" y="3912108"/>
            <a:ext cx="2185416" cy="6797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88340" y="3979545"/>
            <a:ext cx="2174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2400" spc="-254" dirty="0">
                <a:latin typeface="DejaVu Sans"/>
                <a:cs typeface="DejaVu Sans"/>
              </a:rPr>
              <a:t>Promonocytes: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82570" y="4308729"/>
            <a:ext cx="492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85" dirty="0">
                <a:latin typeface="DejaVu Sans"/>
                <a:cs typeface="DejaVu Sans"/>
              </a:rPr>
              <a:t>and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1651" y="3979545"/>
            <a:ext cx="681990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194945">
              <a:lnSpc>
                <a:spcPts val="2590"/>
              </a:lnSpc>
              <a:spcBef>
                <a:spcPts val="425"/>
              </a:spcBef>
            </a:pPr>
            <a:r>
              <a:rPr sz="2400" spc="-229" dirty="0">
                <a:latin typeface="DejaVu Sans"/>
                <a:cs typeface="DejaVu Sans"/>
              </a:rPr>
              <a:t>less  </a:t>
            </a:r>
            <a:r>
              <a:rPr sz="2400" spc="-310" dirty="0">
                <a:latin typeface="DejaVu Sans"/>
                <a:cs typeface="DejaVu Sans"/>
              </a:rPr>
              <a:t>mo</a:t>
            </a:r>
            <a:r>
              <a:rPr sz="2400" spc="-210" dirty="0">
                <a:latin typeface="DejaVu Sans"/>
                <a:cs typeface="DejaVu Sans"/>
              </a:rPr>
              <a:t>r</a:t>
            </a:r>
            <a:r>
              <a:rPr sz="2400" spc="-285" dirty="0">
                <a:latin typeface="DejaVu Sans"/>
                <a:cs typeface="DejaVu Sans"/>
              </a:rPr>
              <a:t>e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25851" y="4637913"/>
            <a:ext cx="13684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65" dirty="0">
                <a:latin typeface="DejaVu Sans"/>
                <a:cs typeface="DejaVu Sans"/>
              </a:rPr>
              <a:t>cytoplasm,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5156" y="4308729"/>
            <a:ext cx="1371600" cy="137922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85"/>
              </a:spcBef>
            </a:pPr>
            <a:r>
              <a:rPr sz="2400" spc="-235" dirty="0">
                <a:latin typeface="DejaVu Sans"/>
                <a:cs typeface="DejaVu Sans"/>
              </a:rPr>
              <a:t>basophilic  </a:t>
            </a:r>
            <a:r>
              <a:rPr sz="2400" spc="-330" dirty="0">
                <a:latin typeface="DejaVu Sans"/>
                <a:cs typeface="DejaVu Sans"/>
              </a:rPr>
              <a:t>g</a:t>
            </a:r>
            <a:r>
              <a:rPr sz="2400" spc="-265" dirty="0">
                <a:latin typeface="DejaVu Sans"/>
                <a:cs typeface="DejaVu Sans"/>
              </a:rPr>
              <a:t>r</a:t>
            </a:r>
            <a:r>
              <a:rPr sz="2400" spc="-250" dirty="0">
                <a:latin typeface="DejaVu Sans"/>
                <a:cs typeface="DejaVu Sans"/>
              </a:rPr>
              <a:t>anul</a:t>
            </a:r>
            <a:r>
              <a:rPr sz="2400" spc="-305" dirty="0">
                <a:latin typeface="DejaVu Sans"/>
                <a:cs typeface="DejaVu Sans"/>
              </a:rPr>
              <a:t>a</a:t>
            </a:r>
            <a:r>
              <a:rPr sz="2400" spc="-165" dirty="0">
                <a:latin typeface="DejaVu Sans"/>
                <a:cs typeface="DejaVu Sans"/>
              </a:rPr>
              <a:t>t</a:t>
            </a:r>
            <a:r>
              <a:rPr sz="2400" spc="-210" dirty="0">
                <a:latin typeface="DejaVu Sans"/>
                <a:cs typeface="DejaVu Sans"/>
              </a:rPr>
              <a:t>ed  </a:t>
            </a:r>
            <a:r>
              <a:rPr sz="2400" spc="-254" dirty="0">
                <a:latin typeface="DejaVu Sans"/>
                <a:cs typeface="DejaVu Sans"/>
              </a:rPr>
              <a:t>occasional  </a:t>
            </a:r>
            <a:r>
              <a:rPr sz="2400" spc="-345" dirty="0">
                <a:latin typeface="DejaVu Sans"/>
                <a:cs typeface="DejaVu Sans"/>
              </a:rPr>
              <a:t>a</a:t>
            </a:r>
            <a:r>
              <a:rPr sz="2400" spc="-305" dirty="0">
                <a:latin typeface="DejaVu Sans"/>
                <a:cs typeface="DejaVu Sans"/>
              </a:rPr>
              <a:t>z</a:t>
            </a:r>
            <a:r>
              <a:rPr sz="2400" spc="-254" dirty="0">
                <a:latin typeface="DejaVu Sans"/>
                <a:cs typeface="DejaVu Sans"/>
              </a:rPr>
              <a:t>u</a:t>
            </a:r>
            <a:r>
              <a:rPr sz="2400" spc="-200" dirty="0">
                <a:latin typeface="DejaVu Sans"/>
                <a:cs typeface="DejaVu Sans"/>
              </a:rPr>
              <a:t>r</a:t>
            </a:r>
            <a:r>
              <a:rPr sz="2400" spc="-204" dirty="0">
                <a:latin typeface="DejaVu Sans"/>
                <a:cs typeface="DejaVu Sans"/>
              </a:rPr>
              <a:t>ophilic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5156" y="5625795"/>
            <a:ext cx="1443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0605" algn="l"/>
              </a:tabLst>
            </a:pPr>
            <a:r>
              <a:rPr sz="2400" spc="-245" dirty="0">
                <a:latin typeface="DejaVu Sans"/>
                <a:cs typeface="DejaVu Sans"/>
              </a:rPr>
              <a:t>nucl</a:t>
            </a:r>
            <a:r>
              <a:rPr sz="2400" spc="-275" dirty="0">
                <a:latin typeface="DejaVu Sans"/>
                <a:cs typeface="DejaVu Sans"/>
              </a:rPr>
              <a:t>e</a:t>
            </a:r>
            <a:r>
              <a:rPr sz="2400" spc="-120" dirty="0">
                <a:latin typeface="DejaVu Sans"/>
                <a:cs typeface="DejaVu Sans"/>
              </a:rPr>
              <a:t>i</a:t>
            </a:r>
            <a:r>
              <a:rPr sz="2400" dirty="0">
                <a:latin typeface="DejaVu Sans"/>
                <a:cs typeface="DejaVu Sans"/>
              </a:rPr>
              <a:t>	</a:t>
            </a:r>
            <a:r>
              <a:rPr sz="2400" spc="-285" dirty="0">
                <a:latin typeface="DejaVu Sans"/>
                <a:cs typeface="DejaVu Sans"/>
              </a:rPr>
              <a:t>a</a:t>
            </a:r>
            <a:r>
              <a:rPr sz="2400" spc="-225" dirty="0">
                <a:latin typeface="DejaVu Sans"/>
                <a:cs typeface="DejaVu Sans"/>
              </a:rPr>
              <a:t>r</a:t>
            </a:r>
            <a:r>
              <a:rPr sz="2400" spc="-285" dirty="0">
                <a:latin typeface="DejaVu Sans"/>
                <a:cs typeface="DejaVu Sans"/>
              </a:rPr>
              <a:t>e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96642" y="4966792"/>
            <a:ext cx="1898014" cy="105029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5240" marR="5080" indent="-3175" algn="just">
              <a:lnSpc>
                <a:spcPct val="90000"/>
              </a:lnSpc>
              <a:spcBef>
                <a:spcPts val="390"/>
              </a:spcBef>
            </a:pPr>
            <a:r>
              <a:rPr sz="2400" spc="-275" dirty="0">
                <a:latin typeface="DejaVu Sans"/>
                <a:cs typeface="DejaVu Sans"/>
              </a:rPr>
              <a:t>vacuoles </a:t>
            </a:r>
            <a:r>
              <a:rPr sz="2400" spc="-280" dirty="0">
                <a:latin typeface="DejaVu Sans"/>
                <a:cs typeface="DejaVu Sans"/>
              </a:rPr>
              <a:t>and  </a:t>
            </a:r>
            <a:r>
              <a:rPr sz="2400" spc="-260" dirty="0">
                <a:latin typeface="DejaVu Sans"/>
                <a:cs typeface="DejaVu Sans"/>
              </a:rPr>
              <a:t>granules. </a:t>
            </a:r>
            <a:r>
              <a:rPr sz="2400" spc="-285" dirty="0">
                <a:latin typeface="DejaVu Sans"/>
                <a:cs typeface="DejaVu Sans"/>
              </a:rPr>
              <a:t>The  </a:t>
            </a:r>
            <a:r>
              <a:rPr sz="2400" spc="-220" dirty="0">
                <a:latin typeface="DejaVu Sans"/>
                <a:cs typeface="DejaVu Sans"/>
              </a:rPr>
              <a:t>irregular</a:t>
            </a:r>
            <a:r>
              <a:rPr sz="2400" spc="250" dirty="0">
                <a:latin typeface="DejaVu Sans"/>
                <a:cs typeface="DejaVu Sans"/>
              </a:rPr>
              <a:t> </a:t>
            </a:r>
            <a:r>
              <a:rPr sz="2400" spc="-285" dirty="0">
                <a:latin typeface="DejaVu Sans"/>
                <a:cs typeface="DejaVu Sans"/>
              </a:rPr>
              <a:t>and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5156" y="5954979"/>
            <a:ext cx="11372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29" dirty="0">
                <a:latin typeface="DejaVu Sans"/>
                <a:cs typeface="DejaVu Sans"/>
              </a:rPr>
              <a:t>inde</a:t>
            </a:r>
            <a:r>
              <a:rPr sz="2400" spc="-290" dirty="0">
                <a:latin typeface="DejaVu Sans"/>
                <a:cs typeface="DejaVu Sans"/>
              </a:rPr>
              <a:t>n</a:t>
            </a:r>
            <a:r>
              <a:rPr sz="2400" spc="-165" dirty="0">
                <a:latin typeface="DejaVu Sans"/>
                <a:cs typeface="DejaVu Sans"/>
              </a:rPr>
              <a:t>t</a:t>
            </a:r>
            <a:r>
              <a:rPr sz="2400" spc="-275" dirty="0">
                <a:latin typeface="DejaVu Sans"/>
                <a:cs typeface="DejaVu Sans"/>
              </a:rPr>
              <a:t>ed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76800" y="1371600"/>
            <a:ext cx="4038600" cy="25862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72228" y="1367027"/>
            <a:ext cx="4048125" cy="2595880"/>
          </a:xfrm>
          <a:custGeom>
            <a:avLst/>
            <a:gdLst/>
            <a:ahLst/>
            <a:cxnLst/>
            <a:rect l="l" t="t" r="r" b="b"/>
            <a:pathLst>
              <a:path w="4048125" h="2595879">
                <a:moveTo>
                  <a:pt x="0" y="2595372"/>
                </a:moveTo>
                <a:lnTo>
                  <a:pt x="4047744" y="2595372"/>
                </a:lnTo>
                <a:lnTo>
                  <a:pt x="4047744" y="0"/>
                </a:lnTo>
                <a:lnTo>
                  <a:pt x="0" y="0"/>
                </a:lnTo>
                <a:lnTo>
                  <a:pt x="0" y="2595372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76800" y="4073652"/>
            <a:ext cx="4038600" cy="26319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72228" y="4069079"/>
            <a:ext cx="4048125" cy="2641600"/>
          </a:xfrm>
          <a:custGeom>
            <a:avLst/>
            <a:gdLst/>
            <a:ahLst/>
            <a:cxnLst/>
            <a:rect l="l" t="t" r="r" b="b"/>
            <a:pathLst>
              <a:path w="4048125" h="2641600">
                <a:moveTo>
                  <a:pt x="0" y="2641092"/>
                </a:moveTo>
                <a:lnTo>
                  <a:pt x="4047744" y="2641092"/>
                </a:lnTo>
                <a:lnTo>
                  <a:pt x="4047744" y="0"/>
                </a:lnTo>
                <a:lnTo>
                  <a:pt x="0" y="0"/>
                </a:lnTo>
                <a:lnTo>
                  <a:pt x="0" y="2641092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7038" rIns="0" bIns="0" rtlCol="0">
            <a:spAutoFit/>
          </a:bodyPr>
          <a:lstStyle/>
          <a:p>
            <a:pPr marL="2969260" marR="5080" indent="-2686050">
              <a:lnSpc>
                <a:spcPct val="100000"/>
              </a:lnSpc>
              <a:spcBef>
                <a:spcPts val="95"/>
              </a:spcBef>
            </a:pPr>
            <a:r>
              <a:rPr b="1" spc="-95" dirty="0">
                <a:solidFill>
                  <a:srgbClr val="000000"/>
                </a:solidFill>
                <a:latin typeface="Arial"/>
                <a:cs typeface="Arial"/>
              </a:rPr>
              <a:t>M5: </a:t>
            </a:r>
            <a:r>
              <a:rPr b="1" spc="-310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b="1" spc="-295" dirty="0">
                <a:solidFill>
                  <a:srgbClr val="000000"/>
                </a:solidFill>
                <a:latin typeface="Arial"/>
                <a:cs typeface="Arial"/>
              </a:rPr>
              <a:t>monoblastic </a:t>
            </a:r>
            <a:r>
              <a:rPr b="1" spc="-250" dirty="0">
                <a:solidFill>
                  <a:srgbClr val="000000"/>
                </a:solidFill>
                <a:latin typeface="Arial"/>
                <a:cs typeface="Arial"/>
              </a:rPr>
              <a:t>leukemia  </a:t>
            </a:r>
            <a:r>
              <a:rPr b="1" spc="-254" dirty="0">
                <a:solidFill>
                  <a:srgbClr val="000000"/>
                </a:solidFill>
                <a:latin typeface="Arial"/>
                <a:cs typeface="Arial"/>
              </a:rPr>
              <a:t>(AMoL)</a:t>
            </a:r>
          </a:p>
        </p:txBody>
      </p:sp>
      <p:sp>
        <p:nvSpPr>
          <p:cNvPr id="3" name="object 3"/>
          <p:cNvSpPr/>
          <p:nvPr/>
        </p:nvSpPr>
        <p:spPr>
          <a:xfrm>
            <a:off x="217931" y="1638300"/>
            <a:ext cx="486156" cy="633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8640" y="1623060"/>
            <a:ext cx="665988" cy="679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9244" y="1623060"/>
            <a:ext cx="559307" cy="6797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3167" y="1623060"/>
            <a:ext cx="551688" cy="6797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9472" y="1623060"/>
            <a:ext cx="487679" cy="6797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58824" y="1623060"/>
            <a:ext cx="1216152" cy="679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35123" y="1623060"/>
            <a:ext cx="1923288" cy="6797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18559" y="1623060"/>
            <a:ext cx="1680972" cy="6797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83540" y="1689557"/>
            <a:ext cx="48133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10" dirty="0">
                <a:latin typeface="DejaVu Sans"/>
                <a:cs typeface="DejaVu Sans"/>
              </a:rPr>
              <a:t>M5a: </a:t>
            </a:r>
            <a:r>
              <a:rPr sz="2400" spc="-250" dirty="0">
                <a:latin typeface="DejaVu Sans"/>
                <a:cs typeface="DejaVu Sans"/>
              </a:rPr>
              <a:t>(Acute monoblastic</a:t>
            </a:r>
            <a:r>
              <a:rPr sz="2400" spc="-254" dirty="0">
                <a:latin typeface="DejaVu Sans"/>
                <a:cs typeface="DejaVu Sans"/>
              </a:rPr>
              <a:t> </a:t>
            </a:r>
            <a:r>
              <a:rPr sz="2400" spc="-290" dirty="0">
                <a:latin typeface="DejaVu Sans"/>
                <a:cs typeface="DejaVu Sans"/>
              </a:rPr>
              <a:t>Leukemia)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48553" y="2126106"/>
            <a:ext cx="20294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465" dirty="0">
                <a:latin typeface="DejaVu Sans"/>
                <a:cs typeface="DejaVu Sans"/>
              </a:rPr>
              <a:t>&gt;80%</a:t>
            </a:r>
            <a:r>
              <a:rPr sz="2200" spc="-254" dirty="0">
                <a:latin typeface="DejaVu Sans"/>
                <a:cs typeface="DejaVu Sans"/>
              </a:rPr>
              <a:t> </a:t>
            </a:r>
            <a:r>
              <a:rPr sz="2200" spc="-240" dirty="0">
                <a:latin typeface="DejaVu Sans"/>
                <a:cs typeface="DejaVu Sans"/>
              </a:rPr>
              <a:t>monoblasts</a:t>
            </a:r>
            <a:endParaRPr sz="2200">
              <a:latin typeface="DejaVu Sans"/>
              <a:cs typeface="DejaVu San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7931" y="2881883"/>
            <a:ext cx="486156" cy="633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8640" y="2866644"/>
            <a:ext cx="665988" cy="679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9244" y="2866644"/>
            <a:ext cx="559307" cy="6797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63167" y="2866644"/>
            <a:ext cx="565404" cy="6797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23188" y="2866644"/>
            <a:ext cx="487680" cy="6797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72539" y="2866644"/>
            <a:ext cx="1216152" cy="679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48839" y="2866644"/>
            <a:ext cx="1700784" cy="6797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09771" y="2866644"/>
            <a:ext cx="1623060" cy="6797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83540" y="2058441"/>
            <a:ext cx="5400040" cy="126682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756285" indent="-286385">
              <a:lnSpc>
                <a:spcPct val="100000"/>
              </a:lnSpc>
              <a:spcBef>
                <a:spcPts val="625"/>
              </a:spcBef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200" spc="-235" dirty="0">
                <a:latin typeface="DejaVu Sans"/>
                <a:cs typeface="DejaVu Sans"/>
              </a:rPr>
              <a:t>Granulocyte </a:t>
            </a:r>
            <a:r>
              <a:rPr sz="2200" spc="-465" dirty="0">
                <a:latin typeface="DejaVu Sans"/>
                <a:cs typeface="DejaVu Sans"/>
              </a:rPr>
              <a:t>&lt;20% </a:t>
            </a:r>
            <a:r>
              <a:rPr sz="2200" spc="-260" dirty="0">
                <a:latin typeface="DejaVu Sans"/>
                <a:cs typeface="DejaVu Sans"/>
              </a:rPr>
              <a:t>and </a:t>
            </a:r>
            <a:r>
              <a:rPr sz="2200" spc="-254" dirty="0">
                <a:latin typeface="DejaVu Sans"/>
                <a:cs typeface="DejaVu Sans"/>
              </a:rPr>
              <a:t>monocytes</a:t>
            </a:r>
            <a:r>
              <a:rPr sz="2200" spc="-120" dirty="0">
                <a:latin typeface="DejaVu Sans"/>
                <a:cs typeface="DejaVu Sans"/>
              </a:rPr>
              <a:t> </a:t>
            </a:r>
            <a:r>
              <a:rPr sz="2200" spc="-400" dirty="0">
                <a:latin typeface="DejaVu Sans"/>
                <a:cs typeface="DejaVu Sans"/>
              </a:rPr>
              <a:t>&gt;80%;</a:t>
            </a:r>
            <a:endParaRPr sz="2200">
              <a:latin typeface="DejaVu Sans"/>
              <a:cs typeface="DejaVu Sans"/>
            </a:endParaRPr>
          </a:p>
          <a:p>
            <a:pPr marL="756285" indent="-286385">
              <a:lnSpc>
                <a:spcPct val="100000"/>
              </a:lnSpc>
              <a:spcBef>
                <a:spcPts val="530"/>
              </a:spcBef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200" spc="-220" dirty="0">
                <a:latin typeface="DejaVu Sans"/>
                <a:cs typeface="DejaVu Sans"/>
              </a:rPr>
              <a:t>Children</a:t>
            </a:r>
            <a:endParaRPr sz="2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5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195" dirty="0">
                <a:latin typeface="DejaVu Sans"/>
                <a:cs typeface="DejaVu Sans"/>
              </a:rPr>
              <a:t>M5b: </a:t>
            </a:r>
            <a:r>
              <a:rPr sz="2400" spc="-250" dirty="0">
                <a:latin typeface="DejaVu Sans"/>
                <a:cs typeface="DejaVu Sans"/>
              </a:rPr>
              <a:t>(Acute </a:t>
            </a:r>
            <a:r>
              <a:rPr sz="2400" spc="-254" dirty="0">
                <a:latin typeface="DejaVu Sans"/>
                <a:cs typeface="DejaVu Sans"/>
              </a:rPr>
              <a:t>monocytic</a:t>
            </a:r>
            <a:r>
              <a:rPr sz="2400" spc="-275" dirty="0">
                <a:latin typeface="DejaVu Sans"/>
                <a:cs typeface="DejaVu Sans"/>
              </a:rPr>
              <a:t> </a:t>
            </a:r>
            <a:r>
              <a:rPr sz="2400" spc="-265" dirty="0">
                <a:latin typeface="DejaVu Sans"/>
                <a:cs typeface="DejaVu Sans"/>
              </a:rPr>
              <a:t>leukemia)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910839" y="4445508"/>
            <a:ext cx="1947672" cy="67970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83540" y="3369386"/>
            <a:ext cx="8453120" cy="2413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56285" indent="-286385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756285" algn="l"/>
                <a:tab pos="756920" algn="l"/>
                <a:tab pos="2673985" algn="l"/>
                <a:tab pos="3833495" algn="l"/>
                <a:tab pos="4796790" algn="l"/>
                <a:tab pos="6584950" algn="l"/>
                <a:tab pos="7819390" algn="l"/>
              </a:tabLst>
            </a:pPr>
            <a:r>
              <a:rPr sz="2200" spc="-330" dirty="0">
                <a:latin typeface="DejaVu Sans"/>
                <a:cs typeface="DejaVu Sans"/>
              </a:rPr>
              <a:t>G</a:t>
            </a:r>
            <a:r>
              <a:rPr sz="2200" spc="-190" dirty="0">
                <a:latin typeface="DejaVu Sans"/>
                <a:cs typeface="DejaVu Sans"/>
              </a:rPr>
              <a:t>r</a:t>
            </a:r>
            <a:r>
              <a:rPr sz="2200" spc="-235" dirty="0">
                <a:latin typeface="DejaVu Sans"/>
                <a:cs typeface="DejaVu Sans"/>
              </a:rPr>
              <a:t>anuloc</a:t>
            </a:r>
            <a:r>
              <a:rPr sz="2200" spc="-250" dirty="0">
                <a:latin typeface="DejaVu Sans"/>
                <a:cs typeface="DejaVu Sans"/>
              </a:rPr>
              <a:t>y</a:t>
            </a:r>
            <a:r>
              <a:rPr sz="2200" spc="-160" dirty="0">
                <a:latin typeface="DejaVu Sans"/>
                <a:cs typeface="DejaVu Sans"/>
              </a:rPr>
              <a:t>t</a:t>
            </a:r>
            <a:r>
              <a:rPr sz="2200" spc="-260" dirty="0">
                <a:latin typeface="DejaVu Sans"/>
                <a:cs typeface="DejaVu Sans"/>
              </a:rPr>
              <a:t>e</a:t>
            </a:r>
            <a:r>
              <a:rPr sz="2200" dirty="0">
                <a:latin typeface="DejaVu Sans"/>
                <a:cs typeface="DejaVu Sans"/>
              </a:rPr>
              <a:t>	</a:t>
            </a:r>
            <a:r>
              <a:rPr sz="2200" spc="-755" dirty="0">
                <a:latin typeface="DejaVu Sans"/>
                <a:cs typeface="DejaVu Sans"/>
              </a:rPr>
              <a:t>&lt;</a:t>
            </a:r>
            <a:r>
              <a:rPr sz="2200" spc="-290" dirty="0">
                <a:latin typeface="DejaVu Sans"/>
                <a:cs typeface="DejaVu Sans"/>
              </a:rPr>
              <a:t>20</a:t>
            </a:r>
            <a:r>
              <a:rPr sz="2200" spc="-520" dirty="0">
                <a:latin typeface="DejaVu Sans"/>
                <a:cs typeface="DejaVu Sans"/>
              </a:rPr>
              <a:t>%</a:t>
            </a:r>
            <a:r>
              <a:rPr sz="2200" dirty="0">
                <a:latin typeface="DejaVu Sans"/>
                <a:cs typeface="DejaVu Sans"/>
              </a:rPr>
              <a:t>	</a:t>
            </a:r>
            <a:r>
              <a:rPr sz="2200" spc="-260" dirty="0">
                <a:latin typeface="DejaVu Sans"/>
                <a:cs typeface="DejaVu Sans"/>
              </a:rPr>
              <a:t>and</a:t>
            </a:r>
            <a:r>
              <a:rPr sz="2200" dirty="0">
                <a:latin typeface="DejaVu Sans"/>
                <a:cs typeface="DejaVu Sans"/>
              </a:rPr>
              <a:t>	</a:t>
            </a:r>
            <a:r>
              <a:rPr sz="2200" spc="-270" dirty="0">
                <a:latin typeface="DejaVu Sans"/>
                <a:cs typeface="DejaVu Sans"/>
              </a:rPr>
              <a:t>monoc</a:t>
            </a:r>
            <a:r>
              <a:rPr sz="2200" spc="-235" dirty="0">
                <a:latin typeface="DejaVu Sans"/>
                <a:cs typeface="DejaVu Sans"/>
              </a:rPr>
              <a:t>y</a:t>
            </a:r>
            <a:r>
              <a:rPr sz="2200" spc="-150" dirty="0">
                <a:latin typeface="DejaVu Sans"/>
                <a:cs typeface="DejaVu Sans"/>
              </a:rPr>
              <a:t>t</a:t>
            </a:r>
            <a:r>
              <a:rPr sz="2200" spc="-275" dirty="0">
                <a:latin typeface="DejaVu Sans"/>
                <a:cs typeface="DejaVu Sans"/>
              </a:rPr>
              <a:t>es</a:t>
            </a:r>
            <a:r>
              <a:rPr sz="2200" dirty="0">
                <a:latin typeface="DejaVu Sans"/>
                <a:cs typeface="DejaVu Sans"/>
              </a:rPr>
              <a:t>	</a:t>
            </a:r>
            <a:r>
              <a:rPr sz="2200" spc="-755" dirty="0">
                <a:latin typeface="DejaVu Sans"/>
                <a:cs typeface="DejaVu Sans"/>
              </a:rPr>
              <a:t>&gt;</a:t>
            </a:r>
            <a:r>
              <a:rPr sz="2200" spc="-290" dirty="0">
                <a:latin typeface="DejaVu Sans"/>
                <a:cs typeface="DejaVu Sans"/>
              </a:rPr>
              <a:t>80</a:t>
            </a:r>
            <a:r>
              <a:rPr sz="2200" spc="-520" dirty="0">
                <a:latin typeface="DejaVu Sans"/>
                <a:cs typeface="DejaVu Sans"/>
              </a:rPr>
              <a:t>%</a:t>
            </a:r>
            <a:r>
              <a:rPr sz="2200" spc="-155" dirty="0">
                <a:latin typeface="DejaVu Sans"/>
                <a:cs typeface="DejaVu Sans"/>
              </a:rPr>
              <a:t>;</a:t>
            </a:r>
            <a:r>
              <a:rPr sz="2200" dirty="0">
                <a:latin typeface="DejaVu Sans"/>
                <a:cs typeface="DejaVu Sans"/>
              </a:rPr>
              <a:t>	</a:t>
            </a:r>
            <a:r>
              <a:rPr sz="2200" spc="-755" dirty="0">
                <a:latin typeface="DejaVu Sans"/>
                <a:cs typeface="DejaVu Sans"/>
              </a:rPr>
              <a:t>&lt;</a:t>
            </a:r>
            <a:r>
              <a:rPr sz="2200" spc="-290" dirty="0">
                <a:latin typeface="DejaVu Sans"/>
                <a:cs typeface="DejaVu Sans"/>
              </a:rPr>
              <a:t>8</a:t>
            </a:r>
            <a:r>
              <a:rPr sz="2200" spc="-305" dirty="0">
                <a:latin typeface="DejaVu Sans"/>
                <a:cs typeface="DejaVu Sans"/>
              </a:rPr>
              <a:t>0</a:t>
            </a:r>
            <a:r>
              <a:rPr sz="2200" spc="-520" dirty="0">
                <a:latin typeface="DejaVu Sans"/>
                <a:cs typeface="DejaVu Sans"/>
              </a:rPr>
              <a:t>%</a:t>
            </a:r>
            <a:endParaRPr sz="2200">
              <a:latin typeface="DejaVu Sans"/>
              <a:cs typeface="DejaVu Sans"/>
            </a:endParaRPr>
          </a:p>
          <a:p>
            <a:pPr marL="756285">
              <a:lnSpc>
                <a:spcPct val="100000"/>
              </a:lnSpc>
              <a:spcBef>
                <a:spcPts val="5"/>
              </a:spcBef>
            </a:pPr>
            <a:r>
              <a:rPr sz="2200" spc="-235" dirty="0">
                <a:latin typeface="DejaVu Sans"/>
                <a:cs typeface="DejaVu Sans"/>
              </a:rPr>
              <a:t>monoblasts; </a:t>
            </a:r>
            <a:r>
              <a:rPr sz="2200" spc="-175" dirty="0">
                <a:latin typeface="DejaVu Sans"/>
                <a:cs typeface="DejaVu Sans"/>
              </a:rPr>
              <a:t>all </a:t>
            </a:r>
            <a:r>
              <a:rPr sz="2200" spc="-245" dirty="0">
                <a:latin typeface="DejaVu Sans"/>
                <a:cs typeface="DejaVu Sans"/>
              </a:rPr>
              <a:t>developmental </a:t>
            </a:r>
            <a:r>
              <a:rPr sz="2200" spc="-285" dirty="0">
                <a:latin typeface="DejaVu Sans"/>
                <a:cs typeface="DejaVu Sans"/>
              </a:rPr>
              <a:t>stages </a:t>
            </a:r>
            <a:r>
              <a:rPr sz="2200" spc="-145" dirty="0">
                <a:latin typeface="DejaVu Sans"/>
                <a:cs typeface="DejaVu Sans"/>
              </a:rPr>
              <a:t>of </a:t>
            </a:r>
            <a:r>
              <a:rPr sz="2200" spc="-254" dirty="0">
                <a:latin typeface="DejaVu Sans"/>
                <a:cs typeface="DejaVu Sans"/>
              </a:rPr>
              <a:t>monocytes</a:t>
            </a:r>
            <a:r>
              <a:rPr sz="2200" spc="-75" dirty="0">
                <a:latin typeface="DejaVu Sans"/>
                <a:cs typeface="DejaVu Sans"/>
              </a:rPr>
              <a:t> </a:t>
            </a:r>
            <a:r>
              <a:rPr sz="2200" spc="-265" dirty="0">
                <a:latin typeface="DejaVu Sans"/>
                <a:cs typeface="DejaVu Sans"/>
              </a:rPr>
              <a:t>seen</a:t>
            </a:r>
            <a:endParaRPr sz="2200">
              <a:latin typeface="DejaVu Sans"/>
              <a:cs typeface="DejaVu Sans"/>
            </a:endParaRPr>
          </a:p>
          <a:p>
            <a:pPr marL="756285" indent="-286385">
              <a:lnSpc>
                <a:spcPct val="100000"/>
              </a:lnSpc>
              <a:spcBef>
                <a:spcPts val="525"/>
              </a:spcBef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200" spc="-210" dirty="0">
                <a:latin typeface="DejaVu Sans"/>
                <a:cs typeface="DejaVu Sans"/>
              </a:rPr>
              <a:t>Adults</a:t>
            </a:r>
            <a:endParaRPr sz="2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5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310" dirty="0">
                <a:latin typeface="DejaVu Sans"/>
                <a:cs typeface="DejaVu Sans"/>
              </a:rPr>
              <a:t>Serum </a:t>
            </a:r>
            <a:r>
              <a:rPr sz="2400" spc="-285" dirty="0">
                <a:latin typeface="DejaVu Sans"/>
                <a:cs typeface="DejaVu Sans"/>
              </a:rPr>
              <a:t>and </a:t>
            </a:r>
            <a:r>
              <a:rPr sz="2400" spc="-229" dirty="0">
                <a:latin typeface="DejaVu Sans"/>
                <a:cs typeface="DejaVu Sans"/>
              </a:rPr>
              <a:t>urinary </a:t>
            </a:r>
            <a:r>
              <a:rPr sz="2400" spc="-295" dirty="0">
                <a:latin typeface="DejaVu Sans"/>
                <a:cs typeface="DejaVu Sans"/>
              </a:rPr>
              <a:t>muramidase </a:t>
            </a:r>
            <a:r>
              <a:rPr sz="2400" spc="-250" dirty="0">
                <a:latin typeface="DejaVu Sans"/>
                <a:cs typeface="DejaVu Sans"/>
              </a:rPr>
              <a:t>levels </a:t>
            </a:r>
            <a:r>
              <a:rPr sz="2400" spc="-265" dirty="0">
                <a:latin typeface="DejaVu Sans"/>
                <a:cs typeface="DejaVu Sans"/>
              </a:rPr>
              <a:t>are </a:t>
            </a:r>
            <a:r>
              <a:rPr sz="2400" spc="-210" dirty="0">
                <a:latin typeface="DejaVu Sans"/>
                <a:cs typeface="DejaVu Sans"/>
              </a:rPr>
              <a:t>often </a:t>
            </a:r>
            <a:r>
              <a:rPr sz="2400" spc="-275" dirty="0">
                <a:latin typeface="DejaVu Sans"/>
                <a:cs typeface="DejaVu Sans"/>
              </a:rPr>
              <a:t>extremely</a:t>
            </a:r>
            <a:r>
              <a:rPr sz="2400" spc="75" dirty="0">
                <a:latin typeface="DejaVu Sans"/>
                <a:cs typeface="DejaVu Sans"/>
              </a:rPr>
              <a:t> </a:t>
            </a:r>
            <a:r>
              <a:rPr sz="2400" spc="-265" dirty="0">
                <a:latin typeface="DejaVu Sans"/>
                <a:cs typeface="DejaVu Sans"/>
              </a:rPr>
              <a:t>high</a:t>
            </a:r>
            <a:endParaRPr sz="24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60" dirty="0">
                <a:latin typeface="DejaVu Sans"/>
                <a:cs typeface="DejaVu Sans"/>
              </a:rPr>
              <a:t>Cytochemistry: </a:t>
            </a:r>
            <a:r>
              <a:rPr sz="2400" spc="-340" dirty="0">
                <a:latin typeface="DejaVu Sans"/>
                <a:cs typeface="DejaVu Sans"/>
              </a:rPr>
              <a:t>NSE </a:t>
            </a:r>
            <a:r>
              <a:rPr sz="2400" spc="-229" dirty="0">
                <a:latin typeface="DejaVu Sans"/>
                <a:cs typeface="DejaVu Sans"/>
              </a:rPr>
              <a:t>positive </a:t>
            </a:r>
            <a:r>
              <a:rPr sz="2400" spc="-280" dirty="0">
                <a:latin typeface="DejaVu Sans"/>
                <a:cs typeface="DejaVu Sans"/>
              </a:rPr>
              <a:t>and </a:t>
            </a:r>
            <a:r>
              <a:rPr sz="2400" spc="-355" dirty="0">
                <a:latin typeface="DejaVu Sans"/>
                <a:cs typeface="DejaVu Sans"/>
              </a:rPr>
              <a:t>PAS </a:t>
            </a:r>
            <a:r>
              <a:rPr sz="2400" spc="-215" dirty="0">
                <a:latin typeface="DejaVu Sans"/>
                <a:cs typeface="DejaVu Sans"/>
              </a:rPr>
              <a:t>is</a:t>
            </a:r>
            <a:r>
              <a:rPr sz="2400" spc="-340" dirty="0">
                <a:latin typeface="DejaVu Sans"/>
                <a:cs typeface="DejaVu Sans"/>
              </a:rPr>
              <a:t> </a:t>
            </a:r>
            <a:r>
              <a:rPr sz="2400" spc="-285" dirty="0">
                <a:latin typeface="DejaVu Sans"/>
                <a:cs typeface="DejaVu Sans"/>
              </a:rPr>
              <a:t>negative</a:t>
            </a:r>
            <a:endParaRPr sz="24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45" dirty="0">
                <a:latin typeface="DejaVu Sans"/>
                <a:cs typeface="DejaVu Sans"/>
              </a:rPr>
              <a:t>IHC: </a:t>
            </a:r>
            <a:r>
              <a:rPr sz="2400" spc="-210" dirty="0">
                <a:latin typeface="DejaVu Sans"/>
                <a:cs typeface="DejaVu Sans"/>
              </a:rPr>
              <a:t>positivity </a:t>
            </a:r>
            <a:r>
              <a:rPr sz="2400" spc="-195" dirty="0">
                <a:latin typeface="DejaVu Sans"/>
                <a:cs typeface="DejaVu Sans"/>
              </a:rPr>
              <a:t>with </a:t>
            </a:r>
            <a:r>
              <a:rPr sz="2400" spc="-335" dirty="0">
                <a:latin typeface="DejaVu Sans"/>
                <a:cs typeface="DejaVu Sans"/>
              </a:rPr>
              <a:t>CD11b </a:t>
            </a:r>
            <a:r>
              <a:rPr sz="2400" spc="-285" dirty="0">
                <a:latin typeface="DejaVu Sans"/>
                <a:cs typeface="DejaVu Sans"/>
              </a:rPr>
              <a:t>and</a:t>
            </a:r>
            <a:r>
              <a:rPr sz="2400" spc="-190" dirty="0">
                <a:latin typeface="DejaVu Sans"/>
                <a:cs typeface="DejaVu Sans"/>
              </a:rPr>
              <a:t> </a:t>
            </a:r>
            <a:r>
              <a:rPr sz="2400" spc="-355" dirty="0">
                <a:latin typeface="DejaVu Sans"/>
                <a:cs typeface="DejaVu Sans"/>
              </a:rPr>
              <a:t>CD14</a:t>
            </a:r>
            <a:endParaRPr sz="24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52400"/>
            <a:ext cx="5073396" cy="320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7828" y="147828"/>
            <a:ext cx="5082540" cy="3209925"/>
          </a:xfrm>
          <a:custGeom>
            <a:avLst/>
            <a:gdLst/>
            <a:ahLst/>
            <a:cxnLst/>
            <a:rect l="l" t="t" r="r" b="b"/>
            <a:pathLst>
              <a:path w="5082540" h="3209925">
                <a:moveTo>
                  <a:pt x="0" y="3209544"/>
                </a:moveTo>
                <a:lnTo>
                  <a:pt x="5082540" y="3209544"/>
                </a:lnTo>
                <a:lnTo>
                  <a:pt x="5082540" y="0"/>
                </a:lnTo>
                <a:lnTo>
                  <a:pt x="0" y="0"/>
                </a:lnTo>
                <a:lnTo>
                  <a:pt x="0" y="32095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67200" y="3555491"/>
            <a:ext cx="4724400" cy="31501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62628" y="3550920"/>
            <a:ext cx="4733925" cy="3159760"/>
          </a:xfrm>
          <a:custGeom>
            <a:avLst/>
            <a:gdLst/>
            <a:ahLst/>
            <a:cxnLst/>
            <a:rect l="l" t="t" r="r" b="b"/>
            <a:pathLst>
              <a:path w="4733925" h="3159759">
                <a:moveTo>
                  <a:pt x="0" y="3159252"/>
                </a:moveTo>
                <a:lnTo>
                  <a:pt x="4733544" y="3159252"/>
                </a:lnTo>
                <a:lnTo>
                  <a:pt x="4733544" y="0"/>
                </a:lnTo>
                <a:lnTo>
                  <a:pt x="0" y="0"/>
                </a:lnTo>
                <a:lnTo>
                  <a:pt x="0" y="315925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413628" y="2763723"/>
            <a:ext cx="6788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0" dirty="0">
                <a:latin typeface="DejaVu Sans"/>
                <a:cs typeface="DejaVu Sans"/>
              </a:rPr>
              <a:t>M</a:t>
            </a:r>
            <a:r>
              <a:rPr sz="2800" spc="-370" dirty="0">
                <a:latin typeface="DejaVu Sans"/>
                <a:cs typeface="DejaVu Sans"/>
              </a:rPr>
              <a:t>5</a:t>
            </a:r>
            <a:r>
              <a:rPr sz="2800" spc="-380" dirty="0">
                <a:latin typeface="DejaVu Sans"/>
                <a:cs typeface="DejaVu Sans"/>
              </a:rPr>
              <a:t>a</a:t>
            </a:r>
            <a:endParaRPr sz="28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03575" y="6183579"/>
            <a:ext cx="6953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5" dirty="0">
                <a:latin typeface="DejaVu Sans"/>
                <a:cs typeface="DejaVu Sans"/>
              </a:rPr>
              <a:t>M</a:t>
            </a:r>
            <a:r>
              <a:rPr sz="2800" spc="-370" dirty="0">
                <a:latin typeface="DejaVu Sans"/>
                <a:cs typeface="DejaVu Sans"/>
              </a:rPr>
              <a:t>5</a:t>
            </a:r>
            <a:r>
              <a:rPr sz="2800" spc="-310" dirty="0">
                <a:latin typeface="DejaVu Sans"/>
                <a:cs typeface="DejaVu Sans"/>
              </a:rPr>
              <a:t>b</a:t>
            </a:r>
            <a:endParaRPr sz="28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7290" y="461899"/>
            <a:ext cx="71882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00" dirty="0">
                <a:solidFill>
                  <a:srgbClr val="000000"/>
                </a:solidFill>
                <a:latin typeface="Arial"/>
                <a:cs typeface="Arial"/>
              </a:rPr>
              <a:t>M6: </a:t>
            </a:r>
            <a:r>
              <a:rPr sz="4400" b="1" spc="-335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4400" b="1" spc="-220" dirty="0">
                <a:solidFill>
                  <a:srgbClr val="000000"/>
                </a:solidFill>
                <a:latin typeface="Arial"/>
                <a:cs typeface="Arial"/>
              </a:rPr>
              <a:t>erythroid</a:t>
            </a:r>
            <a:r>
              <a:rPr sz="4400" b="1" spc="-3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400" b="1" spc="-320" dirty="0">
                <a:solidFill>
                  <a:srgbClr val="000000"/>
                </a:solidFill>
                <a:latin typeface="Arial"/>
                <a:cs typeface="Arial"/>
              </a:rPr>
              <a:t>leukemias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461261"/>
            <a:ext cx="8531225" cy="5093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175" dirty="0">
                <a:latin typeface="Arial"/>
                <a:cs typeface="Arial"/>
              </a:rPr>
              <a:t>Erythroleukemia</a:t>
            </a:r>
            <a:r>
              <a:rPr sz="2700" spc="-175" dirty="0">
                <a:solidFill>
                  <a:srgbClr val="FF0000"/>
                </a:solidFill>
                <a:latin typeface="DejaVu Sans"/>
                <a:cs typeface="DejaVu Sans"/>
              </a:rPr>
              <a:t>: </a:t>
            </a:r>
            <a:r>
              <a:rPr sz="2700" spc="-495" dirty="0">
                <a:solidFill>
                  <a:srgbClr val="FF0000"/>
                </a:solidFill>
                <a:latin typeface="DejaVu Sans"/>
                <a:cs typeface="DejaVu Sans"/>
              </a:rPr>
              <a:t>5% </a:t>
            </a:r>
            <a:r>
              <a:rPr sz="2700" spc="-180" dirty="0">
                <a:latin typeface="DejaVu Sans"/>
                <a:cs typeface="DejaVu Sans"/>
              </a:rPr>
              <a:t>of </a:t>
            </a:r>
            <a:r>
              <a:rPr sz="2700" spc="-225" dirty="0">
                <a:latin typeface="DejaVu Sans"/>
                <a:cs typeface="DejaVu Sans"/>
              </a:rPr>
              <a:t>AML</a:t>
            </a:r>
            <a:r>
              <a:rPr sz="2700" spc="-580" dirty="0">
                <a:latin typeface="DejaVu Sans"/>
                <a:cs typeface="DejaVu Sans"/>
              </a:rPr>
              <a:t> </a:t>
            </a:r>
            <a:r>
              <a:rPr sz="2700" spc="-355" dirty="0">
                <a:latin typeface="DejaVu Sans"/>
                <a:cs typeface="DejaVu Sans"/>
              </a:rPr>
              <a:t>cases</a:t>
            </a:r>
            <a:endParaRPr sz="27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10"/>
              </a:spcBef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400" spc="-235" dirty="0">
                <a:latin typeface="DejaVu Sans"/>
                <a:cs typeface="DejaVu Sans"/>
              </a:rPr>
              <a:t>Both </a:t>
            </a:r>
            <a:r>
              <a:rPr sz="2400" spc="-215" dirty="0">
                <a:latin typeface="DejaVu Sans"/>
                <a:cs typeface="DejaVu Sans"/>
              </a:rPr>
              <a:t>erythroid </a:t>
            </a:r>
            <a:r>
              <a:rPr sz="2400" spc="-280" dirty="0">
                <a:latin typeface="DejaVu Sans"/>
                <a:cs typeface="DejaVu Sans"/>
              </a:rPr>
              <a:t>and </a:t>
            </a:r>
            <a:r>
              <a:rPr sz="2400" spc="-260" dirty="0">
                <a:latin typeface="DejaVu Sans"/>
                <a:cs typeface="DejaVu Sans"/>
              </a:rPr>
              <a:t>myeloid</a:t>
            </a:r>
            <a:r>
              <a:rPr sz="2400" spc="-229" dirty="0">
                <a:latin typeface="DejaVu Sans"/>
                <a:cs typeface="DejaVu Sans"/>
              </a:rPr>
              <a:t> </a:t>
            </a:r>
            <a:r>
              <a:rPr sz="2400" spc="-225" dirty="0">
                <a:latin typeface="DejaVu Sans"/>
                <a:cs typeface="DejaVu Sans"/>
              </a:rPr>
              <a:t>cells</a:t>
            </a:r>
            <a:endParaRPr sz="2400">
              <a:latin typeface="DejaVu Sans"/>
              <a:cs typeface="DejaVu Sans"/>
            </a:endParaRPr>
          </a:p>
          <a:p>
            <a:pPr marL="756285" marR="6350" lvl="1" indent="-286385" algn="just">
              <a:lnSpc>
                <a:spcPct val="80000"/>
              </a:lnSpc>
              <a:spcBef>
                <a:spcPts val="580"/>
              </a:spcBef>
              <a:buFont typeface="Wingdings"/>
              <a:buChar char=""/>
              <a:tabLst>
                <a:tab pos="756920" algn="l"/>
              </a:tabLst>
            </a:pPr>
            <a:r>
              <a:rPr sz="2400" spc="-229" dirty="0">
                <a:latin typeface="DejaVu Sans"/>
                <a:cs typeface="DejaVu Sans"/>
              </a:rPr>
              <a:t>At </a:t>
            </a:r>
            <a:r>
              <a:rPr sz="2400" spc="-245" dirty="0">
                <a:latin typeface="DejaVu Sans"/>
                <a:cs typeface="DejaVu Sans"/>
              </a:rPr>
              <a:t>least </a:t>
            </a:r>
            <a:r>
              <a:rPr sz="2400" spc="-400" dirty="0">
                <a:latin typeface="DejaVu Sans"/>
                <a:cs typeface="DejaVu Sans"/>
              </a:rPr>
              <a:t>50% </a:t>
            </a:r>
            <a:r>
              <a:rPr sz="2400" spc="-165" dirty="0">
                <a:latin typeface="DejaVu Sans"/>
                <a:cs typeface="DejaVu Sans"/>
              </a:rPr>
              <a:t>of </a:t>
            </a:r>
            <a:r>
              <a:rPr sz="2400" spc="-229" dirty="0">
                <a:latin typeface="DejaVu Sans"/>
                <a:cs typeface="DejaVu Sans"/>
              </a:rPr>
              <a:t>the </a:t>
            </a:r>
            <a:r>
              <a:rPr sz="2400" spc="-254" dirty="0">
                <a:latin typeface="DejaVu Sans"/>
                <a:cs typeface="DejaVu Sans"/>
              </a:rPr>
              <a:t>nucleated </a:t>
            </a:r>
            <a:r>
              <a:rPr sz="2400" spc="-229" dirty="0">
                <a:latin typeface="DejaVu Sans"/>
                <a:cs typeface="DejaVu Sans"/>
              </a:rPr>
              <a:t>cells </a:t>
            </a:r>
            <a:r>
              <a:rPr sz="2400" spc="-190" dirty="0">
                <a:latin typeface="DejaVu Sans"/>
                <a:cs typeface="DejaVu Sans"/>
              </a:rPr>
              <a:t>in </a:t>
            </a:r>
            <a:r>
              <a:rPr sz="2400" spc="-229" dirty="0">
                <a:latin typeface="DejaVu Sans"/>
                <a:cs typeface="DejaVu Sans"/>
              </a:rPr>
              <a:t>the </a:t>
            </a:r>
            <a:r>
              <a:rPr sz="2400" spc="-260" dirty="0">
                <a:latin typeface="DejaVu Sans"/>
                <a:cs typeface="DejaVu Sans"/>
              </a:rPr>
              <a:t>bone marrow </a:t>
            </a:r>
            <a:r>
              <a:rPr sz="2400" spc="-265" dirty="0">
                <a:latin typeface="DejaVu Sans"/>
                <a:cs typeface="DejaVu Sans"/>
              </a:rPr>
              <a:t>are  </a:t>
            </a:r>
            <a:r>
              <a:rPr sz="2400" spc="-215" dirty="0">
                <a:latin typeface="DejaVu Sans"/>
                <a:cs typeface="DejaVu Sans"/>
              </a:rPr>
              <a:t>erythroid </a:t>
            </a:r>
            <a:r>
              <a:rPr sz="2400" spc="-290" dirty="0">
                <a:latin typeface="DejaVu Sans"/>
                <a:cs typeface="DejaVu Sans"/>
              </a:rPr>
              <a:t>and </a:t>
            </a:r>
            <a:r>
              <a:rPr sz="2400" spc="-240" dirty="0">
                <a:latin typeface="DejaVu Sans"/>
                <a:cs typeface="DejaVu Sans"/>
              </a:rPr>
              <a:t>at least </a:t>
            </a:r>
            <a:r>
              <a:rPr sz="2400" spc="-400" dirty="0">
                <a:latin typeface="DejaVu Sans"/>
                <a:cs typeface="DejaVu Sans"/>
              </a:rPr>
              <a:t>20% </a:t>
            </a:r>
            <a:r>
              <a:rPr sz="2400" spc="-165" dirty="0">
                <a:latin typeface="DejaVu Sans"/>
                <a:cs typeface="DejaVu Sans"/>
              </a:rPr>
              <a:t>of </a:t>
            </a:r>
            <a:r>
              <a:rPr sz="2400" spc="-229" dirty="0">
                <a:latin typeface="DejaVu Sans"/>
                <a:cs typeface="DejaVu Sans"/>
              </a:rPr>
              <a:t>the </a:t>
            </a:r>
            <a:r>
              <a:rPr sz="2400" spc="-215" dirty="0">
                <a:latin typeface="DejaVu Sans"/>
                <a:cs typeface="DejaVu Sans"/>
              </a:rPr>
              <a:t>non-erythroid </a:t>
            </a:r>
            <a:r>
              <a:rPr sz="2400" spc="-229" dirty="0">
                <a:latin typeface="DejaVu Sans"/>
                <a:cs typeface="DejaVu Sans"/>
              </a:rPr>
              <a:t>cells </a:t>
            </a:r>
            <a:r>
              <a:rPr sz="2400" spc="-270" dirty="0">
                <a:latin typeface="DejaVu Sans"/>
                <a:cs typeface="DejaVu Sans"/>
              </a:rPr>
              <a:t>are  </a:t>
            </a:r>
            <a:r>
              <a:rPr sz="2400" spc="-265" dirty="0">
                <a:latin typeface="DejaVu Sans"/>
                <a:cs typeface="DejaVu Sans"/>
              </a:rPr>
              <a:t>myeloblasts</a:t>
            </a:r>
            <a:endParaRPr sz="2400">
              <a:latin typeface="DejaVu Sans"/>
              <a:cs typeface="DejaVu Sans"/>
            </a:endParaRPr>
          </a:p>
          <a:p>
            <a:pPr marL="756285" marR="5715" lvl="1" indent="-286385" algn="just">
              <a:lnSpc>
                <a:spcPct val="80000"/>
              </a:lnSpc>
              <a:spcBef>
                <a:spcPts val="575"/>
              </a:spcBef>
              <a:buFont typeface="Wingdings"/>
              <a:buChar char=""/>
              <a:tabLst>
                <a:tab pos="756920" algn="l"/>
              </a:tabLst>
            </a:pPr>
            <a:r>
              <a:rPr sz="2400" spc="-220" dirty="0">
                <a:latin typeface="DejaVu Sans"/>
                <a:cs typeface="DejaVu Sans"/>
              </a:rPr>
              <a:t>Erythroid </a:t>
            </a:r>
            <a:r>
              <a:rPr sz="2400" spc="-229" dirty="0">
                <a:latin typeface="DejaVu Sans"/>
                <a:cs typeface="DejaVu Sans"/>
              </a:rPr>
              <a:t>cells </a:t>
            </a:r>
            <a:r>
              <a:rPr sz="2400" spc="-265" dirty="0">
                <a:latin typeface="DejaVu Sans"/>
                <a:cs typeface="DejaVu Sans"/>
              </a:rPr>
              <a:t>are </a:t>
            </a:r>
            <a:r>
              <a:rPr sz="2400" spc="-250" dirty="0">
                <a:latin typeface="DejaVu Sans"/>
                <a:cs typeface="DejaVu Sans"/>
              </a:rPr>
              <a:t>dysplastic, </a:t>
            </a:r>
            <a:r>
              <a:rPr sz="2400" spc="-260" dirty="0">
                <a:latin typeface="DejaVu Sans"/>
                <a:cs typeface="DejaVu Sans"/>
              </a:rPr>
              <a:t>megaloblastoid </a:t>
            </a:r>
            <a:r>
              <a:rPr sz="2400" spc="-220" dirty="0">
                <a:latin typeface="DejaVu Sans"/>
                <a:cs typeface="DejaVu Sans"/>
              </a:rPr>
              <a:t>nuclei, </a:t>
            </a:r>
            <a:r>
              <a:rPr sz="2400" spc="-229" dirty="0">
                <a:latin typeface="DejaVu Sans"/>
                <a:cs typeface="DejaVu Sans"/>
              </a:rPr>
              <a:t>the  </a:t>
            </a:r>
            <a:r>
              <a:rPr sz="2400" spc="-275" dirty="0">
                <a:latin typeface="DejaVu Sans"/>
                <a:cs typeface="DejaVu Sans"/>
              </a:rPr>
              <a:t>cytoplasm </a:t>
            </a:r>
            <a:r>
              <a:rPr sz="2400" spc="-210" dirty="0">
                <a:latin typeface="DejaVu Sans"/>
                <a:cs typeface="DejaVu Sans"/>
              </a:rPr>
              <a:t>often </a:t>
            </a:r>
            <a:r>
              <a:rPr sz="2400" spc="-280" dirty="0">
                <a:latin typeface="DejaVu Sans"/>
                <a:cs typeface="DejaVu Sans"/>
              </a:rPr>
              <a:t>possessing </a:t>
            </a:r>
            <a:r>
              <a:rPr sz="2400" spc="-220" dirty="0">
                <a:latin typeface="DejaVu Sans"/>
                <a:cs typeface="DejaVu Sans"/>
              </a:rPr>
              <a:t>poorly </a:t>
            </a:r>
            <a:r>
              <a:rPr sz="2400" spc="-235" dirty="0">
                <a:latin typeface="DejaVu Sans"/>
                <a:cs typeface="DejaVu Sans"/>
              </a:rPr>
              <a:t>delineated, </a:t>
            </a:r>
            <a:r>
              <a:rPr sz="2400" spc="-270" dirty="0">
                <a:latin typeface="DejaVu Sans"/>
                <a:cs typeface="DejaVu Sans"/>
              </a:rPr>
              <a:t>coalescing  </a:t>
            </a:r>
            <a:r>
              <a:rPr sz="2400" spc="-275" dirty="0">
                <a:latin typeface="DejaVu Sans"/>
                <a:cs typeface="DejaVu Sans"/>
              </a:rPr>
              <a:t>vacuoles</a:t>
            </a:r>
            <a:endParaRPr sz="2400">
              <a:latin typeface="DejaVu Sans"/>
              <a:cs typeface="DejaVu Sans"/>
            </a:endParaRPr>
          </a:p>
          <a:p>
            <a:pPr marL="756285" marR="5080" lvl="1" indent="-286385" algn="just">
              <a:lnSpc>
                <a:spcPct val="80000"/>
              </a:lnSpc>
              <a:spcBef>
                <a:spcPts val="575"/>
              </a:spcBef>
              <a:buFont typeface="Wingdings"/>
              <a:buChar char=""/>
              <a:tabLst>
                <a:tab pos="756920" algn="l"/>
              </a:tabLst>
            </a:pPr>
            <a:r>
              <a:rPr sz="2400" spc="-225" dirty="0">
                <a:latin typeface="DejaVu Sans"/>
                <a:cs typeface="DejaVu Sans"/>
              </a:rPr>
              <a:t>Myeloblasts </a:t>
            </a:r>
            <a:r>
              <a:rPr sz="2400" spc="-265" dirty="0">
                <a:latin typeface="DejaVu Sans"/>
                <a:cs typeface="DejaVu Sans"/>
              </a:rPr>
              <a:t>are </a:t>
            </a:r>
            <a:r>
              <a:rPr sz="2400" spc="-225" dirty="0">
                <a:latin typeface="DejaVu Sans"/>
                <a:cs typeface="DejaVu Sans"/>
              </a:rPr>
              <a:t>similar </a:t>
            </a:r>
            <a:r>
              <a:rPr sz="2400" spc="-185" dirty="0">
                <a:latin typeface="DejaVu Sans"/>
                <a:cs typeface="DejaVu Sans"/>
              </a:rPr>
              <a:t>to </a:t>
            </a:r>
            <a:r>
              <a:rPr sz="2400" spc="-245" dirty="0">
                <a:latin typeface="DejaVu Sans"/>
                <a:cs typeface="DejaVu Sans"/>
              </a:rPr>
              <a:t>those </a:t>
            </a:r>
            <a:r>
              <a:rPr sz="2400" spc="-200" dirty="0">
                <a:latin typeface="DejaVu Sans"/>
                <a:cs typeface="DejaVu Sans"/>
              </a:rPr>
              <a:t>in AML with </a:t>
            </a:r>
            <a:r>
              <a:rPr sz="2400" spc="-285" dirty="0">
                <a:latin typeface="DejaVu Sans"/>
                <a:cs typeface="DejaVu Sans"/>
              </a:rPr>
              <a:t>and </a:t>
            </a:r>
            <a:r>
              <a:rPr sz="2400" spc="-200" dirty="0">
                <a:latin typeface="DejaVu Sans"/>
                <a:cs typeface="DejaVu Sans"/>
              </a:rPr>
              <a:t>without  </a:t>
            </a:r>
            <a:r>
              <a:rPr sz="2400" spc="-245" dirty="0">
                <a:latin typeface="DejaVu Sans"/>
                <a:cs typeface="DejaVu Sans"/>
              </a:rPr>
              <a:t>maturation</a:t>
            </a:r>
            <a:endParaRPr sz="2400">
              <a:latin typeface="DejaVu Sans"/>
              <a:cs typeface="DejaVu Sans"/>
            </a:endParaRPr>
          </a:p>
          <a:p>
            <a:pPr marL="355600" indent="-342900">
              <a:lnSpc>
                <a:spcPts val="3229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b="1" spc="-210" dirty="0">
                <a:latin typeface="Arial"/>
                <a:cs typeface="Arial"/>
              </a:rPr>
              <a:t>Pure </a:t>
            </a:r>
            <a:r>
              <a:rPr sz="2700" b="1" spc="-140" dirty="0">
                <a:latin typeface="Arial"/>
                <a:cs typeface="Arial"/>
              </a:rPr>
              <a:t>erythroid </a:t>
            </a:r>
            <a:r>
              <a:rPr sz="2700" b="1" spc="-170" dirty="0">
                <a:latin typeface="Arial"/>
                <a:cs typeface="Arial"/>
              </a:rPr>
              <a:t>leukemia</a:t>
            </a:r>
            <a:r>
              <a:rPr sz="2700" spc="-170" dirty="0">
                <a:latin typeface="DejaVu Sans"/>
                <a:cs typeface="DejaVu Sans"/>
              </a:rPr>
              <a:t>: </a:t>
            </a:r>
            <a:r>
              <a:rPr sz="2700" spc="-320" dirty="0">
                <a:latin typeface="DejaVu Sans"/>
                <a:cs typeface="DejaVu Sans"/>
              </a:rPr>
              <a:t>very</a:t>
            </a:r>
            <a:r>
              <a:rPr sz="2700" spc="-295" dirty="0">
                <a:latin typeface="DejaVu Sans"/>
                <a:cs typeface="DejaVu Sans"/>
              </a:rPr>
              <a:t> </a:t>
            </a:r>
            <a:r>
              <a:rPr sz="2700" spc="-285" dirty="0">
                <a:latin typeface="DejaVu Sans"/>
                <a:cs typeface="DejaVu Sans"/>
              </a:rPr>
              <a:t>rare</a:t>
            </a:r>
            <a:endParaRPr sz="27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15"/>
              </a:spcBef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400" spc="-505" dirty="0">
                <a:latin typeface="DejaVu Sans"/>
                <a:cs typeface="DejaVu Sans"/>
              </a:rPr>
              <a:t>&gt;80% </a:t>
            </a:r>
            <a:r>
              <a:rPr sz="2400" spc="-165" dirty="0">
                <a:latin typeface="DejaVu Sans"/>
                <a:cs typeface="DejaVu Sans"/>
              </a:rPr>
              <a:t>of </a:t>
            </a:r>
            <a:r>
              <a:rPr sz="2400" spc="-229" dirty="0">
                <a:latin typeface="DejaVu Sans"/>
                <a:cs typeface="DejaVu Sans"/>
              </a:rPr>
              <a:t>the </a:t>
            </a:r>
            <a:r>
              <a:rPr sz="2400" spc="-260" dirty="0">
                <a:latin typeface="DejaVu Sans"/>
                <a:cs typeface="DejaVu Sans"/>
              </a:rPr>
              <a:t>marrow </a:t>
            </a:r>
            <a:r>
              <a:rPr sz="2400" spc="-229" dirty="0">
                <a:latin typeface="DejaVu Sans"/>
                <a:cs typeface="DejaVu Sans"/>
              </a:rPr>
              <a:t>cells </a:t>
            </a:r>
            <a:r>
              <a:rPr sz="2400" spc="-265" dirty="0">
                <a:latin typeface="DejaVu Sans"/>
                <a:cs typeface="DejaVu Sans"/>
              </a:rPr>
              <a:t>are</a:t>
            </a:r>
            <a:r>
              <a:rPr sz="2400" spc="-240" dirty="0">
                <a:latin typeface="DejaVu Sans"/>
                <a:cs typeface="DejaVu Sans"/>
              </a:rPr>
              <a:t> </a:t>
            </a:r>
            <a:r>
              <a:rPr sz="2400" spc="-215" dirty="0">
                <a:latin typeface="DejaVu Sans"/>
                <a:cs typeface="DejaVu Sans"/>
              </a:rPr>
              <a:t>erythroid</a:t>
            </a:r>
            <a:endParaRPr sz="2400">
              <a:latin typeface="DejaVu Sans"/>
              <a:cs typeface="DejaVu Sans"/>
            </a:endParaRPr>
          </a:p>
          <a:p>
            <a:pPr marL="756285" marR="5715" lvl="1" indent="-286385" algn="just">
              <a:lnSpc>
                <a:spcPts val="2300"/>
              </a:lnSpc>
              <a:spcBef>
                <a:spcPts val="560"/>
              </a:spcBef>
              <a:buFont typeface="Wingdings"/>
              <a:buChar char=""/>
              <a:tabLst>
                <a:tab pos="756920" algn="l"/>
              </a:tabLst>
            </a:pPr>
            <a:r>
              <a:rPr sz="2400" spc="-245" dirty="0">
                <a:latin typeface="DejaVu Sans"/>
                <a:cs typeface="DejaVu Sans"/>
              </a:rPr>
              <a:t>Erythroblasts </a:t>
            </a:r>
            <a:r>
              <a:rPr sz="2400" spc="-320" dirty="0">
                <a:latin typeface="DejaVu Sans"/>
                <a:cs typeface="DejaVu Sans"/>
              </a:rPr>
              <a:t>have </a:t>
            </a:r>
            <a:r>
              <a:rPr sz="2400" spc="-260" dirty="0">
                <a:latin typeface="DejaVu Sans"/>
                <a:cs typeface="DejaVu Sans"/>
              </a:rPr>
              <a:t>deeply </a:t>
            </a:r>
            <a:r>
              <a:rPr sz="2400" spc="-229" dirty="0">
                <a:latin typeface="DejaVu Sans"/>
                <a:cs typeface="DejaVu Sans"/>
              </a:rPr>
              <a:t>basophilic, </a:t>
            </a:r>
            <a:r>
              <a:rPr sz="2400" spc="-210" dirty="0">
                <a:latin typeface="DejaVu Sans"/>
                <a:cs typeface="DejaVu Sans"/>
              </a:rPr>
              <a:t>often </a:t>
            </a:r>
            <a:r>
              <a:rPr sz="2400" spc="-275" dirty="0">
                <a:latin typeface="DejaVu Sans"/>
                <a:cs typeface="DejaVu Sans"/>
              </a:rPr>
              <a:t>agranular,  cytoplasm </a:t>
            </a:r>
            <a:r>
              <a:rPr sz="2400" spc="-375" dirty="0">
                <a:latin typeface="DejaVu Sans"/>
                <a:cs typeface="DejaVu Sans"/>
              </a:rPr>
              <a:t>may </a:t>
            </a:r>
            <a:r>
              <a:rPr sz="2400" spc="-245" dirty="0">
                <a:latin typeface="DejaVu Sans"/>
                <a:cs typeface="DejaVu Sans"/>
              </a:rPr>
              <a:t>contain </a:t>
            </a:r>
            <a:r>
              <a:rPr sz="2400" spc="-220" dirty="0">
                <a:latin typeface="DejaVu Sans"/>
                <a:cs typeface="DejaVu Sans"/>
              </a:rPr>
              <a:t>poorly </a:t>
            </a:r>
            <a:r>
              <a:rPr sz="2400" spc="-245" dirty="0">
                <a:latin typeface="DejaVu Sans"/>
                <a:cs typeface="DejaVu Sans"/>
              </a:rPr>
              <a:t>delineated </a:t>
            </a:r>
            <a:r>
              <a:rPr sz="2400" spc="-265" dirty="0">
                <a:latin typeface="DejaVu Sans"/>
                <a:cs typeface="DejaVu Sans"/>
              </a:rPr>
              <a:t>vacuoles. </a:t>
            </a:r>
            <a:r>
              <a:rPr sz="2400" spc="-285" dirty="0">
                <a:latin typeface="DejaVu Sans"/>
                <a:cs typeface="DejaVu Sans"/>
              </a:rPr>
              <a:t>The </a:t>
            </a:r>
            <a:r>
              <a:rPr sz="2400" spc="-229" dirty="0">
                <a:latin typeface="DejaVu Sans"/>
                <a:cs typeface="DejaVu Sans"/>
              </a:rPr>
              <a:t>nuclei  </a:t>
            </a:r>
            <a:r>
              <a:rPr sz="2400" spc="-320" dirty="0">
                <a:latin typeface="DejaVu Sans"/>
                <a:cs typeface="DejaVu Sans"/>
              </a:rPr>
              <a:t>have </a:t>
            </a:r>
            <a:r>
              <a:rPr sz="2400" spc="-200" dirty="0">
                <a:latin typeface="DejaVu Sans"/>
                <a:cs typeface="DejaVu Sans"/>
              </a:rPr>
              <a:t>fine </a:t>
            </a:r>
            <a:r>
              <a:rPr sz="2400" spc="-250" dirty="0">
                <a:latin typeface="DejaVu Sans"/>
                <a:cs typeface="DejaVu Sans"/>
              </a:rPr>
              <a:t>chromatin </a:t>
            </a:r>
            <a:r>
              <a:rPr sz="2400" spc="-285" dirty="0">
                <a:latin typeface="DejaVu Sans"/>
                <a:cs typeface="DejaVu Sans"/>
              </a:rPr>
              <a:t>and </a:t>
            </a:r>
            <a:r>
              <a:rPr sz="2400" spc="-254" dirty="0">
                <a:latin typeface="DejaVu Sans"/>
                <a:cs typeface="DejaVu Sans"/>
              </a:rPr>
              <a:t>one </a:t>
            </a:r>
            <a:r>
              <a:rPr sz="2400" spc="-185" dirty="0">
                <a:latin typeface="DejaVu Sans"/>
                <a:cs typeface="DejaVu Sans"/>
              </a:rPr>
              <a:t>or </a:t>
            </a:r>
            <a:r>
              <a:rPr sz="2400" spc="-275" dirty="0">
                <a:latin typeface="DejaVu Sans"/>
                <a:cs typeface="DejaVu Sans"/>
              </a:rPr>
              <a:t>more</a:t>
            </a:r>
            <a:r>
              <a:rPr sz="2400" spc="-85" dirty="0">
                <a:latin typeface="DejaVu Sans"/>
                <a:cs typeface="DejaVu Sans"/>
              </a:rPr>
              <a:t> </a:t>
            </a:r>
            <a:r>
              <a:rPr sz="2400" spc="-215" dirty="0">
                <a:latin typeface="DejaVu Sans"/>
                <a:cs typeface="DejaVu Sans"/>
              </a:rPr>
              <a:t>nucleoli</a:t>
            </a:r>
            <a:endParaRPr sz="24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1689557"/>
            <a:ext cx="4187825" cy="2440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sz="2400" spc="-180" dirty="0">
                <a:latin typeface="DejaVu Sans"/>
                <a:cs typeface="DejaVu Sans"/>
              </a:rPr>
              <a:t>Howell-Jolly </a:t>
            </a:r>
            <a:r>
              <a:rPr sz="2400" spc="-235" dirty="0">
                <a:latin typeface="DejaVu Sans"/>
                <a:cs typeface="DejaVu Sans"/>
              </a:rPr>
              <a:t>bodies, </a:t>
            </a:r>
            <a:r>
              <a:rPr sz="2400" spc="-229" dirty="0">
                <a:latin typeface="DejaVu Sans"/>
                <a:cs typeface="DejaVu Sans"/>
              </a:rPr>
              <a:t>ring  sideroblast,  </a:t>
            </a:r>
            <a:r>
              <a:rPr sz="2400" spc="-260" dirty="0">
                <a:latin typeface="DejaVu Sans"/>
                <a:cs typeface="DejaVu Sans"/>
              </a:rPr>
              <a:t>megaloblastoid  </a:t>
            </a:r>
            <a:r>
              <a:rPr sz="2400" spc="-285" dirty="0">
                <a:latin typeface="DejaVu Sans"/>
                <a:cs typeface="DejaVu Sans"/>
              </a:rPr>
              <a:t>and </a:t>
            </a:r>
            <a:r>
              <a:rPr sz="2400" spc="-235" dirty="0">
                <a:latin typeface="DejaVu Sans"/>
                <a:cs typeface="DejaVu Sans"/>
              </a:rPr>
              <a:t>dyserythropoietic</a:t>
            </a:r>
            <a:r>
              <a:rPr sz="2400" spc="-185" dirty="0">
                <a:latin typeface="DejaVu Sans"/>
                <a:cs typeface="DejaVu Sans"/>
              </a:rPr>
              <a:t> </a:t>
            </a:r>
            <a:r>
              <a:rPr sz="2400" spc="-310" dirty="0">
                <a:latin typeface="DejaVu Sans"/>
                <a:cs typeface="DejaVu Sans"/>
              </a:rPr>
              <a:t>changes</a:t>
            </a:r>
            <a:endParaRPr sz="24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90" dirty="0">
                <a:latin typeface="DejaVu Sans"/>
                <a:cs typeface="DejaVu Sans"/>
              </a:rPr>
              <a:t>Coarse </a:t>
            </a:r>
            <a:r>
              <a:rPr sz="2400" spc="-210" dirty="0">
                <a:latin typeface="DejaVu Sans"/>
                <a:cs typeface="DejaVu Sans"/>
              </a:rPr>
              <a:t>positivity </a:t>
            </a:r>
            <a:r>
              <a:rPr sz="2400" spc="-165" dirty="0">
                <a:latin typeface="DejaVu Sans"/>
                <a:cs typeface="DejaVu Sans"/>
              </a:rPr>
              <a:t>of</a:t>
            </a:r>
            <a:r>
              <a:rPr sz="2400" spc="-245" dirty="0">
                <a:latin typeface="DejaVu Sans"/>
                <a:cs typeface="DejaVu Sans"/>
              </a:rPr>
              <a:t> </a:t>
            </a:r>
            <a:r>
              <a:rPr sz="2400" spc="-360" dirty="0">
                <a:latin typeface="DejaVu Sans"/>
                <a:cs typeface="DejaVu Sans"/>
              </a:rPr>
              <a:t>PAS</a:t>
            </a:r>
            <a:endParaRPr sz="24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3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45" dirty="0">
                <a:latin typeface="DejaVu Sans"/>
                <a:cs typeface="DejaVu Sans"/>
              </a:rPr>
              <a:t>IHC: glycophorin</a:t>
            </a:r>
            <a:r>
              <a:rPr sz="2400" spc="-235" dirty="0">
                <a:latin typeface="DejaVu Sans"/>
                <a:cs typeface="DejaVu Sans"/>
              </a:rPr>
              <a:t> </a:t>
            </a:r>
            <a:r>
              <a:rPr sz="2400" spc="-254" dirty="0">
                <a:latin typeface="DejaVu Sans"/>
                <a:cs typeface="DejaVu Sans"/>
              </a:rPr>
              <a:t>A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80459" y="3124200"/>
            <a:ext cx="5311140" cy="3505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75888" y="3119627"/>
            <a:ext cx="5320665" cy="3514725"/>
          </a:xfrm>
          <a:custGeom>
            <a:avLst/>
            <a:gdLst/>
            <a:ahLst/>
            <a:cxnLst/>
            <a:rect l="l" t="t" r="r" b="b"/>
            <a:pathLst>
              <a:path w="5320665" h="3514725">
                <a:moveTo>
                  <a:pt x="0" y="3514344"/>
                </a:moveTo>
                <a:lnTo>
                  <a:pt x="5320284" y="3514344"/>
                </a:lnTo>
                <a:lnTo>
                  <a:pt x="5320284" y="0"/>
                </a:lnTo>
                <a:lnTo>
                  <a:pt x="0" y="0"/>
                </a:lnTo>
                <a:lnTo>
                  <a:pt x="0" y="35143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5693" y="192150"/>
            <a:ext cx="80498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61995" marR="5080" indent="-3249930">
              <a:lnSpc>
                <a:spcPct val="100000"/>
              </a:lnSpc>
              <a:spcBef>
                <a:spcPts val="95"/>
              </a:spcBef>
            </a:pPr>
            <a:r>
              <a:rPr b="1" spc="-90" dirty="0">
                <a:solidFill>
                  <a:srgbClr val="000000"/>
                </a:solidFill>
                <a:latin typeface="Arial"/>
                <a:cs typeface="Arial"/>
              </a:rPr>
              <a:t>M7: </a:t>
            </a:r>
            <a:r>
              <a:rPr b="1" spc="-310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b="1" spc="-300" dirty="0">
                <a:solidFill>
                  <a:srgbClr val="000000"/>
                </a:solidFill>
                <a:latin typeface="Arial"/>
                <a:cs typeface="Arial"/>
              </a:rPr>
              <a:t>megakaryoblastic </a:t>
            </a:r>
            <a:r>
              <a:rPr b="1" spc="-250" dirty="0">
                <a:solidFill>
                  <a:srgbClr val="000000"/>
                </a:solidFill>
                <a:latin typeface="Arial"/>
                <a:cs typeface="Arial"/>
              </a:rPr>
              <a:t>leukemia  </a:t>
            </a:r>
            <a:r>
              <a:rPr b="1" spc="-260" dirty="0">
                <a:solidFill>
                  <a:srgbClr val="000000"/>
                </a:solidFill>
                <a:latin typeface="Arial"/>
                <a:cs typeface="Arial"/>
              </a:rPr>
              <a:t>(AMkL)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4939" y="1524279"/>
            <a:ext cx="8681085" cy="476377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3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340" dirty="0">
                <a:latin typeface="DejaVu Sans"/>
                <a:cs typeface="DejaVu Sans"/>
              </a:rPr>
              <a:t>Rare</a:t>
            </a:r>
            <a:endParaRPr sz="28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20" dirty="0">
                <a:solidFill>
                  <a:srgbClr val="FF0000"/>
                </a:solidFill>
                <a:latin typeface="DejaVu Sans"/>
                <a:cs typeface="DejaVu Sans"/>
              </a:rPr>
              <a:t>5% </a:t>
            </a:r>
            <a:r>
              <a:rPr sz="2800" spc="-190" dirty="0">
                <a:latin typeface="DejaVu Sans"/>
                <a:cs typeface="DejaVu Sans"/>
              </a:rPr>
              <a:t>of</a:t>
            </a:r>
            <a:r>
              <a:rPr sz="2800" spc="-360" dirty="0">
                <a:latin typeface="DejaVu Sans"/>
                <a:cs typeface="DejaVu Sans"/>
              </a:rPr>
              <a:t> </a:t>
            </a:r>
            <a:r>
              <a:rPr sz="2800" spc="-240" dirty="0">
                <a:latin typeface="DejaVu Sans"/>
                <a:cs typeface="DejaVu Sans"/>
              </a:rPr>
              <a:t>AML</a:t>
            </a:r>
            <a:endParaRPr sz="2800">
              <a:latin typeface="DejaVu Sans"/>
              <a:cs typeface="DejaVu Sans"/>
            </a:endParaRPr>
          </a:p>
          <a:p>
            <a:pPr marL="355600" marR="7620" indent="-342900">
              <a:lnSpc>
                <a:spcPts val="302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265" dirty="0">
                <a:latin typeface="DejaVu Sans"/>
                <a:cs typeface="DejaVu Sans"/>
              </a:rPr>
              <a:t>At </a:t>
            </a:r>
            <a:r>
              <a:rPr sz="2800" spc="-285" dirty="0">
                <a:latin typeface="DejaVu Sans"/>
                <a:cs typeface="DejaVu Sans"/>
              </a:rPr>
              <a:t>least </a:t>
            </a:r>
            <a:r>
              <a:rPr sz="2800" spc="-465" dirty="0">
                <a:latin typeface="DejaVu Sans"/>
                <a:cs typeface="DejaVu Sans"/>
              </a:rPr>
              <a:t>50% </a:t>
            </a:r>
            <a:r>
              <a:rPr sz="2800" spc="-190" dirty="0">
                <a:latin typeface="DejaVu Sans"/>
                <a:cs typeface="DejaVu Sans"/>
              </a:rPr>
              <a:t>of </a:t>
            </a:r>
            <a:r>
              <a:rPr sz="2800" spc="-270" dirty="0">
                <a:latin typeface="DejaVu Sans"/>
                <a:cs typeface="DejaVu Sans"/>
              </a:rPr>
              <a:t>the </a:t>
            </a:r>
            <a:r>
              <a:rPr sz="2800" spc="-295" dirty="0">
                <a:latin typeface="DejaVu Sans"/>
                <a:cs typeface="DejaVu Sans"/>
              </a:rPr>
              <a:t>blasts </a:t>
            </a:r>
            <a:r>
              <a:rPr sz="2800" spc="-305" dirty="0">
                <a:latin typeface="DejaVu Sans"/>
                <a:cs typeface="DejaVu Sans"/>
              </a:rPr>
              <a:t>are </a:t>
            </a:r>
            <a:r>
              <a:rPr sz="2800" spc="-280" dirty="0">
                <a:latin typeface="DejaVu Sans"/>
                <a:cs typeface="DejaVu Sans"/>
              </a:rPr>
              <a:t>from </a:t>
            </a:r>
            <a:r>
              <a:rPr sz="2800" spc="-270" dirty="0">
                <a:latin typeface="DejaVu Sans"/>
                <a:cs typeface="DejaVu Sans"/>
              </a:rPr>
              <a:t>the </a:t>
            </a:r>
            <a:r>
              <a:rPr sz="2800" spc="-340" dirty="0">
                <a:latin typeface="DejaVu Sans"/>
                <a:cs typeface="DejaVu Sans"/>
              </a:rPr>
              <a:t>megakaryocytic  </a:t>
            </a:r>
            <a:r>
              <a:rPr sz="2800" spc="-290" dirty="0">
                <a:latin typeface="DejaVu Sans"/>
                <a:cs typeface="DejaVu Sans"/>
              </a:rPr>
              <a:t>lineage.</a:t>
            </a:r>
            <a:endParaRPr sz="2800">
              <a:latin typeface="DejaVu Sans"/>
              <a:cs typeface="DejaVu Sans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635"/>
              </a:spcBef>
              <a:buFont typeface="Arial"/>
              <a:buChar char="•"/>
              <a:tabLst>
                <a:tab pos="355600" algn="l"/>
              </a:tabLst>
            </a:pPr>
            <a:r>
              <a:rPr sz="2800" spc="-335" dirty="0">
                <a:latin typeface="DejaVu Sans"/>
                <a:cs typeface="DejaVu Sans"/>
              </a:rPr>
              <a:t>The </a:t>
            </a:r>
            <a:r>
              <a:rPr sz="2800" spc="-340" dirty="0">
                <a:latin typeface="DejaVu Sans"/>
                <a:cs typeface="DejaVu Sans"/>
              </a:rPr>
              <a:t>megakaryoblasts </a:t>
            </a:r>
            <a:r>
              <a:rPr sz="2800" spc="-310" dirty="0">
                <a:latin typeface="DejaVu Sans"/>
                <a:cs typeface="DejaVu Sans"/>
              </a:rPr>
              <a:t>are </a:t>
            </a:r>
            <a:r>
              <a:rPr sz="2800" spc="-245" dirty="0">
                <a:latin typeface="DejaVu Sans"/>
                <a:cs typeface="DejaVu Sans"/>
              </a:rPr>
              <a:t>often </a:t>
            </a:r>
            <a:r>
              <a:rPr sz="2800" spc="-280" dirty="0">
                <a:latin typeface="DejaVu Sans"/>
                <a:cs typeface="DejaVu Sans"/>
              </a:rPr>
              <a:t>pleomorphic </a:t>
            </a:r>
            <a:r>
              <a:rPr sz="2800" spc="-330" dirty="0">
                <a:latin typeface="DejaVu Sans"/>
                <a:cs typeface="DejaVu Sans"/>
              </a:rPr>
              <a:t>and </a:t>
            </a:r>
            <a:r>
              <a:rPr sz="2800" spc="-375" dirty="0">
                <a:latin typeface="DejaVu Sans"/>
                <a:cs typeface="DejaVu Sans"/>
              </a:rPr>
              <a:t>have </a:t>
            </a:r>
            <a:r>
              <a:rPr sz="2800" spc="-380" dirty="0">
                <a:latin typeface="DejaVu Sans"/>
                <a:cs typeface="DejaVu Sans"/>
              </a:rPr>
              <a:t>a  </a:t>
            </a:r>
            <a:r>
              <a:rPr sz="2800" spc="-265" dirty="0">
                <a:latin typeface="DejaVu Sans"/>
                <a:cs typeface="DejaVu Sans"/>
              </a:rPr>
              <a:t>basophilic, </a:t>
            </a:r>
            <a:r>
              <a:rPr sz="2800" spc="-310" dirty="0">
                <a:latin typeface="DejaVu Sans"/>
                <a:cs typeface="DejaVu Sans"/>
              </a:rPr>
              <a:t>agranular </a:t>
            </a:r>
            <a:r>
              <a:rPr sz="2800" spc="-320" dirty="0">
                <a:latin typeface="DejaVu Sans"/>
                <a:cs typeface="DejaVu Sans"/>
              </a:rPr>
              <a:t>cytoplasm </a:t>
            </a:r>
            <a:r>
              <a:rPr sz="2800" spc="-260" dirty="0">
                <a:latin typeface="DejaVu Sans"/>
                <a:cs typeface="DejaVu Sans"/>
              </a:rPr>
              <a:t>that </a:t>
            </a:r>
            <a:r>
              <a:rPr sz="2800" spc="-434" dirty="0">
                <a:latin typeface="DejaVu Sans"/>
                <a:cs typeface="DejaVu Sans"/>
              </a:rPr>
              <a:t>may </a:t>
            </a:r>
            <a:r>
              <a:rPr sz="2800" spc="-315" dirty="0">
                <a:latin typeface="DejaVu Sans"/>
                <a:cs typeface="DejaVu Sans"/>
              </a:rPr>
              <a:t>demonstrate  </a:t>
            </a:r>
            <a:r>
              <a:rPr sz="2800" spc="-305" dirty="0">
                <a:latin typeface="DejaVu Sans"/>
                <a:cs typeface="DejaVu Sans"/>
              </a:rPr>
              <a:t>pseudopod </a:t>
            </a:r>
            <a:r>
              <a:rPr sz="2800" spc="-330" dirty="0">
                <a:latin typeface="DejaVu Sans"/>
                <a:cs typeface="DejaVu Sans"/>
              </a:rPr>
              <a:t>and </a:t>
            </a:r>
            <a:r>
              <a:rPr sz="2800" spc="-275" dirty="0">
                <a:latin typeface="DejaVu Sans"/>
                <a:cs typeface="DejaVu Sans"/>
              </a:rPr>
              <a:t>bleb </a:t>
            </a:r>
            <a:r>
              <a:rPr sz="2800" spc="-260" dirty="0">
                <a:latin typeface="DejaVu Sans"/>
                <a:cs typeface="DejaVu Sans"/>
              </a:rPr>
              <a:t>formation, </a:t>
            </a:r>
            <a:r>
              <a:rPr sz="2800" spc="-275" dirty="0">
                <a:latin typeface="DejaVu Sans"/>
                <a:cs typeface="DejaVu Sans"/>
              </a:rPr>
              <a:t>indicating </a:t>
            </a:r>
            <a:r>
              <a:rPr sz="2800" spc="-310" dirty="0">
                <a:latin typeface="DejaVu Sans"/>
                <a:cs typeface="DejaVu Sans"/>
              </a:rPr>
              <a:t>budding  </a:t>
            </a:r>
            <a:r>
              <a:rPr sz="2800" spc="-270" dirty="0">
                <a:latin typeface="DejaVu Sans"/>
                <a:cs typeface="DejaVu Sans"/>
              </a:rPr>
              <a:t>platelets</a:t>
            </a:r>
            <a:endParaRPr sz="28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315" dirty="0">
                <a:solidFill>
                  <a:srgbClr val="FF0000"/>
                </a:solidFill>
                <a:latin typeface="DejaVu Sans"/>
                <a:cs typeface="DejaVu Sans"/>
              </a:rPr>
              <a:t>Dysplastic </a:t>
            </a:r>
            <a:r>
              <a:rPr sz="2800" spc="-270" dirty="0">
                <a:solidFill>
                  <a:srgbClr val="FF0000"/>
                </a:solidFill>
                <a:latin typeface="DejaVu Sans"/>
                <a:cs typeface="DejaVu Sans"/>
              </a:rPr>
              <a:t>platelets </a:t>
            </a:r>
            <a:r>
              <a:rPr sz="2800" spc="-440" dirty="0">
                <a:latin typeface="DejaVu Sans"/>
                <a:cs typeface="DejaVu Sans"/>
              </a:rPr>
              <a:t>may </a:t>
            </a:r>
            <a:r>
              <a:rPr sz="2800" spc="-325" dirty="0">
                <a:latin typeface="DejaVu Sans"/>
                <a:cs typeface="DejaVu Sans"/>
              </a:rPr>
              <a:t>be </a:t>
            </a:r>
            <a:r>
              <a:rPr sz="2800" spc="-270" dirty="0">
                <a:latin typeface="DejaVu Sans"/>
                <a:cs typeface="DejaVu Sans"/>
              </a:rPr>
              <a:t>visible </a:t>
            </a:r>
            <a:r>
              <a:rPr sz="2800" spc="-225" dirty="0">
                <a:latin typeface="DejaVu Sans"/>
                <a:cs typeface="DejaVu Sans"/>
              </a:rPr>
              <a:t>in </a:t>
            </a:r>
            <a:r>
              <a:rPr sz="2800" spc="-265" dirty="0">
                <a:latin typeface="DejaVu Sans"/>
                <a:cs typeface="DejaVu Sans"/>
              </a:rPr>
              <a:t>the</a:t>
            </a:r>
            <a:r>
              <a:rPr sz="2800" spc="-320" dirty="0">
                <a:latin typeface="DejaVu Sans"/>
                <a:cs typeface="DejaVu Sans"/>
              </a:rPr>
              <a:t> </a:t>
            </a:r>
            <a:r>
              <a:rPr sz="2800" spc="-254" dirty="0">
                <a:latin typeface="DejaVu Sans"/>
                <a:cs typeface="DejaVu Sans"/>
              </a:rPr>
              <a:t>blood</a:t>
            </a:r>
            <a:endParaRPr sz="2800">
              <a:latin typeface="DejaVu Sans"/>
              <a:cs typeface="DejaVu Sans"/>
            </a:endParaRPr>
          </a:p>
          <a:p>
            <a:pPr marL="355600" marR="6350" indent="-342900">
              <a:lnSpc>
                <a:spcPts val="302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  <a:tab pos="2184400" algn="l"/>
                <a:tab pos="5634990" algn="l"/>
                <a:tab pos="6479540" algn="l"/>
              </a:tabLst>
            </a:pPr>
            <a:r>
              <a:rPr sz="2800" spc="-434" dirty="0">
                <a:latin typeface="DejaVu Sans"/>
                <a:cs typeface="DejaVu Sans"/>
              </a:rPr>
              <a:t>C</a:t>
            </a:r>
            <a:r>
              <a:rPr sz="2800" spc="-185" dirty="0">
                <a:latin typeface="DejaVu Sans"/>
                <a:cs typeface="DejaVu Sans"/>
              </a:rPr>
              <a:t>i</a:t>
            </a:r>
            <a:r>
              <a:rPr sz="2800" spc="-220" dirty="0">
                <a:latin typeface="DejaVu Sans"/>
                <a:cs typeface="DejaVu Sans"/>
              </a:rPr>
              <a:t>r</a:t>
            </a:r>
            <a:r>
              <a:rPr sz="2800" spc="-280" dirty="0">
                <a:latin typeface="DejaVu Sans"/>
                <a:cs typeface="DejaVu Sans"/>
              </a:rPr>
              <a:t>cul</a:t>
            </a:r>
            <a:r>
              <a:rPr sz="2800" spc="-375" dirty="0">
                <a:latin typeface="DejaVu Sans"/>
                <a:cs typeface="DejaVu Sans"/>
              </a:rPr>
              <a:t>a</a:t>
            </a:r>
            <a:r>
              <a:rPr sz="2800" spc="-155" dirty="0">
                <a:latin typeface="DejaVu Sans"/>
                <a:cs typeface="DejaVu Sans"/>
              </a:rPr>
              <a:t>ti</a:t>
            </a:r>
            <a:r>
              <a:rPr sz="2800" spc="-310" dirty="0">
                <a:latin typeface="DejaVu Sans"/>
                <a:cs typeface="DejaVu Sans"/>
              </a:rPr>
              <a:t>n</a:t>
            </a:r>
            <a:r>
              <a:rPr sz="2800" spc="-465" dirty="0">
                <a:latin typeface="DejaVu Sans"/>
                <a:cs typeface="DejaVu Sans"/>
              </a:rPr>
              <a:t>g</a:t>
            </a:r>
            <a:r>
              <a:rPr sz="2800" dirty="0">
                <a:latin typeface="DejaVu Sans"/>
                <a:cs typeface="DejaVu Sans"/>
              </a:rPr>
              <a:t>	</a:t>
            </a:r>
            <a:r>
              <a:rPr sz="2800" spc="-495" dirty="0">
                <a:latin typeface="DejaVu Sans"/>
                <a:cs typeface="DejaVu Sans"/>
              </a:rPr>
              <a:t>m</a:t>
            </a:r>
            <a:r>
              <a:rPr sz="2800" spc="-150" dirty="0">
                <a:latin typeface="DejaVu Sans"/>
                <a:cs typeface="DejaVu Sans"/>
              </a:rPr>
              <a:t>i</a:t>
            </a:r>
            <a:r>
              <a:rPr sz="2800" spc="-310" dirty="0">
                <a:latin typeface="DejaVu Sans"/>
                <a:cs typeface="DejaVu Sans"/>
              </a:rPr>
              <a:t>c</a:t>
            </a:r>
            <a:r>
              <a:rPr sz="2800" spc="-280" dirty="0">
                <a:latin typeface="DejaVu Sans"/>
                <a:cs typeface="DejaVu Sans"/>
              </a:rPr>
              <a:t>r</a:t>
            </a:r>
            <a:r>
              <a:rPr sz="2800" spc="-290" dirty="0">
                <a:latin typeface="DejaVu Sans"/>
                <a:cs typeface="DejaVu Sans"/>
              </a:rPr>
              <a:t>o</a:t>
            </a:r>
            <a:r>
              <a:rPr sz="2800" spc="-445" dirty="0">
                <a:latin typeface="DejaVu Sans"/>
                <a:cs typeface="DejaVu Sans"/>
              </a:rPr>
              <a:t>m</a:t>
            </a:r>
            <a:r>
              <a:rPr sz="2800" spc="-395" dirty="0">
                <a:latin typeface="DejaVu Sans"/>
                <a:cs typeface="DejaVu Sans"/>
              </a:rPr>
              <a:t>e</a:t>
            </a:r>
            <a:r>
              <a:rPr sz="2800" spc="-465" dirty="0">
                <a:latin typeface="DejaVu Sans"/>
                <a:cs typeface="DejaVu Sans"/>
              </a:rPr>
              <a:t>g</a:t>
            </a:r>
            <a:r>
              <a:rPr sz="2800" spc="-375" dirty="0">
                <a:latin typeface="DejaVu Sans"/>
                <a:cs typeface="DejaVu Sans"/>
              </a:rPr>
              <a:t>a</a:t>
            </a:r>
            <a:r>
              <a:rPr sz="2800" spc="-400" dirty="0">
                <a:latin typeface="DejaVu Sans"/>
                <a:cs typeface="DejaVu Sans"/>
              </a:rPr>
              <a:t>k</a:t>
            </a:r>
            <a:r>
              <a:rPr sz="2800" spc="-335" dirty="0">
                <a:latin typeface="DejaVu Sans"/>
                <a:cs typeface="DejaVu Sans"/>
              </a:rPr>
              <a:t>a</a:t>
            </a:r>
            <a:r>
              <a:rPr sz="2800" spc="-215" dirty="0">
                <a:latin typeface="DejaVu Sans"/>
                <a:cs typeface="DejaVu Sans"/>
              </a:rPr>
              <a:t>r</a:t>
            </a:r>
            <a:r>
              <a:rPr sz="2800" spc="-440" dirty="0">
                <a:latin typeface="DejaVu Sans"/>
                <a:cs typeface="DejaVu Sans"/>
              </a:rPr>
              <a:t>y</a:t>
            </a:r>
            <a:r>
              <a:rPr sz="2800" spc="-335" dirty="0">
                <a:latin typeface="DejaVu Sans"/>
                <a:cs typeface="DejaVu Sans"/>
              </a:rPr>
              <a:t>oc</a:t>
            </a:r>
            <a:r>
              <a:rPr sz="2800" spc="-325" dirty="0">
                <a:latin typeface="DejaVu Sans"/>
                <a:cs typeface="DejaVu Sans"/>
              </a:rPr>
              <a:t>y</a:t>
            </a:r>
            <a:r>
              <a:rPr sz="2800" spc="-195" dirty="0">
                <a:latin typeface="DejaVu Sans"/>
                <a:cs typeface="DejaVu Sans"/>
              </a:rPr>
              <a:t>t</a:t>
            </a:r>
            <a:r>
              <a:rPr sz="2800" spc="-350" dirty="0">
                <a:latin typeface="DejaVu Sans"/>
                <a:cs typeface="DejaVu Sans"/>
              </a:rPr>
              <a:t>es</a:t>
            </a:r>
            <a:r>
              <a:rPr sz="2800" dirty="0">
                <a:latin typeface="DejaVu Sans"/>
                <a:cs typeface="DejaVu Sans"/>
              </a:rPr>
              <a:t>	</a:t>
            </a:r>
            <a:r>
              <a:rPr sz="2800" spc="-335" dirty="0">
                <a:latin typeface="DejaVu Sans"/>
                <a:cs typeface="DejaVu Sans"/>
              </a:rPr>
              <a:t>and</a:t>
            </a:r>
            <a:r>
              <a:rPr sz="2800" dirty="0">
                <a:latin typeface="DejaVu Sans"/>
                <a:cs typeface="DejaVu Sans"/>
              </a:rPr>
              <a:t>	</a:t>
            </a:r>
            <a:r>
              <a:rPr sz="2800" spc="-459" dirty="0">
                <a:latin typeface="DejaVu Sans"/>
                <a:cs typeface="DejaVu Sans"/>
              </a:rPr>
              <a:t>me</a:t>
            </a:r>
            <a:r>
              <a:rPr sz="2800" spc="-430" dirty="0">
                <a:latin typeface="DejaVu Sans"/>
                <a:cs typeface="DejaVu Sans"/>
              </a:rPr>
              <a:t>g</a:t>
            </a:r>
            <a:r>
              <a:rPr sz="2800" spc="-375" dirty="0">
                <a:latin typeface="DejaVu Sans"/>
                <a:cs typeface="DejaVu Sans"/>
              </a:rPr>
              <a:t>a</a:t>
            </a:r>
            <a:r>
              <a:rPr sz="2800" spc="-400" dirty="0">
                <a:latin typeface="DejaVu Sans"/>
                <a:cs typeface="DejaVu Sans"/>
              </a:rPr>
              <a:t>k</a:t>
            </a:r>
            <a:r>
              <a:rPr sz="2800" spc="-300" dirty="0">
                <a:latin typeface="DejaVu Sans"/>
                <a:cs typeface="DejaVu Sans"/>
              </a:rPr>
              <a:t>ar</a:t>
            </a:r>
            <a:r>
              <a:rPr sz="2800" spc="-395" dirty="0">
                <a:latin typeface="DejaVu Sans"/>
                <a:cs typeface="DejaVu Sans"/>
              </a:rPr>
              <a:t>y</a:t>
            </a:r>
            <a:r>
              <a:rPr sz="2800" spc="-335" dirty="0">
                <a:latin typeface="DejaVu Sans"/>
                <a:cs typeface="DejaVu Sans"/>
              </a:rPr>
              <a:t>oc</a:t>
            </a:r>
            <a:r>
              <a:rPr sz="2800" spc="-325" dirty="0">
                <a:latin typeface="DejaVu Sans"/>
                <a:cs typeface="DejaVu Sans"/>
              </a:rPr>
              <a:t>y</a:t>
            </a:r>
            <a:r>
              <a:rPr sz="2800" spc="-195" dirty="0">
                <a:latin typeface="DejaVu Sans"/>
                <a:cs typeface="DejaVu Sans"/>
              </a:rPr>
              <a:t>t</a:t>
            </a:r>
            <a:r>
              <a:rPr sz="2800" spc="-225" dirty="0">
                <a:latin typeface="DejaVu Sans"/>
                <a:cs typeface="DejaVu Sans"/>
              </a:rPr>
              <a:t>e  </a:t>
            </a:r>
            <a:r>
              <a:rPr sz="2800" spc="-325" dirty="0">
                <a:latin typeface="DejaVu Sans"/>
                <a:cs typeface="DejaVu Sans"/>
              </a:rPr>
              <a:t>fragments</a:t>
            </a:r>
            <a:endParaRPr sz="28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9200" y="1219200"/>
            <a:ext cx="6537959" cy="434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14627" y="1214627"/>
            <a:ext cx="6547484" cy="4352925"/>
          </a:xfrm>
          <a:custGeom>
            <a:avLst/>
            <a:gdLst/>
            <a:ahLst/>
            <a:cxnLst/>
            <a:rect l="l" t="t" r="r" b="b"/>
            <a:pathLst>
              <a:path w="6547484" h="4352925">
                <a:moveTo>
                  <a:pt x="0" y="4352544"/>
                </a:moveTo>
                <a:lnTo>
                  <a:pt x="6547104" y="4352544"/>
                </a:lnTo>
                <a:lnTo>
                  <a:pt x="6547104" y="0"/>
                </a:lnTo>
                <a:lnTo>
                  <a:pt x="0" y="0"/>
                </a:lnTo>
                <a:lnTo>
                  <a:pt x="0" y="43525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0442" y="12649"/>
            <a:ext cx="70383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250" dirty="0">
                <a:solidFill>
                  <a:srgbClr val="000000"/>
                </a:solidFill>
                <a:latin typeface="Arial"/>
                <a:cs typeface="Arial"/>
              </a:rPr>
              <a:t>Myeloid</a:t>
            </a:r>
            <a:r>
              <a:rPr sz="5400" b="1" spc="-2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140" y="927861"/>
            <a:ext cx="7429500" cy="5147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82470">
              <a:lnSpc>
                <a:spcPct val="100000"/>
              </a:lnSpc>
              <a:spcBef>
                <a:spcPts val="95"/>
              </a:spcBef>
            </a:pPr>
            <a:r>
              <a:rPr sz="2800" b="1" spc="-225" dirty="0">
                <a:latin typeface="Arial"/>
                <a:cs typeface="Arial"/>
              </a:rPr>
              <a:t>WHO </a:t>
            </a:r>
            <a:r>
              <a:rPr sz="2800" b="1" spc="-220" dirty="0">
                <a:latin typeface="Arial"/>
                <a:cs typeface="Arial"/>
              </a:rPr>
              <a:t>Classification </a:t>
            </a:r>
            <a:r>
              <a:rPr sz="2800" b="1" spc="-130" dirty="0">
                <a:latin typeface="Arial"/>
                <a:cs typeface="Arial"/>
              </a:rPr>
              <a:t>of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250" dirty="0">
                <a:latin typeface="Arial"/>
                <a:cs typeface="Arial"/>
              </a:rPr>
              <a:t>AML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550">
              <a:latin typeface="Times New Roman"/>
              <a:cs typeface="Times New Roman"/>
            </a:endParaRPr>
          </a:p>
          <a:p>
            <a:pPr marL="165100">
              <a:lnSpc>
                <a:spcPct val="100000"/>
              </a:lnSpc>
            </a:pPr>
            <a:r>
              <a:rPr sz="2800" b="1" spc="-114" dirty="0">
                <a:latin typeface="Arial"/>
                <a:cs typeface="Arial"/>
              </a:rPr>
              <a:t>1- </a:t>
            </a:r>
            <a:r>
              <a:rPr sz="2800" b="1" spc="-250" dirty="0">
                <a:solidFill>
                  <a:srgbClr val="FF0000"/>
                </a:solidFill>
                <a:latin typeface="Arial"/>
                <a:cs typeface="Arial"/>
              </a:rPr>
              <a:t>AML </a:t>
            </a:r>
            <a:r>
              <a:rPr sz="2800" b="1" spc="-95" dirty="0">
                <a:solidFill>
                  <a:srgbClr val="FF0000"/>
                </a:solidFill>
                <a:latin typeface="Arial"/>
                <a:cs typeface="Arial"/>
              </a:rPr>
              <a:t>with </a:t>
            </a:r>
            <a:r>
              <a:rPr sz="2800" b="1" spc="-165" dirty="0">
                <a:solidFill>
                  <a:srgbClr val="FF0000"/>
                </a:solidFill>
                <a:latin typeface="Arial"/>
                <a:cs typeface="Arial"/>
              </a:rPr>
              <a:t>recurrent </a:t>
            </a:r>
            <a:r>
              <a:rPr sz="2800" b="1" spc="-220" dirty="0">
                <a:solidFill>
                  <a:srgbClr val="FF0000"/>
                </a:solidFill>
                <a:latin typeface="Arial"/>
                <a:cs typeface="Arial"/>
              </a:rPr>
              <a:t>Cytogenetic</a:t>
            </a:r>
            <a:r>
              <a:rPr sz="2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165" dirty="0">
                <a:solidFill>
                  <a:srgbClr val="FF0000"/>
                </a:solidFill>
                <a:latin typeface="Arial"/>
                <a:cs typeface="Arial"/>
              </a:rPr>
              <a:t>abnormalities</a:t>
            </a:r>
            <a:endParaRPr sz="2800">
              <a:latin typeface="Arial"/>
              <a:cs typeface="Arial"/>
            </a:endParaRPr>
          </a:p>
          <a:p>
            <a:pPr marL="165100" marR="136525" indent="204470">
              <a:lnSpc>
                <a:spcPct val="100000"/>
              </a:lnSpc>
              <a:spcBef>
                <a:spcPts val="30"/>
              </a:spcBef>
              <a:tabLst>
                <a:tab pos="4888230" algn="l"/>
              </a:tabLst>
            </a:pPr>
            <a:r>
              <a:rPr sz="2400" b="1" spc="-65" dirty="0">
                <a:latin typeface="Arial"/>
                <a:cs typeface="Arial"/>
              </a:rPr>
              <a:t>- </a:t>
            </a:r>
            <a:r>
              <a:rPr sz="2400" b="1" spc="-180" dirty="0">
                <a:latin typeface="Arial"/>
                <a:cs typeface="Arial"/>
              </a:rPr>
              <a:t>usually </a:t>
            </a:r>
            <a:r>
              <a:rPr sz="2400" b="1" spc="-150" dirty="0">
                <a:latin typeface="Arial"/>
                <a:cs typeface="Arial"/>
              </a:rPr>
              <a:t>translocation,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185" dirty="0">
                <a:latin typeface="Arial"/>
                <a:cs typeface="Arial"/>
              </a:rPr>
              <a:t>most </a:t>
            </a:r>
            <a:r>
              <a:rPr sz="2400" b="1" spc="-275" dirty="0">
                <a:latin typeface="Arial"/>
                <a:cs typeface="Arial"/>
              </a:rPr>
              <a:t>cases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95" dirty="0">
                <a:latin typeface="Arial"/>
                <a:cs typeface="Arial"/>
              </a:rPr>
              <a:t>chromosomal  </a:t>
            </a:r>
            <a:r>
              <a:rPr sz="2400" b="1" spc="-150" dirty="0">
                <a:latin typeface="Arial"/>
                <a:cs typeface="Arial"/>
              </a:rPr>
              <a:t>rearrangement </a:t>
            </a:r>
            <a:r>
              <a:rPr sz="2400" b="1" spc="-145" dirty="0">
                <a:latin typeface="Arial"/>
                <a:cs typeface="Arial"/>
              </a:rPr>
              <a:t>create </a:t>
            </a:r>
            <a:r>
              <a:rPr sz="2400" b="1" spc="-150" dirty="0">
                <a:latin typeface="Arial"/>
                <a:cs typeface="Arial"/>
              </a:rPr>
              <a:t>a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fusion</a:t>
            </a:r>
            <a:r>
              <a:rPr sz="2400" b="1" spc="-105" dirty="0">
                <a:latin typeface="Arial"/>
                <a:cs typeface="Arial"/>
              </a:rPr>
              <a:t> </a:t>
            </a:r>
            <a:r>
              <a:rPr sz="2400" b="1" spc="-165" dirty="0">
                <a:latin typeface="Arial"/>
                <a:cs typeface="Arial"/>
              </a:rPr>
              <a:t>gene,	</a:t>
            </a:r>
            <a:r>
              <a:rPr sz="2400" b="1" spc="-204" dirty="0">
                <a:latin typeface="Arial"/>
                <a:cs typeface="Arial"/>
              </a:rPr>
              <a:t>encoding </a:t>
            </a:r>
            <a:r>
              <a:rPr sz="2400" b="1" spc="-150" dirty="0">
                <a:latin typeface="Arial"/>
                <a:cs typeface="Arial"/>
              </a:rPr>
              <a:t>a </a:t>
            </a:r>
            <a:r>
              <a:rPr sz="2400" b="1" spc="-165" dirty="0">
                <a:latin typeface="Arial"/>
                <a:cs typeface="Arial"/>
              </a:rPr>
              <a:t>novel  </a:t>
            </a:r>
            <a:r>
              <a:rPr sz="2400" b="1" spc="-175" dirty="0">
                <a:latin typeface="Arial"/>
                <a:cs typeface="Arial"/>
              </a:rPr>
              <a:t>fusion</a:t>
            </a:r>
            <a:r>
              <a:rPr sz="2400" b="1" spc="-130" dirty="0">
                <a:latin typeface="Arial"/>
                <a:cs typeface="Arial"/>
              </a:rPr>
              <a:t> </a:t>
            </a:r>
            <a:r>
              <a:rPr sz="2400" b="1" spc="-114" dirty="0">
                <a:latin typeface="Arial"/>
                <a:cs typeface="Arial"/>
              </a:rPr>
              <a:t>protein.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00">
              <a:latin typeface="Times New Roman"/>
              <a:cs typeface="Times New Roman"/>
            </a:endParaRPr>
          </a:p>
          <a:p>
            <a:pPr marL="165100">
              <a:lnSpc>
                <a:spcPct val="100000"/>
              </a:lnSpc>
              <a:tabLst>
                <a:tab pos="680085" algn="l"/>
              </a:tabLst>
            </a:pPr>
            <a:r>
              <a:rPr sz="2400" b="1" spc="-30" dirty="0">
                <a:latin typeface="Arial"/>
                <a:cs typeface="Arial"/>
              </a:rPr>
              <a:t>I.	</a:t>
            </a:r>
            <a:r>
              <a:rPr sz="2400" b="1" spc="-215" dirty="0">
                <a:latin typeface="Arial"/>
                <a:cs typeface="Arial"/>
              </a:rPr>
              <a:t>AML </a:t>
            </a:r>
            <a:r>
              <a:rPr sz="2400" b="1" spc="-85" dirty="0">
                <a:latin typeface="Arial"/>
                <a:cs typeface="Arial"/>
              </a:rPr>
              <a:t>with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130" dirty="0">
                <a:latin typeface="Arial"/>
                <a:cs typeface="Arial"/>
              </a:rPr>
              <a:t>t(8;21)(q22;q22);(ETO/AML1):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500"/>
              </a:spcBef>
            </a:pPr>
            <a:r>
              <a:rPr sz="2400" b="1" spc="-65" dirty="0">
                <a:latin typeface="Arial"/>
                <a:cs typeface="Arial"/>
              </a:rPr>
              <a:t>- </a:t>
            </a:r>
            <a:r>
              <a:rPr sz="2400" b="1" spc="-180" dirty="0">
                <a:latin typeface="Arial"/>
                <a:cs typeface="Arial"/>
              </a:rPr>
              <a:t>Present </a:t>
            </a:r>
            <a:r>
              <a:rPr sz="2400" b="1" spc="-175" dirty="0">
                <a:latin typeface="Arial"/>
                <a:cs typeface="Arial"/>
              </a:rPr>
              <a:t>morphological </a:t>
            </a:r>
            <a:r>
              <a:rPr sz="2400" b="1" spc="-265" dirty="0">
                <a:latin typeface="Arial"/>
                <a:cs typeface="Arial"/>
              </a:rPr>
              <a:t>as </a:t>
            </a:r>
            <a:r>
              <a:rPr sz="2400" b="1" spc="-215" dirty="0">
                <a:latin typeface="Arial"/>
                <a:cs typeface="Arial"/>
              </a:rPr>
              <a:t>AML </a:t>
            </a:r>
            <a:r>
              <a:rPr sz="2400" b="1" spc="-85" dirty="0">
                <a:latin typeface="Arial"/>
                <a:cs typeface="Arial"/>
              </a:rPr>
              <a:t>with</a:t>
            </a:r>
            <a:r>
              <a:rPr sz="2400" b="1" spc="-300" dirty="0">
                <a:latin typeface="Arial"/>
                <a:cs typeface="Arial"/>
              </a:rPr>
              <a:t> </a:t>
            </a:r>
            <a:r>
              <a:rPr sz="2400" b="1" spc="-114" dirty="0">
                <a:latin typeface="Arial"/>
                <a:cs typeface="Arial"/>
              </a:rPr>
              <a:t>maturation.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725"/>
              </a:spcBef>
            </a:pPr>
            <a:r>
              <a:rPr sz="2400" b="1" spc="-65" dirty="0">
                <a:latin typeface="Arial"/>
                <a:cs typeface="Arial"/>
              </a:rPr>
              <a:t>- </a:t>
            </a:r>
            <a:r>
              <a:rPr sz="2400" b="1" spc="-200" dirty="0">
                <a:latin typeface="Arial"/>
                <a:cs typeface="Arial"/>
              </a:rPr>
              <a:t>The </a:t>
            </a:r>
            <a:r>
              <a:rPr sz="2400" b="1" spc="-175" dirty="0">
                <a:latin typeface="Arial"/>
                <a:cs typeface="Arial"/>
              </a:rPr>
              <a:t>fusion </a:t>
            </a:r>
            <a:r>
              <a:rPr sz="2400" b="1" spc="-125" dirty="0">
                <a:latin typeface="Arial"/>
                <a:cs typeface="Arial"/>
              </a:rPr>
              <a:t>protein </a:t>
            </a:r>
            <a:r>
              <a:rPr sz="2400" b="1" spc="-229" dirty="0">
                <a:latin typeface="Arial"/>
                <a:cs typeface="Arial"/>
              </a:rPr>
              <a:t>blocks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40" dirty="0">
                <a:latin typeface="Arial"/>
                <a:cs typeface="Arial"/>
              </a:rPr>
              <a:t>normal </a:t>
            </a:r>
            <a:r>
              <a:rPr sz="2400" b="1" spc="-145" dirty="0">
                <a:latin typeface="Arial"/>
                <a:cs typeface="Arial"/>
              </a:rPr>
              <a:t>function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370" dirty="0">
                <a:latin typeface="Arial"/>
                <a:cs typeface="Arial"/>
              </a:rPr>
              <a:t>CBF, </a:t>
            </a:r>
            <a:r>
              <a:rPr sz="2400" b="1" spc="-170" dirty="0">
                <a:latin typeface="Arial"/>
                <a:cs typeface="Arial"/>
              </a:rPr>
              <a:t>and  </a:t>
            </a:r>
            <a:r>
              <a:rPr sz="2400" b="1" spc="-185" dirty="0">
                <a:latin typeface="Arial"/>
                <a:cs typeface="Arial"/>
              </a:rPr>
              <a:t>induce </a:t>
            </a:r>
            <a:r>
              <a:rPr sz="2400" b="1" spc="-150" dirty="0">
                <a:latin typeface="Arial"/>
                <a:cs typeface="Arial"/>
              </a:rPr>
              <a:t>abnormal </a:t>
            </a:r>
            <a:r>
              <a:rPr sz="2400" b="1" spc="-200" dirty="0">
                <a:latin typeface="Arial"/>
                <a:cs typeface="Arial"/>
              </a:rPr>
              <a:t>gene </a:t>
            </a:r>
            <a:r>
              <a:rPr sz="2400" b="1" spc="-135" dirty="0">
                <a:latin typeface="Arial"/>
                <a:cs typeface="Arial"/>
              </a:rPr>
              <a:t>activation </a:t>
            </a:r>
            <a:r>
              <a:rPr sz="2400" b="1" spc="-175" dirty="0">
                <a:latin typeface="Arial"/>
                <a:cs typeface="Arial"/>
              </a:rPr>
              <a:t>and </a:t>
            </a:r>
            <a:r>
              <a:rPr sz="2400" b="1" spc="-200" dirty="0">
                <a:latin typeface="Arial"/>
                <a:cs typeface="Arial"/>
              </a:rPr>
              <a:t>gene </a:t>
            </a:r>
            <a:r>
              <a:rPr sz="2400" b="1" spc="-175" dirty="0">
                <a:latin typeface="Arial"/>
                <a:cs typeface="Arial"/>
              </a:rPr>
              <a:t>repression, </a:t>
            </a:r>
            <a:r>
              <a:rPr sz="2400" b="1" spc="-155" dirty="0">
                <a:solidFill>
                  <a:srgbClr val="FF0000"/>
                </a:solidFill>
                <a:latin typeface="Arial"/>
                <a:cs typeface="Arial"/>
              </a:rPr>
              <a:t>this  </a:t>
            </a:r>
            <a:r>
              <a:rPr sz="2400" b="1" spc="-85" dirty="0">
                <a:solidFill>
                  <a:srgbClr val="FF0000"/>
                </a:solidFill>
                <a:latin typeface="Arial"/>
                <a:cs typeface="Arial"/>
              </a:rPr>
              <a:t>will </a:t>
            </a:r>
            <a:r>
              <a:rPr sz="2400" b="1" spc="-135" dirty="0">
                <a:solidFill>
                  <a:srgbClr val="FF0000"/>
                </a:solidFill>
                <a:latin typeface="Arial"/>
                <a:cs typeface="Arial"/>
              </a:rPr>
              <a:t>lead </a:t>
            </a:r>
            <a:r>
              <a:rPr sz="2400" b="1" spc="-90" dirty="0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sz="2400" b="1" spc="-185" dirty="0">
                <a:solidFill>
                  <a:srgbClr val="FF0000"/>
                </a:solidFill>
                <a:latin typeface="Arial"/>
                <a:cs typeface="Arial"/>
              </a:rPr>
              <a:t>increase </a:t>
            </a:r>
            <a:r>
              <a:rPr sz="2400" b="1" spc="-120" dirty="0">
                <a:solidFill>
                  <a:srgbClr val="FF0000"/>
                </a:solidFill>
                <a:latin typeface="Arial"/>
                <a:cs typeface="Arial"/>
              </a:rPr>
              <a:t>proliferation </a:t>
            </a:r>
            <a:r>
              <a:rPr sz="2400" b="1" spc="-85" dirty="0">
                <a:solidFill>
                  <a:srgbClr val="FF0000"/>
                </a:solidFill>
                <a:latin typeface="Arial"/>
                <a:cs typeface="Arial"/>
              </a:rPr>
              <a:t>with </a:t>
            </a:r>
            <a:r>
              <a:rPr sz="2400" b="1" spc="-190" dirty="0">
                <a:solidFill>
                  <a:srgbClr val="FF0000"/>
                </a:solidFill>
                <a:latin typeface="Arial"/>
                <a:cs typeface="Arial"/>
              </a:rPr>
              <a:t>blocked  </a:t>
            </a:r>
            <a:r>
              <a:rPr sz="2400" b="1" spc="-105" dirty="0">
                <a:solidFill>
                  <a:srgbClr val="FF0000"/>
                </a:solidFill>
                <a:latin typeface="Arial"/>
                <a:cs typeface="Arial"/>
              </a:rPr>
              <a:t>differentiation.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171" rIns="0" bIns="0" rtlCol="0">
            <a:spAutoFit/>
          </a:bodyPr>
          <a:lstStyle/>
          <a:p>
            <a:pPr marL="0" algn="ctr">
              <a:lnSpc>
                <a:spcPts val="624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250" dirty="0">
                <a:solidFill>
                  <a:srgbClr val="000000"/>
                </a:solidFill>
                <a:latin typeface="Arial"/>
                <a:cs typeface="Arial"/>
              </a:rPr>
              <a:t>Myeloid</a:t>
            </a:r>
            <a:r>
              <a:rPr sz="5400" b="1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  <a:p>
            <a:pPr marL="0" marR="6985" algn="ctr">
              <a:lnSpc>
                <a:spcPts val="3120"/>
              </a:lnSpc>
            </a:pPr>
            <a:r>
              <a:rPr sz="2800" b="1" spc="-225" dirty="0">
                <a:solidFill>
                  <a:srgbClr val="000000"/>
                </a:solidFill>
                <a:latin typeface="Arial"/>
                <a:cs typeface="Arial"/>
              </a:rPr>
              <a:t>WHO </a:t>
            </a:r>
            <a:r>
              <a:rPr sz="2800" b="1" spc="-220" dirty="0">
                <a:solidFill>
                  <a:srgbClr val="000000"/>
                </a:solidFill>
                <a:latin typeface="Arial"/>
                <a:cs typeface="Arial"/>
              </a:rPr>
              <a:t>Classification </a:t>
            </a:r>
            <a:r>
              <a:rPr sz="2800" b="1" spc="-13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800" b="1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spc="-250" dirty="0">
                <a:solidFill>
                  <a:srgbClr val="000000"/>
                </a:solidFill>
                <a:latin typeface="Arial"/>
                <a:cs typeface="Arial"/>
              </a:rPr>
              <a:t>AML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511097"/>
            <a:ext cx="8047355" cy="466090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2800" b="1" spc="-35" dirty="0">
                <a:latin typeface="Arial"/>
                <a:cs typeface="Arial"/>
              </a:rPr>
              <a:t>II. </a:t>
            </a:r>
            <a:r>
              <a:rPr sz="2800" b="1" spc="-250" dirty="0">
                <a:latin typeface="Arial"/>
                <a:cs typeface="Arial"/>
              </a:rPr>
              <a:t>AML </a:t>
            </a:r>
            <a:r>
              <a:rPr sz="2800" b="1" spc="-95" dirty="0">
                <a:latin typeface="Arial"/>
                <a:cs typeface="Arial"/>
              </a:rPr>
              <a:t>with </a:t>
            </a:r>
            <a:r>
              <a:rPr sz="2800" b="1" spc="-175" dirty="0">
                <a:latin typeface="Arial"/>
                <a:cs typeface="Arial"/>
              </a:rPr>
              <a:t>abnormal </a:t>
            </a:r>
            <a:r>
              <a:rPr sz="2800" b="1" spc="-125" dirty="0">
                <a:latin typeface="Arial"/>
                <a:cs typeface="Arial"/>
              </a:rPr>
              <a:t>B.M</a:t>
            </a:r>
            <a:r>
              <a:rPr sz="2800" b="1" spc="-114" dirty="0">
                <a:latin typeface="Arial"/>
                <a:cs typeface="Arial"/>
              </a:rPr>
              <a:t> </a:t>
            </a:r>
            <a:r>
              <a:rPr sz="2800" b="1" spc="-220" dirty="0">
                <a:latin typeface="Arial"/>
                <a:cs typeface="Arial"/>
              </a:rPr>
              <a:t>eosinphils</a:t>
            </a:r>
            <a:endParaRPr sz="2800">
              <a:latin typeface="Arial"/>
              <a:cs typeface="Arial"/>
            </a:endParaRPr>
          </a:p>
          <a:p>
            <a:pPr marL="285115">
              <a:lnSpc>
                <a:spcPct val="100000"/>
              </a:lnSpc>
              <a:spcBef>
                <a:spcPts val="605"/>
              </a:spcBef>
            </a:pPr>
            <a:r>
              <a:rPr sz="2400" b="1" spc="-170" dirty="0">
                <a:latin typeface="Arial"/>
                <a:cs typeface="Arial"/>
              </a:rPr>
              <a:t>inv </a:t>
            </a:r>
            <a:r>
              <a:rPr sz="2400" b="1" spc="-114" dirty="0">
                <a:latin typeface="Arial"/>
                <a:cs typeface="Arial"/>
              </a:rPr>
              <a:t>(16)(p13;q22) </a:t>
            </a:r>
            <a:r>
              <a:rPr sz="2400" b="1" spc="-130" dirty="0">
                <a:latin typeface="Arial"/>
                <a:cs typeface="Arial"/>
              </a:rPr>
              <a:t>or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135" dirty="0">
                <a:latin typeface="Arial"/>
                <a:cs typeface="Arial"/>
              </a:rPr>
              <a:t>t(16;16)(p13;q22)(CBFB/MYH11):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 marR="120014">
              <a:lnSpc>
                <a:spcPct val="100000"/>
              </a:lnSpc>
              <a:buChar char="-"/>
              <a:tabLst>
                <a:tab pos="174625" algn="l"/>
              </a:tabLst>
            </a:pPr>
            <a:r>
              <a:rPr sz="2400" b="1" spc="-180" dirty="0">
                <a:latin typeface="Arial"/>
                <a:cs typeface="Arial"/>
              </a:rPr>
              <a:t>Present </a:t>
            </a:r>
            <a:r>
              <a:rPr sz="2400" b="1" spc="-175" dirty="0">
                <a:latin typeface="Arial"/>
                <a:cs typeface="Arial"/>
              </a:rPr>
              <a:t>morphology </a:t>
            </a:r>
            <a:r>
              <a:rPr sz="2400" b="1" spc="-265" dirty="0">
                <a:latin typeface="Arial"/>
                <a:cs typeface="Arial"/>
              </a:rPr>
              <a:t>as </a:t>
            </a:r>
            <a:r>
              <a:rPr sz="2400" b="1" spc="-215" dirty="0">
                <a:latin typeface="Arial"/>
                <a:cs typeface="Arial"/>
              </a:rPr>
              <a:t>AML </a:t>
            </a:r>
            <a:r>
              <a:rPr sz="2400" b="1" spc="-85" dirty="0">
                <a:latin typeface="Arial"/>
                <a:cs typeface="Arial"/>
              </a:rPr>
              <a:t>with </a:t>
            </a:r>
            <a:r>
              <a:rPr sz="2400" b="1" spc="-180" dirty="0">
                <a:latin typeface="Arial"/>
                <a:cs typeface="Arial"/>
              </a:rPr>
              <a:t>monocytic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80" dirty="0">
                <a:latin typeface="Arial"/>
                <a:cs typeface="Arial"/>
              </a:rPr>
              <a:t>granulocytic  </a:t>
            </a:r>
            <a:r>
              <a:rPr sz="2400" b="1" spc="-125" dirty="0">
                <a:latin typeface="Arial"/>
                <a:cs typeface="Arial"/>
              </a:rPr>
              <a:t>maturation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95" dirty="0">
                <a:latin typeface="Arial"/>
                <a:cs typeface="Arial"/>
              </a:rPr>
              <a:t>presence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50" dirty="0">
                <a:latin typeface="Arial"/>
                <a:cs typeface="Arial"/>
              </a:rPr>
              <a:t>abnormal </a:t>
            </a:r>
            <a:r>
              <a:rPr sz="2400" b="1" spc="-185" dirty="0">
                <a:latin typeface="Arial"/>
                <a:cs typeface="Arial"/>
              </a:rPr>
              <a:t>eosinphils </a:t>
            </a:r>
            <a:r>
              <a:rPr sz="2400" b="1" spc="-130" dirty="0">
                <a:latin typeface="Arial"/>
                <a:cs typeface="Arial"/>
              </a:rPr>
              <a:t>in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95" dirty="0">
                <a:latin typeface="Arial"/>
                <a:cs typeface="Arial"/>
              </a:rPr>
              <a:t>B.M.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-"/>
            </a:pP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Char char="-"/>
              <a:tabLst>
                <a:tab pos="174625" algn="l"/>
              </a:tabLst>
            </a:pPr>
            <a:r>
              <a:rPr sz="2400" b="1" spc="-170" dirty="0">
                <a:latin typeface="Arial"/>
                <a:cs typeface="Arial"/>
              </a:rPr>
              <a:t>Combination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60" dirty="0">
                <a:latin typeface="Arial"/>
                <a:cs typeface="Arial"/>
              </a:rPr>
              <a:t>acute </a:t>
            </a:r>
            <a:r>
              <a:rPr sz="2400" b="1" spc="-175" dirty="0">
                <a:latin typeface="Arial"/>
                <a:cs typeface="Arial"/>
              </a:rPr>
              <a:t>myelomonocytic </a:t>
            </a:r>
            <a:r>
              <a:rPr sz="2400" b="1" spc="-150" dirty="0">
                <a:latin typeface="Arial"/>
                <a:cs typeface="Arial"/>
              </a:rPr>
              <a:t>leukemia </a:t>
            </a:r>
            <a:r>
              <a:rPr sz="2400" b="1" spc="-110" dirty="0">
                <a:latin typeface="Arial"/>
                <a:cs typeface="Arial"/>
              </a:rPr>
              <a:t>(AMML) </a:t>
            </a:r>
            <a:r>
              <a:rPr sz="2400" b="1" spc="-80" dirty="0">
                <a:latin typeface="Arial"/>
                <a:cs typeface="Arial"/>
              </a:rPr>
              <a:t>with  </a:t>
            </a:r>
            <a:r>
              <a:rPr sz="2400" b="1" spc="-150" dirty="0">
                <a:latin typeface="Arial"/>
                <a:cs typeface="Arial"/>
              </a:rPr>
              <a:t>abnormal </a:t>
            </a:r>
            <a:r>
              <a:rPr sz="2400" b="1" spc="-180" dirty="0">
                <a:latin typeface="Arial"/>
                <a:cs typeface="Arial"/>
              </a:rPr>
              <a:t>eosinphilis </a:t>
            </a:r>
            <a:r>
              <a:rPr sz="2400" b="1" spc="-229" dirty="0">
                <a:latin typeface="Arial"/>
                <a:cs typeface="Arial"/>
              </a:rPr>
              <a:t>is </a:t>
            </a:r>
            <a:r>
              <a:rPr sz="2400" b="1" spc="-170" dirty="0">
                <a:latin typeface="Arial"/>
                <a:cs typeface="Arial"/>
              </a:rPr>
              <a:t>morphologically </a:t>
            </a:r>
            <a:r>
              <a:rPr sz="2400" b="1" spc="-135" dirty="0">
                <a:latin typeface="Arial"/>
                <a:cs typeface="Arial"/>
              </a:rPr>
              <a:t>AMML</a:t>
            </a:r>
            <a:r>
              <a:rPr sz="2400" b="1" spc="40" dirty="0">
                <a:latin typeface="Arial"/>
                <a:cs typeface="Arial"/>
              </a:rPr>
              <a:t> </a:t>
            </a:r>
            <a:r>
              <a:rPr sz="2400" b="1" spc="-225" dirty="0">
                <a:latin typeface="Arial"/>
                <a:cs typeface="Arial"/>
              </a:rPr>
              <a:t>Eo.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-"/>
            </a:pPr>
            <a:endParaRPr sz="1850">
              <a:latin typeface="Times New Roman"/>
              <a:cs typeface="Times New Roman"/>
            </a:endParaRPr>
          </a:p>
          <a:p>
            <a:pPr marL="12700" marR="256540">
              <a:lnSpc>
                <a:spcPct val="100000"/>
              </a:lnSpc>
              <a:spcBef>
                <a:spcPts val="5"/>
              </a:spcBef>
              <a:buChar char="-"/>
              <a:tabLst>
                <a:tab pos="174625" algn="l"/>
              </a:tabLst>
            </a:pPr>
            <a:r>
              <a:rPr sz="2400" b="1" spc="-165" dirty="0">
                <a:latin typeface="Arial"/>
                <a:cs typeface="Arial"/>
              </a:rPr>
              <a:t>Abnormal </a:t>
            </a:r>
            <a:r>
              <a:rPr sz="2400" b="1" spc="-130" dirty="0">
                <a:latin typeface="Arial"/>
                <a:cs typeface="Arial"/>
              </a:rPr>
              <a:t>immature </a:t>
            </a:r>
            <a:r>
              <a:rPr sz="2400" b="1" spc="-55" dirty="0">
                <a:latin typeface="Arial"/>
                <a:cs typeface="Arial"/>
              </a:rPr>
              <a:t>( </a:t>
            </a:r>
            <a:r>
              <a:rPr sz="2400" b="1" spc="-185" dirty="0">
                <a:latin typeface="Arial"/>
                <a:cs typeface="Arial"/>
              </a:rPr>
              <a:t>basophilic </a:t>
            </a:r>
            <a:r>
              <a:rPr sz="2400" b="1" spc="-55" dirty="0">
                <a:latin typeface="Arial"/>
                <a:cs typeface="Arial"/>
              </a:rPr>
              <a:t>) </a:t>
            </a:r>
            <a:r>
              <a:rPr sz="2400" b="1" spc="-200" dirty="0">
                <a:latin typeface="Arial"/>
                <a:cs typeface="Arial"/>
              </a:rPr>
              <a:t>granules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75" dirty="0">
                <a:latin typeface="Arial"/>
                <a:cs typeface="Arial"/>
              </a:rPr>
              <a:t>eosinphils,  </a:t>
            </a:r>
            <a:r>
              <a:rPr sz="2400" b="1" spc="-155" dirty="0">
                <a:latin typeface="Arial"/>
                <a:cs typeface="Arial"/>
              </a:rPr>
              <a:t>promyelocyte,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65" dirty="0">
                <a:latin typeface="Arial"/>
                <a:cs typeface="Arial"/>
              </a:rPr>
              <a:t>myelocyte</a:t>
            </a:r>
            <a:r>
              <a:rPr sz="2400" b="1" spc="-110" dirty="0">
                <a:latin typeface="Arial"/>
                <a:cs typeface="Arial"/>
              </a:rPr>
              <a:t> </a:t>
            </a:r>
            <a:r>
              <a:rPr sz="2400" b="1" spc="-210" dirty="0">
                <a:latin typeface="Arial"/>
                <a:cs typeface="Arial"/>
              </a:rPr>
              <a:t>stages.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65" dirty="0">
                <a:latin typeface="Arial"/>
                <a:cs typeface="Arial"/>
              </a:rPr>
              <a:t>-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0442" y="12649"/>
            <a:ext cx="70383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250" dirty="0">
                <a:solidFill>
                  <a:srgbClr val="000000"/>
                </a:solidFill>
                <a:latin typeface="Arial"/>
                <a:cs typeface="Arial"/>
              </a:rPr>
              <a:t>Myeloid</a:t>
            </a:r>
            <a:r>
              <a:rPr sz="5400" b="1" spc="-2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814557"/>
            <a:ext cx="8677275" cy="386334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2515870">
              <a:lnSpc>
                <a:spcPct val="100000"/>
              </a:lnSpc>
              <a:spcBef>
                <a:spcPts val="985"/>
              </a:spcBef>
            </a:pPr>
            <a:r>
              <a:rPr sz="2800" b="1" spc="-225" dirty="0">
                <a:latin typeface="Arial"/>
                <a:cs typeface="Arial"/>
              </a:rPr>
              <a:t>WHO </a:t>
            </a:r>
            <a:r>
              <a:rPr sz="2800" b="1" spc="-220" dirty="0">
                <a:latin typeface="Arial"/>
                <a:cs typeface="Arial"/>
              </a:rPr>
              <a:t>Classification </a:t>
            </a:r>
            <a:r>
              <a:rPr sz="2800" b="1" spc="-130" dirty="0">
                <a:latin typeface="Arial"/>
                <a:cs typeface="Arial"/>
              </a:rPr>
              <a:t>of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250" dirty="0">
                <a:latin typeface="Arial"/>
                <a:cs typeface="Arial"/>
              </a:rPr>
              <a:t>AML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2400" b="1" spc="-35" dirty="0">
                <a:latin typeface="Arial"/>
                <a:cs typeface="Arial"/>
              </a:rPr>
              <a:t>III </a:t>
            </a:r>
            <a:r>
              <a:rPr sz="2400" b="1" spc="-30" dirty="0">
                <a:latin typeface="Arial"/>
                <a:cs typeface="Arial"/>
              </a:rPr>
              <a:t>. </a:t>
            </a:r>
            <a:r>
              <a:rPr sz="2400" b="1" spc="-215" dirty="0">
                <a:latin typeface="Arial"/>
                <a:cs typeface="Arial"/>
              </a:rPr>
              <a:t>AML </a:t>
            </a:r>
            <a:r>
              <a:rPr sz="2400" b="1" spc="-85" dirty="0">
                <a:latin typeface="Arial"/>
                <a:cs typeface="Arial"/>
              </a:rPr>
              <a:t>with </a:t>
            </a:r>
            <a:r>
              <a:rPr sz="2400" b="1" spc="-130" dirty="0">
                <a:latin typeface="Arial"/>
                <a:cs typeface="Arial"/>
              </a:rPr>
              <a:t>t(15;17)(q22;q12)(PML/RARa) </a:t>
            </a:r>
            <a:r>
              <a:rPr sz="2400" b="1" spc="-170" dirty="0">
                <a:latin typeface="Arial"/>
                <a:cs typeface="Arial"/>
              </a:rPr>
              <a:t>and</a:t>
            </a:r>
            <a:r>
              <a:rPr sz="2400" b="1" spc="-250" dirty="0">
                <a:latin typeface="Arial"/>
                <a:cs typeface="Arial"/>
              </a:rPr>
              <a:t> </a:t>
            </a:r>
            <a:r>
              <a:rPr sz="2400" b="1" spc="-155" dirty="0">
                <a:latin typeface="Arial"/>
                <a:cs typeface="Arial"/>
              </a:rPr>
              <a:t>variants: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buChar char="-"/>
              <a:tabLst>
                <a:tab pos="174625" algn="l"/>
              </a:tabLst>
            </a:pPr>
            <a:r>
              <a:rPr sz="2400" b="1" spc="-25" dirty="0">
                <a:latin typeface="Arial"/>
                <a:cs typeface="Arial"/>
              </a:rPr>
              <a:t>it </a:t>
            </a:r>
            <a:r>
              <a:rPr sz="2400" b="1" spc="-229" dirty="0">
                <a:latin typeface="Arial"/>
                <a:cs typeface="Arial"/>
              </a:rPr>
              <a:t>is </a:t>
            </a:r>
            <a:r>
              <a:rPr sz="2400" b="1" spc="-160" dirty="0">
                <a:latin typeface="Arial"/>
                <a:cs typeface="Arial"/>
              </a:rPr>
              <a:t>acute </a:t>
            </a:r>
            <a:r>
              <a:rPr sz="2400" b="1" spc="-170" dirty="0">
                <a:latin typeface="Arial"/>
                <a:cs typeface="Arial"/>
              </a:rPr>
              <a:t>promyelocytic </a:t>
            </a:r>
            <a:r>
              <a:rPr sz="2400" b="1" spc="-175" dirty="0">
                <a:latin typeface="Arial"/>
                <a:cs typeface="Arial"/>
              </a:rPr>
              <a:t>leukemia(APL), </a:t>
            </a:r>
            <a:r>
              <a:rPr sz="2400" b="1" spc="-165" dirty="0">
                <a:latin typeface="Arial"/>
                <a:cs typeface="Arial"/>
              </a:rPr>
              <a:t>an </a:t>
            </a:r>
            <a:r>
              <a:rPr sz="2400" b="1" spc="-215" dirty="0">
                <a:latin typeface="Arial"/>
                <a:cs typeface="Arial"/>
              </a:rPr>
              <a:t>AML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175" dirty="0">
                <a:latin typeface="Arial"/>
                <a:cs typeface="Arial"/>
              </a:rPr>
              <a:t>which </a:t>
            </a:r>
            <a:r>
              <a:rPr sz="2400" b="1" spc="-150" dirty="0">
                <a:latin typeface="Arial"/>
                <a:cs typeface="Arial"/>
              </a:rPr>
              <a:t>abnormal  </a:t>
            </a:r>
            <a:r>
              <a:rPr sz="2400" b="1" spc="-165" dirty="0">
                <a:latin typeface="Arial"/>
                <a:cs typeface="Arial"/>
              </a:rPr>
              <a:t>promyelocyte </a:t>
            </a:r>
            <a:r>
              <a:rPr sz="2400" b="1" spc="-135" dirty="0">
                <a:latin typeface="Arial"/>
                <a:cs typeface="Arial"/>
              </a:rPr>
              <a:t>predominate.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-"/>
            </a:pP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buChar char="-"/>
              <a:tabLst>
                <a:tab pos="174625" algn="l"/>
              </a:tabLst>
            </a:pPr>
            <a:r>
              <a:rPr sz="2400" b="1" spc="-200" dirty="0">
                <a:latin typeface="Arial"/>
                <a:cs typeface="Arial"/>
              </a:rPr>
              <a:t>The </a:t>
            </a:r>
            <a:r>
              <a:rPr sz="2400" b="1" spc="-175" dirty="0">
                <a:latin typeface="Arial"/>
                <a:cs typeface="Arial"/>
              </a:rPr>
              <a:t>presenting </a:t>
            </a:r>
            <a:r>
              <a:rPr sz="2400" b="1" spc="-270" dirty="0">
                <a:latin typeface="Arial"/>
                <a:cs typeface="Arial"/>
              </a:rPr>
              <a:t>signs </a:t>
            </a:r>
            <a:r>
              <a:rPr sz="2400" b="1" spc="-130" dirty="0">
                <a:latin typeface="Arial"/>
                <a:cs typeface="Arial"/>
              </a:rPr>
              <a:t>are </a:t>
            </a:r>
            <a:r>
              <a:rPr sz="2400" b="1" spc="-245" dirty="0">
                <a:latin typeface="Arial"/>
                <a:cs typeface="Arial"/>
              </a:rPr>
              <a:t>DIC </a:t>
            </a:r>
            <a:r>
              <a:rPr sz="2400" b="1" spc="-175" dirty="0">
                <a:latin typeface="Arial"/>
                <a:cs typeface="Arial"/>
              </a:rPr>
              <a:t>and </a:t>
            </a:r>
            <a:r>
              <a:rPr sz="2400" b="1" spc="-160" dirty="0">
                <a:latin typeface="Arial"/>
                <a:cs typeface="Arial"/>
              </a:rPr>
              <a:t>bleeding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-"/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Char char="-"/>
              <a:tabLst>
                <a:tab pos="174625" algn="l"/>
              </a:tabLst>
            </a:pPr>
            <a:r>
              <a:rPr sz="2400" b="1" spc="-200" dirty="0">
                <a:latin typeface="Arial"/>
                <a:cs typeface="Arial"/>
              </a:rPr>
              <a:t>The </a:t>
            </a:r>
            <a:r>
              <a:rPr sz="2400" b="1" spc="-145" dirty="0">
                <a:latin typeface="Arial"/>
                <a:cs typeface="Arial"/>
              </a:rPr>
              <a:t>typical </a:t>
            </a:r>
            <a:r>
              <a:rPr sz="2400" b="1" spc="-95" dirty="0">
                <a:latin typeface="Arial"/>
                <a:cs typeface="Arial"/>
              </a:rPr>
              <a:t>t(15;17) </a:t>
            </a:r>
            <a:r>
              <a:rPr sz="2400" b="1" spc="-200" dirty="0">
                <a:latin typeface="Arial"/>
                <a:cs typeface="Arial"/>
              </a:rPr>
              <a:t>gene </a:t>
            </a:r>
            <a:r>
              <a:rPr sz="2400" b="1" spc="-150" dirty="0">
                <a:latin typeface="Arial"/>
                <a:cs typeface="Arial"/>
              </a:rPr>
              <a:t>rearrangement </a:t>
            </a:r>
            <a:r>
              <a:rPr sz="2400" b="1" spc="-145" dirty="0">
                <a:latin typeface="Arial"/>
                <a:cs typeface="Arial"/>
              </a:rPr>
              <a:t>result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75" dirty="0">
                <a:latin typeface="Arial"/>
                <a:cs typeface="Arial"/>
              </a:rPr>
              <a:t>fusion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110" dirty="0">
                <a:latin typeface="Arial"/>
                <a:cs typeface="Arial"/>
              </a:rPr>
              <a:t>of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165" dirty="0">
                <a:latin typeface="Arial"/>
                <a:cs typeface="Arial"/>
              </a:rPr>
              <a:t>(PML/RARa) </a:t>
            </a:r>
            <a:r>
              <a:rPr sz="2400" b="1" spc="-200" dirty="0">
                <a:latin typeface="Arial"/>
                <a:cs typeface="Arial"/>
              </a:rPr>
              <a:t>gene </a:t>
            </a:r>
            <a:r>
              <a:rPr sz="2400" b="1" spc="-170" dirty="0">
                <a:latin typeface="Arial"/>
                <a:cs typeface="Arial"/>
              </a:rPr>
              <a:t>and reciprocal </a:t>
            </a:r>
            <a:r>
              <a:rPr sz="2400" b="1" spc="-55" dirty="0">
                <a:latin typeface="Arial"/>
                <a:cs typeface="Arial"/>
              </a:rPr>
              <a:t>( </a:t>
            </a:r>
            <a:r>
              <a:rPr sz="2400" b="1" spc="-175" dirty="0">
                <a:latin typeface="Arial"/>
                <a:cs typeface="Arial"/>
              </a:rPr>
              <a:t>RARa/PML)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spc="-170" dirty="0">
                <a:latin typeface="Arial"/>
                <a:cs typeface="Arial"/>
              </a:rPr>
              <a:t>gene.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5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250" dirty="0">
                <a:solidFill>
                  <a:srgbClr val="000000"/>
                </a:solidFill>
                <a:latin typeface="Arial"/>
                <a:cs typeface="Arial"/>
              </a:rPr>
              <a:t>Myeloid</a:t>
            </a:r>
            <a:r>
              <a:rPr sz="5400" b="1" spc="-2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  <a:p>
            <a:pPr marR="1905" algn="ctr">
              <a:lnSpc>
                <a:spcPct val="100000"/>
              </a:lnSpc>
              <a:spcBef>
                <a:spcPts val="720"/>
              </a:spcBef>
            </a:pPr>
            <a:r>
              <a:rPr sz="2800" b="1" spc="-225" dirty="0">
                <a:solidFill>
                  <a:srgbClr val="000000"/>
                </a:solidFill>
                <a:latin typeface="Arial"/>
                <a:cs typeface="Arial"/>
              </a:rPr>
              <a:t>WHO </a:t>
            </a:r>
            <a:r>
              <a:rPr sz="2800" b="1" spc="-220" dirty="0">
                <a:solidFill>
                  <a:srgbClr val="000000"/>
                </a:solidFill>
                <a:latin typeface="Arial"/>
                <a:cs typeface="Arial"/>
              </a:rPr>
              <a:t>Classification </a:t>
            </a:r>
            <a:r>
              <a:rPr sz="2800" b="1" spc="-13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2800" b="1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spc="-250" dirty="0">
                <a:solidFill>
                  <a:srgbClr val="000000"/>
                </a:solidFill>
                <a:latin typeface="Arial"/>
                <a:cs typeface="Arial"/>
              </a:rPr>
              <a:t>AML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1864614"/>
            <a:ext cx="8321040" cy="2330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0705">
              <a:lnSpc>
                <a:spcPct val="100000"/>
              </a:lnSpc>
              <a:spcBef>
                <a:spcPts val="100"/>
              </a:spcBef>
              <a:buChar char="-"/>
              <a:tabLst>
                <a:tab pos="174625" algn="l"/>
              </a:tabLst>
            </a:pPr>
            <a:r>
              <a:rPr sz="2400" b="1" spc="-229" dirty="0">
                <a:latin typeface="Arial"/>
                <a:cs typeface="Arial"/>
              </a:rPr>
              <a:t>PML is </a:t>
            </a:r>
            <a:r>
              <a:rPr sz="2400" b="1" spc="-140" dirty="0">
                <a:latin typeface="Arial"/>
                <a:cs typeface="Arial"/>
              </a:rPr>
              <a:t>growth </a:t>
            </a:r>
            <a:r>
              <a:rPr sz="2400" b="1" spc="-220" dirty="0">
                <a:latin typeface="Arial"/>
                <a:cs typeface="Arial"/>
              </a:rPr>
              <a:t>suppressor </a:t>
            </a:r>
            <a:r>
              <a:rPr sz="2400" b="1" spc="-165" dirty="0">
                <a:latin typeface="Arial"/>
                <a:cs typeface="Arial"/>
              </a:rPr>
              <a:t>nuclear </a:t>
            </a:r>
            <a:r>
              <a:rPr sz="2400" b="1" spc="-125" dirty="0">
                <a:latin typeface="Arial"/>
                <a:cs typeface="Arial"/>
              </a:rPr>
              <a:t>protein </a:t>
            </a:r>
            <a:r>
              <a:rPr sz="2400" b="1" spc="-140" dirty="0">
                <a:latin typeface="Arial"/>
                <a:cs typeface="Arial"/>
              </a:rPr>
              <a:t>normally </a:t>
            </a:r>
            <a:r>
              <a:rPr sz="2400" b="1" spc="-160" dirty="0">
                <a:latin typeface="Arial"/>
                <a:cs typeface="Arial"/>
              </a:rPr>
              <a:t>found </a:t>
            </a:r>
            <a:r>
              <a:rPr sz="2400" b="1" spc="-130" dirty="0">
                <a:latin typeface="Arial"/>
                <a:cs typeface="Arial"/>
              </a:rPr>
              <a:t>in  </a:t>
            </a:r>
            <a:r>
              <a:rPr sz="2400" b="1" spc="-195" dirty="0">
                <a:latin typeface="Arial"/>
                <a:cs typeface="Arial"/>
              </a:rPr>
              <a:t>complex </a:t>
            </a:r>
            <a:r>
              <a:rPr sz="2400" b="1" spc="-170" dirty="0">
                <a:latin typeface="Arial"/>
                <a:cs typeface="Arial"/>
              </a:rPr>
              <a:t>macromolecular</a:t>
            </a:r>
            <a:r>
              <a:rPr sz="2400" b="1" spc="-130" dirty="0">
                <a:latin typeface="Arial"/>
                <a:cs typeface="Arial"/>
              </a:rPr>
              <a:t> </a:t>
            </a:r>
            <a:r>
              <a:rPr sz="2400" b="1" spc="-145" dirty="0">
                <a:latin typeface="Arial"/>
                <a:cs typeface="Arial"/>
              </a:rPr>
              <a:t>structure.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-"/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-"/>
            </a:pPr>
            <a:endParaRPr sz="33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Char char="-"/>
              <a:tabLst>
                <a:tab pos="174625" algn="l"/>
                <a:tab pos="7277100" algn="l"/>
              </a:tabLst>
            </a:pPr>
            <a:r>
              <a:rPr sz="2400" b="1" spc="-200" dirty="0">
                <a:latin typeface="Arial"/>
                <a:cs typeface="Arial"/>
              </a:rPr>
              <a:t>The </a:t>
            </a:r>
            <a:r>
              <a:rPr sz="2400" b="1" spc="-190" dirty="0">
                <a:latin typeface="Arial"/>
                <a:cs typeface="Arial"/>
              </a:rPr>
              <a:t>PML/RARa </a:t>
            </a:r>
            <a:r>
              <a:rPr sz="2400" b="1" spc="-175" dirty="0">
                <a:latin typeface="Arial"/>
                <a:cs typeface="Arial"/>
              </a:rPr>
              <a:t>fusion </a:t>
            </a:r>
            <a:r>
              <a:rPr sz="2400" b="1" spc="-125" dirty="0">
                <a:latin typeface="Arial"/>
                <a:cs typeface="Arial"/>
              </a:rPr>
              <a:t>protein </a:t>
            </a:r>
            <a:r>
              <a:rPr sz="2400" b="1" spc="-185" dirty="0">
                <a:latin typeface="Arial"/>
                <a:cs typeface="Arial"/>
              </a:rPr>
              <a:t>leads </a:t>
            </a:r>
            <a:r>
              <a:rPr sz="2400" b="1" spc="-90" dirty="0">
                <a:latin typeface="Arial"/>
                <a:cs typeface="Arial"/>
              </a:rPr>
              <a:t>to </a:t>
            </a:r>
            <a:r>
              <a:rPr sz="2400" b="1" spc="-125" dirty="0">
                <a:latin typeface="Arial"/>
                <a:cs typeface="Arial"/>
              </a:rPr>
              <a:t>formation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90" dirty="0">
                <a:latin typeface="Arial"/>
                <a:cs typeface="Arial"/>
              </a:rPr>
              <a:t>co-repressor  </a:t>
            </a:r>
            <a:r>
              <a:rPr sz="2400" b="1" spc="-195" dirty="0">
                <a:latin typeface="Arial"/>
                <a:cs typeface="Arial"/>
              </a:rPr>
              <a:t>complex </a:t>
            </a:r>
            <a:r>
              <a:rPr sz="2400" b="1" spc="-185" dirty="0">
                <a:latin typeface="Arial"/>
                <a:cs typeface="Arial"/>
              </a:rPr>
              <a:t>molecules </a:t>
            </a:r>
            <a:r>
              <a:rPr sz="2400" b="1" spc="-75" dirty="0">
                <a:latin typeface="Arial"/>
                <a:cs typeface="Arial"/>
              </a:rPr>
              <a:t>that </a:t>
            </a:r>
            <a:r>
              <a:rPr sz="2400" b="1" spc="-190" dirty="0">
                <a:latin typeface="Arial"/>
                <a:cs typeface="Arial"/>
              </a:rPr>
              <a:t>enhance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229" dirty="0">
                <a:latin typeface="Arial"/>
                <a:cs typeface="Arial"/>
              </a:rPr>
              <a:t>oncogenesis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355" dirty="0">
                <a:latin typeface="Arial"/>
                <a:cs typeface="Arial"/>
              </a:rPr>
              <a:t>APL	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0442" y="12649"/>
            <a:ext cx="70383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250" dirty="0">
                <a:solidFill>
                  <a:srgbClr val="000000"/>
                </a:solidFill>
                <a:latin typeface="Arial"/>
                <a:cs typeface="Arial"/>
              </a:rPr>
              <a:t>Myeloid</a:t>
            </a:r>
            <a:r>
              <a:rPr sz="5400" b="1" spc="-2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862495"/>
            <a:ext cx="8419465" cy="360997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2211070">
              <a:lnSpc>
                <a:spcPct val="100000"/>
              </a:lnSpc>
              <a:spcBef>
                <a:spcPts val="610"/>
              </a:spcBef>
            </a:pPr>
            <a:r>
              <a:rPr sz="2800" b="1" spc="-225" dirty="0">
                <a:latin typeface="Arial"/>
                <a:cs typeface="Arial"/>
              </a:rPr>
              <a:t>WHO </a:t>
            </a:r>
            <a:r>
              <a:rPr sz="2800" b="1" spc="-220" dirty="0">
                <a:latin typeface="Arial"/>
                <a:cs typeface="Arial"/>
              </a:rPr>
              <a:t>Classification </a:t>
            </a:r>
            <a:r>
              <a:rPr sz="2800" b="1" spc="-130" dirty="0">
                <a:latin typeface="Arial"/>
                <a:cs typeface="Arial"/>
              </a:rPr>
              <a:t>of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250" dirty="0">
                <a:latin typeface="Arial"/>
                <a:cs typeface="Arial"/>
              </a:rPr>
              <a:t>AML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2400" b="1" spc="-160" dirty="0">
                <a:latin typeface="Arial"/>
                <a:cs typeface="Arial"/>
              </a:rPr>
              <a:t>IV. </a:t>
            </a:r>
            <a:r>
              <a:rPr sz="2400" b="1" spc="-215" dirty="0">
                <a:latin typeface="Arial"/>
                <a:cs typeface="Arial"/>
              </a:rPr>
              <a:t>AML </a:t>
            </a:r>
            <a:r>
              <a:rPr sz="2400" b="1" spc="-85" dirty="0">
                <a:latin typeface="Arial"/>
                <a:cs typeface="Arial"/>
              </a:rPr>
              <a:t>with </a:t>
            </a:r>
            <a:r>
              <a:rPr sz="2400" b="1" spc="-160" dirty="0">
                <a:latin typeface="Arial"/>
                <a:cs typeface="Arial"/>
              </a:rPr>
              <a:t>11q23(MLL)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abnormalities: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 marR="22860" algn="just">
              <a:lnSpc>
                <a:spcPct val="100000"/>
              </a:lnSpc>
              <a:buChar char="-"/>
              <a:tabLst>
                <a:tab pos="174625" algn="l"/>
              </a:tabLst>
            </a:pPr>
            <a:r>
              <a:rPr sz="2400" b="1" spc="-225" dirty="0">
                <a:latin typeface="Arial"/>
                <a:cs typeface="Arial"/>
              </a:rPr>
              <a:t>These </a:t>
            </a:r>
            <a:r>
              <a:rPr sz="2400" b="1" spc="-150" dirty="0">
                <a:latin typeface="Arial"/>
                <a:cs typeface="Arial"/>
              </a:rPr>
              <a:t>leukemia </a:t>
            </a:r>
            <a:r>
              <a:rPr sz="2400" b="1" spc="-200" dirty="0">
                <a:latin typeface="Arial"/>
                <a:cs typeface="Arial"/>
              </a:rPr>
              <a:t>associated </a:t>
            </a:r>
            <a:r>
              <a:rPr sz="2400" b="1" spc="-85" dirty="0">
                <a:latin typeface="Arial"/>
                <a:cs typeface="Arial"/>
              </a:rPr>
              <a:t>with </a:t>
            </a:r>
            <a:r>
              <a:rPr sz="2400" b="1" spc="-180" dirty="0">
                <a:latin typeface="Arial"/>
                <a:cs typeface="Arial"/>
              </a:rPr>
              <a:t>monocytic </a:t>
            </a:r>
            <a:r>
              <a:rPr sz="2400" b="1" spc="-145" dirty="0">
                <a:latin typeface="Arial"/>
                <a:cs typeface="Arial"/>
              </a:rPr>
              <a:t>features </a:t>
            </a:r>
            <a:r>
              <a:rPr sz="2400" b="1" spc="-55" dirty="0">
                <a:latin typeface="Arial"/>
                <a:cs typeface="Arial"/>
              </a:rPr>
              <a:t>( </a:t>
            </a:r>
            <a:r>
              <a:rPr sz="2400" b="1" spc="-190" dirty="0">
                <a:latin typeface="Arial"/>
                <a:cs typeface="Arial"/>
              </a:rPr>
              <a:t>monoblasts  </a:t>
            </a:r>
            <a:r>
              <a:rPr sz="2400" b="1" spc="-170" dirty="0">
                <a:latin typeface="Arial"/>
                <a:cs typeface="Arial"/>
              </a:rPr>
              <a:t>and</a:t>
            </a:r>
            <a:r>
              <a:rPr sz="2400" b="1" spc="-140" dirty="0">
                <a:latin typeface="Arial"/>
                <a:cs typeface="Arial"/>
              </a:rPr>
              <a:t> </a:t>
            </a:r>
            <a:r>
              <a:rPr sz="2400" b="1" spc="-150" dirty="0">
                <a:latin typeface="Arial"/>
                <a:cs typeface="Arial"/>
              </a:rPr>
              <a:t>promonocyte).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-"/>
            </a:pPr>
            <a:endParaRPr sz="2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565"/>
              </a:spcBef>
              <a:buChar char="-"/>
              <a:tabLst>
                <a:tab pos="174625" algn="l"/>
              </a:tabLst>
            </a:pPr>
            <a:r>
              <a:rPr sz="2400" b="1" spc="-200" dirty="0">
                <a:latin typeface="Arial"/>
                <a:cs typeface="Arial"/>
              </a:rPr>
              <a:t>The </a:t>
            </a:r>
            <a:r>
              <a:rPr sz="2400" b="1" spc="-275" dirty="0">
                <a:latin typeface="Arial"/>
                <a:cs typeface="Arial"/>
              </a:rPr>
              <a:t>MLL </a:t>
            </a:r>
            <a:r>
              <a:rPr sz="2400" b="1" spc="-125" dirty="0">
                <a:latin typeface="Arial"/>
                <a:cs typeface="Arial"/>
              </a:rPr>
              <a:t>protein </a:t>
            </a:r>
            <a:r>
              <a:rPr sz="2400" b="1" spc="-229" dirty="0">
                <a:latin typeface="Arial"/>
                <a:cs typeface="Arial"/>
              </a:rPr>
              <a:t>is </a:t>
            </a:r>
            <a:r>
              <a:rPr sz="2400" b="1" spc="-150" dirty="0">
                <a:latin typeface="Arial"/>
                <a:cs typeface="Arial"/>
              </a:rPr>
              <a:t>a </a:t>
            </a:r>
            <a:r>
              <a:rPr sz="2400" b="1" spc="-225" dirty="0">
                <a:latin typeface="Arial"/>
                <a:cs typeface="Arial"/>
              </a:rPr>
              <a:t>DNA </a:t>
            </a:r>
            <a:r>
              <a:rPr sz="2400" b="1" spc="-175" dirty="0">
                <a:latin typeface="Arial"/>
                <a:cs typeface="Arial"/>
              </a:rPr>
              <a:t>binding </a:t>
            </a:r>
            <a:r>
              <a:rPr sz="2400" b="1" spc="-125" dirty="0">
                <a:latin typeface="Arial"/>
                <a:cs typeface="Arial"/>
              </a:rPr>
              <a:t>protein </a:t>
            </a:r>
            <a:r>
              <a:rPr sz="2400" b="1" spc="-75" dirty="0">
                <a:latin typeface="Arial"/>
                <a:cs typeface="Arial"/>
              </a:rPr>
              <a:t>that </a:t>
            </a:r>
            <a:r>
              <a:rPr sz="2400" b="1" spc="-125" dirty="0">
                <a:latin typeface="Arial"/>
                <a:cs typeface="Arial"/>
              </a:rPr>
              <a:t>interact </a:t>
            </a:r>
            <a:r>
              <a:rPr sz="2400" b="1" spc="-85" dirty="0">
                <a:latin typeface="Arial"/>
                <a:cs typeface="Arial"/>
              </a:rPr>
              <a:t>with </a:t>
            </a:r>
            <a:r>
              <a:rPr sz="2400" b="1" spc="-110" dirty="0">
                <a:latin typeface="Arial"/>
                <a:cs typeface="Arial"/>
              </a:rPr>
              <a:t>other  </a:t>
            </a:r>
            <a:r>
              <a:rPr sz="2400" b="1" spc="-165" dirty="0">
                <a:latin typeface="Arial"/>
                <a:cs typeface="Arial"/>
              </a:rPr>
              <a:t>nuclear </a:t>
            </a:r>
            <a:r>
              <a:rPr sz="2400" b="1" spc="-125" dirty="0">
                <a:latin typeface="Arial"/>
                <a:cs typeface="Arial"/>
              </a:rPr>
              <a:t>protein </a:t>
            </a:r>
            <a:r>
              <a:rPr sz="2400" b="1" spc="-175" dirty="0">
                <a:latin typeface="Arial"/>
                <a:cs typeface="Arial"/>
              </a:rPr>
              <a:t>and </a:t>
            </a:r>
            <a:r>
              <a:rPr sz="2400" b="1" spc="-145" dirty="0">
                <a:latin typeface="Arial"/>
                <a:cs typeface="Arial"/>
              </a:rPr>
              <a:t>permits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90" dirty="0">
                <a:latin typeface="Arial"/>
                <a:cs typeface="Arial"/>
              </a:rPr>
              <a:t>association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50" dirty="0">
                <a:latin typeface="Arial"/>
                <a:cs typeface="Arial"/>
              </a:rPr>
              <a:t>transcription </a:t>
            </a:r>
            <a:r>
              <a:rPr sz="2400" b="1" spc="-135" dirty="0">
                <a:latin typeface="Arial"/>
                <a:cs typeface="Arial"/>
              </a:rPr>
              <a:t>factor  </a:t>
            </a:r>
            <a:r>
              <a:rPr sz="2400" b="1" spc="-175" dirty="0">
                <a:latin typeface="Arial"/>
                <a:cs typeface="Arial"/>
              </a:rPr>
              <a:t>which </a:t>
            </a:r>
            <a:r>
              <a:rPr sz="2400" b="1" spc="-145" dirty="0">
                <a:latin typeface="Arial"/>
                <a:cs typeface="Arial"/>
              </a:rPr>
              <a:t>regulate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transcription.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0442" y="12649"/>
            <a:ext cx="70383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250" dirty="0">
                <a:solidFill>
                  <a:srgbClr val="000000"/>
                </a:solidFill>
                <a:latin typeface="Arial"/>
                <a:cs typeface="Arial"/>
              </a:rPr>
              <a:t>Myeloid</a:t>
            </a:r>
            <a:r>
              <a:rPr sz="5400" b="1" spc="-2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0570" y="927861"/>
            <a:ext cx="7987030" cy="5504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44064">
              <a:lnSpc>
                <a:spcPct val="100000"/>
              </a:lnSpc>
              <a:spcBef>
                <a:spcPts val="95"/>
              </a:spcBef>
            </a:pPr>
            <a:r>
              <a:rPr sz="2800" b="1" spc="-225" dirty="0">
                <a:latin typeface="Arial"/>
                <a:cs typeface="Arial"/>
              </a:rPr>
              <a:t>WHO </a:t>
            </a:r>
            <a:r>
              <a:rPr sz="2800" b="1" spc="-220" dirty="0">
                <a:latin typeface="Arial"/>
                <a:cs typeface="Arial"/>
              </a:rPr>
              <a:t>Classification </a:t>
            </a:r>
            <a:r>
              <a:rPr sz="2800" b="1" spc="-130" dirty="0">
                <a:latin typeface="Arial"/>
                <a:cs typeface="Arial"/>
              </a:rPr>
              <a:t>of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250" dirty="0">
                <a:latin typeface="Arial"/>
                <a:cs typeface="Arial"/>
              </a:rPr>
              <a:t>AML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45"/>
              </a:spcBef>
            </a:pPr>
            <a:r>
              <a:rPr sz="2400" b="1" spc="-95" dirty="0">
                <a:latin typeface="Arial"/>
                <a:cs typeface="Arial"/>
              </a:rPr>
              <a:t>2- </a:t>
            </a:r>
            <a:r>
              <a:rPr sz="2400" b="1" spc="-215" dirty="0">
                <a:solidFill>
                  <a:srgbClr val="FF0000"/>
                </a:solidFill>
                <a:latin typeface="Arial"/>
                <a:cs typeface="Arial"/>
              </a:rPr>
              <a:t>AML </a:t>
            </a:r>
            <a:r>
              <a:rPr sz="2400" b="1" spc="-85" dirty="0">
                <a:solidFill>
                  <a:srgbClr val="FF0000"/>
                </a:solidFill>
                <a:latin typeface="Arial"/>
                <a:cs typeface="Arial"/>
              </a:rPr>
              <a:t>with </a:t>
            </a:r>
            <a:r>
              <a:rPr sz="2400" b="1" spc="-135" dirty="0">
                <a:solidFill>
                  <a:srgbClr val="FF0000"/>
                </a:solidFill>
                <a:latin typeface="Arial"/>
                <a:cs typeface="Arial"/>
              </a:rPr>
              <a:t>multilinage </a:t>
            </a:r>
            <a:r>
              <a:rPr sz="2400" b="1" spc="-204" dirty="0">
                <a:solidFill>
                  <a:srgbClr val="FF0000"/>
                </a:solidFill>
                <a:latin typeface="Arial"/>
                <a:cs typeface="Arial"/>
              </a:rPr>
              <a:t>Dysplasia </a:t>
            </a:r>
            <a:r>
              <a:rPr sz="2400" b="1" spc="-55" dirty="0">
                <a:solidFill>
                  <a:srgbClr val="FF0000"/>
                </a:solidFill>
                <a:latin typeface="Arial"/>
                <a:cs typeface="Arial"/>
              </a:rPr>
              <a:t>( </a:t>
            </a:r>
            <a:r>
              <a:rPr sz="2400" b="1" spc="-80" dirty="0">
                <a:solidFill>
                  <a:srgbClr val="FF0000"/>
                </a:solidFill>
                <a:latin typeface="Arial"/>
                <a:cs typeface="Arial"/>
              </a:rPr>
              <a:t>with </a:t>
            </a:r>
            <a:r>
              <a:rPr sz="2400" b="1" spc="-130" dirty="0">
                <a:solidFill>
                  <a:srgbClr val="FF0000"/>
                </a:solidFill>
                <a:latin typeface="Arial"/>
                <a:cs typeface="Arial"/>
              </a:rPr>
              <a:t>or </a:t>
            </a:r>
            <a:r>
              <a:rPr sz="2400" b="1" spc="-95" dirty="0">
                <a:solidFill>
                  <a:srgbClr val="FF0000"/>
                </a:solidFill>
                <a:latin typeface="Arial"/>
                <a:cs typeface="Arial"/>
              </a:rPr>
              <a:t>without </a:t>
            </a:r>
            <a:r>
              <a:rPr sz="2400" b="1" spc="-120" dirty="0">
                <a:solidFill>
                  <a:srgbClr val="FF0000"/>
                </a:solidFill>
                <a:latin typeface="Arial"/>
                <a:cs typeface="Arial"/>
              </a:rPr>
              <a:t>prior</a:t>
            </a:r>
            <a:r>
              <a:rPr sz="2400" b="1" spc="-1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65" dirty="0">
                <a:solidFill>
                  <a:srgbClr val="FF0000"/>
                </a:solidFill>
                <a:latin typeface="Arial"/>
                <a:cs typeface="Arial"/>
              </a:rPr>
              <a:t>MDS)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50">
              <a:latin typeface="Times New Roman"/>
              <a:cs typeface="Times New Roman"/>
            </a:endParaRPr>
          </a:p>
          <a:p>
            <a:pPr marL="12700" marR="402590">
              <a:lnSpc>
                <a:spcPct val="100000"/>
              </a:lnSpc>
            </a:pPr>
            <a:r>
              <a:rPr sz="2400" spc="-45" dirty="0">
                <a:latin typeface="DejaVu Sans"/>
                <a:cs typeface="DejaVu Sans"/>
              </a:rPr>
              <a:t>-</a:t>
            </a:r>
            <a:r>
              <a:rPr sz="2400" b="1" spc="-45" dirty="0">
                <a:latin typeface="Arial"/>
                <a:cs typeface="Arial"/>
              </a:rPr>
              <a:t>It </a:t>
            </a:r>
            <a:r>
              <a:rPr sz="2400" b="1" spc="-229" dirty="0">
                <a:latin typeface="Arial"/>
                <a:cs typeface="Arial"/>
              </a:rPr>
              <a:t>is </a:t>
            </a:r>
            <a:r>
              <a:rPr sz="2400" b="1" spc="-165" dirty="0">
                <a:latin typeface="Arial"/>
                <a:cs typeface="Arial"/>
              </a:rPr>
              <a:t>an </a:t>
            </a:r>
            <a:r>
              <a:rPr sz="2400" b="1" spc="-185" dirty="0">
                <a:latin typeface="Arial"/>
                <a:cs typeface="Arial"/>
              </a:rPr>
              <a:t>Acute </a:t>
            </a:r>
            <a:r>
              <a:rPr sz="2400" b="1" spc="-150" dirty="0">
                <a:latin typeface="Arial"/>
                <a:cs typeface="Arial"/>
              </a:rPr>
              <a:t>leukemia </a:t>
            </a:r>
            <a:r>
              <a:rPr sz="2400" b="1" spc="-55" dirty="0">
                <a:latin typeface="Arial"/>
                <a:cs typeface="Arial"/>
              </a:rPr>
              <a:t>( </a:t>
            </a:r>
            <a:r>
              <a:rPr sz="2400" b="1" spc="-210" dirty="0">
                <a:latin typeface="Arial"/>
                <a:cs typeface="Arial"/>
              </a:rPr>
              <a:t>&gt;20% </a:t>
            </a:r>
            <a:r>
              <a:rPr sz="2400" b="1" spc="-140" dirty="0">
                <a:latin typeface="Arial"/>
                <a:cs typeface="Arial"/>
              </a:rPr>
              <a:t>blast) </a:t>
            </a:r>
            <a:r>
              <a:rPr sz="2400" b="1" spc="-85" dirty="0">
                <a:latin typeface="Arial"/>
                <a:cs typeface="Arial"/>
              </a:rPr>
              <a:t>with </a:t>
            </a:r>
            <a:r>
              <a:rPr sz="2400" b="1" spc="-200" dirty="0">
                <a:latin typeface="Arial"/>
                <a:cs typeface="Arial"/>
              </a:rPr>
              <a:t>dysplasia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150" dirty="0">
                <a:latin typeface="Arial"/>
                <a:cs typeface="Arial"/>
              </a:rPr>
              <a:t>more  </a:t>
            </a:r>
            <a:r>
              <a:rPr sz="2400" b="1" spc="-125" dirty="0">
                <a:latin typeface="Arial"/>
                <a:cs typeface="Arial"/>
              </a:rPr>
              <a:t>than </a:t>
            </a:r>
            <a:r>
              <a:rPr sz="2400" b="1" spc="-215" dirty="0">
                <a:latin typeface="Arial"/>
                <a:cs typeface="Arial"/>
              </a:rPr>
              <a:t>50%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200" dirty="0">
                <a:latin typeface="Arial"/>
                <a:cs typeface="Arial"/>
              </a:rPr>
              <a:t>cells </a:t>
            </a:r>
            <a:r>
              <a:rPr sz="2400" b="1" spc="-135" dirty="0">
                <a:latin typeface="Arial"/>
                <a:cs typeface="Arial"/>
              </a:rPr>
              <a:t>in </a:t>
            </a:r>
            <a:r>
              <a:rPr sz="2400" b="1" spc="-90" dirty="0">
                <a:latin typeface="Arial"/>
                <a:cs typeface="Arial"/>
              </a:rPr>
              <a:t>two </a:t>
            </a:r>
            <a:r>
              <a:rPr sz="2400" b="1" spc="-130" dirty="0">
                <a:latin typeface="Arial"/>
                <a:cs typeface="Arial"/>
              </a:rPr>
              <a:t>or </a:t>
            </a:r>
            <a:r>
              <a:rPr sz="2400" b="1" spc="-150" dirty="0">
                <a:latin typeface="Arial"/>
                <a:cs typeface="Arial"/>
              </a:rPr>
              <a:t>more </a:t>
            </a:r>
            <a:r>
              <a:rPr sz="2400" b="1" spc="-155" dirty="0">
                <a:latin typeface="Arial"/>
                <a:cs typeface="Arial"/>
              </a:rPr>
              <a:t>myeloid cell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150" dirty="0">
                <a:latin typeface="Arial"/>
                <a:cs typeface="Arial"/>
              </a:rPr>
              <a:t>lines.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45" dirty="0">
                <a:latin typeface="DejaVu Sans"/>
                <a:cs typeface="DejaVu Sans"/>
              </a:rPr>
              <a:t>-</a:t>
            </a:r>
            <a:r>
              <a:rPr sz="2400" b="1" spc="-45" dirty="0">
                <a:latin typeface="Arial"/>
                <a:cs typeface="Arial"/>
              </a:rPr>
              <a:t>It </a:t>
            </a:r>
            <a:r>
              <a:rPr sz="2400" b="1" spc="-229" dirty="0">
                <a:latin typeface="Arial"/>
                <a:cs typeface="Arial"/>
              </a:rPr>
              <a:t>is </a:t>
            </a:r>
            <a:r>
              <a:rPr sz="2400" b="1" spc="-254" dirty="0">
                <a:latin typeface="Arial"/>
                <a:cs typeface="Arial"/>
              </a:rPr>
              <a:t>occurs </a:t>
            </a:r>
            <a:r>
              <a:rPr sz="2400" b="1" spc="-85" dirty="0">
                <a:latin typeface="Arial"/>
                <a:cs typeface="Arial"/>
              </a:rPr>
              <a:t>with </a:t>
            </a:r>
            <a:r>
              <a:rPr sz="2400" b="1" spc="-130" dirty="0">
                <a:latin typeface="Arial"/>
                <a:cs typeface="Arial"/>
              </a:rPr>
              <a:t>or </a:t>
            </a:r>
            <a:r>
              <a:rPr sz="2400" b="1" spc="-140" dirty="0">
                <a:latin typeface="Arial"/>
                <a:cs typeface="Arial"/>
              </a:rPr>
              <a:t>following </a:t>
            </a:r>
            <a:r>
              <a:rPr sz="2400" b="1" spc="-200" dirty="0">
                <a:latin typeface="Arial"/>
                <a:cs typeface="Arial"/>
              </a:rPr>
              <a:t>MDS </a:t>
            </a:r>
            <a:r>
              <a:rPr sz="2400" b="1" spc="360" dirty="0">
                <a:latin typeface="Arial"/>
                <a:cs typeface="Arial"/>
              </a:rPr>
              <a:t>/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135" dirty="0">
                <a:latin typeface="Arial"/>
                <a:cs typeface="Arial"/>
              </a:rPr>
              <a:t>MPD.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Times New Roman"/>
              <a:cs typeface="Times New Roman"/>
            </a:endParaRPr>
          </a:p>
          <a:p>
            <a:pPr marL="12700" marR="297180">
              <a:lnSpc>
                <a:spcPct val="100000"/>
              </a:lnSpc>
              <a:spcBef>
                <a:spcPts val="5"/>
              </a:spcBef>
            </a:pPr>
            <a:r>
              <a:rPr sz="2400" spc="-190" dirty="0">
                <a:latin typeface="DejaVu Sans"/>
                <a:cs typeface="DejaVu Sans"/>
              </a:rPr>
              <a:t>-</a:t>
            </a:r>
            <a:r>
              <a:rPr sz="2400" b="1" spc="-190" dirty="0">
                <a:latin typeface="Arial"/>
                <a:cs typeface="Arial"/>
              </a:rPr>
              <a:t>examples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200" dirty="0">
                <a:latin typeface="Arial"/>
                <a:cs typeface="Arial"/>
              </a:rPr>
              <a:t>dysplasia </a:t>
            </a:r>
            <a:r>
              <a:rPr sz="2400" b="1" spc="-170" dirty="0">
                <a:latin typeface="Arial"/>
                <a:cs typeface="Arial"/>
              </a:rPr>
              <a:t>include: </a:t>
            </a:r>
            <a:r>
              <a:rPr sz="2400" b="1" spc="-175" dirty="0">
                <a:latin typeface="Arial"/>
                <a:cs typeface="Arial"/>
              </a:rPr>
              <a:t>hypogranular </a:t>
            </a:r>
            <a:r>
              <a:rPr sz="2400" b="1" spc="-165" dirty="0">
                <a:latin typeface="Arial"/>
                <a:cs typeface="Arial"/>
              </a:rPr>
              <a:t>PMNs, </a:t>
            </a:r>
            <a:r>
              <a:rPr sz="2400" b="1" spc="-185" dirty="0">
                <a:latin typeface="Arial"/>
                <a:cs typeface="Arial"/>
              </a:rPr>
              <a:t>psuedo-  </a:t>
            </a:r>
            <a:r>
              <a:rPr sz="2400" b="1" spc="-140" dirty="0">
                <a:latin typeface="Arial"/>
                <a:cs typeface="Arial"/>
              </a:rPr>
              <a:t>pelger-Huet </a:t>
            </a:r>
            <a:r>
              <a:rPr sz="2400" b="1" spc="-165" dirty="0">
                <a:latin typeface="Arial"/>
                <a:cs typeface="Arial"/>
              </a:rPr>
              <a:t>anomaly, </a:t>
            </a:r>
            <a:r>
              <a:rPr sz="2400" b="1" spc="-175" dirty="0">
                <a:latin typeface="Arial"/>
                <a:cs typeface="Arial"/>
              </a:rPr>
              <a:t>megaloblastic </a:t>
            </a:r>
            <a:r>
              <a:rPr sz="2400" b="1" spc="-130" dirty="0">
                <a:latin typeface="Arial"/>
                <a:cs typeface="Arial"/>
              </a:rPr>
              <a:t>erythrocyte, </a:t>
            </a:r>
            <a:r>
              <a:rPr sz="2400" b="1" spc="-175" dirty="0">
                <a:latin typeface="Arial"/>
                <a:cs typeface="Arial"/>
              </a:rPr>
              <a:t>ringed  </a:t>
            </a:r>
            <a:r>
              <a:rPr sz="2400" b="1" spc="-155" dirty="0">
                <a:latin typeface="Arial"/>
                <a:cs typeface="Arial"/>
              </a:rPr>
              <a:t>sideroblast.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65" dirty="0">
                <a:latin typeface="Arial"/>
                <a:cs typeface="Arial"/>
              </a:rPr>
              <a:t>- - </a:t>
            </a:r>
            <a:r>
              <a:rPr sz="2400" b="1" spc="-155" dirty="0">
                <a:latin typeface="Arial"/>
                <a:cs typeface="Arial"/>
              </a:rPr>
              <a:t>poor</a:t>
            </a:r>
            <a:r>
              <a:rPr sz="2400" b="1" spc="-270" dirty="0">
                <a:latin typeface="Arial"/>
                <a:cs typeface="Arial"/>
              </a:rPr>
              <a:t> </a:t>
            </a:r>
            <a:r>
              <a:rPr sz="2400" b="1" spc="-200" dirty="0">
                <a:latin typeface="Arial"/>
                <a:cs typeface="Arial"/>
              </a:rPr>
              <a:t>prognosis.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0442" y="12649"/>
            <a:ext cx="70383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250" dirty="0">
                <a:solidFill>
                  <a:srgbClr val="000000"/>
                </a:solidFill>
                <a:latin typeface="Arial"/>
                <a:cs typeface="Arial"/>
              </a:rPr>
              <a:t>Myeloid</a:t>
            </a:r>
            <a:r>
              <a:rPr sz="5400" b="1" spc="-2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927861"/>
            <a:ext cx="8006080" cy="4925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 algn="ctr">
              <a:lnSpc>
                <a:spcPct val="100000"/>
              </a:lnSpc>
              <a:spcBef>
                <a:spcPts val="95"/>
              </a:spcBef>
            </a:pPr>
            <a:r>
              <a:rPr sz="2800" b="1" spc="-225" dirty="0">
                <a:latin typeface="Arial"/>
                <a:cs typeface="Arial"/>
              </a:rPr>
              <a:t>WHO </a:t>
            </a:r>
            <a:r>
              <a:rPr sz="2800" b="1" spc="-220" dirty="0">
                <a:latin typeface="Arial"/>
                <a:cs typeface="Arial"/>
              </a:rPr>
              <a:t>Classification </a:t>
            </a:r>
            <a:r>
              <a:rPr sz="2800" b="1" spc="-130" dirty="0">
                <a:latin typeface="Arial"/>
                <a:cs typeface="Arial"/>
              </a:rPr>
              <a:t>of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250" dirty="0">
                <a:latin typeface="Arial"/>
                <a:cs typeface="Arial"/>
              </a:rPr>
              <a:t>AML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90"/>
              </a:spcBef>
            </a:pPr>
            <a:r>
              <a:rPr sz="2400" b="1" spc="-100" dirty="0">
                <a:latin typeface="Arial"/>
                <a:cs typeface="Arial"/>
              </a:rPr>
              <a:t>3- </a:t>
            </a:r>
            <a:r>
              <a:rPr sz="2400" b="1" spc="-210" dirty="0">
                <a:solidFill>
                  <a:srgbClr val="FF0000"/>
                </a:solidFill>
                <a:latin typeface="Arial"/>
                <a:cs typeface="Arial"/>
              </a:rPr>
              <a:t>AML </a:t>
            </a:r>
            <a:r>
              <a:rPr sz="2400" b="1" spc="-170" dirty="0">
                <a:solidFill>
                  <a:srgbClr val="FF0000"/>
                </a:solidFill>
                <a:latin typeface="Arial"/>
                <a:cs typeface="Arial"/>
              </a:rPr>
              <a:t>and Myelodysplastic </a:t>
            </a:r>
            <a:r>
              <a:rPr sz="2400" b="1" spc="-180" dirty="0">
                <a:solidFill>
                  <a:srgbClr val="FF0000"/>
                </a:solidFill>
                <a:latin typeface="Arial"/>
                <a:cs typeface="Arial"/>
              </a:rPr>
              <a:t>syndrome, </a:t>
            </a:r>
            <a:r>
              <a:rPr sz="2400" b="1" spc="-140" dirty="0">
                <a:solidFill>
                  <a:srgbClr val="FF0000"/>
                </a:solidFill>
                <a:latin typeface="Arial"/>
                <a:cs typeface="Arial"/>
              </a:rPr>
              <a:t>therapy</a:t>
            </a:r>
            <a:r>
              <a:rPr sz="2400" b="1" spc="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20" dirty="0">
                <a:solidFill>
                  <a:srgbClr val="FF0000"/>
                </a:solidFill>
                <a:latin typeface="Arial"/>
                <a:cs typeface="Arial"/>
              </a:rPr>
              <a:t>releated: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ts val="2735"/>
              </a:lnSpc>
            </a:pPr>
            <a:r>
              <a:rPr sz="2400" spc="-210" dirty="0">
                <a:latin typeface="DejaVu Sans"/>
                <a:cs typeface="DejaVu Sans"/>
              </a:rPr>
              <a:t>-</a:t>
            </a:r>
            <a:r>
              <a:rPr sz="2400" b="1" spc="-210" dirty="0">
                <a:latin typeface="Arial"/>
                <a:cs typeface="Arial"/>
              </a:rPr>
              <a:t>These </a:t>
            </a:r>
            <a:r>
              <a:rPr sz="2400" b="1" spc="-165" dirty="0">
                <a:latin typeface="Arial"/>
                <a:cs typeface="Arial"/>
              </a:rPr>
              <a:t>disorder arise </a:t>
            </a:r>
            <a:r>
              <a:rPr sz="2400" b="1" spc="-265" dirty="0">
                <a:latin typeface="Arial"/>
                <a:cs typeface="Arial"/>
              </a:rPr>
              <a:t>as </a:t>
            </a:r>
            <a:r>
              <a:rPr sz="2400" b="1" spc="-150" dirty="0">
                <a:latin typeface="Arial"/>
                <a:cs typeface="Arial"/>
              </a:rPr>
              <a:t>a </a:t>
            </a:r>
            <a:r>
              <a:rPr sz="2400" b="1" spc="-145" dirty="0">
                <a:latin typeface="Arial"/>
                <a:cs typeface="Arial"/>
              </a:rPr>
              <a:t>result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75" dirty="0">
                <a:latin typeface="Arial"/>
                <a:cs typeface="Arial"/>
              </a:rPr>
              <a:t>cytotoxic </a:t>
            </a:r>
            <a:r>
              <a:rPr sz="2400" b="1" spc="-165" dirty="0">
                <a:latin typeface="Arial"/>
                <a:cs typeface="Arial"/>
              </a:rPr>
              <a:t>chemotherapy</a:t>
            </a:r>
            <a:r>
              <a:rPr sz="2400" b="1" spc="-185" dirty="0">
                <a:latin typeface="Arial"/>
                <a:cs typeface="Arial"/>
              </a:rPr>
              <a:t> </a:t>
            </a:r>
            <a:r>
              <a:rPr sz="2400" b="1" spc="-170" dirty="0"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735"/>
              </a:lnSpc>
            </a:pPr>
            <a:r>
              <a:rPr sz="2400" b="1" spc="360" dirty="0">
                <a:latin typeface="Arial"/>
                <a:cs typeface="Arial"/>
              </a:rPr>
              <a:t>/</a:t>
            </a:r>
            <a:r>
              <a:rPr sz="2400" b="1" spc="-135" dirty="0">
                <a:latin typeface="Arial"/>
                <a:cs typeface="Arial"/>
              </a:rPr>
              <a:t> </a:t>
            </a:r>
            <a:r>
              <a:rPr sz="2400" b="1" spc="-130" dirty="0">
                <a:latin typeface="Arial"/>
                <a:cs typeface="Arial"/>
              </a:rPr>
              <a:t>or </a:t>
            </a:r>
            <a:r>
              <a:rPr sz="2400" b="1" spc="-125" dirty="0">
                <a:latin typeface="Arial"/>
                <a:cs typeface="Arial"/>
              </a:rPr>
              <a:t>radiation </a:t>
            </a:r>
            <a:r>
              <a:rPr sz="2400" b="1" spc="-145" dirty="0">
                <a:latin typeface="Arial"/>
                <a:cs typeface="Arial"/>
              </a:rPr>
              <a:t>therapy.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215" dirty="0">
                <a:latin typeface="Arial"/>
                <a:cs typeface="Arial"/>
              </a:rPr>
              <a:t>Two </a:t>
            </a:r>
            <a:r>
              <a:rPr sz="2400" b="1" spc="-135" dirty="0">
                <a:latin typeface="Arial"/>
                <a:cs typeface="Arial"/>
              </a:rPr>
              <a:t>major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-200" dirty="0">
                <a:latin typeface="Arial"/>
                <a:cs typeface="Arial"/>
              </a:rPr>
              <a:t>subtypes: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250">
              <a:latin typeface="Times New Roman"/>
              <a:cs typeface="Times New Roman"/>
            </a:endParaRPr>
          </a:p>
          <a:p>
            <a:pPr marL="527685" marR="90805" indent="-514984">
              <a:lnSpc>
                <a:spcPts val="2590"/>
              </a:lnSpc>
              <a:buAutoNum type="romanUcPeriod"/>
              <a:tabLst>
                <a:tab pos="527685" algn="l"/>
                <a:tab pos="528320" algn="l"/>
              </a:tabLst>
            </a:pPr>
            <a:r>
              <a:rPr sz="2400" b="1" spc="-160" dirty="0">
                <a:latin typeface="Arial"/>
                <a:cs typeface="Arial"/>
              </a:rPr>
              <a:t>Alkylating </a:t>
            </a:r>
            <a:r>
              <a:rPr sz="2400" b="1" spc="-75" dirty="0">
                <a:latin typeface="Arial"/>
                <a:cs typeface="Arial"/>
              </a:rPr>
              <a:t>agent/ </a:t>
            </a:r>
            <a:r>
              <a:rPr sz="2400" b="1" spc="-125" dirty="0">
                <a:latin typeface="Arial"/>
                <a:cs typeface="Arial"/>
              </a:rPr>
              <a:t>radiation </a:t>
            </a:r>
            <a:r>
              <a:rPr sz="2400" b="1" spc="-100" dirty="0">
                <a:latin typeface="Arial"/>
                <a:cs typeface="Arial"/>
              </a:rPr>
              <a:t>treatment: initially </a:t>
            </a:r>
            <a:r>
              <a:rPr sz="2400" b="1" spc="-25" dirty="0">
                <a:latin typeface="Arial"/>
                <a:cs typeface="Arial"/>
              </a:rPr>
              <a:t>it </a:t>
            </a:r>
            <a:r>
              <a:rPr sz="2400" b="1" spc="-120" dirty="0">
                <a:latin typeface="Arial"/>
                <a:cs typeface="Arial"/>
              </a:rPr>
              <a:t>start</a:t>
            </a:r>
            <a:r>
              <a:rPr sz="2400" b="1" spc="-265" dirty="0">
                <a:latin typeface="Arial"/>
                <a:cs typeface="Arial"/>
              </a:rPr>
              <a:t> </a:t>
            </a:r>
            <a:r>
              <a:rPr sz="2400" b="1" spc="-85" dirty="0">
                <a:latin typeface="Arial"/>
                <a:cs typeface="Arial"/>
              </a:rPr>
              <a:t>with  </a:t>
            </a:r>
            <a:r>
              <a:rPr sz="2400" b="1" spc="-200" dirty="0">
                <a:latin typeface="Arial"/>
                <a:cs typeface="Arial"/>
              </a:rPr>
              <a:t>MDS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40" dirty="0">
                <a:latin typeface="Arial"/>
                <a:cs typeface="Arial"/>
              </a:rPr>
              <a:t>eventually </a:t>
            </a:r>
            <a:r>
              <a:rPr sz="2400" b="1" spc="-175" dirty="0">
                <a:latin typeface="Arial"/>
                <a:cs typeface="Arial"/>
              </a:rPr>
              <a:t>evolving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165" dirty="0">
                <a:latin typeface="Arial"/>
                <a:cs typeface="Arial"/>
              </a:rPr>
              <a:t>AML.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AutoNum type="romanUcPeriod"/>
            </a:pPr>
            <a:endParaRPr sz="295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buAutoNum type="romanUcPeriod"/>
              <a:tabLst>
                <a:tab pos="527685" algn="l"/>
                <a:tab pos="528320" algn="l"/>
              </a:tabLst>
            </a:pPr>
            <a:r>
              <a:rPr sz="2400" b="1" spc="-215" dirty="0">
                <a:latin typeface="Arial"/>
                <a:cs typeface="Arial"/>
              </a:rPr>
              <a:t>Topoisomerase </a:t>
            </a:r>
            <a:r>
              <a:rPr sz="2400" b="1" spc="-30" dirty="0">
                <a:latin typeface="Arial"/>
                <a:cs typeface="Arial"/>
              </a:rPr>
              <a:t>II </a:t>
            </a:r>
            <a:r>
              <a:rPr sz="2400" b="1" spc="-120" dirty="0">
                <a:latin typeface="Arial"/>
                <a:cs typeface="Arial"/>
              </a:rPr>
              <a:t>inhibitor</a:t>
            </a:r>
            <a:r>
              <a:rPr sz="2400" b="1" spc="-160" dirty="0">
                <a:latin typeface="Arial"/>
                <a:cs typeface="Arial"/>
              </a:rPr>
              <a:t> </a:t>
            </a:r>
            <a:r>
              <a:rPr sz="2400" b="1" spc="-90" dirty="0">
                <a:latin typeface="Arial"/>
                <a:cs typeface="Arial"/>
              </a:rPr>
              <a:t>treatment.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0442" y="12649"/>
            <a:ext cx="70383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250" dirty="0">
                <a:solidFill>
                  <a:srgbClr val="000000"/>
                </a:solidFill>
                <a:latin typeface="Arial"/>
                <a:cs typeface="Arial"/>
              </a:rPr>
              <a:t>Myeloid</a:t>
            </a:r>
            <a:r>
              <a:rPr sz="5400" b="1" spc="-2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4299" y="814557"/>
            <a:ext cx="7705090" cy="533781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2080260">
              <a:lnSpc>
                <a:spcPct val="100000"/>
              </a:lnSpc>
              <a:spcBef>
                <a:spcPts val="985"/>
              </a:spcBef>
            </a:pPr>
            <a:r>
              <a:rPr sz="2800" b="1" spc="-225" dirty="0">
                <a:latin typeface="Arial"/>
                <a:cs typeface="Arial"/>
              </a:rPr>
              <a:t>WHO </a:t>
            </a:r>
            <a:r>
              <a:rPr sz="2800" b="1" spc="-220" dirty="0">
                <a:latin typeface="Arial"/>
                <a:cs typeface="Arial"/>
              </a:rPr>
              <a:t>Classification </a:t>
            </a:r>
            <a:r>
              <a:rPr sz="2800" b="1" spc="-130" dirty="0">
                <a:latin typeface="Arial"/>
                <a:cs typeface="Arial"/>
              </a:rPr>
              <a:t>of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250" dirty="0">
                <a:latin typeface="Arial"/>
                <a:cs typeface="Arial"/>
              </a:rPr>
              <a:t>AML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2400" b="1" spc="-95" dirty="0">
                <a:latin typeface="Arial"/>
                <a:cs typeface="Arial"/>
              </a:rPr>
              <a:t>4- </a:t>
            </a:r>
            <a:r>
              <a:rPr sz="2400" b="1" spc="-185" dirty="0">
                <a:solidFill>
                  <a:srgbClr val="FF0000"/>
                </a:solidFill>
                <a:latin typeface="Arial"/>
                <a:cs typeface="Arial"/>
              </a:rPr>
              <a:t>Acute </a:t>
            </a:r>
            <a:r>
              <a:rPr sz="2400" b="1" spc="-110" dirty="0">
                <a:solidFill>
                  <a:srgbClr val="FF0000"/>
                </a:solidFill>
                <a:latin typeface="Arial"/>
                <a:cs typeface="Arial"/>
              </a:rPr>
              <a:t>Myeloid </a:t>
            </a:r>
            <a:r>
              <a:rPr sz="2400" b="1" spc="-175" dirty="0">
                <a:solidFill>
                  <a:srgbClr val="FF0000"/>
                </a:solidFill>
                <a:latin typeface="Arial"/>
                <a:cs typeface="Arial"/>
              </a:rPr>
              <a:t>leukemias </a:t>
            </a:r>
            <a:r>
              <a:rPr sz="2400" b="1" spc="-110" dirty="0">
                <a:solidFill>
                  <a:srgbClr val="FF0000"/>
                </a:solidFill>
                <a:latin typeface="Arial"/>
                <a:cs typeface="Arial"/>
              </a:rPr>
              <a:t>not </a:t>
            </a:r>
            <a:r>
              <a:rPr sz="2400" b="1" spc="-135" dirty="0">
                <a:solidFill>
                  <a:srgbClr val="FF0000"/>
                </a:solidFill>
                <a:latin typeface="Arial"/>
                <a:cs typeface="Arial"/>
              </a:rPr>
              <a:t>otherwise</a:t>
            </a:r>
            <a:r>
              <a:rPr sz="24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75" dirty="0">
                <a:solidFill>
                  <a:srgbClr val="FF0000"/>
                </a:solidFill>
                <a:latin typeface="Arial"/>
                <a:cs typeface="Arial"/>
              </a:rPr>
              <a:t>categorized: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80"/>
              </a:spcBef>
              <a:buChar char="-"/>
              <a:tabLst>
                <a:tab pos="174625" algn="l"/>
              </a:tabLst>
            </a:pPr>
            <a:r>
              <a:rPr sz="2400" b="1" spc="-165" dirty="0">
                <a:latin typeface="Arial"/>
                <a:cs typeface="Arial"/>
              </a:rPr>
              <a:t>Include </a:t>
            </a:r>
            <a:r>
              <a:rPr sz="2400" b="1" spc="-105" dirty="0">
                <a:latin typeface="Arial"/>
                <a:cs typeface="Arial"/>
              </a:rPr>
              <a:t>all </a:t>
            </a:r>
            <a:r>
              <a:rPr sz="2400" b="1" spc="-215" dirty="0">
                <a:latin typeface="Arial"/>
                <a:cs typeface="Arial"/>
              </a:rPr>
              <a:t>AML </a:t>
            </a:r>
            <a:r>
              <a:rPr sz="2400" b="1" spc="-275" dirty="0">
                <a:latin typeface="Arial"/>
                <a:cs typeface="Arial"/>
              </a:rPr>
              <a:t>cases </a:t>
            </a:r>
            <a:r>
              <a:rPr sz="2400" b="1" spc="-75" dirty="0">
                <a:latin typeface="Arial"/>
                <a:cs typeface="Arial"/>
              </a:rPr>
              <a:t>that </a:t>
            </a:r>
            <a:r>
              <a:rPr sz="2400" b="1" spc="-110" dirty="0">
                <a:latin typeface="Arial"/>
                <a:cs typeface="Arial"/>
              </a:rPr>
              <a:t>not </a:t>
            </a:r>
            <a:r>
              <a:rPr sz="2400" b="1" spc="-90" dirty="0">
                <a:latin typeface="Arial"/>
                <a:cs typeface="Arial"/>
              </a:rPr>
              <a:t>fulfill </a:t>
            </a:r>
            <a:r>
              <a:rPr sz="2400" b="1" spc="-120" dirty="0">
                <a:latin typeface="Arial"/>
                <a:cs typeface="Arial"/>
              </a:rPr>
              <a:t>criteria </a:t>
            </a:r>
            <a:r>
              <a:rPr sz="2400" b="1" spc="-114" dirty="0">
                <a:latin typeface="Arial"/>
                <a:cs typeface="Arial"/>
              </a:rPr>
              <a:t>for </a:t>
            </a:r>
            <a:r>
              <a:rPr sz="2400" b="1" spc="-195" dirty="0">
                <a:latin typeface="Arial"/>
                <a:cs typeface="Arial"/>
              </a:rPr>
              <a:t>any </a:t>
            </a:r>
            <a:r>
              <a:rPr sz="2400" b="1" spc="-110" dirty="0">
                <a:latin typeface="Arial"/>
                <a:cs typeface="Arial"/>
              </a:rPr>
              <a:t>of other  </a:t>
            </a:r>
            <a:r>
              <a:rPr sz="2400" b="1" spc="-175" dirty="0">
                <a:latin typeface="Arial"/>
                <a:cs typeface="Arial"/>
              </a:rPr>
              <a:t>described.</a:t>
            </a:r>
            <a:endParaRPr sz="2400">
              <a:latin typeface="Arial"/>
              <a:cs typeface="Arial"/>
            </a:endParaRPr>
          </a:p>
          <a:p>
            <a:pPr marL="12700" marR="472440">
              <a:lnSpc>
                <a:spcPct val="100000"/>
              </a:lnSpc>
              <a:spcBef>
                <a:spcPts val="575"/>
              </a:spcBef>
              <a:buChar char="-"/>
              <a:tabLst>
                <a:tab pos="174625" algn="l"/>
              </a:tabLst>
            </a:pPr>
            <a:r>
              <a:rPr sz="2400" b="1" spc="-200" dirty="0">
                <a:latin typeface="Arial"/>
                <a:cs typeface="Arial"/>
              </a:rPr>
              <a:t>The </a:t>
            </a:r>
            <a:r>
              <a:rPr sz="2400" b="1" spc="-204" dirty="0">
                <a:latin typeface="Arial"/>
                <a:cs typeface="Arial"/>
              </a:rPr>
              <a:t>subtypes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55" dirty="0">
                <a:latin typeface="Arial"/>
                <a:cs typeface="Arial"/>
              </a:rPr>
              <a:t>this </a:t>
            </a:r>
            <a:r>
              <a:rPr sz="2400" b="1" spc="-215" dirty="0">
                <a:latin typeface="Arial"/>
                <a:cs typeface="Arial"/>
              </a:rPr>
              <a:t>AML </a:t>
            </a:r>
            <a:r>
              <a:rPr sz="2400" b="1" spc="-130" dirty="0">
                <a:latin typeface="Arial"/>
                <a:cs typeface="Arial"/>
              </a:rPr>
              <a:t>are </a:t>
            </a:r>
            <a:r>
              <a:rPr sz="2400" b="1" spc="-185" dirty="0">
                <a:latin typeface="Arial"/>
                <a:cs typeface="Arial"/>
              </a:rPr>
              <a:t>classified </a:t>
            </a:r>
            <a:r>
              <a:rPr sz="2400" b="1" spc="-210" dirty="0">
                <a:latin typeface="Arial"/>
                <a:cs typeface="Arial"/>
              </a:rPr>
              <a:t>according </a:t>
            </a:r>
            <a:r>
              <a:rPr sz="2400" b="1" spc="-90" dirty="0">
                <a:latin typeface="Arial"/>
                <a:cs typeface="Arial"/>
              </a:rPr>
              <a:t>to  </a:t>
            </a:r>
            <a:r>
              <a:rPr sz="2400" b="1" spc="-110" dirty="0">
                <a:latin typeface="Arial"/>
                <a:cs typeface="Arial"/>
              </a:rPr>
              <a:t>differentiated </a:t>
            </a:r>
            <a:r>
              <a:rPr sz="2400" b="1" spc="-180" dirty="0">
                <a:latin typeface="Arial"/>
                <a:cs typeface="Arial"/>
              </a:rPr>
              <a:t>on morphology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80" dirty="0">
                <a:latin typeface="Arial"/>
                <a:cs typeface="Arial"/>
              </a:rPr>
              <a:t>cytochemical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135" dirty="0">
                <a:latin typeface="Arial"/>
                <a:cs typeface="Arial"/>
              </a:rPr>
              <a:t>features.</a:t>
            </a:r>
            <a:endParaRPr sz="2400">
              <a:latin typeface="Arial"/>
              <a:cs typeface="Arial"/>
            </a:endParaRPr>
          </a:p>
          <a:p>
            <a:pPr marL="593725" lvl="1" indent="-308610">
              <a:lnSpc>
                <a:spcPct val="100000"/>
              </a:lnSpc>
              <a:spcBef>
                <a:spcPts val="1360"/>
              </a:spcBef>
              <a:buAutoNum type="romanUcPeriod"/>
              <a:tabLst>
                <a:tab pos="593725" algn="l"/>
                <a:tab pos="594360" algn="l"/>
              </a:tabLst>
            </a:pPr>
            <a:r>
              <a:rPr sz="2000" b="1" spc="-180" dirty="0">
                <a:latin typeface="Arial"/>
                <a:cs typeface="Arial"/>
              </a:rPr>
              <a:t>AML </a:t>
            </a:r>
            <a:r>
              <a:rPr sz="2000" b="1" spc="-90" dirty="0">
                <a:latin typeface="Arial"/>
                <a:cs typeface="Arial"/>
              </a:rPr>
              <a:t>Minimally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95" dirty="0">
                <a:latin typeface="Arial"/>
                <a:cs typeface="Arial"/>
              </a:rPr>
              <a:t>Differentiated</a:t>
            </a:r>
            <a:endParaRPr sz="2000">
              <a:latin typeface="Arial"/>
              <a:cs typeface="Arial"/>
            </a:endParaRPr>
          </a:p>
          <a:p>
            <a:pPr marL="605155" lvl="1" indent="-320040">
              <a:lnSpc>
                <a:spcPct val="100000"/>
              </a:lnSpc>
              <a:spcBef>
                <a:spcPts val="415"/>
              </a:spcBef>
              <a:buAutoNum type="romanUcPeriod"/>
              <a:tabLst>
                <a:tab pos="605790" algn="l"/>
              </a:tabLst>
            </a:pPr>
            <a:r>
              <a:rPr sz="2000" b="1" spc="-175" dirty="0">
                <a:latin typeface="Arial"/>
                <a:cs typeface="Arial"/>
              </a:rPr>
              <a:t>AML </a:t>
            </a:r>
            <a:r>
              <a:rPr sz="2000" b="1" spc="-80" dirty="0">
                <a:latin typeface="Arial"/>
                <a:cs typeface="Arial"/>
              </a:rPr>
              <a:t>without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80" dirty="0">
                <a:latin typeface="Arial"/>
                <a:cs typeface="Arial"/>
              </a:rPr>
              <a:t>Maturation</a:t>
            </a:r>
            <a:endParaRPr sz="2000">
              <a:latin typeface="Arial"/>
              <a:cs typeface="Arial"/>
            </a:endParaRPr>
          </a:p>
          <a:p>
            <a:pPr marL="633730" lvl="1" indent="-330835">
              <a:lnSpc>
                <a:spcPct val="100000"/>
              </a:lnSpc>
              <a:spcBef>
                <a:spcPts val="750"/>
              </a:spcBef>
              <a:buAutoNum type="romanUcPeriod"/>
              <a:tabLst>
                <a:tab pos="634365" algn="l"/>
              </a:tabLst>
            </a:pPr>
            <a:r>
              <a:rPr sz="2000" b="1" spc="-175" dirty="0">
                <a:latin typeface="Arial"/>
                <a:cs typeface="Arial"/>
              </a:rPr>
              <a:t>AML </a:t>
            </a:r>
            <a:r>
              <a:rPr sz="2000" b="1" spc="-65" dirty="0">
                <a:latin typeface="Arial"/>
                <a:cs typeface="Arial"/>
              </a:rPr>
              <a:t>with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spc="-80" dirty="0">
                <a:latin typeface="Arial"/>
                <a:cs typeface="Arial"/>
              </a:rPr>
              <a:t>Maturation</a:t>
            </a:r>
            <a:endParaRPr sz="2000">
              <a:latin typeface="Arial"/>
              <a:cs typeface="Arial"/>
            </a:endParaRPr>
          </a:p>
          <a:p>
            <a:pPr marL="605790" lvl="1" indent="-320675">
              <a:lnSpc>
                <a:spcPct val="100000"/>
              </a:lnSpc>
              <a:spcBef>
                <a:spcPts val="495"/>
              </a:spcBef>
              <a:buAutoNum type="romanUcPeriod"/>
              <a:tabLst>
                <a:tab pos="606425" algn="l"/>
              </a:tabLst>
            </a:pPr>
            <a:r>
              <a:rPr sz="2000" b="1" spc="-155" dirty="0">
                <a:latin typeface="Arial"/>
                <a:cs typeface="Arial"/>
              </a:rPr>
              <a:t>Acute </a:t>
            </a:r>
            <a:r>
              <a:rPr sz="2000" b="1" spc="-130" dirty="0">
                <a:latin typeface="Arial"/>
                <a:cs typeface="Arial"/>
              </a:rPr>
              <a:t>Myelomonocytic </a:t>
            </a:r>
            <a:r>
              <a:rPr sz="2000" b="1" spc="-125" dirty="0">
                <a:latin typeface="Arial"/>
                <a:cs typeface="Arial"/>
              </a:rPr>
              <a:t>leukemia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85" dirty="0">
                <a:latin typeface="Arial"/>
                <a:cs typeface="Arial"/>
              </a:rPr>
              <a:t>(AMML)</a:t>
            </a:r>
            <a:endParaRPr sz="2000">
              <a:latin typeface="Arial"/>
              <a:cs typeface="Arial"/>
            </a:endParaRPr>
          </a:p>
          <a:p>
            <a:pPr marL="537210" lvl="1" indent="-252095">
              <a:lnSpc>
                <a:spcPct val="100000"/>
              </a:lnSpc>
              <a:spcBef>
                <a:spcPts val="425"/>
              </a:spcBef>
              <a:buAutoNum type="romanUcPeriod"/>
              <a:tabLst>
                <a:tab pos="537845" algn="l"/>
              </a:tabLst>
            </a:pPr>
            <a:r>
              <a:rPr sz="2000" b="1" spc="-155" dirty="0">
                <a:latin typeface="Arial"/>
                <a:cs typeface="Arial"/>
              </a:rPr>
              <a:t>Acute </a:t>
            </a:r>
            <a:r>
              <a:rPr sz="2000" b="1" spc="-145" dirty="0">
                <a:latin typeface="Arial"/>
                <a:cs typeface="Arial"/>
              </a:rPr>
              <a:t>monoblastic </a:t>
            </a:r>
            <a:r>
              <a:rPr sz="2000" b="1" spc="-125" dirty="0">
                <a:latin typeface="Arial"/>
                <a:cs typeface="Arial"/>
              </a:rPr>
              <a:t>leukemia </a:t>
            </a:r>
            <a:r>
              <a:rPr sz="2000" b="1" spc="-140" dirty="0">
                <a:latin typeface="Arial"/>
                <a:cs typeface="Arial"/>
              </a:rPr>
              <a:t>and </a:t>
            </a:r>
            <a:r>
              <a:rPr sz="2000" b="1" spc="-150" dirty="0">
                <a:latin typeface="Arial"/>
                <a:cs typeface="Arial"/>
              </a:rPr>
              <a:t>Acute monocytic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spc="-125" dirty="0">
                <a:latin typeface="Arial"/>
                <a:cs typeface="Arial"/>
              </a:rPr>
              <a:t>leukemia</a:t>
            </a:r>
            <a:endParaRPr sz="2000">
              <a:latin typeface="Arial"/>
              <a:cs typeface="Arial"/>
            </a:endParaRPr>
          </a:p>
          <a:p>
            <a:pPr marL="647700" lvl="1" indent="-344805">
              <a:lnSpc>
                <a:spcPct val="100000"/>
              </a:lnSpc>
              <a:spcBef>
                <a:spcPts val="495"/>
              </a:spcBef>
              <a:buAutoNum type="romanUcPeriod"/>
              <a:tabLst>
                <a:tab pos="648335" algn="l"/>
              </a:tabLst>
            </a:pPr>
            <a:r>
              <a:rPr sz="2000" b="1" spc="-155" dirty="0">
                <a:latin typeface="Arial"/>
                <a:cs typeface="Arial"/>
              </a:rPr>
              <a:t>Acute </a:t>
            </a:r>
            <a:r>
              <a:rPr sz="2000" b="1" spc="-130" dirty="0">
                <a:latin typeface="Arial"/>
                <a:cs typeface="Arial"/>
              </a:rPr>
              <a:t>Erythroid </a:t>
            </a:r>
            <a:r>
              <a:rPr sz="2000" b="1" spc="-125" dirty="0">
                <a:latin typeface="Arial"/>
                <a:cs typeface="Arial"/>
              </a:rPr>
              <a:t>leukemia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spc="-210" dirty="0">
                <a:latin typeface="Arial"/>
                <a:cs typeface="Arial"/>
              </a:rPr>
              <a:t>(AEL)</a:t>
            </a:r>
            <a:endParaRPr sz="2000">
              <a:latin typeface="Arial"/>
              <a:cs typeface="Arial"/>
            </a:endParaRPr>
          </a:p>
          <a:p>
            <a:pPr marL="715645" lvl="1" indent="-412750">
              <a:lnSpc>
                <a:spcPct val="100000"/>
              </a:lnSpc>
              <a:spcBef>
                <a:spcPts val="520"/>
              </a:spcBef>
              <a:buAutoNum type="romanUcPeriod"/>
              <a:tabLst>
                <a:tab pos="716280" algn="l"/>
              </a:tabLst>
            </a:pPr>
            <a:r>
              <a:rPr sz="2000" b="1" spc="-150" dirty="0">
                <a:latin typeface="Arial"/>
                <a:cs typeface="Arial"/>
              </a:rPr>
              <a:t>Acute </a:t>
            </a:r>
            <a:r>
              <a:rPr sz="2000" b="1" spc="-135" dirty="0">
                <a:latin typeface="Arial"/>
                <a:cs typeface="Arial"/>
              </a:rPr>
              <a:t>Megakaryoblastic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spc="-125" dirty="0">
                <a:latin typeface="Arial"/>
                <a:cs typeface="Arial"/>
              </a:rPr>
              <a:t>leukemia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0442" y="12649"/>
            <a:ext cx="70383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250" dirty="0">
                <a:solidFill>
                  <a:srgbClr val="000000"/>
                </a:solidFill>
                <a:latin typeface="Arial"/>
                <a:cs typeface="Arial"/>
              </a:rPr>
              <a:t>Myeloid</a:t>
            </a:r>
            <a:r>
              <a:rPr sz="5400" b="1" spc="-2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740" y="927861"/>
            <a:ext cx="7463155" cy="4754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34870">
              <a:lnSpc>
                <a:spcPct val="100000"/>
              </a:lnSpc>
              <a:spcBef>
                <a:spcPts val="95"/>
              </a:spcBef>
            </a:pPr>
            <a:r>
              <a:rPr sz="2800" b="1" spc="-225" dirty="0">
                <a:latin typeface="Arial"/>
                <a:cs typeface="Arial"/>
              </a:rPr>
              <a:t>WHO </a:t>
            </a:r>
            <a:r>
              <a:rPr sz="2800" b="1" spc="-220" dirty="0">
                <a:latin typeface="Arial"/>
                <a:cs typeface="Arial"/>
              </a:rPr>
              <a:t>Classification </a:t>
            </a:r>
            <a:r>
              <a:rPr sz="2800" b="1" spc="-130" dirty="0">
                <a:latin typeface="Arial"/>
                <a:cs typeface="Arial"/>
              </a:rPr>
              <a:t>of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250" dirty="0">
                <a:latin typeface="Arial"/>
                <a:cs typeface="Arial"/>
              </a:rPr>
              <a:t>AML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0" dirty="0">
                <a:latin typeface="Arial"/>
                <a:cs typeface="Arial"/>
              </a:rPr>
              <a:t>VIII. </a:t>
            </a:r>
            <a:r>
              <a:rPr sz="2000" b="1" spc="-155" dirty="0">
                <a:latin typeface="Arial"/>
                <a:cs typeface="Arial"/>
              </a:rPr>
              <a:t>Acute </a:t>
            </a:r>
            <a:r>
              <a:rPr sz="2000" b="1" spc="-170" dirty="0">
                <a:latin typeface="Arial"/>
                <a:cs typeface="Arial"/>
              </a:rPr>
              <a:t>Basophilic</a:t>
            </a:r>
            <a:r>
              <a:rPr sz="2000" b="1" spc="-165" dirty="0">
                <a:latin typeface="Arial"/>
                <a:cs typeface="Arial"/>
              </a:rPr>
              <a:t> </a:t>
            </a:r>
            <a:r>
              <a:rPr sz="2000" b="1" spc="-125" dirty="0">
                <a:latin typeface="Arial"/>
                <a:cs typeface="Arial"/>
              </a:rPr>
              <a:t>leukemia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00">
              <a:latin typeface="Times New Roman"/>
              <a:cs typeface="Times New Roman"/>
            </a:endParaRPr>
          </a:p>
          <a:p>
            <a:pPr marL="317500" marR="5080">
              <a:lnSpc>
                <a:spcPct val="100000"/>
              </a:lnSpc>
            </a:pPr>
            <a:r>
              <a:rPr sz="2000" b="1" spc="-55" dirty="0">
                <a:latin typeface="Arial"/>
                <a:cs typeface="Arial"/>
              </a:rPr>
              <a:t>- </a:t>
            </a:r>
            <a:r>
              <a:rPr sz="2000" b="1" spc="-160" dirty="0">
                <a:latin typeface="Arial"/>
                <a:cs typeface="Arial"/>
              </a:rPr>
              <a:t>The </a:t>
            </a:r>
            <a:r>
              <a:rPr sz="2000" b="1" spc="-155" dirty="0">
                <a:latin typeface="Arial"/>
                <a:cs typeface="Arial"/>
              </a:rPr>
              <a:t>most </a:t>
            </a:r>
            <a:r>
              <a:rPr sz="2000" b="1" spc="-145" dirty="0">
                <a:latin typeface="Arial"/>
                <a:cs typeface="Arial"/>
              </a:rPr>
              <a:t>characteristic </a:t>
            </a:r>
            <a:r>
              <a:rPr sz="2000" b="1" spc="-95" dirty="0">
                <a:latin typeface="Arial"/>
                <a:cs typeface="Arial"/>
              </a:rPr>
              <a:t>feature </a:t>
            </a:r>
            <a:r>
              <a:rPr sz="2000" b="1" spc="-160" dirty="0">
                <a:latin typeface="Arial"/>
                <a:cs typeface="Arial"/>
              </a:rPr>
              <a:t>by </a:t>
            </a:r>
            <a:r>
              <a:rPr sz="2000" b="1" spc="-145" dirty="0">
                <a:latin typeface="Arial"/>
                <a:cs typeface="Arial"/>
              </a:rPr>
              <a:t>cytochemistry </a:t>
            </a:r>
            <a:r>
              <a:rPr sz="2000" b="1" spc="-190" dirty="0">
                <a:latin typeface="Arial"/>
                <a:cs typeface="Arial"/>
              </a:rPr>
              <a:t>is </a:t>
            </a:r>
            <a:r>
              <a:rPr sz="2000" b="1" spc="-130" dirty="0">
                <a:latin typeface="Arial"/>
                <a:cs typeface="Arial"/>
              </a:rPr>
              <a:t>metachromatic  </a:t>
            </a:r>
            <a:r>
              <a:rPr sz="2000" b="1" spc="-110" dirty="0">
                <a:latin typeface="Arial"/>
                <a:cs typeface="Arial"/>
              </a:rPr>
              <a:t>positivity </a:t>
            </a:r>
            <a:r>
              <a:rPr sz="2000" b="1" spc="-65" dirty="0">
                <a:latin typeface="Arial"/>
                <a:cs typeface="Arial"/>
              </a:rPr>
              <a:t>with </a:t>
            </a:r>
            <a:r>
              <a:rPr sz="2000" b="1" spc="-105" dirty="0">
                <a:latin typeface="Arial"/>
                <a:cs typeface="Arial"/>
              </a:rPr>
              <a:t>toluindine</a:t>
            </a:r>
            <a:r>
              <a:rPr sz="2000" b="1" spc="-240" dirty="0">
                <a:latin typeface="Arial"/>
                <a:cs typeface="Arial"/>
              </a:rPr>
              <a:t> </a:t>
            </a:r>
            <a:r>
              <a:rPr sz="2000" b="1" spc="-100" dirty="0">
                <a:latin typeface="Arial"/>
                <a:cs typeface="Arial"/>
              </a:rPr>
              <a:t>blue.</a:t>
            </a:r>
            <a:endParaRPr sz="2000">
              <a:latin typeface="Arial"/>
              <a:cs typeface="Arial"/>
            </a:endParaRPr>
          </a:p>
          <a:p>
            <a:pPr marL="346075" indent="-333375">
              <a:lnSpc>
                <a:spcPct val="100000"/>
              </a:lnSpc>
              <a:spcBef>
                <a:spcPts val="1635"/>
              </a:spcBef>
              <a:buAutoNum type="romanUcPeriod" startAt="9"/>
              <a:tabLst>
                <a:tab pos="346710" algn="l"/>
              </a:tabLst>
            </a:pPr>
            <a:r>
              <a:rPr sz="2000" b="1" spc="-150" dirty="0">
                <a:latin typeface="Arial"/>
                <a:cs typeface="Arial"/>
              </a:rPr>
              <a:t>Acute </a:t>
            </a:r>
            <a:r>
              <a:rPr sz="2000" b="1" spc="-170" dirty="0">
                <a:latin typeface="Arial"/>
                <a:cs typeface="Arial"/>
              </a:rPr>
              <a:t>panmyelosis </a:t>
            </a:r>
            <a:r>
              <a:rPr sz="2000" b="1" spc="-65" dirty="0">
                <a:latin typeface="Arial"/>
                <a:cs typeface="Arial"/>
              </a:rPr>
              <a:t>with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145" dirty="0">
                <a:latin typeface="Arial"/>
                <a:cs typeface="Arial"/>
              </a:rPr>
              <a:t>mylofibrosis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AutoNum type="romanUcPeriod" startAt="9"/>
            </a:pPr>
            <a:endParaRPr sz="2000">
              <a:latin typeface="Times New Roman"/>
              <a:cs typeface="Times New Roman"/>
            </a:endParaRPr>
          </a:p>
          <a:p>
            <a:pPr marL="488315" lvl="1" indent="-135890">
              <a:lnSpc>
                <a:spcPct val="100000"/>
              </a:lnSpc>
              <a:buChar char="-"/>
              <a:tabLst>
                <a:tab pos="488950" algn="l"/>
              </a:tabLst>
            </a:pPr>
            <a:r>
              <a:rPr sz="2000" b="1" spc="-20" dirty="0">
                <a:latin typeface="Arial"/>
                <a:cs typeface="Arial"/>
              </a:rPr>
              <a:t>it </a:t>
            </a:r>
            <a:r>
              <a:rPr sz="2000" b="1" spc="-190" dirty="0">
                <a:latin typeface="Arial"/>
                <a:cs typeface="Arial"/>
              </a:rPr>
              <a:t>is </a:t>
            </a:r>
            <a:r>
              <a:rPr sz="2000" b="1" spc="-180" dirty="0">
                <a:latin typeface="Arial"/>
                <a:cs typeface="Arial"/>
              </a:rPr>
              <a:t>occur </a:t>
            </a:r>
            <a:r>
              <a:rPr sz="2000" b="1" spc="-65" dirty="0">
                <a:latin typeface="Arial"/>
                <a:cs typeface="Arial"/>
              </a:rPr>
              <a:t>with </a:t>
            </a:r>
            <a:r>
              <a:rPr sz="2000" b="1" spc="-110" dirty="0">
                <a:latin typeface="Arial"/>
                <a:cs typeface="Arial"/>
              </a:rPr>
              <a:t>or </a:t>
            </a:r>
            <a:r>
              <a:rPr sz="2000" b="1" spc="-120" dirty="0">
                <a:latin typeface="Arial"/>
                <a:cs typeface="Arial"/>
              </a:rPr>
              <a:t>following </a:t>
            </a:r>
            <a:r>
              <a:rPr sz="2000" b="1" spc="-170" dirty="0">
                <a:latin typeface="Arial"/>
                <a:cs typeface="Arial"/>
              </a:rPr>
              <a:t>chemo </a:t>
            </a:r>
            <a:r>
              <a:rPr sz="2000" b="1" spc="-140" dirty="0">
                <a:latin typeface="Arial"/>
                <a:cs typeface="Arial"/>
              </a:rPr>
              <a:t>and </a:t>
            </a:r>
            <a:r>
              <a:rPr sz="2000" b="1" spc="-120" dirty="0">
                <a:latin typeface="Arial"/>
                <a:cs typeface="Arial"/>
              </a:rPr>
              <a:t>radio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120" dirty="0">
                <a:latin typeface="Arial"/>
                <a:cs typeface="Arial"/>
              </a:rPr>
              <a:t>therapy.</a:t>
            </a:r>
            <a:endParaRPr sz="20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Char char="-"/>
            </a:pPr>
            <a:endParaRPr sz="2100">
              <a:latin typeface="Times New Roman"/>
              <a:cs typeface="Times New Roman"/>
            </a:endParaRPr>
          </a:p>
          <a:p>
            <a:pPr marL="278130" indent="-265430">
              <a:lnSpc>
                <a:spcPct val="100000"/>
              </a:lnSpc>
              <a:buAutoNum type="romanUcPeriod" startAt="9"/>
              <a:tabLst>
                <a:tab pos="278765" algn="l"/>
              </a:tabLst>
            </a:pPr>
            <a:r>
              <a:rPr sz="2000" b="1" spc="-95" dirty="0">
                <a:latin typeface="Arial"/>
                <a:cs typeface="Arial"/>
              </a:rPr>
              <a:t>Myeloid</a:t>
            </a:r>
            <a:r>
              <a:rPr sz="2000" b="1" spc="-130" dirty="0">
                <a:latin typeface="Arial"/>
                <a:cs typeface="Arial"/>
              </a:rPr>
              <a:t> </a:t>
            </a:r>
            <a:r>
              <a:rPr sz="2000" b="1" spc="-190" dirty="0">
                <a:latin typeface="Arial"/>
                <a:cs typeface="Arial"/>
              </a:rPr>
              <a:t>Sarcoma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AutoNum type="romanUcPeriod" startAt="9"/>
            </a:pPr>
            <a:endParaRPr sz="2550">
              <a:latin typeface="Times New Roman"/>
              <a:cs typeface="Times New Roman"/>
            </a:endParaRPr>
          </a:p>
          <a:p>
            <a:pPr marL="488315" lvl="1" indent="-135890">
              <a:lnSpc>
                <a:spcPct val="100000"/>
              </a:lnSpc>
              <a:buChar char="-"/>
              <a:tabLst>
                <a:tab pos="488950" algn="l"/>
              </a:tabLst>
            </a:pPr>
            <a:r>
              <a:rPr sz="2000" b="1" spc="-125" dirty="0">
                <a:latin typeface="Arial"/>
                <a:cs typeface="Arial"/>
              </a:rPr>
              <a:t>a </a:t>
            </a:r>
            <a:r>
              <a:rPr sz="2000" b="1" spc="-95" dirty="0">
                <a:latin typeface="Arial"/>
                <a:cs typeface="Arial"/>
              </a:rPr>
              <a:t>tumor </a:t>
            </a:r>
            <a:r>
              <a:rPr sz="2000" b="1" spc="-90" dirty="0">
                <a:latin typeface="Arial"/>
                <a:cs typeface="Arial"/>
              </a:rPr>
              <a:t>of </a:t>
            </a:r>
            <a:r>
              <a:rPr sz="2000" b="1" spc="-140" dirty="0">
                <a:latin typeface="Arial"/>
                <a:cs typeface="Arial"/>
              </a:rPr>
              <a:t>myeloblast </a:t>
            </a:r>
            <a:r>
              <a:rPr sz="2000" b="1" spc="-105" dirty="0">
                <a:latin typeface="Arial"/>
                <a:cs typeface="Arial"/>
              </a:rPr>
              <a:t>or immature </a:t>
            </a:r>
            <a:r>
              <a:rPr sz="2000" b="1" spc="-135" dirty="0">
                <a:latin typeface="Arial"/>
                <a:cs typeface="Arial"/>
              </a:rPr>
              <a:t>myeloid </a:t>
            </a:r>
            <a:r>
              <a:rPr sz="2000" b="1" spc="-170" dirty="0">
                <a:latin typeface="Arial"/>
                <a:cs typeface="Arial"/>
              </a:rPr>
              <a:t>cells </a:t>
            </a:r>
            <a:r>
              <a:rPr sz="2000" b="1" spc="-195" dirty="0">
                <a:latin typeface="Arial"/>
                <a:cs typeface="Arial"/>
              </a:rPr>
              <a:t>occures </a:t>
            </a:r>
            <a:r>
              <a:rPr sz="2000" b="1" spc="-105" dirty="0">
                <a:latin typeface="Arial"/>
                <a:cs typeface="Arial"/>
              </a:rPr>
              <a:t>in</a:t>
            </a:r>
            <a:r>
              <a:rPr sz="2000" b="1" spc="20" dirty="0">
                <a:latin typeface="Arial"/>
                <a:cs typeface="Arial"/>
              </a:rPr>
              <a:t> </a:t>
            </a:r>
            <a:r>
              <a:rPr sz="2000" b="1" spc="-75" dirty="0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352425">
              <a:lnSpc>
                <a:spcPct val="100000"/>
              </a:lnSpc>
              <a:spcBef>
                <a:spcPts val="5"/>
              </a:spcBef>
            </a:pPr>
            <a:r>
              <a:rPr sz="2000" b="1" spc="-114" dirty="0">
                <a:latin typeface="Arial"/>
                <a:cs typeface="Arial"/>
              </a:rPr>
              <a:t>extramedullary </a:t>
            </a:r>
            <a:r>
              <a:rPr sz="2000" b="1" spc="-120" dirty="0">
                <a:latin typeface="Arial"/>
                <a:cs typeface="Arial"/>
              </a:rPr>
              <a:t>site </a:t>
            </a:r>
            <a:r>
              <a:rPr sz="2000" b="1" spc="-110" dirty="0">
                <a:latin typeface="Arial"/>
                <a:cs typeface="Arial"/>
              </a:rPr>
              <a:t>or </a:t>
            </a:r>
            <a:r>
              <a:rPr sz="2000" b="1" spc="-105" dirty="0">
                <a:latin typeface="Arial"/>
                <a:cs typeface="Arial"/>
              </a:rPr>
              <a:t>in </a:t>
            </a:r>
            <a:r>
              <a:rPr sz="2000" b="1" spc="-75" dirty="0">
                <a:latin typeface="Arial"/>
                <a:cs typeface="Arial"/>
              </a:rPr>
              <a:t>the</a:t>
            </a:r>
            <a:r>
              <a:rPr sz="2000" b="1" spc="-110" dirty="0">
                <a:latin typeface="Arial"/>
                <a:cs typeface="Arial"/>
              </a:rPr>
              <a:t> </a:t>
            </a:r>
            <a:r>
              <a:rPr sz="2000" b="1" spc="-114" dirty="0">
                <a:latin typeface="Arial"/>
                <a:cs typeface="Arial"/>
              </a:rPr>
              <a:t>bone.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828" y="0"/>
            <a:ext cx="914559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9300" y="0"/>
            <a:ext cx="588200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375" dirty="0">
                <a:solidFill>
                  <a:srgbClr val="FF0000"/>
                </a:solidFill>
              </a:rPr>
              <a:t>AML</a:t>
            </a:r>
            <a:endParaRPr sz="45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4500" spc="-500" dirty="0">
                <a:solidFill>
                  <a:srgbClr val="FF0000"/>
                </a:solidFill>
              </a:rPr>
              <a:t>Cytogenetics </a:t>
            </a:r>
            <a:r>
              <a:rPr sz="4500" spc="-440" dirty="0">
                <a:solidFill>
                  <a:srgbClr val="FF0000"/>
                </a:solidFill>
              </a:rPr>
              <a:t>&amp;</a:t>
            </a:r>
            <a:r>
              <a:rPr sz="4500" spc="-405" dirty="0">
                <a:solidFill>
                  <a:srgbClr val="FF0000"/>
                </a:solidFill>
              </a:rPr>
              <a:t> </a:t>
            </a:r>
            <a:r>
              <a:rPr sz="4500" spc="-465" dirty="0">
                <a:solidFill>
                  <a:srgbClr val="FF0000"/>
                </a:solidFill>
              </a:rPr>
              <a:t>Prognosis</a:t>
            </a:r>
            <a:endParaRPr sz="4500"/>
          </a:p>
        </p:txBody>
      </p:sp>
      <p:sp>
        <p:nvSpPr>
          <p:cNvPr id="4" name="object 4"/>
          <p:cNvSpPr/>
          <p:nvPr/>
        </p:nvSpPr>
        <p:spPr>
          <a:xfrm>
            <a:off x="0" y="1524000"/>
            <a:ext cx="3733800" cy="5181600"/>
          </a:xfrm>
          <a:custGeom>
            <a:avLst/>
            <a:gdLst/>
            <a:ahLst/>
            <a:cxnLst/>
            <a:rect l="l" t="t" r="r" b="b"/>
            <a:pathLst>
              <a:path w="3733800" h="5181600">
                <a:moveTo>
                  <a:pt x="0" y="5181600"/>
                </a:moveTo>
                <a:lnTo>
                  <a:pt x="3733800" y="5181600"/>
                </a:lnTo>
                <a:lnTo>
                  <a:pt x="3733800" y="0"/>
                </a:lnTo>
                <a:lnTo>
                  <a:pt x="0" y="0"/>
                </a:lnTo>
                <a:lnTo>
                  <a:pt x="0" y="5181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1490851"/>
            <a:ext cx="3317875" cy="72136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5"/>
              </a:spcBef>
              <a:tabLst>
                <a:tab pos="286385" algn="l"/>
              </a:tabLst>
            </a:pPr>
            <a:r>
              <a:rPr sz="1700" spc="-434" dirty="0">
                <a:solidFill>
                  <a:srgbClr val="0AD0D9"/>
                </a:solidFill>
                <a:latin typeface="Arial"/>
                <a:cs typeface="Arial"/>
              </a:rPr>
              <a:t>	</a:t>
            </a:r>
            <a:r>
              <a:rPr sz="1800" b="1" spc="-40" dirty="0">
                <a:latin typeface="Arial"/>
                <a:cs typeface="Arial"/>
              </a:rPr>
              <a:t>Favorable</a:t>
            </a:r>
            <a:endParaRPr sz="1800">
              <a:latin typeface="Arial"/>
              <a:cs typeface="Arial"/>
            </a:endParaRPr>
          </a:p>
          <a:p>
            <a:pPr marL="405765">
              <a:lnSpc>
                <a:spcPct val="100000"/>
              </a:lnSpc>
              <a:spcBef>
                <a:spcPts val="254"/>
              </a:spcBef>
            </a:pPr>
            <a:r>
              <a:rPr sz="2400" spc="-100" dirty="0">
                <a:latin typeface="Georgia"/>
                <a:cs typeface="Georgia"/>
              </a:rPr>
              <a:t>t(8;21), </a:t>
            </a:r>
            <a:r>
              <a:rPr sz="2400" spc="-110" dirty="0">
                <a:latin typeface="Georgia"/>
                <a:cs typeface="Georgia"/>
              </a:rPr>
              <a:t>t(15;17),</a:t>
            </a:r>
            <a:r>
              <a:rPr sz="2400" spc="25" dirty="0">
                <a:latin typeface="Georgia"/>
                <a:cs typeface="Georgia"/>
              </a:rPr>
              <a:t> </a:t>
            </a:r>
            <a:r>
              <a:rPr sz="2400" spc="-75" dirty="0">
                <a:latin typeface="Georgia"/>
                <a:cs typeface="Georgia"/>
              </a:rPr>
              <a:t>inv(16)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2597404"/>
            <a:ext cx="3289300" cy="105092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5"/>
              </a:spcBef>
              <a:tabLst>
                <a:tab pos="286385" algn="l"/>
              </a:tabLst>
            </a:pPr>
            <a:r>
              <a:rPr sz="1700" spc="-434" dirty="0">
                <a:solidFill>
                  <a:srgbClr val="0AD0D9"/>
                </a:solidFill>
                <a:latin typeface="Arial"/>
                <a:cs typeface="Arial"/>
              </a:rPr>
              <a:t>	</a:t>
            </a:r>
            <a:r>
              <a:rPr sz="1800" b="1" spc="45" dirty="0">
                <a:latin typeface="Arial"/>
                <a:cs typeface="Arial"/>
              </a:rPr>
              <a:t>Intermediate </a:t>
            </a:r>
            <a:r>
              <a:rPr sz="1800" spc="-25" dirty="0">
                <a:latin typeface="Georgia"/>
                <a:cs typeface="Georgia"/>
              </a:rPr>
              <a:t>(Most</a:t>
            </a:r>
            <a:r>
              <a:rPr sz="1800" spc="-305" dirty="0">
                <a:latin typeface="Georgia"/>
                <a:cs typeface="Georgia"/>
              </a:rPr>
              <a:t> </a:t>
            </a:r>
            <a:r>
              <a:rPr sz="1800" spc="-20" dirty="0">
                <a:latin typeface="Georgia"/>
                <a:cs typeface="Georgia"/>
              </a:rPr>
              <a:t>patients)</a:t>
            </a:r>
            <a:endParaRPr sz="1800">
              <a:latin typeface="Georgia"/>
              <a:cs typeface="Georgia"/>
            </a:endParaRPr>
          </a:p>
          <a:p>
            <a:pPr marL="652780" marR="172085" indent="-247015">
              <a:lnSpc>
                <a:spcPts val="2590"/>
              </a:lnSpc>
              <a:spcBef>
                <a:spcPts val="580"/>
              </a:spcBef>
            </a:pPr>
            <a:r>
              <a:rPr sz="2400" spc="-40" dirty="0">
                <a:latin typeface="Georgia"/>
                <a:cs typeface="Georgia"/>
              </a:rPr>
              <a:t>normal, </a:t>
            </a:r>
            <a:r>
              <a:rPr sz="2400" spc="-135" dirty="0">
                <a:latin typeface="Georgia"/>
                <a:cs typeface="Georgia"/>
              </a:rPr>
              <a:t>+8, </a:t>
            </a:r>
            <a:r>
              <a:rPr sz="2400" spc="-180" dirty="0">
                <a:latin typeface="Georgia"/>
                <a:cs typeface="Georgia"/>
              </a:rPr>
              <a:t>+21, </a:t>
            </a:r>
            <a:r>
              <a:rPr sz="2400" spc="-155" dirty="0">
                <a:latin typeface="Georgia"/>
                <a:cs typeface="Georgia"/>
              </a:rPr>
              <a:t>+22,  </a:t>
            </a:r>
            <a:r>
              <a:rPr sz="2400" spc="-25" dirty="0">
                <a:latin typeface="Georgia"/>
                <a:cs typeface="Georgia"/>
              </a:rPr>
              <a:t>del(7q),</a:t>
            </a:r>
            <a:r>
              <a:rPr sz="2400" spc="-55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del(9q),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4033266"/>
            <a:ext cx="3474720" cy="170497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5"/>
              </a:spcBef>
              <a:tabLst>
                <a:tab pos="286385" algn="l"/>
              </a:tabLst>
            </a:pPr>
            <a:r>
              <a:rPr sz="1700" spc="-434" dirty="0">
                <a:solidFill>
                  <a:srgbClr val="0AD0D9"/>
                </a:solidFill>
                <a:latin typeface="Arial"/>
                <a:cs typeface="Arial"/>
              </a:rPr>
              <a:t>	</a:t>
            </a:r>
            <a:r>
              <a:rPr sz="1800" b="1" spc="-60" dirty="0">
                <a:latin typeface="Arial"/>
                <a:cs typeface="Arial"/>
              </a:rPr>
              <a:t>Adverse</a:t>
            </a:r>
            <a:endParaRPr sz="1800">
              <a:latin typeface="Arial"/>
              <a:cs typeface="Arial"/>
            </a:endParaRPr>
          </a:p>
          <a:p>
            <a:pPr marL="405765">
              <a:lnSpc>
                <a:spcPts val="2735"/>
              </a:lnSpc>
              <a:spcBef>
                <a:spcPts val="254"/>
              </a:spcBef>
            </a:pPr>
            <a:r>
              <a:rPr sz="2400" spc="-70" dirty="0">
                <a:latin typeface="Georgia"/>
                <a:cs typeface="Georgia"/>
              </a:rPr>
              <a:t>-5, </a:t>
            </a:r>
            <a:r>
              <a:rPr sz="2400" spc="-40" dirty="0">
                <a:latin typeface="Georgia"/>
                <a:cs typeface="Georgia"/>
              </a:rPr>
              <a:t>-7,</a:t>
            </a:r>
            <a:r>
              <a:rPr sz="2400" spc="30" dirty="0">
                <a:latin typeface="Georgia"/>
                <a:cs typeface="Georgia"/>
              </a:rPr>
              <a:t> </a:t>
            </a:r>
            <a:r>
              <a:rPr sz="2400" spc="-35" dirty="0">
                <a:latin typeface="Georgia"/>
                <a:cs typeface="Georgia"/>
              </a:rPr>
              <a:t>del(5q),</a:t>
            </a:r>
            <a:endParaRPr sz="2400">
              <a:latin typeface="Georgia"/>
              <a:cs typeface="Georgia"/>
            </a:endParaRPr>
          </a:p>
          <a:p>
            <a:pPr marL="652780">
              <a:lnSpc>
                <a:spcPts val="2735"/>
              </a:lnSpc>
            </a:pPr>
            <a:r>
              <a:rPr sz="2400" spc="-35" dirty="0">
                <a:latin typeface="Georgia"/>
                <a:cs typeface="Georgia"/>
              </a:rPr>
              <a:t>abnormal</a:t>
            </a:r>
            <a:r>
              <a:rPr sz="2400" spc="15" dirty="0">
                <a:latin typeface="Georgia"/>
                <a:cs typeface="Georgia"/>
              </a:rPr>
              <a:t> </a:t>
            </a:r>
            <a:r>
              <a:rPr sz="2400" spc="-114" dirty="0">
                <a:latin typeface="Georgia"/>
                <a:cs typeface="Georgia"/>
              </a:rPr>
              <a:t>3q,</a:t>
            </a:r>
            <a:endParaRPr sz="2400">
              <a:latin typeface="Georgia"/>
              <a:cs typeface="Georgia"/>
            </a:endParaRPr>
          </a:p>
          <a:p>
            <a:pPr marL="652780" marR="5080" indent="-247015">
              <a:lnSpc>
                <a:spcPct val="92100"/>
              </a:lnSpc>
              <a:spcBef>
                <a:spcPts val="520"/>
              </a:spcBef>
            </a:pPr>
            <a:r>
              <a:rPr sz="2400" spc="-30" dirty="0">
                <a:latin typeface="Georgia"/>
                <a:cs typeface="Georgia"/>
              </a:rPr>
              <a:t>complex </a:t>
            </a:r>
            <a:r>
              <a:rPr sz="2400" spc="-25" dirty="0">
                <a:latin typeface="Georgia"/>
                <a:cs typeface="Georgia"/>
              </a:rPr>
              <a:t>karyotype </a:t>
            </a:r>
            <a:r>
              <a:rPr sz="1800" spc="-90" dirty="0">
                <a:latin typeface="Georgia"/>
                <a:cs typeface="Georgia"/>
              </a:rPr>
              <a:t>(&gt; </a:t>
            </a:r>
            <a:r>
              <a:rPr sz="1800" spc="-175" dirty="0">
                <a:latin typeface="Georgia"/>
                <a:cs typeface="Georgia"/>
              </a:rPr>
              <a:t>3 </a:t>
            </a:r>
            <a:r>
              <a:rPr sz="1800" spc="-30" dirty="0">
                <a:latin typeface="Georgia"/>
                <a:cs typeface="Georgia"/>
              </a:rPr>
              <a:t>-  </a:t>
            </a:r>
            <a:r>
              <a:rPr sz="1800" spc="-95" dirty="0">
                <a:latin typeface="Georgia"/>
                <a:cs typeface="Georgia"/>
              </a:rPr>
              <a:t>5</a:t>
            </a:r>
            <a:r>
              <a:rPr sz="1800" spc="-40" dirty="0">
                <a:latin typeface="Georgia"/>
                <a:cs typeface="Georgia"/>
              </a:rPr>
              <a:t> </a:t>
            </a:r>
            <a:r>
              <a:rPr sz="1800" spc="-25" dirty="0">
                <a:latin typeface="Georgia"/>
                <a:cs typeface="Georgia"/>
              </a:rPr>
              <a:t>abnormalities)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3175" y="2805811"/>
            <a:ext cx="99821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6385" algn="l"/>
              </a:tabLst>
            </a:pPr>
            <a:r>
              <a:rPr sz="1900" spc="-500" dirty="0">
                <a:solidFill>
                  <a:srgbClr val="0AD0D9"/>
                </a:solidFill>
                <a:latin typeface="Arial"/>
                <a:cs typeface="Arial"/>
              </a:rPr>
              <a:t>	</a:t>
            </a:r>
            <a:r>
              <a:rPr sz="2000" spc="-65" dirty="0">
                <a:latin typeface="Georgia"/>
                <a:cs typeface="Georgia"/>
              </a:rPr>
              <a:t>Gr</a:t>
            </a:r>
            <a:r>
              <a:rPr sz="2000" spc="-10" dirty="0">
                <a:latin typeface="Georgia"/>
                <a:cs typeface="Georgia"/>
              </a:rPr>
              <a:t>oup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099559" y="3098292"/>
            <a:ext cx="4922520" cy="0"/>
          </a:xfrm>
          <a:custGeom>
            <a:avLst/>
            <a:gdLst/>
            <a:ahLst/>
            <a:cxnLst/>
            <a:rect l="l" t="t" r="r" b="b"/>
            <a:pathLst>
              <a:path w="4922520">
                <a:moveTo>
                  <a:pt x="0" y="0"/>
                </a:moveTo>
                <a:lnTo>
                  <a:pt x="4922520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642228" y="2805811"/>
            <a:ext cx="3530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60" dirty="0">
                <a:latin typeface="Georgia"/>
                <a:cs typeface="Georgia"/>
              </a:rPr>
              <a:t>CR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85809" y="2805811"/>
            <a:ext cx="6597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5" dirty="0">
                <a:latin typeface="Georgia"/>
                <a:cs typeface="Georgia"/>
              </a:rPr>
              <a:t>5</a:t>
            </a:r>
            <a:r>
              <a:rPr sz="2000" spc="-125" dirty="0">
                <a:latin typeface="Georgia"/>
                <a:cs typeface="Georgia"/>
              </a:rPr>
              <a:t> </a:t>
            </a:r>
            <a:r>
              <a:rPr sz="2000" spc="-45" dirty="0">
                <a:latin typeface="Georgia"/>
                <a:cs typeface="Georgia"/>
              </a:rPr>
              <a:t>year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87495" y="3110611"/>
            <a:ext cx="8820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u="sng" spc="-3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survival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71409" y="3842384"/>
            <a:ext cx="8229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0" dirty="0">
                <a:latin typeface="Georgia"/>
                <a:cs typeface="Georgia"/>
              </a:rPr>
              <a:t>6</a:t>
            </a:r>
            <a:r>
              <a:rPr sz="2000" spc="-80" dirty="0">
                <a:latin typeface="Georgia"/>
                <a:cs typeface="Georgia"/>
              </a:rPr>
              <a:t>5</a:t>
            </a:r>
            <a:r>
              <a:rPr sz="2000" spc="-35" dirty="0">
                <a:latin typeface="Georgia"/>
                <a:cs typeface="Georgia"/>
              </a:rPr>
              <a:t>-</a:t>
            </a:r>
            <a:r>
              <a:rPr sz="2000" spc="-95" dirty="0">
                <a:latin typeface="Georgia"/>
                <a:cs typeface="Georgia"/>
              </a:rPr>
              <a:t>7</a:t>
            </a:r>
            <a:r>
              <a:rPr sz="2000" spc="-85" dirty="0">
                <a:latin typeface="Georgia"/>
                <a:cs typeface="Georgia"/>
              </a:rPr>
              <a:t>5</a:t>
            </a:r>
            <a:r>
              <a:rPr sz="2000" spc="10" dirty="0">
                <a:latin typeface="Georgia"/>
                <a:cs typeface="Georgia"/>
              </a:rPr>
              <a:t>%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71409" y="4573904"/>
            <a:ext cx="8566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10" dirty="0">
                <a:latin typeface="Georgia"/>
                <a:cs typeface="Georgia"/>
              </a:rPr>
              <a:t>40</a:t>
            </a:r>
            <a:r>
              <a:rPr sz="2000" spc="-35" dirty="0">
                <a:latin typeface="Georgia"/>
                <a:cs typeface="Georgia"/>
              </a:rPr>
              <a:t>-</a:t>
            </a:r>
            <a:r>
              <a:rPr sz="2000" spc="-130" dirty="0">
                <a:latin typeface="Georgia"/>
                <a:cs typeface="Georgia"/>
              </a:rPr>
              <a:t>5</a:t>
            </a:r>
            <a:r>
              <a:rPr sz="2000" spc="-140" dirty="0">
                <a:latin typeface="Georgia"/>
                <a:cs typeface="Georgia"/>
              </a:rPr>
              <a:t>0</a:t>
            </a:r>
            <a:r>
              <a:rPr sz="2000" spc="10" dirty="0">
                <a:latin typeface="Georgia"/>
                <a:cs typeface="Georgia"/>
              </a:rPr>
              <a:t>%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13175" y="3842384"/>
            <a:ext cx="2313940" cy="1794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5000"/>
              <a:buFont typeface="Arial"/>
              <a:buChar char=""/>
              <a:tabLst>
                <a:tab pos="286385" algn="l"/>
                <a:tab pos="287020" algn="l"/>
                <a:tab pos="1841500" algn="l"/>
              </a:tabLst>
            </a:pPr>
            <a:r>
              <a:rPr sz="2000" spc="-60" dirty="0">
                <a:latin typeface="Georgia"/>
                <a:cs typeface="Georgia"/>
              </a:rPr>
              <a:t>Favorable	</a:t>
            </a:r>
            <a:r>
              <a:rPr sz="2000" spc="-90" dirty="0">
                <a:latin typeface="Georgia"/>
                <a:cs typeface="Georgia"/>
              </a:rPr>
              <a:t>91%</a:t>
            </a:r>
            <a:endParaRPr sz="20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AD0D9"/>
              </a:buClr>
              <a:buFont typeface="Arial"/>
              <a:buChar char=""/>
            </a:pPr>
            <a:endParaRPr sz="29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5"/>
              </a:spcBef>
              <a:buClr>
                <a:srgbClr val="0AD0D9"/>
              </a:buClr>
              <a:buSzPct val="95000"/>
              <a:buFont typeface="Arial"/>
              <a:buChar char=""/>
              <a:tabLst>
                <a:tab pos="286385" algn="l"/>
                <a:tab pos="287020" algn="l"/>
              </a:tabLst>
            </a:pPr>
            <a:r>
              <a:rPr sz="2000" spc="-30" dirty="0">
                <a:latin typeface="Georgia"/>
                <a:cs typeface="Georgia"/>
              </a:rPr>
              <a:t>Intermediate</a:t>
            </a:r>
            <a:r>
              <a:rPr sz="2000" spc="-90" dirty="0">
                <a:latin typeface="Georgia"/>
                <a:cs typeface="Georgia"/>
              </a:rPr>
              <a:t> </a:t>
            </a:r>
            <a:r>
              <a:rPr sz="2000" spc="-55" dirty="0">
                <a:latin typeface="Georgia"/>
                <a:cs typeface="Georgia"/>
              </a:rPr>
              <a:t>86%</a:t>
            </a:r>
            <a:endParaRPr sz="20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900" spc="-500" dirty="0">
                <a:solidFill>
                  <a:srgbClr val="0AD0D9"/>
                </a:solidFill>
                <a:latin typeface="Arial"/>
                <a:cs typeface="Arial"/>
              </a:rPr>
              <a:t></a:t>
            </a:r>
            <a:endParaRPr sz="19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500"/>
              </a:spcBef>
              <a:buClr>
                <a:srgbClr val="0AD0D9"/>
              </a:buClr>
              <a:buSzPct val="95000"/>
              <a:buFont typeface="Arial"/>
              <a:buChar char=""/>
              <a:tabLst>
                <a:tab pos="286385" algn="l"/>
                <a:tab pos="287020" algn="l"/>
                <a:tab pos="1841500" algn="l"/>
              </a:tabLst>
            </a:pPr>
            <a:r>
              <a:rPr sz="2000" spc="-5" dirty="0">
                <a:latin typeface="Georgia"/>
                <a:cs typeface="Georgia"/>
              </a:rPr>
              <a:t>A</a:t>
            </a:r>
            <a:r>
              <a:rPr sz="2000" spc="-40" dirty="0">
                <a:latin typeface="Georgia"/>
                <a:cs typeface="Georgia"/>
              </a:rPr>
              <a:t>d</a:t>
            </a:r>
            <a:r>
              <a:rPr sz="2000" spc="-75" dirty="0">
                <a:latin typeface="Georgia"/>
                <a:cs typeface="Georgia"/>
              </a:rPr>
              <a:t>v</a:t>
            </a:r>
            <a:r>
              <a:rPr sz="2000" spc="-30" dirty="0">
                <a:latin typeface="Georgia"/>
                <a:cs typeface="Georgia"/>
              </a:rPr>
              <a:t>erse</a:t>
            </a:r>
            <a:r>
              <a:rPr sz="2000" dirty="0">
                <a:latin typeface="Georgia"/>
                <a:cs typeface="Georgia"/>
              </a:rPr>
              <a:t>	</a:t>
            </a:r>
            <a:r>
              <a:rPr sz="2000" spc="-150" dirty="0">
                <a:latin typeface="Georgia"/>
                <a:cs typeface="Georgia"/>
              </a:rPr>
              <a:t>6</a:t>
            </a:r>
            <a:r>
              <a:rPr sz="2000" spc="-125" dirty="0">
                <a:latin typeface="Georgia"/>
                <a:cs typeface="Georgia"/>
              </a:rPr>
              <a:t>3</a:t>
            </a:r>
            <a:r>
              <a:rPr sz="2000" spc="10" dirty="0">
                <a:latin typeface="Georgia"/>
                <a:cs typeface="Georgia"/>
              </a:rPr>
              <a:t>%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71409" y="5305805"/>
            <a:ext cx="5715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90" dirty="0">
                <a:latin typeface="Georgia"/>
                <a:cs typeface="Georgia"/>
              </a:rPr>
              <a:t>&lt;</a:t>
            </a:r>
            <a:r>
              <a:rPr sz="2000" spc="-185" dirty="0">
                <a:latin typeface="Georgia"/>
                <a:cs typeface="Georgia"/>
              </a:rPr>
              <a:t>1</a:t>
            </a:r>
            <a:r>
              <a:rPr sz="2000" spc="-195" dirty="0">
                <a:latin typeface="Georgia"/>
                <a:cs typeface="Georgia"/>
              </a:rPr>
              <a:t>5</a:t>
            </a:r>
            <a:r>
              <a:rPr sz="2000" spc="10" dirty="0">
                <a:latin typeface="Georgia"/>
                <a:cs typeface="Georgia"/>
              </a:rPr>
              <a:t>%</a:t>
            </a:r>
            <a:endParaRPr sz="20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828" y="0"/>
            <a:ext cx="914559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9300" y="0"/>
            <a:ext cx="581469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500" spc="-375" dirty="0">
                <a:solidFill>
                  <a:srgbClr val="04607A"/>
                </a:solidFill>
              </a:rPr>
              <a:t>AML </a:t>
            </a:r>
            <a:r>
              <a:rPr sz="4500" spc="-500" dirty="0">
                <a:solidFill>
                  <a:srgbClr val="04607A"/>
                </a:solidFill>
              </a:rPr>
              <a:t>Treatment:  </a:t>
            </a:r>
            <a:r>
              <a:rPr sz="4500" spc="-400" dirty="0">
                <a:solidFill>
                  <a:srgbClr val="FF0000"/>
                </a:solidFill>
              </a:rPr>
              <a:t>Induction</a:t>
            </a:r>
            <a:r>
              <a:rPr sz="4500" spc="-425" dirty="0">
                <a:solidFill>
                  <a:srgbClr val="FF0000"/>
                </a:solidFill>
              </a:rPr>
              <a:t> </a:t>
            </a:r>
            <a:r>
              <a:rPr sz="4500" spc="-530" dirty="0">
                <a:solidFill>
                  <a:srgbClr val="FF0000"/>
                </a:solidFill>
              </a:rPr>
              <a:t>Chemotherapy</a:t>
            </a:r>
            <a:endParaRPr sz="4500"/>
          </a:p>
        </p:txBody>
      </p:sp>
      <p:sp>
        <p:nvSpPr>
          <p:cNvPr id="4" name="object 4"/>
          <p:cNvSpPr txBox="1"/>
          <p:nvPr/>
        </p:nvSpPr>
        <p:spPr>
          <a:xfrm>
            <a:off x="78739" y="1643837"/>
            <a:ext cx="8932545" cy="301752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87020" marR="5080" indent="-274320">
              <a:lnSpc>
                <a:spcPct val="90000"/>
              </a:lnSpc>
              <a:spcBef>
                <a:spcPts val="434"/>
              </a:spcBef>
              <a:buClr>
                <a:srgbClr val="0AD0D9"/>
              </a:buClr>
              <a:buSzPct val="94642"/>
              <a:buFont typeface="Arial"/>
              <a:buChar char=""/>
              <a:tabLst>
                <a:tab pos="287020" algn="l"/>
                <a:tab pos="5019675" algn="l"/>
              </a:tabLst>
            </a:pPr>
            <a:r>
              <a:rPr sz="2800" spc="-30" dirty="0">
                <a:latin typeface="Georgia"/>
                <a:cs typeface="Georgia"/>
              </a:rPr>
              <a:t>Anthracycline </a:t>
            </a:r>
            <a:r>
              <a:rPr sz="2800" spc="-45" dirty="0">
                <a:latin typeface="Georgia"/>
                <a:cs typeface="Georgia"/>
              </a:rPr>
              <a:t>(Idarubicin) </a:t>
            </a:r>
            <a:r>
              <a:rPr sz="2800" spc="-50" dirty="0">
                <a:latin typeface="Georgia"/>
                <a:cs typeface="Georgia"/>
              </a:rPr>
              <a:t>for </a:t>
            </a:r>
            <a:r>
              <a:rPr sz="2800" spc="-270" dirty="0">
                <a:latin typeface="Georgia"/>
                <a:cs typeface="Georgia"/>
              </a:rPr>
              <a:t>3 </a:t>
            </a:r>
            <a:r>
              <a:rPr sz="2800" spc="-75" dirty="0">
                <a:latin typeface="Georgia"/>
                <a:cs typeface="Georgia"/>
              </a:rPr>
              <a:t>days </a:t>
            </a:r>
            <a:r>
              <a:rPr sz="2800" spc="-40" dirty="0">
                <a:latin typeface="Georgia"/>
                <a:cs typeface="Georgia"/>
              </a:rPr>
              <a:t>and </a:t>
            </a:r>
            <a:r>
              <a:rPr sz="2800" spc="-30" dirty="0">
                <a:latin typeface="Georgia"/>
                <a:cs typeface="Georgia"/>
              </a:rPr>
              <a:t>Cytosine  </a:t>
            </a:r>
            <a:r>
              <a:rPr sz="2800" spc="-45" dirty="0">
                <a:latin typeface="Georgia"/>
                <a:cs typeface="Georgia"/>
              </a:rPr>
              <a:t>arabinoside </a:t>
            </a:r>
            <a:r>
              <a:rPr sz="2800" spc="-40" dirty="0">
                <a:latin typeface="Georgia"/>
                <a:cs typeface="Georgia"/>
              </a:rPr>
              <a:t>(Ara-C) </a:t>
            </a:r>
            <a:r>
              <a:rPr sz="2800" spc="-50" dirty="0">
                <a:latin typeface="Georgia"/>
                <a:cs typeface="Georgia"/>
              </a:rPr>
              <a:t>for</a:t>
            </a:r>
            <a:r>
              <a:rPr sz="2800" spc="60" dirty="0">
                <a:latin typeface="Georgia"/>
                <a:cs typeface="Georgia"/>
              </a:rPr>
              <a:t> </a:t>
            </a:r>
            <a:r>
              <a:rPr sz="2800" spc="-60" dirty="0">
                <a:latin typeface="Georgia"/>
                <a:cs typeface="Georgia"/>
              </a:rPr>
              <a:t>7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spc="-75" dirty="0">
                <a:latin typeface="Georgia"/>
                <a:cs typeface="Georgia"/>
              </a:rPr>
              <a:t>days	</a:t>
            </a:r>
            <a:r>
              <a:rPr sz="2800" spc="-130" dirty="0">
                <a:latin typeface="Georgia"/>
                <a:cs typeface="Georgia"/>
              </a:rPr>
              <a:t>(3+7, </a:t>
            </a:r>
            <a:r>
              <a:rPr sz="2800" spc="-65" dirty="0">
                <a:latin typeface="Georgia"/>
                <a:cs typeface="Georgia"/>
              </a:rPr>
              <a:t>Younger/fit </a:t>
            </a:r>
            <a:r>
              <a:rPr sz="2800" spc="-30" dirty="0">
                <a:latin typeface="Georgia"/>
                <a:cs typeface="Georgia"/>
              </a:rPr>
              <a:t>patients  only)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buClr>
                <a:srgbClr val="0AD0D9"/>
              </a:buClr>
              <a:buFont typeface="Arial"/>
              <a:buChar char=""/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0AD0D9"/>
              </a:buClr>
              <a:buFont typeface="Arial"/>
              <a:buChar char=""/>
            </a:pPr>
            <a:endParaRPr sz="2800">
              <a:latin typeface="Times New Roman"/>
              <a:cs typeface="Times New Roman"/>
            </a:endParaRPr>
          </a:p>
          <a:p>
            <a:pPr marL="287020" marR="588645" indent="-274320">
              <a:lnSpc>
                <a:spcPts val="3060"/>
              </a:lnSpc>
              <a:spcBef>
                <a:spcPts val="1639"/>
              </a:spcBef>
              <a:buClr>
                <a:srgbClr val="0AD0D9"/>
              </a:buClr>
              <a:buSzPct val="94642"/>
              <a:buFont typeface="Arial"/>
              <a:buChar char=""/>
              <a:tabLst>
                <a:tab pos="375285" algn="l"/>
                <a:tab pos="375920" algn="l"/>
                <a:tab pos="2361565" algn="l"/>
              </a:tabLst>
            </a:pPr>
            <a:r>
              <a:rPr sz="2800" spc="-50" dirty="0">
                <a:latin typeface="Georgia"/>
                <a:cs typeface="Georgia"/>
              </a:rPr>
              <a:t>Supportive care </a:t>
            </a:r>
            <a:r>
              <a:rPr sz="2800" spc="-55" dirty="0">
                <a:latin typeface="Georgia"/>
                <a:cs typeface="Georgia"/>
              </a:rPr>
              <a:t>red </a:t>
            </a:r>
            <a:r>
              <a:rPr sz="2800" spc="-25" dirty="0">
                <a:latin typeface="Georgia"/>
                <a:cs typeface="Georgia"/>
              </a:rPr>
              <a:t>cell </a:t>
            </a:r>
            <a:r>
              <a:rPr sz="2800" spc="-40" dirty="0">
                <a:latin typeface="Georgia"/>
                <a:cs typeface="Georgia"/>
              </a:rPr>
              <a:t>and </a:t>
            </a:r>
            <a:r>
              <a:rPr sz="2800" spc="-25" dirty="0">
                <a:latin typeface="Georgia"/>
                <a:cs typeface="Georgia"/>
              </a:rPr>
              <a:t>platelet </a:t>
            </a:r>
            <a:r>
              <a:rPr sz="2800" spc="-50" dirty="0">
                <a:latin typeface="Georgia"/>
                <a:cs typeface="Georgia"/>
              </a:rPr>
              <a:t>transfusions,  </a:t>
            </a:r>
            <a:r>
              <a:rPr sz="2800" spc="-30" dirty="0">
                <a:latin typeface="Georgia"/>
                <a:cs typeface="Georgia"/>
              </a:rPr>
              <a:t>prophylactic	</a:t>
            </a:r>
            <a:r>
              <a:rPr sz="2800" spc="-35" dirty="0">
                <a:latin typeface="Georgia"/>
                <a:cs typeface="Georgia"/>
              </a:rPr>
              <a:t>antibacterial, antifungals </a:t>
            </a:r>
            <a:r>
              <a:rPr sz="2800" spc="-40" dirty="0">
                <a:latin typeface="Georgia"/>
                <a:cs typeface="Georgia"/>
              </a:rPr>
              <a:t>and</a:t>
            </a:r>
            <a:r>
              <a:rPr sz="2800" spc="-85" dirty="0">
                <a:latin typeface="Georgia"/>
                <a:cs typeface="Georgia"/>
              </a:rPr>
              <a:t> </a:t>
            </a:r>
            <a:r>
              <a:rPr sz="2800" spc="-50" dirty="0">
                <a:latin typeface="Georgia"/>
                <a:cs typeface="Georgia"/>
              </a:rPr>
              <a:t>antivirals</a:t>
            </a:r>
            <a:endParaRPr sz="2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828" y="0"/>
            <a:ext cx="914559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3100" y="26619"/>
            <a:ext cx="519938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360" dirty="0">
                <a:solidFill>
                  <a:srgbClr val="04607A"/>
                </a:solidFill>
              </a:rPr>
              <a:t>AML:</a:t>
            </a:r>
            <a:endParaRPr sz="45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4500" spc="-545" dirty="0">
                <a:solidFill>
                  <a:srgbClr val="FF0000"/>
                </a:solidFill>
              </a:rPr>
              <a:t>Response </a:t>
            </a:r>
            <a:r>
              <a:rPr sz="4500" spc="-345" dirty="0">
                <a:solidFill>
                  <a:srgbClr val="FF0000"/>
                </a:solidFill>
              </a:rPr>
              <a:t>to</a:t>
            </a:r>
            <a:r>
              <a:rPr sz="4500" spc="-370" dirty="0">
                <a:solidFill>
                  <a:srgbClr val="FF0000"/>
                </a:solidFill>
              </a:rPr>
              <a:t> </a:t>
            </a:r>
            <a:r>
              <a:rPr sz="4500" spc="-400" dirty="0">
                <a:solidFill>
                  <a:srgbClr val="FF0000"/>
                </a:solidFill>
              </a:rPr>
              <a:t>Induction</a:t>
            </a:r>
            <a:endParaRPr sz="4500"/>
          </a:p>
        </p:txBody>
      </p:sp>
      <p:sp>
        <p:nvSpPr>
          <p:cNvPr id="4" name="object 4"/>
          <p:cNvSpPr txBox="1"/>
          <p:nvPr/>
        </p:nvSpPr>
        <p:spPr>
          <a:xfrm>
            <a:off x="231140" y="1869389"/>
            <a:ext cx="8328025" cy="483933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87020" marR="5080" indent="-274320" algn="just">
              <a:lnSpc>
                <a:spcPct val="80000"/>
              </a:lnSpc>
              <a:spcBef>
                <a:spcPts val="770"/>
              </a:spcBef>
              <a:buClr>
                <a:srgbClr val="0AD0D9"/>
              </a:buClr>
              <a:buSzPct val="94642"/>
              <a:buFont typeface="Arial"/>
              <a:buChar char=""/>
              <a:tabLst>
                <a:tab pos="287020" algn="l"/>
              </a:tabLst>
            </a:pPr>
            <a:r>
              <a:rPr sz="2800" spc="-60" dirty="0">
                <a:latin typeface="Georgia"/>
                <a:cs typeface="Georgia"/>
              </a:rPr>
              <a:t>Remission </a:t>
            </a:r>
            <a:r>
              <a:rPr sz="2800" spc="-35" dirty="0">
                <a:latin typeface="Georgia"/>
                <a:cs typeface="Georgia"/>
              </a:rPr>
              <a:t>status </a:t>
            </a:r>
            <a:r>
              <a:rPr sz="2800" spc="-30" dirty="0">
                <a:latin typeface="Georgia"/>
                <a:cs typeface="Georgia"/>
              </a:rPr>
              <a:t>determined </a:t>
            </a:r>
            <a:r>
              <a:rPr sz="2800" spc="-35" dirty="0">
                <a:latin typeface="Georgia"/>
                <a:cs typeface="Georgia"/>
              </a:rPr>
              <a:t>by </a:t>
            </a:r>
            <a:r>
              <a:rPr sz="2800" spc="-15" dirty="0">
                <a:latin typeface="Georgia"/>
                <a:cs typeface="Georgia"/>
              </a:rPr>
              <a:t>bone </a:t>
            </a:r>
            <a:r>
              <a:rPr sz="2800" spc="-70" dirty="0">
                <a:latin typeface="Georgia"/>
                <a:cs typeface="Georgia"/>
              </a:rPr>
              <a:t>marrow </a:t>
            </a:r>
            <a:r>
              <a:rPr sz="2800" spc="-25" dirty="0">
                <a:latin typeface="Georgia"/>
                <a:cs typeface="Georgia"/>
              </a:rPr>
              <a:t>at </a:t>
            </a:r>
            <a:r>
              <a:rPr sz="2800" spc="-470" dirty="0">
                <a:latin typeface="Georgia"/>
                <a:cs typeface="Georgia"/>
              </a:rPr>
              <a:t>end  </a:t>
            </a:r>
            <a:r>
              <a:rPr sz="2800" spc="-25" dirty="0">
                <a:latin typeface="Georgia"/>
                <a:cs typeface="Georgia"/>
              </a:rPr>
              <a:t>of </a:t>
            </a:r>
            <a:r>
              <a:rPr sz="2800" spc="-20" dirty="0">
                <a:latin typeface="Georgia"/>
                <a:cs typeface="Georgia"/>
              </a:rPr>
              <a:t>month </a:t>
            </a:r>
            <a:r>
              <a:rPr sz="2800" spc="-30" dirty="0">
                <a:latin typeface="Georgia"/>
                <a:cs typeface="Georgia"/>
              </a:rPr>
              <a:t>following </a:t>
            </a:r>
            <a:r>
              <a:rPr sz="2800" spc="-20" dirty="0">
                <a:latin typeface="Georgia"/>
                <a:cs typeface="Georgia"/>
              </a:rPr>
              <a:t>induction </a:t>
            </a:r>
            <a:r>
              <a:rPr sz="2800" spc="-45" dirty="0">
                <a:latin typeface="Georgia"/>
                <a:cs typeface="Georgia"/>
              </a:rPr>
              <a:t>therapy </a:t>
            </a:r>
            <a:r>
              <a:rPr sz="2800" spc="-40" dirty="0">
                <a:latin typeface="Georgia"/>
                <a:cs typeface="Georgia"/>
              </a:rPr>
              <a:t>(e.g. </a:t>
            </a:r>
            <a:r>
              <a:rPr sz="2800" spc="-70" dirty="0">
                <a:latin typeface="Georgia"/>
                <a:cs typeface="Georgia"/>
              </a:rPr>
              <a:t>Day </a:t>
            </a:r>
            <a:r>
              <a:rPr sz="2800" spc="-215" dirty="0">
                <a:latin typeface="Georgia"/>
                <a:cs typeface="Georgia"/>
              </a:rPr>
              <a:t>14 </a:t>
            </a:r>
            <a:r>
              <a:rPr sz="2800" spc="-100" dirty="0">
                <a:latin typeface="Georgia"/>
                <a:cs typeface="Georgia"/>
              </a:rPr>
              <a:t>&amp;  </a:t>
            </a:r>
            <a:r>
              <a:rPr sz="2800" spc="-135" dirty="0">
                <a:latin typeface="Georgia"/>
                <a:cs typeface="Georgia"/>
              </a:rPr>
              <a:t>28)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buClr>
                <a:srgbClr val="0AD0D9"/>
              </a:buClr>
              <a:buFont typeface="Arial"/>
              <a:buChar char=""/>
            </a:pPr>
            <a:endParaRPr sz="3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spc="-20" dirty="0">
                <a:latin typeface="Georgia"/>
                <a:cs typeface="Georgia"/>
              </a:rPr>
              <a:t>Complete </a:t>
            </a:r>
            <a:r>
              <a:rPr sz="2800" spc="-65" dirty="0">
                <a:latin typeface="Georgia"/>
                <a:cs typeface="Georgia"/>
              </a:rPr>
              <a:t>remission:CR </a:t>
            </a:r>
            <a:r>
              <a:rPr sz="2800" spc="-55" dirty="0">
                <a:latin typeface="Georgia"/>
                <a:cs typeface="Georgia"/>
              </a:rPr>
              <a:t>is</a:t>
            </a:r>
            <a:r>
              <a:rPr sz="2800" spc="-100" dirty="0">
                <a:latin typeface="Georgia"/>
                <a:cs typeface="Georgia"/>
              </a:rPr>
              <a:t> </a:t>
            </a:r>
            <a:r>
              <a:rPr sz="2800" spc="-20" dirty="0">
                <a:latin typeface="Georgia"/>
                <a:cs typeface="Georgia"/>
              </a:rPr>
              <a:t>defined-</a:t>
            </a:r>
            <a:endParaRPr sz="2800">
              <a:latin typeface="Georgia"/>
              <a:cs typeface="Georgia"/>
            </a:endParaRPr>
          </a:p>
          <a:p>
            <a:pPr marL="287020" indent="-274320">
              <a:lnSpc>
                <a:spcPct val="100000"/>
              </a:lnSpc>
              <a:spcBef>
                <a:spcPts val="340"/>
              </a:spcBef>
              <a:buClr>
                <a:srgbClr val="0AD0D9"/>
              </a:buClr>
              <a:buSzPct val="94642"/>
              <a:buFont typeface="Arial"/>
              <a:buChar char=""/>
              <a:tabLst>
                <a:tab pos="287020" algn="l"/>
              </a:tabLst>
            </a:pPr>
            <a:r>
              <a:rPr sz="2800" spc="-45" dirty="0">
                <a:latin typeface="Georgia"/>
                <a:cs typeface="Georgia"/>
              </a:rPr>
              <a:t>Blood </a:t>
            </a:r>
            <a:r>
              <a:rPr sz="2800" spc="-30" dirty="0">
                <a:latin typeface="Georgia"/>
                <a:cs typeface="Georgia"/>
              </a:rPr>
              <a:t>neutrophil </a:t>
            </a:r>
            <a:r>
              <a:rPr sz="2800" spc="-15" dirty="0">
                <a:latin typeface="Georgia"/>
                <a:cs typeface="Georgia"/>
              </a:rPr>
              <a:t>count</a:t>
            </a:r>
            <a:r>
              <a:rPr sz="2800" spc="15" dirty="0">
                <a:latin typeface="Georgia"/>
                <a:cs typeface="Georgia"/>
              </a:rPr>
              <a:t> </a:t>
            </a:r>
            <a:r>
              <a:rPr sz="2800" spc="-195" dirty="0">
                <a:latin typeface="Georgia"/>
                <a:cs typeface="Georgia"/>
              </a:rPr>
              <a:t>-1000/L</a:t>
            </a:r>
            <a:endParaRPr sz="2800">
              <a:latin typeface="Georgia"/>
              <a:cs typeface="Georgia"/>
            </a:endParaRPr>
          </a:p>
          <a:p>
            <a:pPr marL="287020" indent="-274320">
              <a:lnSpc>
                <a:spcPct val="100000"/>
              </a:lnSpc>
              <a:spcBef>
                <a:spcPts val="335"/>
              </a:spcBef>
              <a:buClr>
                <a:srgbClr val="0AD0D9"/>
              </a:buClr>
              <a:buSzPct val="94642"/>
              <a:buFont typeface="Arial"/>
              <a:buChar char=""/>
              <a:tabLst>
                <a:tab pos="287020" algn="l"/>
              </a:tabLst>
            </a:pPr>
            <a:r>
              <a:rPr sz="2800" spc="-30" dirty="0">
                <a:latin typeface="Georgia"/>
                <a:cs typeface="Georgia"/>
              </a:rPr>
              <a:t>Platelet </a:t>
            </a:r>
            <a:r>
              <a:rPr sz="2800" spc="-15" dirty="0">
                <a:latin typeface="Georgia"/>
                <a:cs typeface="Georgia"/>
              </a:rPr>
              <a:t>count</a:t>
            </a:r>
            <a:r>
              <a:rPr sz="2800" spc="-135" dirty="0">
                <a:latin typeface="Georgia"/>
                <a:cs typeface="Georgia"/>
              </a:rPr>
              <a:t> </a:t>
            </a:r>
            <a:r>
              <a:rPr sz="2800" spc="-185" dirty="0">
                <a:latin typeface="Georgia"/>
                <a:cs typeface="Georgia"/>
              </a:rPr>
              <a:t>100,000/L.</a:t>
            </a:r>
            <a:endParaRPr sz="2800">
              <a:latin typeface="Georgia"/>
              <a:cs typeface="Georgia"/>
            </a:endParaRPr>
          </a:p>
          <a:p>
            <a:pPr marL="287020" indent="-274320">
              <a:lnSpc>
                <a:spcPct val="100000"/>
              </a:lnSpc>
              <a:spcBef>
                <a:spcPts val="335"/>
              </a:spcBef>
              <a:buClr>
                <a:srgbClr val="0AD0D9"/>
              </a:buClr>
              <a:buSzPct val="94642"/>
              <a:buFont typeface="Arial"/>
              <a:buChar char=""/>
              <a:tabLst>
                <a:tab pos="287020" algn="l"/>
              </a:tabLst>
            </a:pPr>
            <a:r>
              <a:rPr sz="2800" spc="-25" dirty="0">
                <a:latin typeface="Georgia"/>
                <a:cs typeface="Georgia"/>
              </a:rPr>
              <a:t>Circulating </a:t>
            </a:r>
            <a:r>
              <a:rPr sz="2800" spc="-45" dirty="0">
                <a:latin typeface="Georgia"/>
                <a:cs typeface="Georgia"/>
              </a:rPr>
              <a:t>blasts -</a:t>
            </a:r>
            <a:r>
              <a:rPr sz="2800" spc="65" dirty="0">
                <a:latin typeface="Georgia"/>
                <a:cs typeface="Georgia"/>
              </a:rPr>
              <a:t> </a:t>
            </a:r>
            <a:r>
              <a:rPr sz="2800" spc="-30" dirty="0">
                <a:latin typeface="Georgia"/>
                <a:cs typeface="Georgia"/>
              </a:rPr>
              <a:t>absent.</a:t>
            </a:r>
            <a:endParaRPr sz="2800">
              <a:latin typeface="Georgia"/>
              <a:cs typeface="Georgia"/>
            </a:endParaRPr>
          </a:p>
          <a:p>
            <a:pPr marL="287020" indent="-274320">
              <a:lnSpc>
                <a:spcPct val="100000"/>
              </a:lnSpc>
              <a:spcBef>
                <a:spcPts val="340"/>
              </a:spcBef>
              <a:buClr>
                <a:srgbClr val="0AD0D9"/>
              </a:buClr>
              <a:buSzPct val="94642"/>
              <a:buFont typeface="Arial"/>
              <a:buChar char=""/>
              <a:tabLst>
                <a:tab pos="287020" algn="l"/>
              </a:tabLst>
            </a:pPr>
            <a:r>
              <a:rPr sz="2800" spc="-20" dirty="0">
                <a:latin typeface="Georgia"/>
                <a:cs typeface="Georgia"/>
              </a:rPr>
              <a:t>The bone </a:t>
            </a:r>
            <a:r>
              <a:rPr sz="2800" spc="-70" dirty="0">
                <a:latin typeface="Georgia"/>
                <a:cs typeface="Georgia"/>
              </a:rPr>
              <a:t>marrow </a:t>
            </a:r>
            <a:r>
              <a:rPr sz="2800" spc="-130" dirty="0">
                <a:latin typeface="Georgia"/>
                <a:cs typeface="Georgia"/>
              </a:rPr>
              <a:t>&lt;5%</a:t>
            </a:r>
            <a:r>
              <a:rPr sz="2800" spc="35" dirty="0">
                <a:latin typeface="Georgia"/>
                <a:cs typeface="Georgia"/>
              </a:rPr>
              <a:t> </a:t>
            </a:r>
            <a:r>
              <a:rPr sz="2800" spc="-45" dirty="0">
                <a:latin typeface="Georgia"/>
                <a:cs typeface="Georgia"/>
              </a:rPr>
              <a:t>blasts</a:t>
            </a:r>
            <a:endParaRPr sz="2800">
              <a:latin typeface="Georgia"/>
              <a:cs typeface="Georgia"/>
            </a:endParaRPr>
          </a:p>
          <a:p>
            <a:pPr marL="287020" indent="-274320">
              <a:lnSpc>
                <a:spcPct val="100000"/>
              </a:lnSpc>
              <a:spcBef>
                <a:spcPts val="335"/>
              </a:spcBef>
              <a:buClr>
                <a:srgbClr val="0AD0D9"/>
              </a:buClr>
              <a:buSzPct val="94642"/>
              <a:buFont typeface="Arial"/>
              <a:buChar char=""/>
              <a:tabLst>
                <a:tab pos="287020" algn="l"/>
              </a:tabLst>
            </a:pPr>
            <a:r>
              <a:rPr sz="2800" spc="-35" dirty="0">
                <a:latin typeface="Georgia"/>
                <a:cs typeface="Georgia"/>
              </a:rPr>
              <a:t>Auer </a:t>
            </a:r>
            <a:r>
              <a:rPr sz="2800" spc="-55" dirty="0">
                <a:latin typeface="Georgia"/>
                <a:cs typeface="Georgia"/>
              </a:rPr>
              <a:t>rods</a:t>
            </a:r>
            <a:r>
              <a:rPr sz="2800" spc="-105" dirty="0">
                <a:latin typeface="Georgia"/>
                <a:cs typeface="Georgia"/>
              </a:rPr>
              <a:t> </a:t>
            </a:r>
            <a:r>
              <a:rPr sz="2800" spc="-35" dirty="0">
                <a:latin typeface="Georgia"/>
                <a:cs typeface="Georgia"/>
              </a:rPr>
              <a:t>-absent.</a:t>
            </a:r>
            <a:endParaRPr sz="2800">
              <a:latin typeface="Georgia"/>
              <a:cs typeface="Georgia"/>
            </a:endParaRPr>
          </a:p>
          <a:p>
            <a:pPr marL="287020" indent="-274320">
              <a:lnSpc>
                <a:spcPct val="100000"/>
              </a:lnSpc>
              <a:spcBef>
                <a:spcPts val="335"/>
              </a:spcBef>
              <a:buClr>
                <a:srgbClr val="0AD0D9"/>
              </a:buClr>
              <a:buSzPct val="94642"/>
              <a:buFont typeface="Arial"/>
              <a:buChar char=""/>
              <a:tabLst>
                <a:tab pos="287020" algn="l"/>
              </a:tabLst>
            </a:pPr>
            <a:r>
              <a:rPr sz="2800" spc="-55" dirty="0">
                <a:latin typeface="Georgia"/>
                <a:cs typeface="Georgia"/>
              </a:rPr>
              <a:t>Extramedullary </a:t>
            </a:r>
            <a:r>
              <a:rPr sz="2800" spc="-35" dirty="0">
                <a:latin typeface="Georgia"/>
                <a:cs typeface="Georgia"/>
              </a:rPr>
              <a:t>leukemia</a:t>
            </a:r>
            <a:r>
              <a:rPr sz="2800" spc="15" dirty="0">
                <a:latin typeface="Georgia"/>
                <a:cs typeface="Georgia"/>
              </a:rPr>
              <a:t> </a:t>
            </a:r>
            <a:r>
              <a:rPr sz="2800" spc="-35" dirty="0">
                <a:latin typeface="Georgia"/>
                <a:cs typeface="Georgia"/>
              </a:rPr>
              <a:t>-absent</a:t>
            </a:r>
            <a:endParaRPr sz="2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828" y="0"/>
            <a:ext cx="914559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426465"/>
            <a:ext cx="377952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500" spc="-375" dirty="0">
                <a:solidFill>
                  <a:srgbClr val="04607A"/>
                </a:solidFill>
              </a:rPr>
              <a:t>AML</a:t>
            </a:r>
            <a:r>
              <a:rPr sz="4500" spc="-505" dirty="0">
                <a:solidFill>
                  <a:srgbClr val="04607A"/>
                </a:solidFill>
              </a:rPr>
              <a:t> </a:t>
            </a:r>
            <a:r>
              <a:rPr sz="4500" spc="-500" dirty="0">
                <a:solidFill>
                  <a:srgbClr val="04607A"/>
                </a:solidFill>
              </a:rPr>
              <a:t>Treatment:  </a:t>
            </a:r>
            <a:r>
              <a:rPr sz="4500" spc="-425" dirty="0">
                <a:solidFill>
                  <a:srgbClr val="FF0000"/>
                </a:solidFill>
              </a:rPr>
              <a:t>Consolidation</a:t>
            </a:r>
            <a:endParaRPr sz="4500"/>
          </a:p>
        </p:txBody>
      </p:sp>
      <p:sp>
        <p:nvSpPr>
          <p:cNvPr id="4" name="object 4"/>
          <p:cNvSpPr txBox="1"/>
          <p:nvPr/>
        </p:nvSpPr>
        <p:spPr>
          <a:xfrm>
            <a:off x="78739" y="2504058"/>
            <a:ext cx="8430260" cy="3439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latin typeface="Georgia"/>
                <a:cs typeface="Georgia"/>
              </a:rPr>
              <a:t>Following </a:t>
            </a:r>
            <a:r>
              <a:rPr sz="2800" spc="-20" dirty="0">
                <a:latin typeface="Georgia"/>
                <a:cs typeface="Georgia"/>
              </a:rPr>
              <a:t>induction into </a:t>
            </a:r>
            <a:r>
              <a:rPr sz="2800" spc="-25" dirty="0">
                <a:latin typeface="Georgia"/>
                <a:cs typeface="Georgia"/>
              </a:rPr>
              <a:t>Complete</a:t>
            </a:r>
            <a:r>
              <a:rPr sz="2800" dirty="0">
                <a:latin typeface="Georgia"/>
                <a:cs typeface="Georgia"/>
              </a:rPr>
              <a:t> </a:t>
            </a:r>
            <a:r>
              <a:rPr sz="2800" spc="-65" dirty="0">
                <a:latin typeface="Georgia"/>
                <a:cs typeface="Georgia"/>
              </a:rPr>
              <a:t>Remission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050">
              <a:latin typeface="Times New Roman"/>
              <a:cs typeface="Times New Roman"/>
            </a:endParaRPr>
          </a:p>
          <a:p>
            <a:pPr marL="287020" marR="82550" indent="-274320">
              <a:lnSpc>
                <a:spcPct val="100000"/>
              </a:lnSpc>
              <a:spcBef>
                <a:spcPts val="5"/>
              </a:spcBef>
              <a:buClr>
                <a:srgbClr val="0AD0D9"/>
              </a:buClr>
              <a:buSzPct val="94642"/>
              <a:buFont typeface="Arial"/>
              <a:buChar char=""/>
              <a:tabLst>
                <a:tab pos="287020" algn="l"/>
              </a:tabLst>
            </a:pPr>
            <a:r>
              <a:rPr sz="2800" spc="-140" dirty="0">
                <a:latin typeface="Georgia"/>
                <a:cs typeface="Georgia"/>
              </a:rPr>
              <a:t>3-4 </a:t>
            </a:r>
            <a:r>
              <a:rPr sz="2800" spc="-30" dirty="0">
                <a:latin typeface="Georgia"/>
                <a:cs typeface="Georgia"/>
              </a:rPr>
              <a:t>cycles </a:t>
            </a:r>
            <a:r>
              <a:rPr sz="2800" spc="-25" dirty="0">
                <a:latin typeface="Georgia"/>
                <a:cs typeface="Georgia"/>
              </a:rPr>
              <a:t>of high </a:t>
            </a:r>
            <a:r>
              <a:rPr sz="2800" spc="-35" dirty="0">
                <a:latin typeface="Georgia"/>
                <a:cs typeface="Georgia"/>
              </a:rPr>
              <a:t>dose </a:t>
            </a:r>
            <a:r>
              <a:rPr sz="2800" spc="-20" dirty="0">
                <a:latin typeface="Georgia"/>
                <a:cs typeface="Georgia"/>
              </a:rPr>
              <a:t>cytosine </a:t>
            </a:r>
            <a:r>
              <a:rPr sz="2800" spc="-45" dirty="0">
                <a:latin typeface="Georgia"/>
                <a:cs typeface="Georgia"/>
              </a:rPr>
              <a:t>arabinoside </a:t>
            </a:r>
            <a:r>
              <a:rPr sz="2800" spc="-110" dirty="0">
                <a:latin typeface="Georgia"/>
                <a:cs typeface="Georgia"/>
              </a:rPr>
              <a:t>(HiDAC)  </a:t>
            </a:r>
            <a:r>
              <a:rPr sz="2800" spc="-45" dirty="0">
                <a:latin typeface="Georgia"/>
                <a:cs typeface="Georgia"/>
              </a:rPr>
              <a:t>administered </a:t>
            </a:r>
            <a:r>
              <a:rPr sz="2800" spc="-55" dirty="0">
                <a:latin typeface="Georgia"/>
                <a:cs typeface="Georgia"/>
              </a:rPr>
              <a:t>approximately </a:t>
            </a:r>
            <a:r>
              <a:rPr sz="2800" spc="-45" dirty="0">
                <a:latin typeface="Georgia"/>
                <a:cs typeface="Georgia"/>
              </a:rPr>
              <a:t>every </a:t>
            </a:r>
            <a:r>
              <a:rPr sz="2800" spc="-90" dirty="0">
                <a:latin typeface="Georgia"/>
                <a:cs typeface="Georgia"/>
              </a:rPr>
              <a:t>5-6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spc="-40" dirty="0">
                <a:latin typeface="Georgia"/>
                <a:cs typeface="Georgia"/>
              </a:rPr>
              <a:t>weeks</a:t>
            </a:r>
            <a:endParaRPr sz="2800">
              <a:latin typeface="Georgia"/>
              <a:cs typeface="Georgia"/>
            </a:endParaRPr>
          </a:p>
          <a:p>
            <a:pPr marL="2498090">
              <a:lnSpc>
                <a:spcPct val="100000"/>
              </a:lnSpc>
              <a:spcBef>
                <a:spcPts val="670"/>
              </a:spcBef>
            </a:pPr>
            <a:r>
              <a:rPr sz="2800" b="1" spc="35" dirty="0">
                <a:latin typeface="Arial"/>
                <a:cs typeface="Arial"/>
              </a:rPr>
              <a:t>OR</a:t>
            </a:r>
            <a:endParaRPr sz="2800">
              <a:latin typeface="Arial"/>
              <a:cs typeface="Arial"/>
            </a:endParaRPr>
          </a:p>
          <a:p>
            <a:pPr marL="279400" marR="5080" indent="-266700">
              <a:lnSpc>
                <a:spcPts val="4029"/>
              </a:lnSpc>
              <a:spcBef>
                <a:spcPts val="250"/>
              </a:spcBef>
              <a:buClr>
                <a:srgbClr val="0AD0D9"/>
              </a:buClr>
              <a:buSzPct val="94642"/>
              <a:buFont typeface="Arial"/>
              <a:buChar char=""/>
              <a:tabLst>
                <a:tab pos="287020" algn="l"/>
                <a:tab pos="6840855" algn="l"/>
              </a:tabLst>
            </a:pPr>
            <a:r>
              <a:rPr sz="2800" spc="-60" dirty="0">
                <a:latin typeface="Georgia"/>
                <a:cs typeface="Georgia"/>
              </a:rPr>
              <a:t>Bon</a:t>
            </a:r>
            <a:r>
              <a:rPr sz="2800" spc="-45" dirty="0">
                <a:latin typeface="Georgia"/>
                <a:cs typeface="Georgia"/>
              </a:rPr>
              <a:t>e </a:t>
            </a:r>
            <a:r>
              <a:rPr sz="2800" spc="-80" dirty="0">
                <a:latin typeface="Georgia"/>
                <a:cs typeface="Georgia"/>
              </a:rPr>
              <a:t>ma</a:t>
            </a:r>
            <a:r>
              <a:rPr sz="2800" spc="-55" dirty="0">
                <a:latin typeface="Georgia"/>
                <a:cs typeface="Georgia"/>
              </a:rPr>
              <a:t>r</a:t>
            </a:r>
            <a:r>
              <a:rPr sz="2800" spc="-114" dirty="0">
                <a:latin typeface="Georgia"/>
                <a:cs typeface="Georgia"/>
              </a:rPr>
              <a:t>r</a:t>
            </a:r>
            <a:r>
              <a:rPr sz="2800" spc="-65" dirty="0">
                <a:latin typeface="Georgia"/>
                <a:cs typeface="Georgia"/>
              </a:rPr>
              <a:t>o</a:t>
            </a:r>
            <a:r>
              <a:rPr sz="2800" spc="-20" dirty="0">
                <a:latin typeface="Georgia"/>
                <a:cs typeface="Georgia"/>
              </a:rPr>
              <a:t>w</a:t>
            </a:r>
            <a:r>
              <a:rPr sz="2800" spc="-5" dirty="0">
                <a:latin typeface="Georgia"/>
                <a:cs typeface="Georgia"/>
              </a:rPr>
              <a:t> </a:t>
            </a:r>
            <a:r>
              <a:rPr sz="2800" spc="-35" dirty="0">
                <a:latin typeface="Georgia"/>
                <a:cs typeface="Georgia"/>
              </a:rPr>
              <a:t>(peri</a:t>
            </a:r>
            <a:r>
              <a:rPr sz="2800" spc="-60" dirty="0">
                <a:latin typeface="Georgia"/>
                <a:cs typeface="Georgia"/>
              </a:rPr>
              <a:t>p</a:t>
            </a:r>
            <a:r>
              <a:rPr sz="2800" spc="-35" dirty="0">
                <a:latin typeface="Georgia"/>
                <a:cs typeface="Georgia"/>
              </a:rPr>
              <a:t>he</a:t>
            </a:r>
            <a:r>
              <a:rPr sz="2800" spc="-80" dirty="0">
                <a:latin typeface="Georgia"/>
                <a:cs typeface="Georgia"/>
              </a:rPr>
              <a:t>r</a:t>
            </a:r>
            <a:r>
              <a:rPr sz="2800" spc="-45" dirty="0">
                <a:latin typeface="Georgia"/>
                <a:cs typeface="Georgia"/>
              </a:rPr>
              <a:t>al</a:t>
            </a:r>
            <a:r>
              <a:rPr sz="2800" spc="3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blo</a:t>
            </a:r>
            <a:r>
              <a:rPr sz="2800" spc="-20" dirty="0">
                <a:latin typeface="Georgia"/>
                <a:cs typeface="Georgia"/>
              </a:rPr>
              <a:t>od </a:t>
            </a:r>
            <a:r>
              <a:rPr sz="2800" spc="-35" dirty="0">
                <a:latin typeface="Georgia"/>
                <a:cs typeface="Georgia"/>
              </a:rPr>
              <a:t>s</a:t>
            </a:r>
            <a:r>
              <a:rPr sz="2800" spc="-70" dirty="0">
                <a:latin typeface="Georgia"/>
                <a:cs typeface="Georgia"/>
              </a:rPr>
              <a:t>t</a:t>
            </a:r>
            <a:r>
              <a:rPr sz="2800" spc="-30" dirty="0">
                <a:latin typeface="Georgia"/>
                <a:cs typeface="Georgia"/>
              </a:rPr>
              <a:t>em</a:t>
            </a:r>
            <a:r>
              <a:rPr sz="2800" spc="-85" dirty="0">
                <a:latin typeface="Georgia"/>
                <a:cs typeface="Georgia"/>
              </a:rPr>
              <a:t> </a:t>
            </a:r>
            <a:r>
              <a:rPr sz="2800" spc="-40" dirty="0">
                <a:latin typeface="Georgia"/>
                <a:cs typeface="Georgia"/>
              </a:rPr>
              <a:t>c</a:t>
            </a:r>
            <a:r>
              <a:rPr sz="2800" spc="-20" dirty="0">
                <a:latin typeface="Georgia"/>
                <a:cs typeface="Georgia"/>
              </a:rPr>
              <a:t>el</a:t>
            </a:r>
            <a:r>
              <a:rPr sz="2800" spc="-25" dirty="0">
                <a:latin typeface="Georgia"/>
                <a:cs typeface="Georgia"/>
              </a:rPr>
              <a:t>l</a:t>
            </a:r>
            <a:r>
              <a:rPr sz="2800" spc="-20" dirty="0">
                <a:latin typeface="Georgia"/>
                <a:cs typeface="Georgia"/>
              </a:rPr>
              <a:t>)</a:t>
            </a:r>
            <a:r>
              <a:rPr sz="2800" dirty="0">
                <a:latin typeface="Georgia"/>
                <a:cs typeface="Georgia"/>
              </a:rPr>
              <a:t>	</a:t>
            </a:r>
            <a:r>
              <a:rPr sz="2800" spc="-30" dirty="0">
                <a:latin typeface="Georgia"/>
                <a:cs typeface="Georgia"/>
              </a:rPr>
              <a:t>t</a:t>
            </a:r>
            <a:r>
              <a:rPr sz="2800" spc="-90" dirty="0">
                <a:latin typeface="Georgia"/>
                <a:cs typeface="Georgia"/>
              </a:rPr>
              <a:t>r</a:t>
            </a:r>
            <a:r>
              <a:rPr sz="2800" spc="-50" dirty="0">
                <a:latin typeface="Georgia"/>
                <a:cs typeface="Georgia"/>
              </a:rPr>
              <a:t>ansp</a:t>
            </a:r>
            <a:r>
              <a:rPr sz="2800" spc="-45" dirty="0">
                <a:latin typeface="Georgia"/>
                <a:cs typeface="Georgia"/>
              </a:rPr>
              <a:t>l</a:t>
            </a:r>
            <a:r>
              <a:rPr sz="2800" spc="-20" dirty="0">
                <a:latin typeface="Georgia"/>
                <a:cs typeface="Georgia"/>
              </a:rPr>
              <a:t>ant  </a:t>
            </a:r>
            <a:r>
              <a:rPr sz="2800" spc="-30" dirty="0">
                <a:latin typeface="Georgia"/>
                <a:cs typeface="Georgia"/>
              </a:rPr>
              <a:t>(Depends </a:t>
            </a:r>
            <a:r>
              <a:rPr sz="2800" spc="-15" dirty="0">
                <a:latin typeface="Georgia"/>
                <a:cs typeface="Georgia"/>
              </a:rPr>
              <a:t>on </a:t>
            </a:r>
            <a:r>
              <a:rPr sz="2800" spc="-35" dirty="0">
                <a:latin typeface="Georgia"/>
                <a:cs typeface="Georgia"/>
              </a:rPr>
              <a:t>degree </a:t>
            </a:r>
            <a:r>
              <a:rPr sz="2800" spc="-25" dirty="0">
                <a:latin typeface="Georgia"/>
                <a:cs typeface="Georgia"/>
              </a:rPr>
              <a:t>of</a:t>
            </a:r>
            <a:r>
              <a:rPr sz="2800" spc="-185" dirty="0">
                <a:latin typeface="Georgia"/>
                <a:cs typeface="Georgia"/>
              </a:rPr>
              <a:t> </a:t>
            </a:r>
            <a:r>
              <a:rPr sz="2800" spc="-50" dirty="0">
                <a:latin typeface="Georgia"/>
                <a:cs typeface="Georgia"/>
              </a:rPr>
              <a:t>risk)</a:t>
            </a:r>
            <a:endParaRPr sz="2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828" y="0"/>
            <a:ext cx="914559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426465"/>
            <a:ext cx="366141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335" dirty="0">
                <a:solidFill>
                  <a:srgbClr val="FF0000"/>
                </a:solidFill>
              </a:rPr>
              <a:t>AML-M3 or</a:t>
            </a:r>
            <a:r>
              <a:rPr sz="4500" spc="-595" dirty="0">
                <a:solidFill>
                  <a:srgbClr val="FF0000"/>
                </a:solidFill>
              </a:rPr>
              <a:t> </a:t>
            </a:r>
            <a:r>
              <a:rPr sz="4500" spc="-495" dirty="0">
                <a:solidFill>
                  <a:srgbClr val="FF0000"/>
                </a:solidFill>
              </a:rPr>
              <a:t>APL</a:t>
            </a:r>
            <a:endParaRPr sz="4500"/>
          </a:p>
        </p:txBody>
      </p:sp>
      <p:sp>
        <p:nvSpPr>
          <p:cNvPr id="4" name="object 4"/>
          <p:cNvSpPr txBox="1"/>
          <p:nvPr/>
        </p:nvSpPr>
        <p:spPr>
          <a:xfrm>
            <a:off x="78739" y="1415542"/>
            <a:ext cx="8496935" cy="545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95"/>
              </a:spcBef>
              <a:buClr>
                <a:srgbClr val="0AD0D9"/>
              </a:buClr>
              <a:buSzPct val="94642"/>
              <a:buFont typeface="Arial"/>
              <a:buChar char=""/>
              <a:tabLst>
                <a:tab pos="287020" algn="l"/>
              </a:tabLst>
            </a:pPr>
            <a:r>
              <a:rPr sz="2800" u="heavy" spc="-1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Acute </a:t>
            </a:r>
            <a:r>
              <a:rPr sz="2800" u="heavy" spc="-3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Promyelocytic </a:t>
            </a:r>
            <a:r>
              <a:rPr sz="2800" u="heavy" spc="-4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Leukemia </a:t>
            </a:r>
            <a:r>
              <a:rPr sz="2800" u="heavy" spc="-7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(APL</a:t>
            </a:r>
            <a:r>
              <a:rPr sz="2800" u="heavy" spc="-5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 </a:t>
            </a:r>
            <a:r>
              <a:rPr sz="2800" u="heavy" spc="-125" dirty="0">
                <a:uFill>
                  <a:solidFill>
                    <a:srgbClr val="000000"/>
                  </a:solidFill>
                </a:uFill>
                <a:latin typeface="Georgia"/>
                <a:cs typeface="Georgia"/>
              </a:rPr>
              <a:t>M3)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"/>
            </a:pPr>
            <a:endParaRPr sz="3900">
              <a:latin typeface="Times New Roman"/>
              <a:cs typeface="Times New Roman"/>
            </a:endParaRPr>
          </a:p>
          <a:p>
            <a:pPr marL="287020" marR="390525" indent="-274320">
              <a:lnSpc>
                <a:spcPts val="3460"/>
              </a:lnSpc>
              <a:buClr>
                <a:srgbClr val="0AD0D9"/>
              </a:buClr>
              <a:buSzPct val="93750"/>
              <a:buFont typeface="Arial"/>
              <a:buChar char=""/>
              <a:tabLst>
                <a:tab pos="287020" algn="l"/>
              </a:tabLst>
            </a:pPr>
            <a:r>
              <a:rPr sz="3200" spc="-75" dirty="0">
                <a:latin typeface="Georgia"/>
                <a:cs typeface="Georgia"/>
              </a:rPr>
              <a:t>Blasts </a:t>
            </a:r>
            <a:r>
              <a:rPr sz="3200" spc="-40" dirty="0">
                <a:latin typeface="Georgia"/>
                <a:cs typeface="Georgia"/>
              </a:rPr>
              <a:t>and promyelocytes </a:t>
            </a:r>
            <a:r>
              <a:rPr sz="3200" spc="-50" dirty="0">
                <a:latin typeface="Georgia"/>
                <a:cs typeface="Georgia"/>
              </a:rPr>
              <a:t>heavily </a:t>
            </a:r>
            <a:r>
              <a:rPr sz="3200" spc="-85" dirty="0">
                <a:latin typeface="Georgia"/>
                <a:cs typeface="Georgia"/>
              </a:rPr>
              <a:t>granulated,  </a:t>
            </a:r>
            <a:r>
              <a:rPr sz="3200" spc="-40" dirty="0">
                <a:latin typeface="Georgia"/>
                <a:cs typeface="Georgia"/>
              </a:rPr>
              <a:t>Auer </a:t>
            </a:r>
            <a:r>
              <a:rPr sz="3200" spc="-65" dirty="0">
                <a:latin typeface="Georgia"/>
                <a:cs typeface="Georgia"/>
              </a:rPr>
              <a:t>rods </a:t>
            </a:r>
            <a:r>
              <a:rPr sz="3200" spc="-25" dirty="0">
                <a:latin typeface="Georgia"/>
                <a:cs typeface="Georgia"/>
              </a:rPr>
              <a:t>often</a:t>
            </a:r>
            <a:r>
              <a:rPr sz="3200" spc="-254" dirty="0">
                <a:latin typeface="Georgia"/>
                <a:cs typeface="Georgia"/>
              </a:rPr>
              <a:t> </a:t>
            </a:r>
            <a:r>
              <a:rPr sz="3200" spc="-30" dirty="0">
                <a:latin typeface="Georgia"/>
                <a:cs typeface="Georgia"/>
              </a:rPr>
              <a:t>abundant</a:t>
            </a:r>
            <a:endParaRPr sz="32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har char=""/>
            </a:pPr>
            <a:endParaRPr sz="4300">
              <a:latin typeface="Times New Roman"/>
              <a:cs typeface="Times New Roman"/>
            </a:endParaRPr>
          </a:p>
          <a:p>
            <a:pPr marL="287020" marR="81915" indent="-274320">
              <a:lnSpc>
                <a:spcPts val="3460"/>
              </a:lnSpc>
              <a:buClr>
                <a:srgbClr val="0AD0D9"/>
              </a:buClr>
              <a:buSzPct val="93750"/>
              <a:buFont typeface="Arial"/>
              <a:buChar char=""/>
              <a:tabLst>
                <a:tab pos="388620" algn="l"/>
                <a:tab pos="389255" algn="l"/>
              </a:tabLst>
            </a:pPr>
            <a:r>
              <a:rPr sz="3200" spc="-40" dirty="0">
                <a:latin typeface="Georgia"/>
                <a:cs typeface="Georgia"/>
              </a:rPr>
              <a:t>Disseminated </a:t>
            </a:r>
            <a:r>
              <a:rPr sz="3200" spc="-60" dirty="0">
                <a:latin typeface="Georgia"/>
                <a:cs typeface="Georgia"/>
              </a:rPr>
              <a:t>intravascular </a:t>
            </a:r>
            <a:r>
              <a:rPr sz="3200" spc="-25" dirty="0">
                <a:latin typeface="Georgia"/>
                <a:cs typeface="Georgia"/>
              </a:rPr>
              <a:t>coagulation </a:t>
            </a:r>
            <a:r>
              <a:rPr sz="3200" spc="-35" dirty="0">
                <a:latin typeface="Georgia"/>
                <a:cs typeface="Georgia"/>
              </a:rPr>
              <a:t>(DIC)  </a:t>
            </a:r>
            <a:r>
              <a:rPr sz="3200" spc="-25" dirty="0">
                <a:latin typeface="Georgia"/>
                <a:cs typeface="Georgia"/>
              </a:rPr>
              <a:t>common</a:t>
            </a:r>
            <a:endParaRPr sz="32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"/>
            </a:pPr>
            <a:endParaRPr sz="3950">
              <a:latin typeface="Times New Roman"/>
              <a:cs typeface="Times New Roman"/>
            </a:endParaRPr>
          </a:p>
          <a:p>
            <a:pPr marL="104139" marR="5080" indent="-91440">
              <a:lnSpc>
                <a:spcPct val="100000"/>
              </a:lnSpc>
              <a:spcBef>
                <a:spcPts val="5"/>
              </a:spcBef>
              <a:buClr>
                <a:srgbClr val="0AD0D9"/>
              </a:buClr>
              <a:buSzPct val="93750"/>
              <a:buFont typeface="Arial"/>
              <a:buChar char=""/>
              <a:tabLst>
                <a:tab pos="380365" algn="l"/>
                <a:tab pos="2543175" algn="l"/>
              </a:tabLst>
            </a:pPr>
            <a:r>
              <a:rPr sz="3200" spc="-55" dirty="0">
                <a:latin typeface="Georgia"/>
                <a:cs typeface="Georgia"/>
              </a:rPr>
              <a:t>Treatment differs from </a:t>
            </a:r>
            <a:r>
              <a:rPr sz="3200" spc="-40" dirty="0">
                <a:latin typeface="Georgia"/>
                <a:cs typeface="Georgia"/>
              </a:rPr>
              <a:t>all </a:t>
            </a:r>
            <a:r>
              <a:rPr sz="3200" spc="-15" dirty="0">
                <a:latin typeface="Georgia"/>
                <a:cs typeface="Georgia"/>
              </a:rPr>
              <a:t>other </a:t>
            </a:r>
            <a:r>
              <a:rPr sz="3200" spc="-75" dirty="0">
                <a:latin typeface="Georgia"/>
                <a:cs typeface="Georgia"/>
              </a:rPr>
              <a:t>AML </a:t>
            </a:r>
            <a:r>
              <a:rPr sz="3200" spc="-575" dirty="0">
                <a:latin typeface="Georgia"/>
                <a:cs typeface="Georgia"/>
              </a:rPr>
              <a:t>subtypes  </a:t>
            </a:r>
            <a:r>
              <a:rPr sz="3200" spc="-25" dirty="0">
                <a:latin typeface="Georgia"/>
                <a:cs typeface="Georgia"/>
              </a:rPr>
              <a:t>once</a:t>
            </a:r>
            <a:r>
              <a:rPr sz="3200" spc="-40" dirty="0">
                <a:latin typeface="Georgia"/>
                <a:cs typeface="Georgia"/>
              </a:rPr>
              <a:t> </a:t>
            </a:r>
            <a:r>
              <a:rPr sz="3200" spc="-35" dirty="0">
                <a:latin typeface="Georgia"/>
                <a:cs typeface="Georgia"/>
              </a:rPr>
              <a:t>had</a:t>
            </a:r>
            <a:r>
              <a:rPr sz="3200" spc="10" dirty="0">
                <a:latin typeface="Georgia"/>
                <a:cs typeface="Georgia"/>
              </a:rPr>
              <a:t> </a:t>
            </a:r>
            <a:r>
              <a:rPr sz="3200" spc="-5" dirty="0">
                <a:latin typeface="Georgia"/>
                <a:cs typeface="Georgia"/>
              </a:rPr>
              <a:t>the	</a:t>
            </a:r>
            <a:r>
              <a:rPr sz="3200" spc="-50" dirty="0">
                <a:latin typeface="Georgia"/>
                <a:cs typeface="Georgia"/>
              </a:rPr>
              <a:t>worst </a:t>
            </a:r>
            <a:r>
              <a:rPr sz="3200" spc="-45" dirty="0">
                <a:latin typeface="Georgia"/>
                <a:cs typeface="Georgia"/>
              </a:rPr>
              <a:t>prognosis </a:t>
            </a:r>
            <a:r>
              <a:rPr sz="3200" spc="-40" dirty="0">
                <a:latin typeface="Georgia"/>
                <a:cs typeface="Georgia"/>
              </a:rPr>
              <a:t>now </a:t>
            </a:r>
            <a:r>
              <a:rPr sz="3200" spc="-5" dirty="0">
                <a:latin typeface="Georgia"/>
                <a:cs typeface="Georgia"/>
              </a:rPr>
              <a:t>the </a:t>
            </a:r>
            <a:r>
              <a:rPr sz="3200" spc="-25" dirty="0">
                <a:latin typeface="Georgia"/>
                <a:cs typeface="Georgia"/>
              </a:rPr>
              <a:t>best  </a:t>
            </a:r>
            <a:r>
              <a:rPr sz="3200" spc="-45" dirty="0">
                <a:latin typeface="Georgia"/>
                <a:cs typeface="Georgia"/>
              </a:rPr>
              <a:t>prognosis</a:t>
            </a:r>
            <a:endParaRPr sz="3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828" y="0"/>
            <a:ext cx="914559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426465"/>
            <a:ext cx="366141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335" dirty="0">
                <a:solidFill>
                  <a:srgbClr val="FF0000"/>
                </a:solidFill>
              </a:rPr>
              <a:t>AML-M3 or</a:t>
            </a:r>
            <a:r>
              <a:rPr sz="4500" spc="-595" dirty="0">
                <a:solidFill>
                  <a:srgbClr val="FF0000"/>
                </a:solidFill>
              </a:rPr>
              <a:t> </a:t>
            </a:r>
            <a:r>
              <a:rPr sz="4500" spc="-495" dirty="0">
                <a:solidFill>
                  <a:srgbClr val="FF0000"/>
                </a:solidFill>
              </a:rPr>
              <a:t>APL</a:t>
            </a:r>
            <a:endParaRPr sz="4500"/>
          </a:p>
        </p:txBody>
      </p:sp>
      <p:sp>
        <p:nvSpPr>
          <p:cNvPr id="4" name="object 4"/>
          <p:cNvSpPr txBox="1"/>
          <p:nvPr/>
        </p:nvSpPr>
        <p:spPr>
          <a:xfrm>
            <a:off x="78739" y="1808429"/>
            <a:ext cx="8797925" cy="386715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87020" marR="5080" indent="-274320">
              <a:lnSpc>
                <a:spcPts val="3030"/>
              </a:lnSpc>
              <a:spcBef>
                <a:spcPts val="475"/>
              </a:spcBef>
              <a:buClr>
                <a:srgbClr val="0AD0D9"/>
              </a:buClr>
              <a:buSzPct val="94642"/>
              <a:buFont typeface="Arial"/>
              <a:buChar char=""/>
              <a:tabLst>
                <a:tab pos="287020" algn="l"/>
              </a:tabLst>
            </a:pPr>
            <a:r>
              <a:rPr sz="2800" spc="-65" dirty="0">
                <a:latin typeface="Georgia"/>
                <a:cs typeface="Georgia"/>
              </a:rPr>
              <a:t>Treated </a:t>
            </a:r>
            <a:r>
              <a:rPr sz="2800" spc="-10" dirty="0">
                <a:latin typeface="Georgia"/>
                <a:cs typeface="Georgia"/>
              </a:rPr>
              <a:t>with </a:t>
            </a:r>
            <a:r>
              <a:rPr sz="2800" spc="-70" dirty="0">
                <a:latin typeface="Georgia"/>
                <a:cs typeface="Georgia"/>
              </a:rPr>
              <a:t>a </a:t>
            </a:r>
            <a:r>
              <a:rPr sz="2800" spc="-50" dirty="0">
                <a:latin typeface="Georgia"/>
                <a:cs typeface="Georgia"/>
              </a:rPr>
              <a:t>derivative </a:t>
            </a:r>
            <a:r>
              <a:rPr sz="2800" spc="-25" dirty="0">
                <a:latin typeface="Georgia"/>
                <a:cs typeface="Georgia"/>
              </a:rPr>
              <a:t>of </a:t>
            </a:r>
            <a:r>
              <a:rPr sz="2800" spc="-25" dirty="0">
                <a:solidFill>
                  <a:srgbClr val="FF0000"/>
                </a:solidFill>
                <a:latin typeface="Georgia"/>
                <a:cs typeface="Georgia"/>
              </a:rPr>
              <a:t>Vitamin </a:t>
            </a:r>
            <a:r>
              <a:rPr sz="2800" spc="5" dirty="0">
                <a:solidFill>
                  <a:srgbClr val="FF0000"/>
                </a:solidFill>
                <a:latin typeface="Georgia"/>
                <a:cs typeface="Georgia"/>
              </a:rPr>
              <a:t>A </a:t>
            </a:r>
            <a:r>
              <a:rPr sz="2800" spc="-30" dirty="0">
                <a:latin typeface="Georgia"/>
                <a:cs typeface="Georgia"/>
              </a:rPr>
              <a:t>(all </a:t>
            </a:r>
            <a:r>
              <a:rPr sz="2800" spc="-60" dirty="0">
                <a:latin typeface="Georgia"/>
                <a:cs typeface="Georgia"/>
              </a:rPr>
              <a:t>trans </a:t>
            </a:r>
            <a:r>
              <a:rPr sz="2800" spc="-40" dirty="0">
                <a:latin typeface="Georgia"/>
                <a:cs typeface="Georgia"/>
              </a:rPr>
              <a:t>retinoic  </a:t>
            </a:r>
            <a:r>
              <a:rPr sz="2800" spc="-25" dirty="0">
                <a:latin typeface="Georgia"/>
                <a:cs typeface="Georgia"/>
              </a:rPr>
              <a:t>acid </a:t>
            </a:r>
            <a:r>
              <a:rPr sz="2800" spc="-40" dirty="0">
                <a:latin typeface="Georgia"/>
                <a:cs typeface="Georgia"/>
              </a:rPr>
              <a:t>or</a:t>
            </a:r>
            <a:r>
              <a:rPr sz="2800" spc="-140" dirty="0">
                <a:latin typeface="Georgia"/>
                <a:cs typeface="Georgia"/>
              </a:rPr>
              <a:t> </a:t>
            </a:r>
            <a:r>
              <a:rPr sz="2800" spc="-80" dirty="0">
                <a:latin typeface="Georgia"/>
                <a:cs typeface="Georgia"/>
              </a:rPr>
              <a:t>ATRA)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AD0D9"/>
              </a:buClr>
              <a:buFont typeface="Arial"/>
              <a:buChar char=""/>
            </a:pPr>
            <a:endParaRPr sz="3750">
              <a:latin typeface="Times New Roman"/>
              <a:cs typeface="Times New Roman"/>
            </a:endParaRPr>
          </a:p>
          <a:p>
            <a:pPr marL="287020" marR="296545" indent="-274320">
              <a:lnSpc>
                <a:spcPts val="3030"/>
              </a:lnSpc>
              <a:buClr>
                <a:srgbClr val="0AD0D9"/>
              </a:buClr>
              <a:buSzPct val="94642"/>
              <a:buFont typeface="Arial"/>
              <a:buChar char=""/>
              <a:tabLst>
                <a:tab pos="287020" algn="l"/>
                <a:tab pos="5442585" algn="l"/>
              </a:tabLst>
            </a:pPr>
            <a:r>
              <a:rPr sz="2800" spc="-90" dirty="0">
                <a:latin typeface="Georgia"/>
                <a:cs typeface="Georgia"/>
              </a:rPr>
              <a:t>Favorable </a:t>
            </a:r>
            <a:r>
              <a:rPr sz="2800" spc="-45" dirty="0">
                <a:latin typeface="Georgia"/>
                <a:cs typeface="Georgia"/>
              </a:rPr>
              <a:t>prognosis</a:t>
            </a:r>
            <a:r>
              <a:rPr sz="2800" spc="45" dirty="0">
                <a:latin typeface="Georgia"/>
                <a:cs typeface="Georgia"/>
              </a:rPr>
              <a:t> </a:t>
            </a:r>
            <a:r>
              <a:rPr sz="2800" spc="-40" dirty="0">
                <a:latin typeface="Georgia"/>
                <a:cs typeface="Georgia"/>
              </a:rPr>
              <a:t>if</a:t>
            </a:r>
            <a:r>
              <a:rPr sz="2800" spc="25" dirty="0">
                <a:latin typeface="Georgia"/>
                <a:cs typeface="Georgia"/>
              </a:rPr>
              <a:t> </a:t>
            </a:r>
            <a:r>
              <a:rPr sz="2800" spc="-35" dirty="0">
                <a:latin typeface="Georgia"/>
                <a:cs typeface="Georgia"/>
              </a:rPr>
              <a:t>diagnosed	</a:t>
            </a:r>
            <a:r>
              <a:rPr sz="2800" spc="-45" dirty="0">
                <a:latin typeface="Georgia"/>
                <a:cs typeface="Georgia"/>
              </a:rPr>
              <a:t>just </a:t>
            </a:r>
            <a:r>
              <a:rPr sz="2800" spc="-50" dirty="0">
                <a:latin typeface="Georgia"/>
                <a:cs typeface="Georgia"/>
              </a:rPr>
              <a:t>prior </a:t>
            </a:r>
            <a:r>
              <a:rPr sz="2800" spc="-10" dirty="0">
                <a:latin typeface="Georgia"/>
                <a:cs typeface="Georgia"/>
              </a:rPr>
              <a:t>to</a:t>
            </a:r>
            <a:r>
              <a:rPr sz="2800" spc="-235" dirty="0">
                <a:latin typeface="Georgia"/>
                <a:cs typeface="Georgia"/>
              </a:rPr>
              <a:t> </a:t>
            </a:r>
            <a:r>
              <a:rPr sz="2800" spc="-35" dirty="0">
                <a:latin typeface="Georgia"/>
                <a:cs typeface="Georgia"/>
              </a:rPr>
              <a:t>starting  chemotherapy </a:t>
            </a:r>
            <a:r>
              <a:rPr sz="2800" spc="-135" dirty="0">
                <a:solidFill>
                  <a:srgbClr val="FF0000"/>
                </a:solidFill>
                <a:latin typeface="Georgia"/>
                <a:cs typeface="Georgia"/>
              </a:rPr>
              <a:t>(&gt;80%</a:t>
            </a:r>
            <a:r>
              <a:rPr sz="2800" spc="-1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800" spc="-30" dirty="0">
                <a:solidFill>
                  <a:srgbClr val="FF0000"/>
                </a:solidFill>
                <a:latin typeface="Georgia"/>
                <a:cs typeface="Georgia"/>
              </a:rPr>
              <a:t>cured</a:t>
            </a:r>
            <a:r>
              <a:rPr sz="2800" spc="-30" dirty="0">
                <a:latin typeface="Georgia"/>
                <a:cs typeface="Georgia"/>
              </a:rPr>
              <a:t>)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AD0D9"/>
              </a:buClr>
              <a:buFont typeface="Arial"/>
              <a:buChar char=""/>
            </a:pPr>
            <a:endParaRPr sz="3750">
              <a:latin typeface="Times New Roman"/>
              <a:cs typeface="Times New Roman"/>
            </a:endParaRPr>
          </a:p>
          <a:p>
            <a:pPr marL="287020" marR="316865" indent="-274320">
              <a:lnSpc>
                <a:spcPct val="90000"/>
              </a:lnSpc>
              <a:buClr>
                <a:srgbClr val="0AD0D9"/>
              </a:buClr>
              <a:buSzPct val="94642"/>
              <a:buFont typeface="Arial"/>
              <a:buChar char=""/>
              <a:tabLst>
                <a:tab pos="287020" algn="l"/>
                <a:tab pos="4064000" algn="l"/>
                <a:tab pos="5656580" algn="l"/>
              </a:tabLst>
            </a:pPr>
            <a:r>
              <a:rPr sz="2800" spc="-85" dirty="0">
                <a:latin typeface="Georgia"/>
                <a:cs typeface="Georgia"/>
              </a:rPr>
              <a:t>Has </a:t>
            </a:r>
            <a:r>
              <a:rPr sz="2800" spc="-35" dirty="0">
                <a:latin typeface="Georgia"/>
                <a:cs typeface="Georgia"/>
              </a:rPr>
              <a:t>chromosomal translocation, </a:t>
            </a:r>
            <a:r>
              <a:rPr sz="2800" spc="-145" dirty="0">
                <a:latin typeface="Georgia"/>
                <a:cs typeface="Georgia"/>
              </a:rPr>
              <a:t>t(15;17) </a:t>
            </a:r>
            <a:r>
              <a:rPr sz="2800" spc="-45" dirty="0">
                <a:latin typeface="Georgia"/>
                <a:cs typeface="Georgia"/>
              </a:rPr>
              <a:t>involving </a:t>
            </a:r>
            <a:r>
              <a:rPr sz="2800" spc="-430" dirty="0">
                <a:latin typeface="Georgia"/>
                <a:cs typeface="Georgia"/>
              </a:rPr>
              <a:t>the  </a:t>
            </a:r>
            <a:r>
              <a:rPr sz="2800" spc="-25" dirty="0">
                <a:latin typeface="Georgia"/>
                <a:cs typeface="Georgia"/>
              </a:rPr>
              <a:t>retinoic</a:t>
            </a:r>
            <a:r>
              <a:rPr sz="2800" spc="-114" dirty="0">
                <a:latin typeface="Georgia"/>
                <a:cs typeface="Georgia"/>
              </a:rPr>
              <a:t> </a:t>
            </a:r>
            <a:r>
              <a:rPr sz="2800" spc="-25" dirty="0">
                <a:latin typeface="Georgia"/>
                <a:cs typeface="Georgia"/>
              </a:rPr>
              <a:t>acid</a:t>
            </a:r>
            <a:r>
              <a:rPr sz="2800" spc="-5" dirty="0">
                <a:latin typeface="Georgia"/>
                <a:cs typeface="Georgia"/>
              </a:rPr>
              <a:t> </a:t>
            </a:r>
            <a:r>
              <a:rPr sz="2800" spc="-40" dirty="0">
                <a:latin typeface="Georgia"/>
                <a:cs typeface="Georgia"/>
              </a:rPr>
              <a:t>receptor-</a:t>
            </a:r>
            <a:r>
              <a:rPr sz="2800" i="1" spc="-40" dirty="0">
                <a:latin typeface="Symbol"/>
                <a:cs typeface="Symbol"/>
              </a:rPr>
              <a:t></a:t>
            </a:r>
            <a:r>
              <a:rPr sz="2800" spc="-40" dirty="0">
                <a:latin typeface="Times New Roman"/>
                <a:cs typeface="Times New Roman"/>
              </a:rPr>
              <a:t>	</a:t>
            </a:r>
            <a:r>
              <a:rPr sz="2800" spc="-35" dirty="0">
                <a:latin typeface="Georgia"/>
                <a:cs typeface="Georgia"/>
              </a:rPr>
              <a:t>gene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spc="-15" dirty="0">
                <a:latin typeface="Georgia"/>
                <a:cs typeface="Georgia"/>
              </a:rPr>
              <a:t>that	</a:t>
            </a:r>
            <a:r>
              <a:rPr sz="2800" spc="-20" dirty="0">
                <a:latin typeface="Georgia"/>
                <a:cs typeface="Georgia"/>
              </a:rPr>
              <a:t>blocks </a:t>
            </a:r>
            <a:r>
              <a:rPr sz="2800" spc="-45" dirty="0">
                <a:latin typeface="Georgia"/>
                <a:cs typeface="Georgia"/>
              </a:rPr>
              <a:t>normal  </a:t>
            </a:r>
            <a:r>
              <a:rPr sz="2800" spc="-30" dirty="0">
                <a:latin typeface="Georgia"/>
                <a:cs typeface="Georgia"/>
              </a:rPr>
              <a:t>granulocyte</a:t>
            </a:r>
            <a:r>
              <a:rPr sz="2800" spc="-90" dirty="0">
                <a:latin typeface="Georgia"/>
                <a:cs typeface="Georgia"/>
              </a:rPr>
              <a:t> </a:t>
            </a:r>
            <a:r>
              <a:rPr sz="2800" spc="-35" dirty="0">
                <a:latin typeface="Georgia"/>
                <a:cs typeface="Georgia"/>
              </a:rPr>
              <a:t>differentiation</a:t>
            </a:r>
            <a:endParaRPr sz="2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-828" y="0"/>
            <a:ext cx="9145590" cy="57348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6639" y="5904991"/>
            <a:ext cx="80549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Dan Longo, Anthony Fauci, Dennis Kasper </a:t>
            </a:r>
            <a:r>
              <a:rPr sz="1800" dirty="0">
                <a:latin typeface="Arial"/>
                <a:cs typeface="Arial"/>
              </a:rPr>
              <a:t>et </a:t>
            </a:r>
            <a:r>
              <a:rPr sz="1800" spc="-5" dirty="0">
                <a:latin typeface="Arial"/>
                <a:cs typeface="Arial"/>
              </a:rPr>
              <a:t>al Harrison's Principles </a:t>
            </a:r>
            <a:r>
              <a:rPr sz="1800" dirty="0">
                <a:latin typeface="Arial"/>
                <a:cs typeface="Arial"/>
              </a:rPr>
              <a:t>of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Internal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Medicine 18th Ed.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2011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17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484" dirty="0">
                <a:solidFill>
                  <a:srgbClr val="000000"/>
                </a:solidFill>
                <a:latin typeface="Arial"/>
                <a:cs typeface="Arial"/>
              </a:rPr>
              <a:t>Lymphoid</a:t>
            </a:r>
            <a:r>
              <a:rPr sz="5400" b="1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6440" y="1838909"/>
            <a:ext cx="7771765" cy="3016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140" dirty="0">
                <a:latin typeface="Arial"/>
                <a:cs typeface="Arial"/>
              </a:rPr>
              <a:t>Malignant </a:t>
            </a:r>
            <a:r>
              <a:rPr sz="2800" b="1" spc="-200" dirty="0">
                <a:latin typeface="Arial"/>
                <a:cs typeface="Arial"/>
              </a:rPr>
              <a:t>neoplastic </a:t>
            </a:r>
            <a:r>
              <a:rPr sz="2800" b="1" spc="-145" dirty="0">
                <a:latin typeface="Arial"/>
                <a:cs typeface="Arial"/>
              </a:rPr>
              <a:t>proliferation </a:t>
            </a:r>
            <a:r>
              <a:rPr sz="2800" b="1" spc="-200" dirty="0">
                <a:latin typeface="Arial"/>
                <a:cs typeface="Arial"/>
              </a:rPr>
              <a:t>and accumulation  </a:t>
            </a:r>
            <a:r>
              <a:rPr sz="2800" b="1" spc="-130" dirty="0">
                <a:latin typeface="Arial"/>
                <a:cs typeface="Arial"/>
              </a:rPr>
              <a:t>of </a:t>
            </a:r>
            <a:r>
              <a:rPr sz="2800" b="1" spc="-150" dirty="0">
                <a:latin typeface="Arial"/>
                <a:cs typeface="Arial"/>
              </a:rPr>
              <a:t>immature </a:t>
            </a:r>
            <a:r>
              <a:rPr sz="2800" b="1" spc="-200" dirty="0">
                <a:latin typeface="Arial"/>
                <a:cs typeface="Arial"/>
              </a:rPr>
              <a:t>and </a:t>
            </a:r>
            <a:r>
              <a:rPr sz="2800" b="1" spc="-175" dirty="0">
                <a:latin typeface="Arial"/>
                <a:cs typeface="Arial"/>
              </a:rPr>
              <a:t>nonfunctional </a:t>
            </a:r>
            <a:r>
              <a:rPr sz="2800" b="1" spc="-254" dirty="0">
                <a:latin typeface="Arial"/>
                <a:cs typeface="Arial"/>
              </a:rPr>
              <a:t>Lymphoid </a:t>
            </a:r>
            <a:r>
              <a:rPr sz="2800" b="1" spc="-140" dirty="0">
                <a:latin typeface="Arial"/>
                <a:cs typeface="Arial"/>
              </a:rPr>
              <a:t>line </a:t>
            </a:r>
            <a:r>
              <a:rPr sz="2800" b="1" spc="-130" dirty="0">
                <a:latin typeface="Arial"/>
                <a:cs typeface="Arial"/>
              </a:rPr>
              <a:t>of  </a:t>
            </a:r>
            <a:r>
              <a:rPr sz="2800" b="1" spc="-190" dirty="0">
                <a:latin typeface="Arial"/>
                <a:cs typeface="Arial"/>
              </a:rPr>
              <a:t>blood </a:t>
            </a:r>
            <a:r>
              <a:rPr sz="2800" b="1" spc="-240" dirty="0">
                <a:latin typeface="Arial"/>
                <a:cs typeface="Arial"/>
              </a:rPr>
              <a:t>cells </a:t>
            </a:r>
            <a:r>
              <a:rPr sz="2800" b="1" spc="-155" dirty="0">
                <a:latin typeface="Arial"/>
                <a:cs typeface="Arial"/>
              </a:rPr>
              <a:t>in </a:t>
            </a:r>
            <a:r>
              <a:rPr sz="2800" b="1" spc="-110" dirty="0">
                <a:latin typeface="Arial"/>
                <a:cs typeface="Arial"/>
              </a:rPr>
              <a:t>the </a:t>
            </a:r>
            <a:r>
              <a:rPr sz="2800" b="1" spc="-195" dirty="0">
                <a:latin typeface="Arial"/>
                <a:cs typeface="Arial"/>
              </a:rPr>
              <a:t>bone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60" dirty="0">
                <a:latin typeface="Arial"/>
                <a:cs typeface="Arial"/>
              </a:rPr>
              <a:t>marrow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 marR="502284">
              <a:lnSpc>
                <a:spcPct val="100699"/>
              </a:lnSpc>
            </a:pPr>
            <a:r>
              <a:rPr sz="2800" b="1" spc="-215" dirty="0">
                <a:latin typeface="Arial"/>
                <a:cs typeface="Arial"/>
              </a:rPr>
              <a:t>Acute </a:t>
            </a:r>
            <a:r>
              <a:rPr sz="2800" b="1" spc="-204" dirty="0">
                <a:latin typeface="Arial"/>
                <a:cs typeface="Arial"/>
              </a:rPr>
              <a:t>lymphocytic </a:t>
            </a:r>
            <a:r>
              <a:rPr sz="2800" b="1" spc="-175" dirty="0">
                <a:latin typeface="Arial"/>
                <a:cs typeface="Arial"/>
              </a:rPr>
              <a:t>leukemia </a:t>
            </a:r>
            <a:r>
              <a:rPr sz="2800" b="1" spc="-270" dirty="0">
                <a:latin typeface="Arial"/>
                <a:cs typeface="Arial"/>
              </a:rPr>
              <a:t>is </a:t>
            </a:r>
            <a:r>
              <a:rPr sz="2800" b="1" spc="-110" dirty="0">
                <a:latin typeface="Arial"/>
                <a:cs typeface="Arial"/>
              </a:rPr>
              <a:t>the </a:t>
            </a:r>
            <a:r>
              <a:rPr sz="2800" b="1" spc="-220" dirty="0">
                <a:latin typeface="Arial"/>
                <a:cs typeface="Arial"/>
              </a:rPr>
              <a:t>most </a:t>
            </a:r>
            <a:r>
              <a:rPr sz="2800" b="1" spc="-245" dirty="0">
                <a:latin typeface="Arial"/>
                <a:cs typeface="Arial"/>
              </a:rPr>
              <a:t>common  </a:t>
            </a:r>
            <a:r>
              <a:rPr sz="2800" b="1" spc="-140" dirty="0">
                <a:latin typeface="Arial"/>
                <a:cs typeface="Arial"/>
              </a:rPr>
              <a:t>type </a:t>
            </a:r>
            <a:r>
              <a:rPr sz="2800" b="1" spc="-130" dirty="0">
                <a:latin typeface="Arial"/>
                <a:cs typeface="Arial"/>
              </a:rPr>
              <a:t>of </a:t>
            </a:r>
            <a:r>
              <a:rPr sz="2800" b="1" spc="-240" dirty="0">
                <a:latin typeface="Arial"/>
                <a:cs typeface="Arial"/>
              </a:rPr>
              <a:t>cancer </a:t>
            </a:r>
            <a:r>
              <a:rPr sz="2800" b="1" spc="-155" dirty="0">
                <a:latin typeface="Arial"/>
                <a:cs typeface="Arial"/>
              </a:rPr>
              <a:t>in</a:t>
            </a:r>
            <a:r>
              <a:rPr sz="2800" b="1" spc="-50" dirty="0">
                <a:latin typeface="Arial"/>
                <a:cs typeface="Arial"/>
              </a:rPr>
              <a:t> </a:t>
            </a:r>
            <a:r>
              <a:rPr sz="2800" b="1" spc="-190" dirty="0">
                <a:latin typeface="Arial"/>
                <a:cs typeface="Arial"/>
              </a:rPr>
              <a:t>children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-35" dirty="0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17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484" dirty="0">
                <a:solidFill>
                  <a:srgbClr val="000000"/>
                </a:solidFill>
                <a:latin typeface="Arial"/>
                <a:cs typeface="Arial"/>
              </a:rPr>
              <a:t>Lymphoid</a:t>
            </a:r>
            <a:r>
              <a:rPr sz="5400" b="1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038860"/>
            <a:ext cx="8590280" cy="5573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40" dirty="0">
                <a:solidFill>
                  <a:srgbClr val="FF0000"/>
                </a:solidFill>
                <a:latin typeface="Arial"/>
                <a:cs typeface="Arial"/>
              </a:rPr>
              <a:t>Signs </a:t>
            </a:r>
            <a:r>
              <a:rPr sz="2800" b="1" spc="-200" dirty="0">
                <a:solidFill>
                  <a:srgbClr val="FF0000"/>
                </a:solidFill>
                <a:latin typeface="Arial"/>
                <a:cs typeface="Arial"/>
              </a:rPr>
              <a:t>and</a:t>
            </a:r>
            <a:r>
              <a:rPr sz="2800" b="1" spc="-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265" dirty="0">
                <a:solidFill>
                  <a:srgbClr val="FF0000"/>
                </a:solidFill>
                <a:latin typeface="Arial"/>
                <a:cs typeface="Arial"/>
              </a:rPr>
              <a:t>Symptoms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65" dirty="0">
                <a:latin typeface="Arial"/>
                <a:cs typeface="Arial"/>
              </a:rPr>
              <a:t>- </a:t>
            </a:r>
            <a:r>
              <a:rPr sz="2800" spc="-305" dirty="0">
                <a:latin typeface="DejaVu Sans"/>
                <a:cs typeface="DejaVu Sans"/>
              </a:rPr>
              <a:t>Generalized </a:t>
            </a:r>
            <a:r>
              <a:rPr sz="2800" spc="-345" dirty="0">
                <a:latin typeface="DejaVu Sans"/>
                <a:cs typeface="DejaVu Sans"/>
              </a:rPr>
              <a:t>weakness </a:t>
            </a:r>
            <a:r>
              <a:rPr sz="2800" spc="-335" dirty="0">
                <a:latin typeface="DejaVu Sans"/>
                <a:cs typeface="DejaVu Sans"/>
              </a:rPr>
              <a:t>and</a:t>
            </a:r>
            <a:r>
              <a:rPr sz="2800" spc="-160" dirty="0">
                <a:latin typeface="DejaVu Sans"/>
                <a:cs typeface="DejaVu Sans"/>
              </a:rPr>
              <a:t> </a:t>
            </a:r>
            <a:r>
              <a:rPr sz="2800" spc="-290" dirty="0">
                <a:latin typeface="DejaVu Sans"/>
                <a:cs typeface="DejaVu Sans"/>
              </a:rPr>
              <a:t>fatigue</a:t>
            </a:r>
            <a:endParaRPr sz="28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buChar char="-"/>
              <a:tabLst>
                <a:tab pos="203200" algn="l"/>
              </a:tabLst>
            </a:pPr>
            <a:r>
              <a:rPr sz="2800" spc="-330" dirty="0">
                <a:latin typeface="DejaVu Sans"/>
                <a:cs typeface="DejaVu Sans"/>
              </a:rPr>
              <a:t>Anemia</a:t>
            </a:r>
            <a:endParaRPr sz="28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buChar char="-"/>
              <a:tabLst>
                <a:tab pos="203200" algn="l"/>
              </a:tabLst>
            </a:pPr>
            <a:r>
              <a:rPr sz="2800" spc="-295" dirty="0">
                <a:latin typeface="DejaVu Sans"/>
                <a:cs typeface="DejaVu Sans"/>
              </a:rPr>
              <a:t>Frequent </a:t>
            </a:r>
            <a:r>
              <a:rPr sz="2800" spc="-210" dirty="0">
                <a:latin typeface="DejaVu Sans"/>
                <a:cs typeface="DejaVu Sans"/>
              </a:rPr>
              <a:t>or </a:t>
            </a:r>
            <a:r>
              <a:rPr sz="2800" spc="-310" dirty="0">
                <a:latin typeface="DejaVu Sans"/>
                <a:cs typeface="DejaVu Sans"/>
              </a:rPr>
              <a:t>unexplained </a:t>
            </a:r>
            <a:r>
              <a:rPr sz="2800" spc="-300" dirty="0">
                <a:latin typeface="DejaVu Sans"/>
                <a:cs typeface="DejaVu Sans"/>
              </a:rPr>
              <a:t>fever </a:t>
            </a:r>
            <a:r>
              <a:rPr sz="2800" spc="-335" dirty="0">
                <a:latin typeface="DejaVu Sans"/>
                <a:cs typeface="DejaVu Sans"/>
              </a:rPr>
              <a:t>and</a:t>
            </a:r>
            <a:r>
              <a:rPr sz="2800" spc="-95" dirty="0">
                <a:latin typeface="DejaVu Sans"/>
                <a:cs typeface="DejaVu Sans"/>
              </a:rPr>
              <a:t> </a:t>
            </a:r>
            <a:r>
              <a:rPr sz="2800" spc="-245" dirty="0">
                <a:latin typeface="DejaVu Sans"/>
                <a:cs typeface="DejaVu Sans"/>
              </a:rPr>
              <a:t>infection</a:t>
            </a:r>
            <a:endParaRPr sz="28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buChar char="-"/>
              <a:tabLst>
                <a:tab pos="203200" algn="l"/>
              </a:tabLst>
            </a:pPr>
            <a:r>
              <a:rPr sz="2800" spc="-305" dirty="0">
                <a:latin typeface="DejaVu Sans"/>
                <a:cs typeface="DejaVu Sans"/>
              </a:rPr>
              <a:t>Weight </a:t>
            </a:r>
            <a:r>
              <a:rPr sz="2800" spc="-280" dirty="0">
                <a:latin typeface="DejaVu Sans"/>
                <a:cs typeface="DejaVu Sans"/>
              </a:rPr>
              <a:t>loss </a:t>
            </a:r>
            <a:r>
              <a:rPr sz="2800" spc="-225" dirty="0">
                <a:latin typeface="DejaVu Sans"/>
                <a:cs typeface="DejaVu Sans"/>
              </a:rPr>
              <a:t>and/or </a:t>
            </a:r>
            <a:r>
              <a:rPr sz="2800" spc="-280" dirty="0">
                <a:latin typeface="DejaVu Sans"/>
                <a:cs typeface="DejaVu Sans"/>
              </a:rPr>
              <a:t>loss </a:t>
            </a:r>
            <a:r>
              <a:rPr sz="2800" spc="-190" dirty="0">
                <a:latin typeface="DejaVu Sans"/>
                <a:cs typeface="DejaVu Sans"/>
              </a:rPr>
              <a:t>of</a:t>
            </a:r>
            <a:r>
              <a:rPr sz="2800" spc="-150" dirty="0">
                <a:latin typeface="DejaVu Sans"/>
                <a:cs typeface="DejaVu Sans"/>
              </a:rPr>
              <a:t> </a:t>
            </a:r>
            <a:r>
              <a:rPr sz="2800" spc="-275" dirty="0">
                <a:latin typeface="DejaVu Sans"/>
                <a:cs typeface="DejaVu Sans"/>
              </a:rPr>
              <a:t>appetite</a:t>
            </a:r>
            <a:endParaRPr sz="2800">
              <a:latin typeface="DejaVu Sans"/>
              <a:cs typeface="DejaVu Sans"/>
            </a:endParaRPr>
          </a:p>
          <a:p>
            <a:pPr marL="12700" marR="5080">
              <a:lnSpc>
                <a:spcPct val="100000"/>
              </a:lnSpc>
              <a:buChar char="-"/>
              <a:tabLst>
                <a:tab pos="203200" algn="l"/>
              </a:tabLst>
            </a:pPr>
            <a:r>
              <a:rPr sz="2800" spc="-320" dirty="0">
                <a:latin typeface="DejaVu Sans"/>
                <a:cs typeface="DejaVu Sans"/>
              </a:rPr>
              <a:t>Bone </a:t>
            </a:r>
            <a:r>
              <a:rPr sz="2800" spc="-270" dirty="0">
                <a:latin typeface="DejaVu Sans"/>
                <a:cs typeface="DejaVu Sans"/>
              </a:rPr>
              <a:t>pain, </a:t>
            </a:r>
            <a:r>
              <a:rPr sz="2800" spc="-200" dirty="0">
                <a:latin typeface="DejaVu Sans"/>
                <a:cs typeface="DejaVu Sans"/>
              </a:rPr>
              <a:t>joint </a:t>
            </a:r>
            <a:r>
              <a:rPr sz="2800" spc="-290" dirty="0">
                <a:latin typeface="DejaVu Sans"/>
                <a:cs typeface="DejaVu Sans"/>
              </a:rPr>
              <a:t>pain </a:t>
            </a:r>
            <a:r>
              <a:rPr sz="2800" spc="-330" dirty="0">
                <a:latin typeface="DejaVu Sans"/>
                <a:cs typeface="DejaVu Sans"/>
              </a:rPr>
              <a:t>(caused </a:t>
            </a:r>
            <a:r>
              <a:rPr sz="2800" spc="-360" dirty="0">
                <a:latin typeface="DejaVu Sans"/>
                <a:cs typeface="DejaVu Sans"/>
              </a:rPr>
              <a:t>by </a:t>
            </a:r>
            <a:r>
              <a:rPr sz="2800" spc="-270" dirty="0">
                <a:latin typeface="DejaVu Sans"/>
                <a:cs typeface="DejaVu Sans"/>
              </a:rPr>
              <a:t>the </a:t>
            </a:r>
            <a:r>
              <a:rPr sz="2800" spc="-325" dirty="0">
                <a:latin typeface="DejaVu Sans"/>
                <a:cs typeface="DejaVu Sans"/>
              </a:rPr>
              <a:t>spread </a:t>
            </a:r>
            <a:r>
              <a:rPr sz="2800" spc="-190" dirty="0">
                <a:latin typeface="DejaVu Sans"/>
                <a:cs typeface="DejaVu Sans"/>
              </a:rPr>
              <a:t>of </a:t>
            </a:r>
            <a:r>
              <a:rPr sz="2800" spc="-250" dirty="0">
                <a:latin typeface="DejaVu Sans"/>
                <a:cs typeface="DejaVu Sans"/>
              </a:rPr>
              <a:t>"blast" </a:t>
            </a:r>
            <a:r>
              <a:rPr sz="2800" spc="-270" dirty="0">
                <a:latin typeface="DejaVu Sans"/>
                <a:cs typeface="DejaVu Sans"/>
              </a:rPr>
              <a:t>cells  </a:t>
            </a:r>
            <a:r>
              <a:rPr sz="2800" spc="-215" dirty="0">
                <a:latin typeface="DejaVu Sans"/>
                <a:cs typeface="DejaVu Sans"/>
              </a:rPr>
              <a:t>to </a:t>
            </a:r>
            <a:r>
              <a:rPr sz="2800" spc="-265" dirty="0">
                <a:latin typeface="DejaVu Sans"/>
                <a:cs typeface="DejaVu Sans"/>
              </a:rPr>
              <a:t>the </a:t>
            </a:r>
            <a:r>
              <a:rPr sz="2800" spc="-305" dirty="0">
                <a:latin typeface="DejaVu Sans"/>
                <a:cs typeface="DejaVu Sans"/>
              </a:rPr>
              <a:t>surface </a:t>
            </a:r>
            <a:r>
              <a:rPr sz="2800" spc="-190" dirty="0">
                <a:latin typeface="DejaVu Sans"/>
                <a:cs typeface="DejaVu Sans"/>
              </a:rPr>
              <a:t>of </a:t>
            </a:r>
            <a:r>
              <a:rPr sz="2800" spc="-265" dirty="0">
                <a:latin typeface="DejaVu Sans"/>
                <a:cs typeface="DejaVu Sans"/>
              </a:rPr>
              <a:t>the </a:t>
            </a:r>
            <a:r>
              <a:rPr sz="2800" spc="-300" dirty="0">
                <a:latin typeface="DejaVu Sans"/>
                <a:cs typeface="DejaVu Sans"/>
              </a:rPr>
              <a:t>bone </a:t>
            </a:r>
            <a:r>
              <a:rPr sz="2800" spc="-210" dirty="0">
                <a:latin typeface="DejaVu Sans"/>
                <a:cs typeface="DejaVu Sans"/>
              </a:rPr>
              <a:t>or </a:t>
            </a:r>
            <a:r>
              <a:rPr sz="2800" spc="-229" dirty="0">
                <a:latin typeface="DejaVu Sans"/>
                <a:cs typeface="DejaVu Sans"/>
              </a:rPr>
              <a:t>into </a:t>
            </a:r>
            <a:r>
              <a:rPr sz="2800" spc="-265" dirty="0">
                <a:latin typeface="DejaVu Sans"/>
                <a:cs typeface="DejaVu Sans"/>
              </a:rPr>
              <a:t>the </a:t>
            </a:r>
            <a:r>
              <a:rPr sz="2800" spc="-200" dirty="0">
                <a:latin typeface="DejaVu Sans"/>
                <a:cs typeface="DejaVu Sans"/>
              </a:rPr>
              <a:t>joint </a:t>
            </a:r>
            <a:r>
              <a:rPr sz="2800" spc="-280" dirty="0">
                <a:latin typeface="DejaVu Sans"/>
                <a:cs typeface="DejaVu Sans"/>
              </a:rPr>
              <a:t>from </a:t>
            </a:r>
            <a:r>
              <a:rPr sz="2800" spc="-265" dirty="0">
                <a:latin typeface="DejaVu Sans"/>
                <a:cs typeface="DejaVu Sans"/>
              </a:rPr>
              <a:t>the  </a:t>
            </a:r>
            <a:r>
              <a:rPr sz="2800" spc="-305" dirty="0">
                <a:latin typeface="DejaVu Sans"/>
                <a:cs typeface="DejaVu Sans"/>
              </a:rPr>
              <a:t>marrow</a:t>
            </a:r>
            <a:r>
              <a:rPr sz="2800" spc="-260" dirty="0">
                <a:latin typeface="DejaVu Sans"/>
                <a:cs typeface="DejaVu Sans"/>
              </a:rPr>
              <a:t> </a:t>
            </a:r>
            <a:r>
              <a:rPr sz="2800" spc="-310" dirty="0">
                <a:latin typeface="DejaVu Sans"/>
                <a:cs typeface="DejaVu Sans"/>
              </a:rPr>
              <a:t>cavity)</a:t>
            </a:r>
            <a:endParaRPr sz="28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Char char="-"/>
              <a:tabLst>
                <a:tab pos="203200" algn="l"/>
              </a:tabLst>
            </a:pPr>
            <a:r>
              <a:rPr sz="2800" spc="-315" dirty="0">
                <a:latin typeface="DejaVu Sans"/>
                <a:cs typeface="DejaVu Sans"/>
              </a:rPr>
              <a:t>Breathlessness</a:t>
            </a:r>
            <a:endParaRPr sz="28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buChar char="-"/>
              <a:tabLst>
                <a:tab pos="203200" algn="l"/>
              </a:tabLst>
            </a:pPr>
            <a:r>
              <a:rPr sz="2800" spc="-325" dirty="0">
                <a:latin typeface="DejaVu Sans"/>
                <a:cs typeface="DejaVu Sans"/>
              </a:rPr>
              <a:t>Enlarged </a:t>
            </a:r>
            <a:r>
              <a:rPr sz="2800" spc="-335" dirty="0">
                <a:latin typeface="DejaVu Sans"/>
                <a:cs typeface="DejaVu Sans"/>
              </a:rPr>
              <a:t>lymph </a:t>
            </a:r>
            <a:r>
              <a:rPr sz="2800" spc="-295" dirty="0">
                <a:latin typeface="DejaVu Sans"/>
                <a:cs typeface="DejaVu Sans"/>
              </a:rPr>
              <a:t>nodes, </a:t>
            </a:r>
            <a:r>
              <a:rPr sz="2800" spc="-245" dirty="0">
                <a:latin typeface="DejaVu Sans"/>
                <a:cs typeface="DejaVu Sans"/>
              </a:rPr>
              <a:t>liver </a:t>
            </a:r>
            <a:r>
              <a:rPr sz="2800" spc="-225" dirty="0">
                <a:latin typeface="DejaVu Sans"/>
                <a:cs typeface="DejaVu Sans"/>
              </a:rPr>
              <a:t>and/or</a:t>
            </a:r>
            <a:r>
              <a:rPr sz="2800" spc="-15" dirty="0">
                <a:latin typeface="DejaVu Sans"/>
                <a:cs typeface="DejaVu Sans"/>
              </a:rPr>
              <a:t> </a:t>
            </a:r>
            <a:r>
              <a:rPr sz="2800" spc="-305" dirty="0">
                <a:latin typeface="DejaVu Sans"/>
                <a:cs typeface="DejaVu Sans"/>
              </a:rPr>
              <a:t>spleen</a:t>
            </a:r>
            <a:endParaRPr sz="2800">
              <a:latin typeface="DejaVu Sans"/>
              <a:cs typeface="DejaVu Sans"/>
            </a:endParaRPr>
          </a:p>
          <a:p>
            <a:pPr marL="12700" marR="1261745">
              <a:lnSpc>
                <a:spcPct val="100000"/>
              </a:lnSpc>
            </a:pPr>
            <a:r>
              <a:rPr sz="2800" spc="-229" dirty="0">
                <a:latin typeface="DejaVu Sans"/>
                <a:cs typeface="DejaVu Sans"/>
              </a:rPr>
              <a:t>-Pitting </a:t>
            </a:r>
            <a:r>
              <a:rPr sz="2800" spc="-370" dirty="0">
                <a:latin typeface="DejaVu Sans"/>
                <a:cs typeface="DejaVu Sans"/>
              </a:rPr>
              <a:t>edema </a:t>
            </a:r>
            <a:r>
              <a:rPr sz="2800" spc="-275" dirty="0">
                <a:latin typeface="DejaVu Sans"/>
                <a:cs typeface="DejaVu Sans"/>
              </a:rPr>
              <a:t>(swelling) </a:t>
            </a:r>
            <a:r>
              <a:rPr sz="2800" spc="-225" dirty="0">
                <a:latin typeface="DejaVu Sans"/>
                <a:cs typeface="DejaVu Sans"/>
              </a:rPr>
              <a:t>in </a:t>
            </a:r>
            <a:r>
              <a:rPr sz="2800" spc="-270" dirty="0">
                <a:latin typeface="DejaVu Sans"/>
                <a:cs typeface="DejaVu Sans"/>
              </a:rPr>
              <a:t>the </a:t>
            </a:r>
            <a:r>
              <a:rPr sz="2800" spc="-245" dirty="0">
                <a:latin typeface="DejaVu Sans"/>
                <a:cs typeface="DejaVu Sans"/>
              </a:rPr>
              <a:t>lower </a:t>
            </a:r>
            <a:r>
              <a:rPr sz="2800" spc="-295" dirty="0">
                <a:latin typeface="DejaVu Sans"/>
                <a:cs typeface="DejaVu Sans"/>
              </a:rPr>
              <a:t>limbs </a:t>
            </a:r>
            <a:r>
              <a:rPr sz="2800" spc="-225" dirty="0">
                <a:latin typeface="DejaVu Sans"/>
                <a:cs typeface="DejaVu Sans"/>
              </a:rPr>
              <a:t>and/or  </a:t>
            </a:r>
            <a:r>
              <a:rPr sz="2800" spc="-340" dirty="0">
                <a:latin typeface="DejaVu Sans"/>
                <a:cs typeface="DejaVu Sans"/>
              </a:rPr>
              <a:t>abdomen</a:t>
            </a:r>
            <a:endParaRPr sz="28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buChar char="-"/>
              <a:tabLst>
                <a:tab pos="203200" algn="l"/>
              </a:tabLst>
            </a:pPr>
            <a:r>
              <a:rPr sz="2800" spc="-290" dirty="0">
                <a:latin typeface="DejaVu Sans"/>
                <a:cs typeface="DejaVu Sans"/>
              </a:rPr>
              <a:t>Petechiae, </a:t>
            </a:r>
            <a:r>
              <a:rPr sz="2800" spc="-280" dirty="0">
                <a:latin typeface="DejaVu Sans"/>
                <a:cs typeface="DejaVu Sans"/>
              </a:rPr>
              <a:t>which </a:t>
            </a:r>
            <a:r>
              <a:rPr sz="2800" spc="-310" dirty="0">
                <a:latin typeface="DejaVu Sans"/>
                <a:cs typeface="DejaVu Sans"/>
              </a:rPr>
              <a:t>are </a:t>
            </a:r>
            <a:r>
              <a:rPr sz="2800" spc="-270" dirty="0">
                <a:latin typeface="DejaVu Sans"/>
                <a:cs typeface="DejaVu Sans"/>
              </a:rPr>
              <a:t>tiny </a:t>
            </a:r>
            <a:r>
              <a:rPr sz="2800" spc="-290" dirty="0">
                <a:latin typeface="DejaVu Sans"/>
                <a:cs typeface="DejaVu Sans"/>
              </a:rPr>
              <a:t>red </a:t>
            </a:r>
            <a:r>
              <a:rPr sz="2800" spc="-295" dirty="0">
                <a:latin typeface="DejaVu Sans"/>
                <a:cs typeface="DejaVu Sans"/>
              </a:rPr>
              <a:t>spots </a:t>
            </a:r>
            <a:r>
              <a:rPr sz="2800" spc="-210" dirty="0">
                <a:latin typeface="DejaVu Sans"/>
                <a:cs typeface="DejaVu Sans"/>
              </a:rPr>
              <a:t>or </a:t>
            </a:r>
            <a:r>
              <a:rPr sz="2800" spc="-260" dirty="0">
                <a:latin typeface="DejaVu Sans"/>
                <a:cs typeface="DejaVu Sans"/>
              </a:rPr>
              <a:t>lines </a:t>
            </a:r>
            <a:r>
              <a:rPr sz="2800" spc="-225" dirty="0">
                <a:latin typeface="DejaVu Sans"/>
                <a:cs typeface="DejaVu Sans"/>
              </a:rPr>
              <a:t>in </a:t>
            </a:r>
            <a:r>
              <a:rPr sz="2800" spc="-270" dirty="0">
                <a:latin typeface="DejaVu Sans"/>
                <a:cs typeface="DejaVu Sans"/>
              </a:rPr>
              <a:t>the</a:t>
            </a:r>
            <a:r>
              <a:rPr sz="2800" spc="-55" dirty="0">
                <a:latin typeface="DejaVu Sans"/>
                <a:cs typeface="DejaVu Sans"/>
              </a:rPr>
              <a:t> </a:t>
            </a:r>
            <a:r>
              <a:rPr sz="2800" spc="-295" dirty="0">
                <a:latin typeface="DejaVu Sans"/>
                <a:cs typeface="DejaVu Sans"/>
              </a:rPr>
              <a:t>skin</a:t>
            </a:r>
            <a:endParaRPr sz="28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17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484" dirty="0">
                <a:solidFill>
                  <a:srgbClr val="000000"/>
                </a:solidFill>
                <a:latin typeface="Arial"/>
                <a:cs typeface="Arial"/>
              </a:rPr>
              <a:t>Lymphoid</a:t>
            </a:r>
            <a:r>
              <a:rPr sz="5400" b="1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4182" y="1077213"/>
            <a:ext cx="8072755" cy="47282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29" dirty="0">
                <a:solidFill>
                  <a:srgbClr val="FF0000"/>
                </a:solidFill>
                <a:latin typeface="Arial"/>
                <a:cs typeface="Arial"/>
              </a:rPr>
              <a:t>Pathophysiology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800"/>
              </a:lnSpc>
              <a:spcBef>
                <a:spcPts val="1730"/>
              </a:spcBef>
              <a:buChar char="-"/>
              <a:tabLst>
                <a:tab pos="174625" algn="l"/>
              </a:tabLst>
            </a:pPr>
            <a:r>
              <a:rPr sz="2400" b="1" spc="-200" dirty="0">
                <a:latin typeface="Arial"/>
                <a:cs typeface="Arial"/>
              </a:rPr>
              <a:t>Damage </a:t>
            </a:r>
            <a:r>
              <a:rPr sz="2400" b="1" spc="-90" dirty="0">
                <a:latin typeface="Arial"/>
                <a:cs typeface="Arial"/>
              </a:rPr>
              <a:t>to </a:t>
            </a:r>
            <a:r>
              <a:rPr sz="2400" b="1" spc="-225" dirty="0">
                <a:latin typeface="Arial"/>
                <a:cs typeface="Arial"/>
              </a:rPr>
              <a:t>DNA </a:t>
            </a:r>
            <a:r>
              <a:rPr sz="2400" b="1" spc="-75" dirty="0">
                <a:latin typeface="Arial"/>
                <a:cs typeface="Arial"/>
              </a:rPr>
              <a:t>that </a:t>
            </a:r>
            <a:r>
              <a:rPr sz="2400" b="1" spc="-185" dirty="0">
                <a:latin typeface="Arial"/>
                <a:cs typeface="Arial"/>
              </a:rPr>
              <a:t>leads </a:t>
            </a:r>
            <a:r>
              <a:rPr sz="2400" b="1" spc="-90" dirty="0">
                <a:latin typeface="Arial"/>
                <a:cs typeface="Arial"/>
              </a:rPr>
              <a:t>to </a:t>
            </a:r>
            <a:r>
              <a:rPr sz="2400" b="1" spc="-150" dirty="0">
                <a:latin typeface="Arial"/>
                <a:cs typeface="Arial"/>
              </a:rPr>
              <a:t>uncontrolled </a:t>
            </a:r>
            <a:r>
              <a:rPr sz="2400" b="1" spc="-140" dirty="0">
                <a:latin typeface="Arial"/>
                <a:cs typeface="Arial"/>
              </a:rPr>
              <a:t>cellular growth </a:t>
            </a:r>
            <a:r>
              <a:rPr sz="2400" b="1" spc="-170" dirty="0">
                <a:latin typeface="Arial"/>
                <a:cs typeface="Arial"/>
              </a:rPr>
              <a:t>and  </a:t>
            </a:r>
            <a:r>
              <a:rPr sz="2400" b="1" spc="-190" dirty="0">
                <a:latin typeface="Arial"/>
                <a:cs typeface="Arial"/>
              </a:rPr>
              <a:t>spread </a:t>
            </a:r>
            <a:r>
              <a:rPr sz="2400" b="1" spc="-145" dirty="0">
                <a:latin typeface="Arial"/>
                <a:cs typeface="Arial"/>
              </a:rPr>
              <a:t>throughout </a:t>
            </a:r>
            <a:r>
              <a:rPr sz="2400" b="1" spc="-95" dirty="0">
                <a:latin typeface="Arial"/>
                <a:cs typeface="Arial"/>
              </a:rPr>
              <a:t>the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185" dirty="0">
                <a:latin typeface="Arial"/>
                <a:cs typeface="Arial"/>
              </a:rPr>
              <a:t>body.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-"/>
            </a:pPr>
            <a:endParaRPr sz="2000">
              <a:latin typeface="Times New Roman"/>
              <a:cs typeface="Times New Roman"/>
            </a:endParaRPr>
          </a:p>
          <a:p>
            <a:pPr marL="12700" marR="45720">
              <a:lnSpc>
                <a:spcPct val="100800"/>
              </a:lnSpc>
              <a:buChar char="-"/>
              <a:tabLst>
                <a:tab pos="174625" algn="l"/>
              </a:tabLst>
            </a:pPr>
            <a:r>
              <a:rPr sz="2400" b="1" spc="-200" dirty="0">
                <a:latin typeface="Arial"/>
                <a:cs typeface="Arial"/>
              </a:rPr>
              <a:t>Damage </a:t>
            </a:r>
            <a:r>
              <a:rPr sz="2400" b="1" spc="-225" dirty="0">
                <a:latin typeface="Arial"/>
                <a:cs typeface="Arial"/>
              </a:rPr>
              <a:t>can </a:t>
            </a:r>
            <a:r>
              <a:rPr sz="2400" b="1" spc="-155" dirty="0">
                <a:latin typeface="Arial"/>
                <a:cs typeface="Arial"/>
              </a:rPr>
              <a:t>be </a:t>
            </a:r>
            <a:r>
              <a:rPr sz="2400" b="1" spc="-229" dirty="0">
                <a:latin typeface="Arial"/>
                <a:cs typeface="Arial"/>
              </a:rPr>
              <a:t>caused </a:t>
            </a:r>
            <a:r>
              <a:rPr sz="2400" b="1" spc="-165" dirty="0">
                <a:latin typeface="Arial"/>
                <a:cs typeface="Arial"/>
              </a:rPr>
              <a:t>through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25" dirty="0">
                <a:latin typeface="Arial"/>
                <a:cs typeface="Arial"/>
              </a:rPr>
              <a:t>formation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75" dirty="0">
                <a:latin typeface="Arial"/>
                <a:cs typeface="Arial"/>
              </a:rPr>
              <a:t>fusion </a:t>
            </a:r>
            <a:r>
              <a:rPr sz="2400" b="1" spc="-204" dirty="0">
                <a:latin typeface="Arial"/>
                <a:cs typeface="Arial"/>
              </a:rPr>
              <a:t>genes,  </a:t>
            </a:r>
            <a:r>
              <a:rPr sz="2400" b="1" spc="-265" dirty="0">
                <a:latin typeface="Arial"/>
                <a:cs typeface="Arial"/>
              </a:rPr>
              <a:t>as </a:t>
            </a:r>
            <a:r>
              <a:rPr sz="2400" b="1" spc="-100" dirty="0">
                <a:latin typeface="Arial"/>
                <a:cs typeface="Arial"/>
              </a:rPr>
              <a:t>well </a:t>
            </a:r>
            <a:r>
              <a:rPr sz="2400" b="1" spc="-265" dirty="0">
                <a:latin typeface="Arial"/>
                <a:cs typeface="Arial"/>
              </a:rPr>
              <a:t>as </a:t>
            </a:r>
            <a:r>
              <a:rPr sz="2400" b="1" spc="-95" dirty="0">
                <a:latin typeface="Arial"/>
                <a:cs typeface="Arial"/>
              </a:rPr>
              <a:t>the</a:t>
            </a:r>
            <a:r>
              <a:rPr sz="2400" b="1" spc="135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dysregulation.</a:t>
            </a:r>
            <a:endParaRPr sz="2400">
              <a:latin typeface="Arial"/>
              <a:cs typeface="Arial"/>
            </a:endParaRPr>
          </a:p>
          <a:p>
            <a:pPr marL="12700" marR="147955">
              <a:lnSpc>
                <a:spcPct val="100800"/>
              </a:lnSpc>
              <a:spcBef>
                <a:spcPts val="1995"/>
              </a:spcBef>
              <a:buChar char="-"/>
              <a:tabLst>
                <a:tab pos="174625" algn="l"/>
              </a:tabLst>
            </a:pPr>
            <a:r>
              <a:rPr sz="2400" b="1" spc="-235" dirty="0">
                <a:latin typeface="Arial"/>
                <a:cs typeface="Arial"/>
              </a:rPr>
              <a:t>This </a:t>
            </a:r>
            <a:r>
              <a:rPr sz="2400" b="1" spc="-190" dirty="0">
                <a:latin typeface="Arial"/>
                <a:cs typeface="Arial"/>
              </a:rPr>
              <a:t>damage </a:t>
            </a:r>
            <a:r>
              <a:rPr sz="2400" b="1" spc="-195" dirty="0">
                <a:latin typeface="Arial"/>
                <a:cs typeface="Arial"/>
              </a:rPr>
              <a:t>may </a:t>
            </a:r>
            <a:r>
              <a:rPr sz="2400" b="1" spc="-155" dirty="0">
                <a:latin typeface="Arial"/>
                <a:cs typeface="Arial"/>
              </a:rPr>
              <a:t>be </a:t>
            </a:r>
            <a:r>
              <a:rPr sz="2400" b="1" spc="-229" dirty="0">
                <a:latin typeface="Arial"/>
                <a:cs typeface="Arial"/>
              </a:rPr>
              <a:t>caused </a:t>
            </a:r>
            <a:r>
              <a:rPr sz="2400" b="1" spc="-200" dirty="0">
                <a:latin typeface="Arial"/>
                <a:cs typeface="Arial"/>
              </a:rPr>
              <a:t>by </a:t>
            </a:r>
            <a:r>
              <a:rPr sz="2400" b="1" spc="-145" dirty="0">
                <a:latin typeface="Arial"/>
                <a:cs typeface="Arial"/>
              </a:rPr>
              <a:t>environmental </a:t>
            </a:r>
            <a:r>
              <a:rPr sz="2400" b="1" spc="-175" dirty="0">
                <a:latin typeface="Arial"/>
                <a:cs typeface="Arial"/>
              </a:rPr>
              <a:t>factors </a:t>
            </a:r>
            <a:r>
              <a:rPr sz="2400" b="1" spc="-270" dirty="0">
                <a:latin typeface="Arial"/>
                <a:cs typeface="Arial"/>
              </a:rPr>
              <a:t>such </a:t>
            </a:r>
            <a:r>
              <a:rPr sz="2400" b="1" spc="-265" dirty="0">
                <a:latin typeface="Arial"/>
                <a:cs typeface="Arial"/>
              </a:rPr>
              <a:t>as  </a:t>
            </a:r>
            <a:r>
              <a:rPr sz="2400" b="1" spc="-190" dirty="0">
                <a:latin typeface="Arial"/>
                <a:cs typeface="Arial"/>
              </a:rPr>
              <a:t>chemicals, </a:t>
            </a:r>
            <a:r>
              <a:rPr sz="2400" b="1" spc="-235" dirty="0">
                <a:latin typeface="Arial"/>
                <a:cs typeface="Arial"/>
              </a:rPr>
              <a:t>drugs </a:t>
            </a:r>
            <a:r>
              <a:rPr sz="2400" b="1" spc="-130" dirty="0">
                <a:latin typeface="Arial"/>
                <a:cs typeface="Arial"/>
              </a:rPr>
              <a:t>or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120" dirty="0">
                <a:latin typeface="Arial"/>
                <a:cs typeface="Arial"/>
              </a:rPr>
              <a:t>radiation.</a:t>
            </a:r>
            <a:endParaRPr sz="2400">
              <a:latin typeface="Arial"/>
              <a:cs typeface="Arial"/>
            </a:endParaRPr>
          </a:p>
          <a:p>
            <a:pPr marL="12700" marR="64769">
              <a:lnSpc>
                <a:spcPct val="100400"/>
              </a:lnSpc>
              <a:spcBef>
                <a:spcPts val="1540"/>
              </a:spcBef>
              <a:buChar char="-"/>
              <a:tabLst>
                <a:tab pos="174625" algn="l"/>
              </a:tabLst>
            </a:pPr>
            <a:r>
              <a:rPr sz="2400" b="1" spc="-235" dirty="0">
                <a:latin typeface="Arial"/>
                <a:cs typeface="Arial"/>
              </a:rPr>
              <a:t>Some </a:t>
            </a:r>
            <a:r>
              <a:rPr sz="2400" b="1" spc="-175" dirty="0">
                <a:latin typeface="Arial"/>
                <a:cs typeface="Arial"/>
              </a:rPr>
              <a:t>evidence </a:t>
            </a:r>
            <a:r>
              <a:rPr sz="2400" b="1" spc="-265" dirty="0">
                <a:latin typeface="Arial"/>
                <a:cs typeface="Arial"/>
              </a:rPr>
              <a:t>suggests </a:t>
            </a:r>
            <a:r>
              <a:rPr sz="2400" b="1" spc="-75" dirty="0">
                <a:latin typeface="Arial"/>
                <a:cs typeface="Arial"/>
              </a:rPr>
              <a:t>that </a:t>
            </a:r>
            <a:r>
              <a:rPr sz="2400" b="1" spc="-204" dirty="0">
                <a:latin typeface="Arial"/>
                <a:cs typeface="Arial"/>
              </a:rPr>
              <a:t>secondary </a:t>
            </a:r>
            <a:r>
              <a:rPr sz="2400" b="1" spc="-150" dirty="0">
                <a:latin typeface="Arial"/>
                <a:cs typeface="Arial"/>
              </a:rPr>
              <a:t>leukemia </a:t>
            </a:r>
            <a:r>
              <a:rPr sz="2400" b="1" spc="-225" dirty="0">
                <a:latin typeface="Arial"/>
                <a:cs typeface="Arial"/>
              </a:rPr>
              <a:t>can </a:t>
            </a:r>
            <a:r>
              <a:rPr sz="2400" b="1" spc="-160" dirty="0">
                <a:latin typeface="Arial"/>
                <a:cs typeface="Arial"/>
              </a:rPr>
              <a:t>develop 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165" dirty="0">
                <a:latin typeface="Arial"/>
                <a:cs typeface="Arial"/>
              </a:rPr>
              <a:t>individuals </a:t>
            </a:r>
            <a:r>
              <a:rPr sz="2400" b="1" spc="-100" dirty="0">
                <a:latin typeface="Arial"/>
                <a:cs typeface="Arial"/>
              </a:rPr>
              <a:t>treated </a:t>
            </a:r>
            <a:r>
              <a:rPr sz="2400" b="1" spc="-114" dirty="0">
                <a:latin typeface="Arial"/>
                <a:cs typeface="Arial"/>
              </a:rPr>
              <a:t>for </a:t>
            </a:r>
            <a:r>
              <a:rPr sz="2400" b="1" spc="-110" dirty="0">
                <a:latin typeface="Arial"/>
                <a:cs typeface="Arial"/>
              </a:rPr>
              <a:t>other </a:t>
            </a:r>
            <a:r>
              <a:rPr sz="2400" b="1" spc="-229" dirty="0">
                <a:latin typeface="Arial"/>
                <a:cs typeface="Arial"/>
              </a:rPr>
              <a:t>cancers </a:t>
            </a:r>
            <a:r>
              <a:rPr sz="2400" b="1" spc="-85" dirty="0">
                <a:latin typeface="Arial"/>
                <a:cs typeface="Arial"/>
              </a:rPr>
              <a:t>with </a:t>
            </a:r>
            <a:r>
              <a:rPr sz="2400" b="1" spc="-125" dirty="0">
                <a:latin typeface="Arial"/>
                <a:cs typeface="Arial"/>
              </a:rPr>
              <a:t>radiation </a:t>
            </a:r>
            <a:r>
              <a:rPr sz="2400" b="1" spc="-170" dirty="0">
                <a:latin typeface="Arial"/>
                <a:cs typeface="Arial"/>
              </a:rPr>
              <a:t>and  </a:t>
            </a:r>
            <a:r>
              <a:rPr sz="2400" b="1" spc="-165" dirty="0">
                <a:latin typeface="Arial"/>
                <a:cs typeface="Arial"/>
              </a:rPr>
              <a:t>chemotherapy </a:t>
            </a:r>
            <a:r>
              <a:rPr sz="2400" b="1" spc="-265" dirty="0">
                <a:latin typeface="Arial"/>
                <a:cs typeface="Arial"/>
              </a:rPr>
              <a:t>as </a:t>
            </a:r>
            <a:r>
              <a:rPr sz="2400" b="1" spc="-150" dirty="0">
                <a:latin typeface="Arial"/>
                <a:cs typeface="Arial"/>
              </a:rPr>
              <a:t>a </a:t>
            </a:r>
            <a:r>
              <a:rPr sz="2400" b="1" spc="-145" dirty="0">
                <a:latin typeface="Arial"/>
                <a:cs typeface="Arial"/>
              </a:rPr>
              <a:t>result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75" dirty="0">
                <a:latin typeface="Arial"/>
                <a:cs typeface="Arial"/>
              </a:rPr>
              <a:t>that</a:t>
            </a:r>
            <a:r>
              <a:rPr sz="2400" b="1" spc="-325" dirty="0">
                <a:latin typeface="Arial"/>
                <a:cs typeface="Arial"/>
              </a:rPr>
              <a:t> </a:t>
            </a:r>
            <a:r>
              <a:rPr sz="2400" b="1" spc="-95" dirty="0">
                <a:latin typeface="Arial"/>
                <a:cs typeface="Arial"/>
              </a:rPr>
              <a:t>treatment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005205"/>
          </a:xfrm>
          <a:custGeom>
            <a:avLst/>
            <a:gdLst/>
            <a:ahLst/>
            <a:cxnLst/>
            <a:rect l="l" t="t" r="r" b="b"/>
            <a:pathLst>
              <a:path w="9144000" h="1005205">
                <a:moveTo>
                  <a:pt x="0" y="1004747"/>
                </a:moveTo>
                <a:lnTo>
                  <a:pt x="9144000" y="1004747"/>
                </a:lnTo>
                <a:lnTo>
                  <a:pt x="9144000" y="0"/>
                </a:lnTo>
                <a:lnTo>
                  <a:pt x="0" y="0"/>
                </a:lnTo>
                <a:lnTo>
                  <a:pt x="0" y="1004747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042797"/>
            <a:ext cx="9144000" cy="1479550"/>
          </a:xfrm>
          <a:custGeom>
            <a:avLst/>
            <a:gdLst/>
            <a:ahLst/>
            <a:cxnLst/>
            <a:rect l="l" t="t" r="r" b="b"/>
            <a:pathLst>
              <a:path w="9144000" h="1479550">
                <a:moveTo>
                  <a:pt x="0" y="1479295"/>
                </a:moveTo>
                <a:lnTo>
                  <a:pt x="9144000" y="1479295"/>
                </a:lnTo>
                <a:lnTo>
                  <a:pt x="9144000" y="0"/>
                </a:lnTo>
                <a:lnTo>
                  <a:pt x="0" y="0"/>
                </a:lnTo>
                <a:lnTo>
                  <a:pt x="0" y="1479295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2522092"/>
            <a:ext cx="9144000" cy="1275715"/>
          </a:xfrm>
          <a:custGeom>
            <a:avLst/>
            <a:gdLst/>
            <a:ahLst/>
            <a:cxnLst/>
            <a:rect l="l" t="t" r="r" b="b"/>
            <a:pathLst>
              <a:path w="9144000" h="1275714">
                <a:moveTo>
                  <a:pt x="0" y="1275334"/>
                </a:moveTo>
                <a:lnTo>
                  <a:pt x="9144000" y="1275334"/>
                </a:lnTo>
                <a:lnTo>
                  <a:pt x="9144000" y="0"/>
                </a:lnTo>
                <a:lnTo>
                  <a:pt x="0" y="0"/>
                </a:lnTo>
                <a:lnTo>
                  <a:pt x="0" y="1275334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3797426"/>
            <a:ext cx="9144000" cy="3060700"/>
          </a:xfrm>
          <a:custGeom>
            <a:avLst/>
            <a:gdLst/>
            <a:ahLst/>
            <a:cxnLst/>
            <a:rect l="l" t="t" r="r" b="b"/>
            <a:pathLst>
              <a:path w="9144000" h="3060700">
                <a:moveTo>
                  <a:pt x="0" y="3060573"/>
                </a:moveTo>
                <a:lnTo>
                  <a:pt x="9144000" y="3060573"/>
                </a:lnTo>
                <a:lnTo>
                  <a:pt x="9144000" y="0"/>
                </a:lnTo>
                <a:lnTo>
                  <a:pt x="0" y="0"/>
                </a:lnTo>
                <a:lnTo>
                  <a:pt x="0" y="3060573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1004697"/>
            <a:ext cx="9144000" cy="38100"/>
          </a:xfrm>
          <a:custGeom>
            <a:avLst/>
            <a:gdLst/>
            <a:ahLst/>
            <a:cxnLst/>
            <a:rect l="l" t="t" r="r" b="b"/>
            <a:pathLst>
              <a:path w="9144000" h="38100">
                <a:moveTo>
                  <a:pt x="0" y="38100"/>
                </a:moveTo>
                <a:lnTo>
                  <a:pt x="9144000" y="38100"/>
                </a:lnTo>
                <a:lnTo>
                  <a:pt x="9144000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2515742"/>
            <a:ext cx="9144000" cy="12700"/>
          </a:xfrm>
          <a:custGeom>
            <a:avLst/>
            <a:gdLst/>
            <a:ahLst/>
            <a:cxnLst/>
            <a:rect l="l" t="t" r="r" b="b"/>
            <a:pathLst>
              <a:path w="9144000" h="12700">
                <a:moveTo>
                  <a:pt x="0" y="12700"/>
                </a:moveTo>
                <a:lnTo>
                  <a:pt x="9144000" y="12700"/>
                </a:lnTo>
                <a:lnTo>
                  <a:pt x="914400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3791077"/>
            <a:ext cx="9144000" cy="12700"/>
          </a:xfrm>
          <a:custGeom>
            <a:avLst/>
            <a:gdLst/>
            <a:ahLst/>
            <a:cxnLst/>
            <a:rect l="l" t="t" r="r" b="b"/>
            <a:pathLst>
              <a:path w="9144000" h="12700">
                <a:moveTo>
                  <a:pt x="0" y="12700"/>
                </a:moveTo>
                <a:lnTo>
                  <a:pt x="9144000" y="12700"/>
                </a:lnTo>
                <a:lnTo>
                  <a:pt x="914400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40825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75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3175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685482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0264" y="16256"/>
            <a:ext cx="57391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85" dirty="0">
                <a:solidFill>
                  <a:srgbClr val="FFFFFF"/>
                </a:solidFill>
                <a:latin typeface="Arial"/>
                <a:cs typeface="Arial"/>
              </a:rPr>
              <a:t>Initial </a:t>
            </a:r>
            <a:r>
              <a:rPr sz="2400" b="1" spc="-170" dirty="0">
                <a:solidFill>
                  <a:srgbClr val="FFFFFF"/>
                </a:solidFill>
                <a:latin typeface="Arial"/>
                <a:cs typeface="Arial"/>
              </a:rPr>
              <a:t>Laboratory </a:t>
            </a:r>
            <a:r>
              <a:rPr sz="2400" b="1" spc="-160" dirty="0">
                <a:solidFill>
                  <a:srgbClr val="FFFFFF"/>
                </a:solidFill>
                <a:latin typeface="Arial"/>
                <a:cs typeface="Arial"/>
              </a:rPr>
              <a:t>finding </a:t>
            </a:r>
            <a:r>
              <a:rPr sz="2400" b="1" spc="-170" dirty="0">
                <a:solidFill>
                  <a:srgbClr val="FFFFFF"/>
                </a:solidFill>
                <a:latin typeface="Arial"/>
                <a:cs typeface="Arial"/>
              </a:rPr>
              <a:t>characteristic </a:t>
            </a:r>
            <a:r>
              <a:rPr sz="2400" b="1" spc="-11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4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395" dirty="0">
                <a:solidFill>
                  <a:srgbClr val="FFFFFF"/>
                </a:solidFill>
                <a:latin typeface="Arial"/>
                <a:cs typeface="Arial"/>
              </a:rPr>
              <a:t>ALL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264" y="1041908"/>
            <a:ext cx="16268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75" dirty="0">
                <a:latin typeface="DejaVu Sans"/>
                <a:cs typeface="DejaVu Sans"/>
              </a:rPr>
              <a:t>Peripheral</a:t>
            </a:r>
            <a:r>
              <a:rPr sz="1800" spc="-195" dirty="0">
                <a:latin typeface="DejaVu Sans"/>
                <a:cs typeface="DejaVu Sans"/>
              </a:rPr>
              <a:t> </a:t>
            </a:r>
            <a:r>
              <a:rPr sz="1800" spc="-165" dirty="0">
                <a:latin typeface="DejaVu Sans"/>
                <a:cs typeface="DejaVu Sans"/>
              </a:rPr>
              <a:t>Blood: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51050" y="1041908"/>
            <a:ext cx="6560820" cy="1125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84" marR="5080" indent="-20320">
              <a:lnSpc>
                <a:spcPct val="100000"/>
              </a:lnSpc>
              <a:spcBef>
                <a:spcPts val="100"/>
              </a:spcBef>
            </a:pPr>
            <a:r>
              <a:rPr sz="1800" spc="-170" dirty="0">
                <a:latin typeface="DejaVu Sans"/>
                <a:cs typeface="DejaVu Sans"/>
              </a:rPr>
              <a:t>1- </a:t>
            </a:r>
            <a:r>
              <a:rPr sz="1800" spc="-215" dirty="0">
                <a:latin typeface="DejaVu Sans"/>
                <a:cs typeface="DejaVu Sans"/>
              </a:rPr>
              <a:t>Leukocyte </a:t>
            </a:r>
            <a:r>
              <a:rPr sz="1800" spc="-185" dirty="0">
                <a:latin typeface="DejaVu Sans"/>
                <a:cs typeface="DejaVu Sans"/>
              </a:rPr>
              <a:t>count </a:t>
            </a:r>
            <a:r>
              <a:rPr sz="1800" spc="-190" dirty="0">
                <a:latin typeface="DejaVu Sans"/>
                <a:cs typeface="DejaVu Sans"/>
              </a:rPr>
              <a:t>usually </a:t>
            </a:r>
            <a:r>
              <a:rPr sz="1800" spc="-200" dirty="0">
                <a:latin typeface="DejaVu Sans"/>
                <a:cs typeface="DejaVu Sans"/>
              </a:rPr>
              <a:t>increased </a:t>
            </a:r>
            <a:r>
              <a:rPr sz="1800" spc="-170" dirty="0">
                <a:latin typeface="DejaVu Sans"/>
                <a:cs typeface="DejaVu Sans"/>
              </a:rPr>
              <a:t>but </a:t>
            </a:r>
            <a:r>
              <a:rPr sz="1800" spc="-285" dirty="0">
                <a:latin typeface="DejaVu Sans"/>
                <a:cs typeface="DejaVu Sans"/>
              </a:rPr>
              <a:t>may </a:t>
            </a:r>
            <a:r>
              <a:rPr sz="1800" spc="-210" dirty="0">
                <a:latin typeface="DejaVu Sans"/>
                <a:cs typeface="DejaVu Sans"/>
              </a:rPr>
              <a:t>be </a:t>
            </a:r>
            <a:r>
              <a:rPr sz="1800" spc="-190" dirty="0">
                <a:latin typeface="DejaVu Sans"/>
                <a:cs typeface="DejaVu Sans"/>
              </a:rPr>
              <a:t>normal </a:t>
            </a:r>
            <a:r>
              <a:rPr sz="1800" spc="-135" dirty="0">
                <a:latin typeface="DejaVu Sans"/>
                <a:cs typeface="DejaVu Sans"/>
              </a:rPr>
              <a:t>or </a:t>
            </a:r>
            <a:r>
              <a:rPr sz="1800" spc="-204" dirty="0">
                <a:latin typeface="DejaVu Sans"/>
                <a:cs typeface="DejaVu Sans"/>
              </a:rPr>
              <a:t>decreased.  </a:t>
            </a:r>
            <a:r>
              <a:rPr sz="1800" spc="-170" dirty="0">
                <a:latin typeface="DejaVu Sans"/>
                <a:cs typeface="DejaVu Sans"/>
              </a:rPr>
              <a:t>2-</a:t>
            </a:r>
            <a:r>
              <a:rPr sz="1800" spc="-160" dirty="0">
                <a:latin typeface="DejaVu Sans"/>
                <a:cs typeface="DejaVu Sans"/>
              </a:rPr>
              <a:t> </a:t>
            </a:r>
            <a:r>
              <a:rPr sz="1800" spc="-180" dirty="0">
                <a:latin typeface="DejaVu Sans"/>
                <a:cs typeface="DejaVu Sans"/>
              </a:rPr>
              <a:t>Neutropenia</a:t>
            </a:r>
            <a:endParaRPr sz="1800">
              <a:latin typeface="DejaVu Sans"/>
              <a:cs typeface="DejaVu Sans"/>
            </a:endParaRPr>
          </a:p>
          <a:p>
            <a:pPr marL="271780" indent="-239395">
              <a:lnSpc>
                <a:spcPct val="100000"/>
              </a:lnSpc>
              <a:buAutoNum type="arabicPlain" startAt="3"/>
              <a:tabLst>
                <a:tab pos="271780" algn="l"/>
              </a:tabLst>
            </a:pPr>
            <a:r>
              <a:rPr sz="1800" spc="-215" dirty="0">
                <a:latin typeface="DejaVu Sans"/>
                <a:cs typeface="DejaVu Sans"/>
              </a:rPr>
              <a:t>Lymphoblast</a:t>
            </a:r>
            <a:endParaRPr sz="1800">
              <a:latin typeface="DejaVu Sans"/>
              <a:cs typeface="DejaVu Sans"/>
            </a:endParaRPr>
          </a:p>
          <a:p>
            <a:pPr marL="271780" indent="-239395">
              <a:lnSpc>
                <a:spcPct val="100000"/>
              </a:lnSpc>
              <a:spcBef>
                <a:spcPts val="20"/>
              </a:spcBef>
              <a:buAutoNum type="arabicPlain" startAt="3"/>
              <a:tabLst>
                <a:tab pos="271780" algn="l"/>
              </a:tabLst>
            </a:pPr>
            <a:r>
              <a:rPr sz="1800" spc="-195" dirty="0">
                <a:latin typeface="DejaVu Sans"/>
                <a:cs typeface="DejaVu Sans"/>
              </a:rPr>
              <a:t>Thrombocytopenia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264" y="2540634"/>
            <a:ext cx="1361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4" dirty="0">
                <a:latin typeface="DejaVu Sans"/>
                <a:cs typeface="DejaVu Sans"/>
              </a:rPr>
              <a:t>Bone</a:t>
            </a:r>
            <a:r>
              <a:rPr sz="1800" spc="-215" dirty="0">
                <a:latin typeface="DejaVu Sans"/>
                <a:cs typeface="DejaVu Sans"/>
              </a:rPr>
              <a:t> </a:t>
            </a:r>
            <a:r>
              <a:rPr sz="1800" spc="-145" dirty="0">
                <a:latin typeface="DejaVu Sans"/>
                <a:cs typeface="DejaVu Sans"/>
              </a:rPr>
              <a:t>Marrow: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98294" y="2540634"/>
            <a:ext cx="2736215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indent="-237490">
              <a:lnSpc>
                <a:spcPct val="100000"/>
              </a:lnSpc>
              <a:spcBef>
                <a:spcPts val="100"/>
              </a:spcBef>
              <a:buAutoNum type="arabicPlain"/>
              <a:tabLst>
                <a:tab pos="250825" algn="l"/>
              </a:tabLst>
            </a:pPr>
            <a:r>
              <a:rPr sz="1800" spc="-180" dirty="0">
                <a:latin typeface="DejaVu Sans"/>
                <a:cs typeface="DejaVu Sans"/>
              </a:rPr>
              <a:t>Hypercellular</a:t>
            </a:r>
            <a:endParaRPr sz="1800">
              <a:latin typeface="DejaVu Sans"/>
              <a:cs typeface="DejaVu Sans"/>
            </a:endParaRPr>
          </a:p>
          <a:p>
            <a:pPr marL="276225" indent="-238125">
              <a:lnSpc>
                <a:spcPct val="100000"/>
              </a:lnSpc>
              <a:spcBef>
                <a:spcPts val="25"/>
              </a:spcBef>
              <a:buAutoNum type="arabicPlain"/>
              <a:tabLst>
                <a:tab pos="276860" algn="l"/>
              </a:tabLst>
            </a:pPr>
            <a:r>
              <a:rPr sz="1800" spc="-380" dirty="0">
                <a:latin typeface="DejaVu Sans"/>
                <a:cs typeface="DejaVu Sans"/>
              </a:rPr>
              <a:t>&gt;20% </a:t>
            </a:r>
            <a:r>
              <a:rPr sz="1800" spc="-195" dirty="0">
                <a:latin typeface="DejaVu Sans"/>
                <a:cs typeface="DejaVu Sans"/>
              </a:rPr>
              <a:t>lymphoblast </a:t>
            </a:r>
            <a:r>
              <a:rPr sz="1800" spc="-160" dirty="0">
                <a:latin typeface="DejaVu Sans"/>
                <a:cs typeface="DejaVu Sans"/>
              </a:rPr>
              <a:t>(</a:t>
            </a:r>
            <a:r>
              <a:rPr sz="1800" spc="-135" dirty="0">
                <a:latin typeface="DejaVu Sans"/>
                <a:cs typeface="DejaVu Sans"/>
              </a:rPr>
              <a:t> </a:t>
            </a:r>
            <a:r>
              <a:rPr sz="1800" spc="-204" dirty="0">
                <a:latin typeface="DejaVu Sans"/>
                <a:cs typeface="DejaVu Sans"/>
              </a:rPr>
              <a:t>WHO)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264" y="3816222"/>
            <a:ext cx="2337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75" dirty="0">
                <a:latin typeface="DejaVu Sans"/>
                <a:cs typeface="DejaVu Sans"/>
              </a:rPr>
              <a:t>Other laboratory</a:t>
            </a:r>
            <a:r>
              <a:rPr sz="1800" spc="-210" dirty="0">
                <a:latin typeface="DejaVu Sans"/>
                <a:cs typeface="DejaVu Sans"/>
              </a:rPr>
              <a:t> </a:t>
            </a:r>
            <a:r>
              <a:rPr sz="1800" spc="-165" dirty="0">
                <a:latin typeface="DejaVu Sans"/>
                <a:cs typeface="DejaVu Sans"/>
              </a:rPr>
              <a:t>finding: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59126" y="3816222"/>
            <a:ext cx="638365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2255" marR="5080" indent="-250190">
              <a:lnSpc>
                <a:spcPct val="100000"/>
              </a:lnSpc>
              <a:spcBef>
                <a:spcPts val="100"/>
              </a:spcBef>
            </a:pPr>
            <a:r>
              <a:rPr sz="1800" spc="-170" dirty="0">
                <a:latin typeface="DejaVu Sans"/>
                <a:cs typeface="DejaVu Sans"/>
              </a:rPr>
              <a:t>1- </a:t>
            </a:r>
            <a:r>
              <a:rPr sz="1800" spc="-200" dirty="0">
                <a:latin typeface="DejaVu Sans"/>
                <a:cs typeface="DejaVu Sans"/>
              </a:rPr>
              <a:t>associated </a:t>
            </a:r>
            <a:r>
              <a:rPr sz="1800" spc="-150" dirty="0">
                <a:latin typeface="DejaVu Sans"/>
                <a:cs typeface="DejaVu Sans"/>
              </a:rPr>
              <a:t>with </a:t>
            </a:r>
            <a:r>
              <a:rPr sz="1800" spc="-200" dirty="0">
                <a:latin typeface="DejaVu Sans"/>
                <a:cs typeface="DejaVu Sans"/>
              </a:rPr>
              <a:t>increased </a:t>
            </a:r>
            <a:r>
              <a:rPr sz="1800" spc="-165" dirty="0">
                <a:latin typeface="DejaVu Sans"/>
                <a:cs typeface="DejaVu Sans"/>
              </a:rPr>
              <a:t>cellular </a:t>
            </a:r>
            <a:r>
              <a:rPr sz="1800" spc="-200" dirty="0">
                <a:latin typeface="DejaVu Sans"/>
                <a:cs typeface="DejaVu Sans"/>
              </a:rPr>
              <a:t>metabolism </a:t>
            </a:r>
            <a:r>
              <a:rPr sz="1800" spc="-215" dirty="0">
                <a:latin typeface="DejaVu Sans"/>
                <a:cs typeface="DejaVu Sans"/>
              </a:rPr>
              <a:t>and </a:t>
            </a:r>
            <a:r>
              <a:rPr sz="1800" spc="-155" dirty="0">
                <a:latin typeface="DejaVu Sans"/>
                <a:cs typeface="DejaVu Sans"/>
              </a:rPr>
              <a:t>turn </a:t>
            </a:r>
            <a:r>
              <a:rPr sz="1800" spc="-190" dirty="0">
                <a:latin typeface="DejaVu Sans"/>
                <a:cs typeface="DejaVu Sans"/>
              </a:rPr>
              <a:t>over </a:t>
            </a:r>
            <a:r>
              <a:rPr sz="1800" spc="-200" dirty="0">
                <a:latin typeface="DejaVu Sans"/>
                <a:cs typeface="DejaVu Sans"/>
              </a:rPr>
              <a:t>such:  </a:t>
            </a:r>
            <a:r>
              <a:rPr sz="1800" spc="-190" dirty="0">
                <a:latin typeface="DejaVu Sans"/>
                <a:cs typeface="DejaVu Sans"/>
              </a:rPr>
              <a:t>Hyperuricemia.</a:t>
            </a:r>
            <a:endParaRPr sz="1800">
              <a:latin typeface="DejaVu Sans"/>
              <a:cs typeface="DejaVu Sans"/>
            </a:endParaRPr>
          </a:p>
          <a:p>
            <a:pPr marL="262255">
              <a:lnSpc>
                <a:spcPct val="100000"/>
              </a:lnSpc>
            </a:pPr>
            <a:r>
              <a:rPr sz="1800" spc="-200" dirty="0">
                <a:latin typeface="DejaVu Sans"/>
                <a:cs typeface="DejaVu Sans"/>
              </a:rPr>
              <a:t>incrased </a:t>
            </a:r>
            <a:r>
              <a:rPr sz="1800" spc="-215" dirty="0">
                <a:latin typeface="DejaVu Sans"/>
                <a:cs typeface="DejaVu Sans"/>
              </a:rPr>
              <a:t>serum</a:t>
            </a:r>
            <a:r>
              <a:rPr sz="1800" spc="-110" dirty="0">
                <a:latin typeface="DejaVu Sans"/>
                <a:cs typeface="DejaVu Sans"/>
              </a:rPr>
              <a:t> </a:t>
            </a:r>
            <a:r>
              <a:rPr sz="1800" spc="-229" dirty="0">
                <a:latin typeface="DejaVu Sans"/>
                <a:cs typeface="DejaVu Sans"/>
              </a:rPr>
              <a:t>LD.</a:t>
            </a:r>
            <a:endParaRPr sz="1800">
              <a:latin typeface="DejaVu Sans"/>
              <a:cs typeface="DejaVu Sans"/>
            </a:endParaRPr>
          </a:p>
          <a:p>
            <a:pPr marL="262255">
              <a:lnSpc>
                <a:spcPct val="100000"/>
              </a:lnSpc>
            </a:pPr>
            <a:r>
              <a:rPr sz="1800" spc="-210" dirty="0">
                <a:latin typeface="DejaVu Sans"/>
                <a:cs typeface="DejaVu Sans"/>
              </a:rPr>
              <a:t>hypercalacemia </a:t>
            </a:r>
            <a:r>
              <a:rPr sz="1800" spc="-204" dirty="0">
                <a:latin typeface="DejaVu Sans"/>
                <a:cs typeface="DejaVu Sans"/>
              </a:rPr>
              <a:t>due </a:t>
            </a:r>
            <a:r>
              <a:rPr sz="1800" spc="-135" dirty="0">
                <a:latin typeface="DejaVu Sans"/>
                <a:cs typeface="DejaVu Sans"/>
              </a:rPr>
              <a:t>to </a:t>
            </a:r>
            <a:r>
              <a:rPr sz="1800" spc="-200" dirty="0">
                <a:latin typeface="DejaVu Sans"/>
                <a:cs typeface="DejaVu Sans"/>
              </a:rPr>
              <a:t>increased </a:t>
            </a:r>
            <a:r>
              <a:rPr sz="1800" spc="-135" dirty="0">
                <a:latin typeface="DejaVu Sans"/>
                <a:cs typeface="DejaVu Sans"/>
              </a:rPr>
              <a:t>BM</a:t>
            </a:r>
            <a:r>
              <a:rPr sz="1800" spc="-30" dirty="0">
                <a:latin typeface="DejaVu Sans"/>
                <a:cs typeface="DejaVu Sans"/>
              </a:rPr>
              <a:t> </a:t>
            </a:r>
            <a:r>
              <a:rPr sz="1800" spc="-160" dirty="0">
                <a:latin typeface="DejaVu Sans"/>
                <a:cs typeface="DejaVu Sans"/>
              </a:rPr>
              <a:t>resorption.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00273" y="5187518"/>
            <a:ext cx="2676525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indent="-237490">
              <a:lnSpc>
                <a:spcPct val="100000"/>
              </a:lnSpc>
              <a:spcBef>
                <a:spcPts val="100"/>
              </a:spcBef>
              <a:buAutoNum type="arabicPlain" startAt="2"/>
              <a:tabLst>
                <a:tab pos="250825" algn="l"/>
              </a:tabLst>
            </a:pPr>
            <a:r>
              <a:rPr sz="1800" spc="-210" dirty="0">
                <a:latin typeface="DejaVu Sans"/>
                <a:cs typeface="DejaVu Sans"/>
              </a:rPr>
              <a:t>Renal</a:t>
            </a:r>
            <a:r>
              <a:rPr sz="1800" spc="-160" dirty="0">
                <a:latin typeface="DejaVu Sans"/>
                <a:cs typeface="DejaVu Sans"/>
              </a:rPr>
              <a:t> </a:t>
            </a:r>
            <a:r>
              <a:rPr sz="1800" spc="-155" dirty="0">
                <a:latin typeface="DejaVu Sans"/>
                <a:cs typeface="DejaVu Sans"/>
              </a:rPr>
              <a:t>failure.</a:t>
            </a:r>
            <a:endParaRPr sz="18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buFont typeface="DejaVu Sans"/>
              <a:buAutoNum type="arabicPlain" startAt="2"/>
            </a:pPr>
            <a:endParaRPr sz="1900">
              <a:latin typeface="Times New Roman"/>
              <a:cs typeface="Times New Roman"/>
            </a:endParaRPr>
          </a:p>
          <a:p>
            <a:pPr marL="250190" indent="-237490">
              <a:lnSpc>
                <a:spcPct val="100000"/>
              </a:lnSpc>
              <a:buAutoNum type="arabicPlain" startAt="2"/>
              <a:tabLst>
                <a:tab pos="250825" algn="l"/>
              </a:tabLst>
            </a:pPr>
            <a:r>
              <a:rPr sz="1800" spc="-200" dirty="0">
                <a:latin typeface="DejaVu Sans"/>
                <a:cs typeface="DejaVu Sans"/>
              </a:rPr>
              <a:t>increased </a:t>
            </a:r>
            <a:r>
              <a:rPr sz="1800" spc="-280" dirty="0">
                <a:latin typeface="DejaVu Sans"/>
                <a:cs typeface="DejaVu Sans"/>
              </a:rPr>
              <a:t>CSF</a:t>
            </a:r>
            <a:r>
              <a:rPr sz="1800" spc="-130" dirty="0">
                <a:latin typeface="DejaVu Sans"/>
                <a:cs typeface="DejaVu Sans"/>
              </a:rPr>
              <a:t> </a:t>
            </a:r>
            <a:r>
              <a:rPr sz="1800" spc="-190" dirty="0">
                <a:latin typeface="DejaVu Sans"/>
                <a:cs typeface="DejaVu Sans"/>
              </a:rPr>
              <a:t>lymphblast.</a:t>
            </a:r>
            <a:endParaRPr sz="18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0"/>
            <a:ext cx="7783195" cy="1718945"/>
          </a:xfrm>
          <a:prstGeom prst="rect">
            <a:avLst/>
          </a:prstGeom>
        </p:spPr>
        <p:txBody>
          <a:bodyPr vert="horz" wrap="square" lIns="0" tIns="361950" rIns="0" bIns="0" rtlCol="0">
            <a:spAutoFit/>
          </a:bodyPr>
          <a:lstStyle/>
          <a:p>
            <a:pPr marL="301625">
              <a:lnSpc>
                <a:spcPct val="100000"/>
              </a:lnSpc>
              <a:spcBef>
                <a:spcPts val="285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484" dirty="0">
                <a:solidFill>
                  <a:srgbClr val="000000"/>
                </a:solidFill>
                <a:latin typeface="Arial"/>
                <a:cs typeface="Arial"/>
              </a:rPr>
              <a:t>Lymphoid</a:t>
            </a:r>
            <a:r>
              <a:rPr sz="5400" b="1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2400" b="1" spc="-65" dirty="0">
                <a:solidFill>
                  <a:srgbClr val="000000"/>
                </a:solidFill>
                <a:latin typeface="Arial"/>
                <a:cs typeface="Arial"/>
              </a:rPr>
              <a:t>- </a:t>
            </a:r>
            <a:r>
              <a:rPr sz="2400" b="1" spc="-175" dirty="0">
                <a:solidFill>
                  <a:srgbClr val="000000"/>
                </a:solidFill>
                <a:latin typeface="Arial"/>
                <a:cs typeface="Arial"/>
              </a:rPr>
              <a:t>Terminal </a:t>
            </a:r>
            <a:r>
              <a:rPr sz="2400" b="1" spc="-165" dirty="0">
                <a:solidFill>
                  <a:srgbClr val="000000"/>
                </a:solidFill>
                <a:latin typeface="Arial"/>
                <a:cs typeface="Arial"/>
              </a:rPr>
              <a:t>Deoxynucleotidyl </a:t>
            </a:r>
            <a:r>
              <a:rPr sz="2400" b="1" spc="-170" dirty="0">
                <a:solidFill>
                  <a:srgbClr val="000000"/>
                </a:solidFill>
                <a:latin typeface="Arial"/>
                <a:cs typeface="Arial"/>
              </a:rPr>
              <a:t>transferase</a:t>
            </a:r>
            <a:r>
              <a:rPr sz="2400" b="1" spc="-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195" dirty="0">
                <a:solidFill>
                  <a:srgbClr val="000000"/>
                </a:solidFill>
                <a:latin typeface="Arial"/>
                <a:cs typeface="Arial"/>
              </a:rPr>
              <a:t>(TdT):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869185"/>
            <a:ext cx="7980680" cy="1927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8020">
              <a:lnSpc>
                <a:spcPct val="100000"/>
              </a:lnSpc>
              <a:spcBef>
                <a:spcPts val="100"/>
              </a:spcBef>
              <a:buChar char="-"/>
              <a:tabLst>
                <a:tab pos="174625" algn="l"/>
              </a:tabLst>
            </a:pPr>
            <a:r>
              <a:rPr sz="2400" b="1" spc="-65" dirty="0">
                <a:latin typeface="Arial"/>
                <a:cs typeface="Arial"/>
              </a:rPr>
              <a:t>- </a:t>
            </a:r>
            <a:r>
              <a:rPr sz="2400" b="1" spc="-300" dirty="0">
                <a:latin typeface="Arial"/>
                <a:cs typeface="Arial"/>
              </a:rPr>
              <a:t>TdT, </a:t>
            </a:r>
            <a:r>
              <a:rPr lang="en-US" sz="2400" b="1" spc="-300" dirty="0" smtClean="0">
                <a:latin typeface="Arial"/>
                <a:cs typeface="Arial"/>
              </a:rPr>
              <a:t>  </a:t>
            </a:r>
            <a:r>
              <a:rPr lang="en-US" sz="2400" b="1" spc="-229" dirty="0" smtClean="0">
                <a:latin typeface="Arial"/>
                <a:cs typeface="Arial"/>
              </a:rPr>
              <a:t>I </a:t>
            </a:r>
            <a:r>
              <a:rPr sz="2400" b="1" spc="-229" dirty="0" smtClean="0">
                <a:latin typeface="Arial"/>
                <a:cs typeface="Arial"/>
              </a:rPr>
              <a:t>s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80" dirty="0">
                <a:latin typeface="Arial"/>
                <a:cs typeface="Arial"/>
              </a:rPr>
              <a:t>most </a:t>
            </a:r>
            <a:r>
              <a:rPr sz="2400" b="1" spc="-114" dirty="0">
                <a:latin typeface="Arial"/>
                <a:cs typeface="Arial"/>
              </a:rPr>
              <a:t>important </a:t>
            </a:r>
            <a:r>
              <a:rPr sz="2400" b="1" spc="-180" dirty="0">
                <a:latin typeface="Arial"/>
                <a:cs typeface="Arial"/>
              </a:rPr>
              <a:t>enzyme </a:t>
            </a:r>
            <a:r>
              <a:rPr sz="2400" b="1" spc="-75" dirty="0">
                <a:latin typeface="Arial"/>
                <a:cs typeface="Arial"/>
              </a:rPr>
              <a:t>that </a:t>
            </a:r>
            <a:r>
              <a:rPr sz="2400" b="1" spc="-229" dirty="0">
                <a:latin typeface="Arial"/>
                <a:cs typeface="Arial"/>
              </a:rPr>
              <a:t>is </a:t>
            </a:r>
            <a:r>
              <a:rPr sz="2400" b="1" spc="-130" dirty="0">
                <a:latin typeface="Arial"/>
                <a:cs typeface="Arial"/>
              </a:rPr>
              <a:t>helpful in </a:t>
            </a:r>
            <a:r>
              <a:rPr sz="2400" b="1" spc="-100" dirty="0">
                <a:latin typeface="Arial"/>
                <a:cs typeface="Arial"/>
              </a:rPr>
              <a:t>the  </a:t>
            </a:r>
            <a:r>
              <a:rPr sz="2400" b="1" spc="-135" dirty="0">
                <a:latin typeface="Arial"/>
                <a:cs typeface="Arial"/>
              </a:rPr>
              <a:t>identifying </a:t>
            </a:r>
            <a:r>
              <a:rPr sz="2400" b="1" spc="-140" dirty="0">
                <a:latin typeface="Arial"/>
                <a:cs typeface="Arial"/>
              </a:rPr>
              <a:t>cellular</a:t>
            </a:r>
            <a:r>
              <a:rPr sz="2400" b="1" spc="-120" dirty="0">
                <a:latin typeface="Arial"/>
                <a:cs typeface="Arial"/>
              </a:rPr>
              <a:t> </a:t>
            </a:r>
            <a:r>
              <a:rPr sz="2400" b="1" spc="-185" dirty="0">
                <a:latin typeface="Arial"/>
                <a:cs typeface="Arial"/>
              </a:rPr>
              <a:t>subtypes.</a:t>
            </a: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75"/>
              </a:spcBef>
              <a:buChar char="-"/>
              <a:tabLst>
                <a:tab pos="174625" algn="l"/>
              </a:tabLst>
            </a:pPr>
            <a:r>
              <a:rPr sz="2400" b="1" spc="-305" dirty="0">
                <a:latin typeface="Arial"/>
                <a:cs typeface="Arial"/>
              </a:rPr>
              <a:t>TdT </a:t>
            </a:r>
            <a:r>
              <a:rPr sz="2400" b="1" spc="-229" dirty="0">
                <a:latin typeface="Arial"/>
                <a:cs typeface="Arial"/>
              </a:rPr>
              <a:t>is </a:t>
            </a:r>
            <a:r>
              <a:rPr sz="2400" b="1" spc="-150" dirty="0">
                <a:latin typeface="Arial"/>
                <a:cs typeface="Arial"/>
              </a:rPr>
              <a:t>a </a:t>
            </a:r>
            <a:r>
              <a:rPr sz="2400" b="1" spc="-225" dirty="0">
                <a:latin typeface="Arial"/>
                <a:cs typeface="Arial"/>
              </a:rPr>
              <a:t>DNA </a:t>
            </a:r>
            <a:r>
              <a:rPr sz="2400" b="1" spc="-175" dirty="0">
                <a:latin typeface="Arial"/>
                <a:cs typeface="Arial"/>
              </a:rPr>
              <a:t>polymerase </a:t>
            </a:r>
            <a:r>
              <a:rPr sz="2400" b="1" spc="-160" dirty="0">
                <a:latin typeface="Arial"/>
                <a:cs typeface="Arial"/>
              </a:rPr>
              <a:t>found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160" dirty="0">
                <a:latin typeface="Arial"/>
                <a:cs typeface="Arial"/>
              </a:rPr>
              <a:t>cell </a:t>
            </a:r>
            <a:r>
              <a:rPr sz="2400" b="1" spc="-170" dirty="0">
                <a:latin typeface="Arial"/>
                <a:cs typeface="Arial"/>
              </a:rPr>
              <a:t>nuclei </a:t>
            </a:r>
            <a:r>
              <a:rPr sz="2400" b="1" spc="-50" dirty="0">
                <a:latin typeface="Arial"/>
                <a:cs typeface="Arial"/>
              </a:rPr>
              <a:t>, </a:t>
            </a:r>
            <a:r>
              <a:rPr sz="2400" b="1" spc="-155" dirty="0">
                <a:latin typeface="Arial"/>
                <a:cs typeface="Arial"/>
              </a:rPr>
              <a:t>this </a:t>
            </a:r>
            <a:r>
              <a:rPr sz="2400" b="1" spc="-185" dirty="0">
                <a:latin typeface="Arial"/>
                <a:cs typeface="Arial"/>
              </a:rPr>
              <a:t>enzyme </a:t>
            </a:r>
            <a:r>
              <a:rPr sz="2400" b="1" spc="-110" dirty="0">
                <a:latin typeface="Arial"/>
                <a:cs typeface="Arial"/>
              </a:rPr>
              <a:t>not  </a:t>
            </a:r>
            <a:r>
              <a:rPr sz="2400" b="1" spc="-160" dirty="0">
                <a:latin typeface="Arial"/>
                <a:cs typeface="Arial"/>
              </a:rPr>
              <a:t>present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40" dirty="0">
                <a:latin typeface="Arial"/>
                <a:cs typeface="Arial"/>
              </a:rPr>
              <a:t>normal </a:t>
            </a:r>
            <a:r>
              <a:rPr sz="2400" b="1" spc="-130" dirty="0">
                <a:latin typeface="Arial"/>
                <a:cs typeface="Arial"/>
              </a:rPr>
              <a:t>mature </a:t>
            </a:r>
            <a:r>
              <a:rPr sz="2400" b="1" spc="-165" dirty="0">
                <a:latin typeface="Arial"/>
                <a:cs typeface="Arial"/>
              </a:rPr>
              <a:t>lymphocyte </a:t>
            </a:r>
            <a:r>
              <a:rPr sz="2400" b="1" spc="-114" dirty="0">
                <a:latin typeface="Arial"/>
                <a:cs typeface="Arial"/>
              </a:rPr>
              <a:t>but </a:t>
            </a:r>
            <a:r>
              <a:rPr sz="2400" b="1" spc="-225" dirty="0">
                <a:latin typeface="Arial"/>
                <a:cs typeface="Arial"/>
              </a:rPr>
              <a:t>can </a:t>
            </a:r>
            <a:r>
              <a:rPr sz="2400" b="1" spc="-160" dirty="0">
                <a:latin typeface="Arial"/>
                <a:cs typeface="Arial"/>
              </a:rPr>
              <a:t>be found </a:t>
            </a:r>
            <a:r>
              <a:rPr sz="2400" b="1" spc="-130" dirty="0">
                <a:latin typeface="Arial"/>
                <a:cs typeface="Arial"/>
              </a:rPr>
              <a:t>in  </a:t>
            </a:r>
            <a:r>
              <a:rPr sz="2400" b="1" spc="-215" dirty="0">
                <a:latin typeface="Arial"/>
                <a:cs typeface="Arial"/>
              </a:rPr>
              <a:t>65%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65" dirty="0">
                <a:latin typeface="Arial"/>
                <a:cs typeface="Arial"/>
              </a:rPr>
              <a:t>thymic </a:t>
            </a:r>
            <a:r>
              <a:rPr sz="2400" b="1" spc="-140" dirty="0">
                <a:latin typeface="Arial"/>
                <a:cs typeface="Arial"/>
              </a:rPr>
              <a:t>population </a:t>
            </a:r>
            <a:r>
              <a:rPr sz="2400" b="1" spc="-110" dirty="0">
                <a:latin typeface="Arial"/>
                <a:cs typeface="Arial"/>
              </a:rPr>
              <a:t>of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155" dirty="0">
                <a:latin typeface="Arial"/>
                <a:cs typeface="Arial"/>
              </a:rPr>
              <a:t>lymphocyte.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17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484" dirty="0">
                <a:solidFill>
                  <a:srgbClr val="000000"/>
                </a:solidFill>
                <a:latin typeface="Arial"/>
                <a:cs typeface="Arial"/>
              </a:rPr>
              <a:t>Lymphoid</a:t>
            </a:r>
            <a:r>
              <a:rPr sz="5400" b="1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140" y="957833"/>
            <a:ext cx="7385050" cy="3547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43530">
              <a:lnSpc>
                <a:spcPct val="100000"/>
              </a:lnSpc>
              <a:spcBef>
                <a:spcPts val="105"/>
              </a:spcBef>
            </a:pPr>
            <a:r>
              <a:rPr sz="3200" b="1" spc="-245" dirty="0">
                <a:latin typeface="Arial"/>
                <a:cs typeface="Arial"/>
              </a:rPr>
              <a:t>Classification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  <a:buChar char="-"/>
              <a:tabLst>
                <a:tab pos="174625" algn="l"/>
              </a:tabLst>
            </a:pPr>
            <a:r>
              <a:rPr sz="2400" b="1" spc="-245" dirty="0">
                <a:latin typeface="Arial"/>
                <a:cs typeface="Arial"/>
              </a:rPr>
              <a:t>Based </a:t>
            </a:r>
            <a:r>
              <a:rPr sz="2400" b="1" spc="-180" dirty="0">
                <a:latin typeface="Arial"/>
                <a:cs typeface="Arial"/>
              </a:rPr>
              <a:t>on </a:t>
            </a:r>
            <a:r>
              <a:rPr sz="2400" b="1" spc="-390" dirty="0">
                <a:latin typeface="Arial"/>
                <a:cs typeface="Arial"/>
              </a:rPr>
              <a:t>FAB </a:t>
            </a:r>
            <a:r>
              <a:rPr sz="2400" b="1" spc="-170" dirty="0">
                <a:latin typeface="Arial"/>
                <a:cs typeface="Arial"/>
              </a:rPr>
              <a:t>classification, </a:t>
            </a:r>
            <a:r>
              <a:rPr sz="2400" b="1" spc="-395" dirty="0">
                <a:latin typeface="Arial"/>
                <a:cs typeface="Arial"/>
              </a:rPr>
              <a:t>ALL </a:t>
            </a:r>
            <a:r>
              <a:rPr sz="2400" b="1" spc="-229" dirty="0">
                <a:latin typeface="Arial"/>
                <a:cs typeface="Arial"/>
              </a:rPr>
              <a:t>is </a:t>
            </a:r>
            <a:r>
              <a:rPr sz="2400" b="1" spc="-180" dirty="0">
                <a:latin typeface="Arial"/>
                <a:cs typeface="Arial"/>
              </a:rPr>
              <a:t>categorized </a:t>
            </a:r>
            <a:r>
              <a:rPr sz="2400" b="1" spc="-114" dirty="0">
                <a:latin typeface="Arial"/>
                <a:cs typeface="Arial"/>
              </a:rPr>
              <a:t>into</a:t>
            </a:r>
            <a:r>
              <a:rPr sz="2400" b="1" spc="200" dirty="0">
                <a:latin typeface="Arial"/>
                <a:cs typeface="Arial"/>
              </a:rPr>
              <a:t> </a:t>
            </a:r>
            <a:r>
              <a:rPr sz="2400" b="1" spc="-110" dirty="0">
                <a:latin typeface="Arial"/>
                <a:cs typeface="Arial"/>
              </a:rPr>
              <a:t>three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180" dirty="0">
                <a:latin typeface="Arial"/>
                <a:cs typeface="Arial"/>
              </a:rPr>
              <a:t>catergories </a:t>
            </a:r>
            <a:r>
              <a:rPr sz="2400" b="1" spc="-270" dirty="0">
                <a:latin typeface="Arial"/>
                <a:cs typeface="Arial"/>
              </a:rPr>
              <a:t>ALL-L1, </a:t>
            </a:r>
            <a:r>
              <a:rPr sz="2400" b="1" spc="-305" dirty="0">
                <a:latin typeface="Arial"/>
                <a:cs typeface="Arial"/>
              </a:rPr>
              <a:t>ALL-L2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305" dirty="0">
                <a:latin typeface="Arial"/>
                <a:cs typeface="Arial"/>
              </a:rPr>
              <a:t>ALL-L3</a:t>
            </a:r>
            <a:r>
              <a:rPr sz="2400" b="1" spc="-175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00">
              <a:latin typeface="Times New Roman"/>
              <a:cs typeface="Times New Roman"/>
            </a:endParaRPr>
          </a:p>
          <a:p>
            <a:pPr marL="12700" marR="506730">
              <a:lnSpc>
                <a:spcPct val="100000"/>
              </a:lnSpc>
              <a:buChar char="-"/>
              <a:tabLst>
                <a:tab pos="174625" algn="l"/>
              </a:tabLst>
            </a:pPr>
            <a:r>
              <a:rPr sz="2400" b="1" spc="-165" dirty="0">
                <a:latin typeface="Arial"/>
                <a:cs typeface="Arial"/>
              </a:rPr>
              <a:t>Immunohistochemistry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65" dirty="0">
                <a:latin typeface="Arial"/>
                <a:cs typeface="Arial"/>
              </a:rPr>
              <a:t>immunophenotyping </a:t>
            </a:r>
            <a:r>
              <a:rPr sz="2400" b="1" spc="-130" dirty="0">
                <a:latin typeface="Arial"/>
                <a:cs typeface="Arial"/>
              </a:rPr>
              <a:t>are  </a:t>
            </a:r>
            <a:r>
              <a:rPr sz="2400" b="1" spc="-160" dirty="0">
                <a:latin typeface="Arial"/>
                <a:cs typeface="Arial"/>
              </a:rPr>
              <a:t>almost </a:t>
            </a:r>
            <a:r>
              <a:rPr sz="2400" b="1" spc="-190" dirty="0">
                <a:latin typeface="Arial"/>
                <a:cs typeface="Arial"/>
              </a:rPr>
              <a:t>always </a:t>
            </a:r>
            <a:r>
              <a:rPr sz="2400" b="1" spc="-215" dirty="0">
                <a:latin typeface="Arial"/>
                <a:cs typeface="Arial"/>
              </a:rPr>
              <a:t>necessary </a:t>
            </a:r>
            <a:r>
              <a:rPr sz="2400" b="1" spc="-90" dirty="0">
                <a:latin typeface="Arial"/>
                <a:cs typeface="Arial"/>
              </a:rPr>
              <a:t>to </a:t>
            </a:r>
            <a:r>
              <a:rPr sz="2400" b="1" spc="-190" dirty="0">
                <a:latin typeface="Arial"/>
                <a:cs typeface="Arial"/>
              </a:rPr>
              <a:t>distinguish </a:t>
            </a:r>
            <a:r>
              <a:rPr sz="2400" b="1" spc="-395" dirty="0">
                <a:latin typeface="Arial"/>
                <a:cs typeface="Arial"/>
              </a:rPr>
              <a:t>ALL </a:t>
            </a:r>
            <a:r>
              <a:rPr sz="2400" b="1" spc="-130" dirty="0">
                <a:latin typeface="Arial"/>
                <a:cs typeface="Arial"/>
              </a:rPr>
              <a:t>from</a:t>
            </a:r>
            <a:r>
              <a:rPr sz="2400" b="1" spc="55" dirty="0">
                <a:latin typeface="Arial"/>
                <a:cs typeface="Arial"/>
              </a:rPr>
              <a:t> </a:t>
            </a:r>
            <a:r>
              <a:rPr sz="2400" b="1" spc="-165" dirty="0">
                <a:latin typeface="Arial"/>
                <a:cs typeface="Arial"/>
              </a:rPr>
              <a:t>AML.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-"/>
            </a:pPr>
            <a:endParaRPr sz="21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Char char="-"/>
              <a:tabLst>
                <a:tab pos="174625" algn="l"/>
              </a:tabLst>
            </a:pPr>
            <a:r>
              <a:rPr sz="2400" b="1" spc="-215" dirty="0">
                <a:latin typeface="Arial"/>
                <a:cs typeface="Arial"/>
              </a:rPr>
              <a:t>On </a:t>
            </a:r>
            <a:r>
              <a:rPr sz="2400" b="1" spc="-110" dirty="0">
                <a:latin typeface="Arial"/>
                <a:cs typeface="Arial"/>
              </a:rPr>
              <a:t>other </a:t>
            </a:r>
            <a:r>
              <a:rPr sz="2400" b="1" spc="-175" dirty="0">
                <a:latin typeface="Arial"/>
                <a:cs typeface="Arial"/>
              </a:rPr>
              <a:t>hand </a:t>
            </a:r>
            <a:r>
              <a:rPr sz="2400" b="1" spc="-190" dirty="0">
                <a:latin typeface="Arial"/>
                <a:cs typeface="Arial"/>
              </a:rPr>
              <a:t>WHO </a:t>
            </a:r>
            <a:r>
              <a:rPr sz="2400" b="1" spc="-110" dirty="0">
                <a:latin typeface="Arial"/>
                <a:cs typeface="Arial"/>
              </a:rPr>
              <a:t>identify of </a:t>
            </a:r>
            <a:r>
              <a:rPr sz="2400" b="1" spc="-150" dirty="0">
                <a:latin typeface="Arial"/>
                <a:cs typeface="Arial"/>
              </a:rPr>
              <a:t>malignant </a:t>
            </a:r>
            <a:r>
              <a:rPr sz="2400" b="1" spc="-155" dirty="0">
                <a:latin typeface="Arial"/>
                <a:cs typeface="Arial"/>
              </a:rPr>
              <a:t>cell </a:t>
            </a:r>
            <a:r>
              <a:rPr sz="2400" b="1" spc="-265" dirty="0">
                <a:latin typeface="Arial"/>
                <a:cs typeface="Arial"/>
              </a:rPr>
              <a:t>as </a:t>
            </a:r>
            <a:r>
              <a:rPr sz="2400" b="1" spc="-280" dirty="0">
                <a:latin typeface="Arial"/>
                <a:cs typeface="Arial"/>
              </a:rPr>
              <a:t>T, </a:t>
            </a:r>
            <a:r>
              <a:rPr sz="2400" b="1" spc="-390" dirty="0">
                <a:latin typeface="Arial"/>
                <a:cs typeface="Arial"/>
              </a:rPr>
              <a:t>B </a:t>
            </a:r>
            <a:r>
              <a:rPr sz="2400" b="1" spc="-170" dirty="0">
                <a:latin typeface="Arial"/>
                <a:cs typeface="Arial"/>
              </a:rPr>
              <a:t>and  </a:t>
            </a:r>
            <a:r>
              <a:rPr sz="2400" b="1" spc="-180" dirty="0">
                <a:latin typeface="Arial"/>
                <a:cs typeface="Arial"/>
              </a:rPr>
              <a:t>on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70" dirty="0">
                <a:latin typeface="Arial"/>
                <a:cs typeface="Arial"/>
              </a:rPr>
              <a:t>degree </a:t>
            </a:r>
            <a:r>
              <a:rPr sz="2400" b="1" spc="-110" dirty="0">
                <a:latin typeface="Arial"/>
                <a:cs typeface="Arial"/>
              </a:rPr>
              <a:t>of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spc="-114" dirty="0">
                <a:latin typeface="Arial"/>
                <a:cs typeface="Arial"/>
              </a:rPr>
              <a:t>maturation.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17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484" dirty="0">
                <a:solidFill>
                  <a:srgbClr val="000000"/>
                </a:solidFill>
                <a:latin typeface="Arial"/>
                <a:cs typeface="Arial"/>
              </a:rPr>
              <a:t>Lymphoid</a:t>
            </a:r>
            <a:r>
              <a:rPr sz="5400" b="1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0739" y="832096"/>
            <a:ext cx="7448550" cy="3398520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2268855">
              <a:lnSpc>
                <a:spcPct val="100000"/>
              </a:lnSpc>
              <a:spcBef>
                <a:spcPts val="1095"/>
              </a:spcBef>
            </a:pPr>
            <a:r>
              <a:rPr sz="3200" b="1" spc="-520" dirty="0">
                <a:latin typeface="Arial"/>
                <a:cs typeface="Arial"/>
              </a:rPr>
              <a:t>FAB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classification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3200" b="1" spc="-405" dirty="0">
                <a:latin typeface="Arial"/>
                <a:cs typeface="Arial"/>
              </a:rPr>
              <a:t>ALL-L1</a:t>
            </a:r>
            <a:endParaRPr sz="32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2485"/>
              </a:spcBef>
              <a:buChar char="-"/>
              <a:tabLst>
                <a:tab pos="403225" algn="l"/>
              </a:tabLst>
            </a:pPr>
            <a:r>
              <a:rPr sz="2400" b="1" spc="-229" dirty="0">
                <a:latin typeface="Arial"/>
                <a:cs typeface="Arial"/>
              </a:rPr>
              <a:t>Blasts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305" dirty="0">
                <a:latin typeface="Arial"/>
                <a:cs typeface="Arial"/>
              </a:rPr>
              <a:t>ALL-L1 </a:t>
            </a:r>
            <a:r>
              <a:rPr sz="2400" b="1" spc="-130" dirty="0">
                <a:latin typeface="Arial"/>
                <a:cs typeface="Arial"/>
              </a:rPr>
              <a:t>are </a:t>
            </a:r>
            <a:r>
              <a:rPr sz="2400" b="1" spc="-85" dirty="0">
                <a:latin typeface="Arial"/>
                <a:cs typeface="Arial"/>
              </a:rPr>
              <a:t>with </a:t>
            </a:r>
            <a:r>
              <a:rPr sz="2400" b="1" spc="-195" dirty="0">
                <a:latin typeface="Arial"/>
                <a:cs typeface="Arial"/>
              </a:rPr>
              <a:t>high </a:t>
            </a:r>
            <a:r>
              <a:rPr sz="2400" b="1" spc="-85" dirty="0">
                <a:latin typeface="Arial"/>
                <a:cs typeface="Arial"/>
              </a:rPr>
              <a:t>N/C</a:t>
            </a:r>
            <a:r>
              <a:rPr sz="2400" b="1" spc="-215" dirty="0">
                <a:latin typeface="Arial"/>
                <a:cs typeface="Arial"/>
              </a:rPr>
              <a:t> </a:t>
            </a:r>
            <a:r>
              <a:rPr sz="2400" b="1" spc="-95" dirty="0">
                <a:latin typeface="Arial"/>
                <a:cs typeface="Arial"/>
              </a:rPr>
              <a:t>ratio.</a:t>
            </a:r>
            <a:endParaRPr sz="2400">
              <a:latin typeface="Arial"/>
              <a:cs typeface="Arial"/>
            </a:endParaRPr>
          </a:p>
          <a:p>
            <a:pPr marL="241300" marR="5080">
              <a:lnSpc>
                <a:spcPct val="100000"/>
              </a:lnSpc>
              <a:buChar char="-"/>
              <a:tabLst>
                <a:tab pos="403225" algn="l"/>
              </a:tabLst>
            </a:pPr>
            <a:r>
              <a:rPr sz="2400" b="1" spc="-150" dirty="0">
                <a:latin typeface="Arial"/>
                <a:cs typeface="Arial"/>
              </a:rPr>
              <a:t>Delicate </a:t>
            </a:r>
            <a:r>
              <a:rPr sz="2400" b="1" spc="-155" dirty="0">
                <a:latin typeface="Arial"/>
                <a:cs typeface="Arial"/>
              </a:rPr>
              <a:t>diffuse chromatin </a:t>
            </a:r>
            <a:r>
              <a:rPr sz="2400" b="1" spc="-110" dirty="0">
                <a:latin typeface="Arial"/>
                <a:cs typeface="Arial"/>
              </a:rPr>
              <a:t>pattern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75" dirty="0">
                <a:latin typeface="Arial"/>
                <a:cs typeface="Arial"/>
              </a:rPr>
              <a:t>small </a:t>
            </a:r>
            <a:r>
              <a:rPr sz="2400" b="1" spc="-135" dirty="0">
                <a:latin typeface="Arial"/>
                <a:cs typeface="Arial"/>
              </a:rPr>
              <a:t>prominent  </a:t>
            </a:r>
            <a:r>
              <a:rPr sz="2400" b="1" spc="-145" dirty="0">
                <a:latin typeface="Arial"/>
                <a:cs typeface="Arial"/>
              </a:rPr>
              <a:t>nucleoli.</a:t>
            </a:r>
            <a:endParaRPr sz="24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buChar char="-"/>
              <a:tabLst>
                <a:tab pos="403225" algn="l"/>
              </a:tabLst>
            </a:pPr>
            <a:r>
              <a:rPr sz="2400" b="1" spc="-225" dirty="0">
                <a:latin typeface="Arial"/>
                <a:cs typeface="Arial"/>
              </a:rPr>
              <a:t>Scant </a:t>
            </a:r>
            <a:r>
              <a:rPr sz="2400" b="1" spc="-185" dirty="0">
                <a:latin typeface="Arial"/>
                <a:cs typeface="Arial"/>
              </a:rPr>
              <a:t>cytoplasm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5"/>
              </a:spcBef>
              <a:buChar char="-"/>
              <a:tabLst>
                <a:tab pos="403225" algn="l"/>
              </a:tabLst>
            </a:pPr>
            <a:r>
              <a:rPr sz="2400" b="1" spc="-175" dirty="0">
                <a:latin typeface="Arial"/>
                <a:cs typeface="Arial"/>
              </a:rPr>
              <a:t>Affects </a:t>
            </a:r>
            <a:r>
              <a:rPr sz="2400" b="1" spc="-130" dirty="0">
                <a:latin typeface="Arial"/>
                <a:cs typeface="Arial"/>
              </a:rPr>
              <a:t>primarily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spc="-165" dirty="0">
                <a:latin typeface="Arial"/>
                <a:cs typeface="Arial"/>
              </a:rPr>
              <a:t>children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53000" y="4114799"/>
            <a:ext cx="4191000" cy="2743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600" y="10666"/>
            <a:ext cx="7010400" cy="6827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17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484" dirty="0">
                <a:solidFill>
                  <a:srgbClr val="000000"/>
                </a:solidFill>
                <a:latin typeface="Arial"/>
                <a:cs typeface="Arial"/>
              </a:rPr>
              <a:t>Lymphoid</a:t>
            </a:r>
            <a:r>
              <a:rPr sz="5400" b="1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0739" y="832096"/>
            <a:ext cx="7626350" cy="337883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2268855">
              <a:lnSpc>
                <a:spcPct val="100000"/>
              </a:lnSpc>
              <a:spcBef>
                <a:spcPts val="1095"/>
              </a:spcBef>
            </a:pPr>
            <a:r>
              <a:rPr sz="3200" b="1" spc="-520" dirty="0">
                <a:latin typeface="Arial"/>
                <a:cs typeface="Arial"/>
              </a:rPr>
              <a:t>FAB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classification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3200" b="1" spc="-405" dirty="0">
                <a:latin typeface="Arial"/>
                <a:cs typeface="Arial"/>
              </a:rPr>
              <a:t>ALL-L2</a:t>
            </a:r>
            <a:endParaRPr sz="3200">
              <a:latin typeface="Arial"/>
              <a:cs typeface="Arial"/>
            </a:endParaRPr>
          </a:p>
          <a:p>
            <a:pPr marL="165100" marR="5080">
              <a:lnSpc>
                <a:spcPct val="100800"/>
              </a:lnSpc>
              <a:spcBef>
                <a:spcPts val="665"/>
              </a:spcBef>
              <a:buChar char="-"/>
              <a:tabLst>
                <a:tab pos="327025" algn="l"/>
              </a:tabLst>
            </a:pPr>
            <a:r>
              <a:rPr sz="2400" b="1" spc="-200" dirty="0">
                <a:latin typeface="Arial"/>
                <a:cs typeface="Arial"/>
              </a:rPr>
              <a:t>The </a:t>
            </a:r>
            <a:r>
              <a:rPr sz="2400" b="1" spc="-195" dirty="0">
                <a:latin typeface="Arial"/>
                <a:cs typeface="Arial"/>
              </a:rPr>
              <a:t>blasts </a:t>
            </a:r>
            <a:r>
              <a:rPr sz="2400" b="1" spc="-130" dirty="0">
                <a:latin typeface="Arial"/>
                <a:cs typeface="Arial"/>
              </a:rPr>
              <a:t>are </a:t>
            </a:r>
            <a:r>
              <a:rPr sz="2400" b="1" spc="-150" dirty="0">
                <a:latin typeface="Arial"/>
                <a:cs typeface="Arial"/>
              </a:rPr>
              <a:t>larger </a:t>
            </a:r>
            <a:r>
              <a:rPr sz="2400" b="1" spc="-125" dirty="0">
                <a:latin typeface="Arial"/>
                <a:cs typeface="Arial"/>
              </a:rPr>
              <a:t>than </a:t>
            </a:r>
            <a:r>
              <a:rPr sz="2400" b="1" spc="-170" dirty="0">
                <a:latin typeface="Arial"/>
                <a:cs typeface="Arial"/>
              </a:rPr>
              <a:t>those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204" dirty="0">
                <a:latin typeface="Arial"/>
                <a:cs typeface="Arial"/>
              </a:rPr>
              <a:t>L1, </a:t>
            </a:r>
            <a:r>
              <a:rPr sz="2400" b="1" spc="-180" dirty="0">
                <a:latin typeface="Arial"/>
                <a:cs typeface="Arial"/>
              </a:rPr>
              <a:t>have </a:t>
            </a:r>
            <a:r>
              <a:rPr sz="2400" b="1" spc="-150" dirty="0">
                <a:latin typeface="Arial"/>
                <a:cs typeface="Arial"/>
              </a:rPr>
              <a:t>more </a:t>
            </a:r>
            <a:r>
              <a:rPr sz="2400" b="1" spc="-110" dirty="0">
                <a:latin typeface="Arial"/>
                <a:cs typeface="Arial"/>
              </a:rPr>
              <a:t>plentiful  </a:t>
            </a:r>
            <a:r>
              <a:rPr sz="2400" b="1" spc="-185" dirty="0">
                <a:latin typeface="Arial"/>
                <a:cs typeface="Arial"/>
              </a:rPr>
              <a:t>cytoplasm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30" dirty="0">
                <a:latin typeface="Arial"/>
                <a:cs typeface="Arial"/>
              </a:rPr>
              <a:t>are </a:t>
            </a:r>
            <a:r>
              <a:rPr sz="2400" b="1" spc="-150" dirty="0">
                <a:latin typeface="Arial"/>
                <a:cs typeface="Arial"/>
              </a:rPr>
              <a:t>more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155" dirty="0">
                <a:latin typeface="Arial"/>
                <a:cs typeface="Arial"/>
              </a:rPr>
              <a:t>pleomorphic.</a:t>
            </a:r>
            <a:endParaRPr sz="2400">
              <a:latin typeface="Arial"/>
              <a:cs typeface="Arial"/>
            </a:endParaRPr>
          </a:p>
          <a:p>
            <a:pPr marL="165100" marR="716915">
              <a:lnSpc>
                <a:spcPct val="100800"/>
              </a:lnSpc>
              <a:spcBef>
                <a:spcPts val="790"/>
              </a:spcBef>
              <a:buChar char="-"/>
              <a:tabLst>
                <a:tab pos="327025" algn="l"/>
              </a:tabLst>
            </a:pPr>
            <a:r>
              <a:rPr sz="2400" b="1" spc="-170" dirty="0">
                <a:latin typeface="Arial"/>
                <a:cs typeface="Arial"/>
              </a:rPr>
              <a:t>Abundant cytoplasm, </a:t>
            </a:r>
            <a:r>
              <a:rPr sz="2400" b="1" spc="-145" dirty="0">
                <a:latin typeface="Arial"/>
                <a:cs typeface="Arial"/>
              </a:rPr>
              <a:t>predominant nucleoli, </a:t>
            </a:r>
            <a:r>
              <a:rPr sz="2400" b="1" spc="-165" dirty="0">
                <a:latin typeface="Arial"/>
                <a:cs typeface="Arial"/>
              </a:rPr>
              <a:t>nuclear  </a:t>
            </a:r>
            <a:r>
              <a:rPr sz="2400" b="1" spc="-150" dirty="0">
                <a:latin typeface="Arial"/>
                <a:cs typeface="Arial"/>
              </a:rPr>
              <a:t>clefting</a:t>
            </a:r>
            <a:r>
              <a:rPr sz="2400" b="1" spc="-130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347980" indent="-161925">
              <a:lnSpc>
                <a:spcPct val="100000"/>
              </a:lnSpc>
              <a:spcBef>
                <a:spcPts val="780"/>
              </a:spcBef>
              <a:buChar char="-"/>
              <a:tabLst>
                <a:tab pos="348615" algn="l"/>
              </a:tabLst>
            </a:pPr>
            <a:r>
              <a:rPr sz="2400" b="1" spc="-175" dirty="0">
                <a:latin typeface="Arial"/>
                <a:cs typeface="Arial"/>
              </a:rPr>
              <a:t>Affects</a:t>
            </a:r>
            <a:r>
              <a:rPr sz="2400" b="1" spc="-125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adults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62400" y="3791710"/>
            <a:ext cx="5181600" cy="304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18285"/>
            <a:ext cx="7685532" cy="6821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17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484" dirty="0">
                <a:solidFill>
                  <a:srgbClr val="000000"/>
                </a:solidFill>
                <a:latin typeface="Arial"/>
                <a:cs typeface="Arial"/>
              </a:rPr>
              <a:t>Lymphoid</a:t>
            </a:r>
            <a:r>
              <a:rPr sz="5400" b="1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838700" y="4267199"/>
            <a:ext cx="4305300" cy="2590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0739" y="835142"/>
            <a:ext cx="6997700" cy="3152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21180" indent="2256155">
              <a:lnSpc>
                <a:spcPct val="125400"/>
              </a:lnSpc>
              <a:spcBef>
                <a:spcPts val="95"/>
              </a:spcBef>
            </a:pPr>
            <a:r>
              <a:rPr sz="3200" b="1" spc="-520" dirty="0">
                <a:latin typeface="Arial"/>
                <a:cs typeface="Arial"/>
              </a:rPr>
              <a:t>FAB </a:t>
            </a:r>
            <a:r>
              <a:rPr sz="3200" b="1" spc="-235" dirty="0">
                <a:latin typeface="Arial"/>
                <a:cs typeface="Arial"/>
              </a:rPr>
              <a:t>classification  </a:t>
            </a:r>
            <a:r>
              <a:rPr sz="3200" b="1" spc="-405" dirty="0">
                <a:latin typeface="Arial"/>
                <a:cs typeface="Arial"/>
              </a:rPr>
              <a:t>ALL-L3 </a:t>
            </a:r>
            <a:r>
              <a:rPr sz="3200" b="1" spc="-185" dirty="0">
                <a:latin typeface="Arial"/>
                <a:cs typeface="Arial"/>
              </a:rPr>
              <a:t>: Burkitt's</a:t>
            </a:r>
            <a:r>
              <a:rPr sz="3200" b="1" spc="-455" dirty="0">
                <a:latin typeface="Arial"/>
                <a:cs typeface="Arial"/>
              </a:rPr>
              <a:t> </a:t>
            </a:r>
            <a:r>
              <a:rPr sz="3200" b="1" spc="-160" dirty="0">
                <a:latin typeface="Arial"/>
                <a:cs typeface="Arial"/>
              </a:rPr>
              <a:t>type</a:t>
            </a:r>
            <a:endParaRPr sz="3200">
              <a:latin typeface="Arial"/>
              <a:cs typeface="Arial"/>
            </a:endParaRPr>
          </a:p>
          <a:p>
            <a:pPr marL="317500" marR="5080">
              <a:lnSpc>
                <a:spcPct val="100400"/>
              </a:lnSpc>
              <a:spcBef>
                <a:spcPts val="1895"/>
              </a:spcBef>
            </a:pPr>
            <a:r>
              <a:rPr sz="2400" b="1" spc="-65" dirty="0">
                <a:latin typeface="Arial"/>
                <a:cs typeface="Arial"/>
              </a:rPr>
              <a:t>- </a:t>
            </a:r>
            <a:r>
              <a:rPr sz="2400" b="1" spc="-285" dirty="0">
                <a:latin typeface="Arial"/>
                <a:cs typeface="Arial"/>
              </a:rPr>
              <a:t>L3 </a:t>
            </a:r>
            <a:r>
              <a:rPr sz="2400" b="1" spc="-195" dirty="0">
                <a:latin typeface="Arial"/>
                <a:cs typeface="Arial"/>
              </a:rPr>
              <a:t>blasts </a:t>
            </a:r>
            <a:r>
              <a:rPr sz="2400" b="1" spc="-200" dirty="0">
                <a:latin typeface="Arial"/>
                <a:cs typeface="Arial"/>
              </a:rPr>
              <a:t>cells </a:t>
            </a:r>
            <a:r>
              <a:rPr sz="2400" b="1" spc="-130" dirty="0">
                <a:latin typeface="Arial"/>
                <a:cs typeface="Arial"/>
              </a:rPr>
              <a:t>are </a:t>
            </a:r>
            <a:r>
              <a:rPr sz="2400" b="1" spc="-114" dirty="0">
                <a:latin typeface="Arial"/>
                <a:cs typeface="Arial"/>
              </a:rPr>
              <a:t>fairly </a:t>
            </a:r>
            <a:r>
              <a:rPr sz="2400" b="1" spc="-155" dirty="0">
                <a:latin typeface="Arial"/>
                <a:cs typeface="Arial"/>
              </a:rPr>
              <a:t>regular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204" dirty="0">
                <a:latin typeface="Arial"/>
                <a:cs typeface="Arial"/>
              </a:rPr>
              <a:t>shape </a:t>
            </a:r>
            <a:r>
              <a:rPr sz="2400" b="1" spc="-85" dirty="0">
                <a:latin typeface="Arial"/>
                <a:cs typeface="Arial"/>
              </a:rPr>
              <a:t>with </a:t>
            </a:r>
            <a:r>
              <a:rPr sz="2400" b="1" spc="-195" dirty="0">
                <a:latin typeface="Arial"/>
                <a:cs typeface="Arial"/>
              </a:rPr>
              <a:t>strong  </a:t>
            </a:r>
            <a:r>
              <a:rPr sz="2400" b="1" spc="-185" dirty="0">
                <a:latin typeface="Arial"/>
                <a:cs typeface="Arial"/>
              </a:rPr>
              <a:t>basophilic cytoplasm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35" dirty="0">
                <a:latin typeface="Arial"/>
                <a:cs typeface="Arial"/>
              </a:rPr>
              <a:t>prominent </a:t>
            </a:r>
            <a:r>
              <a:rPr sz="2400" b="1" spc="-190" dirty="0">
                <a:latin typeface="Arial"/>
                <a:cs typeface="Arial"/>
              </a:rPr>
              <a:t>cytoplasmic  </a:t>
            </a:r>
            <a:r>
              <a:rPr sz="2400" b="1" spc="-160" dirty="0">
                <a:latin typeface="Arial"/>
                <a:cs typeface="Arial"/>
              </a:rPr>
              <a:t>vaculation</a:t>
            </a:r>
            <a:r>
              <a:rPr sz="2400" b="1" spc="-135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540"/>
              </a:spcBef>
            </a:pPr>
            <a:r>
              <a:rPr sz="2400" b="1" spc="-175" dirty="0">
                <a:latin typeface="Arial"/>
                <a:cs typeface="Arial"/>
              </a:rPr>
              <a:t>Affects </a:t>
            </a:r>
            <a:r>
              <a:rPr sz="2400" b="1" spc="-160" dirty="0">
                <a:latin typeface="Arial"/>
                <a:cs typeface="Arial"/>
              </a:rPr>
              <a:t>adults </a:t>
            </a:r>
            <a:r>
              <a:rPr sz="2400" b="1" spc="-170" dirty="0">
                <a:latin typeface="Arial"/>
                <a:cs typeface="Arial"/>
              </a:rPr>
              <a:t>and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165" dirty="0">
                <a:latin typeface="Arial"/>
                <a:cs typeface="Arial"/>
              </a:rPr>
              <a:t>children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" y="152400"/>
            <a:ext cx="9136380" cy="624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840740"/>
          </a:xfrm>
          <a:custGeom>
            <a:avLst/>
            <a:gdLst/>
            <a:ahLst/>
            <a:cxnLst/>
            <a:rect l="l" t="t" r="r" b="b"/>
            <a:pathLst>
              <a:path w="9144000" h="840740">
                <a:moveTo>
                  <a:pt x="0" y="840371"/>
                </a:moveTo>
                <a:lnTo>
                  <a:pt x="9144000" y="840371"/>
                </a:lnTo>
                <a:lnTo>
                  <a:pt x="9144000" y="0"/>
                </a:lnTo>
                <a:lnTo>
                  <a:pt x="0" y="0"/>
                </a:lnTo>
                <a:lnTo>
                  <a:pt x="0" y="840371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878458"/>
            <a:ext cx="9144000" cy="874394"/>
          </a:xfrm>
          <a:custGeom>
            <a:avLst/>
            <a:gdLst/>
            <a:ahLst/>
            <a:cxnLst/>
            <a:rect l="l" t="t" r="r" b="b"/>
            <a:pathLst>
              <a:path w="9144000" h="874394">
                <a:moveTo>
                  <a:pt x="0" y="874394"/>
                </a:moveTo>
                <a:lnTo>
                  <a:pt x="9144000" y="874394"/>
                </a:lnTo>
                <a:lnTo>
                  <a:pt x="9144000" y="0"/>
                </a:lnTo>
                <a:lnTo>
                  <a:pt x="0" y="0"/>
                </a:lnTo>
                <a:lnTo>
                  <a:pt x="0" y="874394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752854"/>
            <a:ext cx="9144000" cy="1701800"/>
          </a:xfrm>
          <a:custGeom>
            <a:avLst/>
            <a:gdLst/>
            <a:ahLst/>
            <a:cxnLst/>
            <a:rect l="l" t="t" r="r" b="b"/>
            <a:pathLst>
              <a:path w="9144000" h="1701800">
                <a:moveTo>
                  <a:pt x="0" y="1701673"/>
                </a:moveTo>
                <a:lnTo>
                  <a:pt x="9144000" y="1701673"/>
                </a:lnTo>
                <a:lnTo>
                  <a:pt x="9144000" y="0"/>
                </a:lnTo>
                <a:lnTo>
                  <a:pt x="0" y="0"/>
                </a:lnTo>
                <a:lnTo>
                  <a:pt x="0" y="1701673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3454653"/>
            <a:ext cx="9144000" cy="1701800"/>
          </a:xfrm>
          <a:custGeom>
            <a:avLst/>
            <a:gdLst/>
            <a:ahLst/>
            <a:cxnLst/>
            <a:rect l="l" t="t" r="r" b="b"/>
            <a:pathLst>
              <a:path w="9144000" h="1701800">
                <a:moveTo>
                  <a:pt x="0" y="1701673"/>
                </a:moveTo>
                <a:lnTo>
                  <a:pt x="9144000" y="1701673"/>
                </a:lnTo>
                <a:lnTo>
                  <a:pt x="9144000" y="0"/>
                </a:lnTo>
                <a:lnTo>
                  <a:pt x="0" y="0"/>
                </a:lnTo>
                <a:lnTo>
                  <a:pt x="0" y="1701673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5156325"/>
            <a:ext cx="9144000" cy="1701800"/>
          </a:xfrm>
          <a:custGeom>
            <a:avLst/>
            <a:gdLst/>
            <a:ahLst/>
            <a:cxnLst/>
            <a:rect l="l" t="t" r="r" b="b"/>
            <a:pathLst>
              <a:path w="9144000" h="1701800">
                <a:moveTo>
                  <a:pt x="0" y="1701672"/>
                </a:moveTo>
                <a:lnTo>
                  <a:pt x="9144000" y="1701672"/>
                </a:lnTo>
                <a:lnTo>
                  <a:pt x="9144000" y="0"/>
                </a:lnTo>
                <a:lnTo>
                  <a:pt x="0" y="0"/>
                </a:lnTo>
                <a:lnTo>
                  <a:pt x="0" y="1701672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840358"/>
            <a:ext cx="9144000" cy="38100"/>
          </a:xfrm>
          <a:custGeom>
            <a:avLst/>
            <a:gdLst/>
            <a:ahLst/>
            <a:cxnLst/>
            <a:rect l="l" t="t" r="r" b="b"/>
            <a:pathLst>
              <a:path w="9144000" h="38100">
                <a:moveTo>
                  <a:pt x="0" y="38100"/>
                </a:moveTo>
                <a:lnTo>
                  <a:pt x="9144000" y="38100"/>
                </a:lnTo>
                <a:lnTo>
                  <a:pt x="9144000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1746504"/>
            <a:ext cx="9144000" cy="12700"/>
          </a:xfrm>
          <a:custGeom>
            <a:avLst/>
            <a:gdLst/>
            <a:ahLst/>
            <a:cxnLst/>
            <a:rect l="l" t="t" r="r" b="b"/>
            <a:pathLst>
              <a:path w="9144000" h="12700">
                <a:moveTo>
                  <a:pt x="0" y="12700"/>
                </a:moveTo>
                <a:lnTo>
                  <a:pt x="9144000" y="12700"/>
                </a:lnTo>
                <a:lnTo>
                  <a:pt x="914400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3448177"/>
            <a:ext cx="9144000" cy="12700"/>
          </a:xfrm>
          <a:custGeom>
            <a:avLst/>
            <a:gdLst/>
            <a:ahLst/>
            <a:cxnLst/>
            <a:rect l="l" t="t" r="r" b="b"/>
            <a:pathLst>
              <a:path w="9144000" h="12700">
                <a:moveTo>
                  <a:pt x="0" y="12700"/>
                </a:moveTo>
                <a:lnTo>
                  <a:pt x="9144000" y="12700"/>
                </a:lnTo>
                <a:lnTo>
                  <a:pt x="914400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5149977"/>
            <a:ext cx="9144000" cy="12700"/>
          </a:xfrm>
          <a:custGeom>
            <a:avLst/>
            <a:gdLst/>
            <a:ahLst/>
            <a:cxnLst/>
            <a:rect l="l" t="t" r="r" b="b"/>
            <a:pathLst>
              <a:path w="9144000" h="12700">
                <a:moveTo>
                  <a:pt x="0" y="12700"/>
                </a:moveTo>
                <a:lnTo>
                  <a:pt x="9144000" y="12700"/>
                </a:lnTo>
                <a:lnTo>
                  <a:pt x="914400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40825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75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3175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685482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80264" y="16256"/>
            <a:ext cx="3070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90" dirty="0">
                <a:solidFill>
                  <a:srgbClr val="FFFFFF"/>
                </a:solidFill>
                <a:latin typeface="Arial"/>
                <a:cs typeface="Arial"/>
              </a:rPr>
              <a:t>FAB </a:t>
            </a:r>
            <a:r>
              <a:rPr sz="2400" b="1" spc="-190" dirty="0">
                <a:solidFill>
                  <a:srgbClr val="FFFFFF"/>
                </a:solidFill>
                <a:latin typeface="Arial"/>
                <a:cs typeface="Arial"/>
              </a:rPr>
              <a:t>Classification </a:t>
            </a:r>
            <a:r>
              <a:rPr sz="2400" b="1" spc="-11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4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395" dirty="0">
                <a:solidFill>
                  <a:srgbClr val="FFFFFF"/>
                </a:solidFill>
                <a:latin typeface="Arial"/>
                <a:cs typeface="Arial"/>
              </a:rPr>
              <a:t>ALL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27833" y="880364"/>
            <a:ext cx="1163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70" dirty="0">
                <a:latin typeface="DejaVu Sans"/>
                <a:cs typeface="DejaVu Sans"/>
              </a:rPr>
              <a:t>Morphology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51828" y="880364"/>
            <a:ext cx="351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60" dirty="0">
                <a:latin typeface="DejaVu Sans"/>
                <a:cs typeface="DejaVu Sans"/>
              </a:rPr>
              <a:t>T</a:t>
            </a:r>
            <a:r>
              <a:rPr sz="1800" spc="-215" dirty="0">
                <a:latin typeface="DejaVu Sans"/>
                <a:cs typeface="DejaVu Sans"/>
              </a:rPr>
              <a:t>dT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35645" y="880364"/>
            <a:ext cx="519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75" dirty="0">
                <a:latin typeface="DejaVu Sans"/>
                <a:cs typeface="DejaVu Sans"/>
              </a:rPr>
              <a:t>C</a:t>
            </a:r>
            <a:r>
              <a:rPr sz="1800" spc="-310" dirty="0">
                <a:latin typeface="DejaVu Sans"/>
                <a:cs typeface="DejaVu Sans"/>
              </a:rPr>
              <a:t>D</a:t>
            </a:r>
            <a:r>
              <a:rPr sz="1800" spc="-240" dirty="0">
                <a:latin typeface="DejaVu Sans"/>
                <a:cs typeface="DejaVu Sans"/>
              </a:rPr>
              <a:t>10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264" y="1771015"/>
            <a:ext cx="632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40" dirty="0">
                <a:latin typeface="DejaVu Sans"/>
                <a:cs typeface="DejaVu Sans"/>
              </a:rPr>
              <a:t>AL</a:t>
            </a:r>
            <a:r>
              <a:rPr sz="1800" spc="-220" dirty="0">
                <a:latin typeface="DejaVu Sans"/>
                <a:cs typeface="DejaVu Sans"/>
              </a:rPr>
              <a:t>L</a:t>
            </a:r>
            <a:r>
              <a:rPr sz="1800" spc="-100" dirty="0">
                <a:latin typeface="DejaVu Sans"/>
                <a:cs typeface="DejaVu Sans"/>
              </a:rPr>
              <a:t>-</a:t>
            </a:r>
            <a:r>
              <a:rPr sz="1800" spc="-254" dirty="0">
                <a:latin typeface="DejaVu Sans"/>
                <a:cs typeface="DejaVu Sans"/>
              </a:rPr>
              <a:t>L</a:t>
            </a:r>
            <a:r>
              <a:rPr sz="1800" spc="-235" dirty="0">
                <a:latin typeface="DejaVu Sans"/>
                <a:cs typeface="DejaVu Sans"/>
              </a:rPr>
              <a:t>1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48342" y="1771015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15" dirty="0">
                <a:latin typeface="DejaVu Sans"/>
                <a:cs typeface="DejaVu Sans"/>
              </a:rPr>
              <a:t>+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80078" y="1771015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15" dirty="0">
                <a:latin typeface="DejaVu Sans"/>
                <a:cs typeface="DejaVu Sans"/>
              </a:rPr>
              <a:t>+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27833" y="1771015"/>
            <a:ext cx="3305175" cy="85153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31750">
              <a:lnSpc>
                <a:spcPct val="100600"/>
              </a:lnSpc>
              <a:spcBef>
                <a:spcPts val="85"/>
              </a:spcBef>
            </a:pPr>
            <a:r>
              <a:rPr sz="1800" spc="-215" dirty="0">
                <a:latin typeface="DejaVu Sans"/>
                <a:cs typeface="DejaVu Sans"/>
              </a:rPr>
              <a:t>Small </a:t>
            </a:r>
            <a:r>
              <a:rPr sz="1800" spc="-204" dirty="0">
                <a:latin typeface="DejaVu Sans"/>
                <a:cs typeface="DejaVu Sans"/>
              </a:rPr>
              <a:t>lymphocyte </a:t>
            </a:r>
            <a:r>
              <a:rPr sz="1800" spc="-210" dirty="0">
                <a:latin typeface="DejaVu Sans"/>
                <a:cs typeface="DejaVu Sans"/>
              </a:rPr>
              <a:t>scant </a:t>
            </a:r>
            <a:r>
              <a:rPr sz="1800" spc="-200" dirty="0">
                <a:latin typeface="DejaVu Sans"/>
                <a:cs typeface="DejaVu Sans"/>
              </a:rPr>
              <a:t>cytoplasm;  </a:t>
            </a:r>
            <a:r>
              <a:rPr sz="1800" spc="-170" dirty="0">
                <a:latin typeface="DejaVu Sans"/>
                <a:cs typeface="DejaVu Sans"/>
              </a:rPr>
              <a:t>Moderately </a:t>
            </a:r>
            <a:r>
              <a:rPr sz="1800" spc="-210" dirty="0">
                <a:latin typeface="DejaVu Sans"/>
                <a:cs typeface="DejaVu Sans"/>
              </a:rPr>
              <a:t>clumped </a:t>
            </a:r>
            <a:r>
              <a:rPr sz="1800" spc="-185" dirty="0">
                <a:latin typeface="DejaVu Sans"/>
                <a:cs typeface="DejaVu Sans"/>
              </a:rPr>
              <a:t>chromatin;  </a:t>
            </a:r>
            <a:r>
              <a:rPr sz="1800" spc="-190" dirty="0">
                <a:latin typeface="DejaVu Sans"/>
                <a:cs typeface="DejaVu Sans"/>
              </a:rPr>
              <a:t>Inconspicuous</a:t>
            </a:r>
            <a:r>
              <a:rPr sz="1800" spc="-155" dirty="0">
                <a:latin typeface="DejaVu Sans"/>
                <a:cs typeface="DejaVu Sans"/>
              </a:rPr>
              <a:t> </a:t>
            </a:r>
            <a:r>
              <a:rPr sz="1800" spc="-160" dirty="0">
                <a:latin typeface="DejaVu Sans"/>
                <a:cs typeface="DejaVu Sans"/>
              </a:rPr>
              <a:t>nucleoli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264" y="3472942"/>
            <a:ext cx="632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40" dirty="0">
                <a:latin typeface="DejaVu Sans"/>
                <a:cs typeface="DejaVu Sans"/>
              </a:rPr>
              <a:t>AL</a:t>
            </a:r>
            <a:r>
              <a:rPr sz="1800" spc="-220" dirty="0">
                <a:latin typeface="DejaVu Sans"/>
                <a:cs typeface="DejaVu Sans"/>
              </a:rPr>
              <a:t>L</a:t>
            </a:r>
            <a:r>
              <a:rPr sz="1800" spc="-100" dirty="0">
                <a:latin typeface="DejaVu Sans"/>
                <a:cs typeface="DejaVu Sans"/>
              </a:rPr>
              <a:t>-</a:t>
            </a:r>
            <a:r>
              <a:rPr sz="1800" spc="-254" dirty="0">
                <a:latin typeface="DejaVu Sans"/>
                <a:cs typeface="DejaVu Sans"/>
              </a:rPr>
              <a:t>L</a:t>
            </a:r>
            <a:r>
              <a:rPr sz="1800" spc="-235" dirty="0">
                <a:latin typeface="DejaVu Sans"/>
                <a:cs typeface="DejaVu Sans"/>
              </a:rPr>
              <a:t>2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65209" y="3472942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15" dirty="0">
                <a:latin typeface="DejaVu Sans"/>
                <a:cs typeface="DejaVu Sans"/>
              </a:rPr>
              <a:t>+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91789" y="3472942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15" dirty="0">
                <a:latin typeface="DejaVu Sans"/>
                <a:cs typeface="DejaVu Sans"/>
              </a:rPr>
              <a:t>+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27833" y="3472942"/>
            <a:ext cx="3319779" cy="85216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31750">
              <a:lnSpc>
                <a:spcPct val="100600"/>
              </a:lnSpc>
              <a:spcBef>
                <a:spcPts val="85"/>
              </a:spcBef>
            </a:pPr>
            <a:r>
              <a:rPr sz="1800" spc="-215" dirty="0">
                <a:latin typeface="DejaVu Sans"/>
                <a:cs typeface="DejaVu Sans"/>
              </a:rPr>
              <a:t>Small and </a:t>
            </a:r>
            <a:r>
              <a:rPr sz="1800" spc="-225" dirty="0">
                <a:latin typeface="DejaVu Sans"/>
                <a:cs typeface="DejaVu Sans"/>
              </a:rPr>
              <a:t>medium </a:t>
            </a:r>
            <a:r>
              <a:rPr sz="1800" spc="-210" dirty="0">
                <a:latin typeface="DejaVu Sans"/>
                <a:cs typeface="DejaVu Sans"/>
              </a:rPr>
              <a:t>size </a:t>
            </a:r>
            <a:r>
              <a:rPr sz="1800" spc="-190" dirty="0">
                <a:latin typeface="DejaVu Sans"/>
                <a:cs typeface="DejaVu Sans"/>
              </a:rPr>
              <a:t>lymphblast;  </a:t>
            </a:r>
            <a:r>
              <a:rPr sz="1800" spc="-175" dirty="0">
                <a:latin typeface="DejaVu Sans"/>
                <a:cs typeface="DejaVu Sans"/>
              </a:rPr>
              <a:t>Mixed </a:t>
            </a:r>
            <a:r>
              <a:rPr sz="1800" spc="-190" dirty="0">
                <a:latin typeface="DejaVu Sans"/>
                <a:cs typeface="DejaVu Sans"/>
              </a:rPr>
              <a:t>chromatin </a:t>
            </a:r>
            <a:r>
              <a:rPr sz="1800" spc="-180" dirty="0">
                <a:latin typeface="DejaVu Sans"/>
                <a:cs typeface="DejaVu Sans"/>
              </a:rPr>
              <a:t>patterns;  </a:t>
            </a:r>
            <a:r>
              <a:rPr sz="1800" spc="-190" dirty="0">
                <a:latin typeface="DejaVu Sans"/>
                <a:cs typeface="DejaVu Sans"/>
              </a:rPr>
              <a:t>Inconspicuous</a:t>
            </a:r>
            <a:r>
              <a:rPr sz="1800" spc="-155" dirty="0">
                <a:latin typeface="DejaVu Sans"/>
                <a:cs typeface="DejaVu Sans"/>
              </a:rPr>
              <a:t> </a:t>
            </a:r>
            <a:r>
              <a:rPr sz="1800" spc="-160" dirty="0">
                <a:latin typeface="DejaVu Sans"/>
                <a:cs typeface="DejaVu Sans"/>
              </a:rPr>
              <a:t>nucleoli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264" y="5174691"/>
            <a:ext cx="17995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80" dirty="0">
                <a:latin typeface="DejaVu Sans"/>
                <a:cs typeface="DejaVu Sans"/>
              </a:rPr>
              <a:t>ALL-L3Burkitt-</a:t>
            </a:r>
            <a:r>
              <a:rPr sz="1800" spc="-210" dirty="0">
                <a:latin typeface="DejaVu Sans"/>
                <a:cs typeface="DejaVu Sans"/>
              </a:rPr>
              <a:t> </a:t>
            </a:r>
            <a:r>
              <a:rPr sz="1800" spc="-190" dirty="0">
                <a:latin typeface="DejaVu Sans"/>
                <a:cs typeface="DejaVu Sans"/>
              </a:rPr>
              <a:t>type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43853" y="5174691"/>
            <a:ext cx="958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0" dirty="0">
                <a:latin typeface="DejaVu Sans"/>
                <a:cs typeface="DejaVu Sans"/>
              </a:rPr>
              <a:t>-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876793" y="5174691"/>
            <a:ext cx="2984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75" dirty="0">
                <a:latin typeface="DejaVu Sans"/>
                <a:cs typeface="DejaVu Sans"/>
              </a:rPr>
              <a:t>+</a:t>
            </a:r>
            <a:r>
              <a:rPr sz="1800" spc="-155" dirty="0">
                <a:latin typeface="DejaVu Sans"/>
                <a:cs typeface="DejaVu Sans"/>
              </a:rPr>
              <a:t>/</a:t>
            </a:r>
            <a:r>
              <a:rPr sz="1800" spc="-100" dirty="0">
                <a:latin typeface="DejaVu Sans"/>
                <a:cs typeface="DejaVu Sans"/>
              </a:rPr>
              <a:t>-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219772" y="5174691"/>
            <a:ext cx="3409315" cy="85216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0320" marR="5080" indent="-8255">
              <a:lnSpc>
                <a:spcPct val="100600"/>
              </a:lnSpc>
              <a:spcBef>
                <a:spcPts val="90"/>
              </a:spcBef>
            </a:pPr>
            <a:r>
              <a:rPr sz="1800" spc="-235" dirty="0">
                <a:latin typeface="DejaVu Sans"/>
                <a:cs typeface="DejaVu Sans"/>
              </a:rPr>
              <a:t>Large </a:t>
            </a:r>
            <a:r>
              <a:rPr sz="1800" spc="-190" dirty="0">
                <a:latin typeface="DejaVu Sans"/>
                <a:cs typeface="DejaVu Sans"/>
              </a:rPr>
              <a:t>lymphblast; </a:t>
            </a:r>
            <a:r>
              <a:rPr sz="1800" spc="-200" dirty="0">
                <a:latin typeface="DejaVu Sans"/>
                <a:cs typeface="DejaVu Sans"/>
              </a:rPr>
              <a:t>large </a:t>
            </a:r>
            <a:r>
              <a:rPr sz="1800" spc="-195" dirty="0">
                <a:latin typeface="DejaVu Sans"/>
                <a:cs typeface="DejaVu Sans"/>
              </a:rPr>
              <a:t>nucleus </a:t>
            </a:r>
            <a:r>
              <a:rPr sz="1800" spc="-150" dirty="0">
                <a:latin typeface="DejaVu Sans"/>
                <a:cs typeface="DejaVu Sans"/>
              </a:rPr>
              <a:t>with  </a:t>
            </a:r>
            <a:r>
              <a:rPr sz="1800" spc="-160" dirty="0">
                <a:latin typeface="DejaVu Sans"/>
                <a:cs typeface="DejaVu Sans"/>
              </a:rPr>
              <a:t>nucleoli; </a:t>
            </a:r>
            <a:r>
              <a:rPr sz="1800" spc="-210" dirty="0">
                <a:latin typeface="DejaVu Sans"/>
                <a:cs typeface="DejaVu Sans"/>
              </a:rPr>
              <a:t>cytoplasm </a:t>
            </a:r>
            <a:r>
              <a:rPr sz="1800" spc="-180" dirty="0">
                <a:latin typeface="DejaVu Sans"/>
                <a:cs typeface="DejaVu Sans"/>
              </a:rPr>
              <a:t>vacuolization;  </a:t>
            </a:r>
            <a:r>
              <a:rPr sz="1800" spc="-185" dirty="0">
                <a:latin typeface="DejaVu Sans"/>
                <a:cs typeface="DejaVu Sans"/>
              </a:rPr>
              <a:t>Intense </a:t>
            </a:r>
            <a:r>
              <a:rPr sz="1800" spc="-204" dirty="0">
                <a:latin typeface="DejaVu Sans"/>
                <a:cs typeface="DejaVu Sans"/>
              </a:rPr>
              <a:t>cytoplasm</a:t>
            </a:r>
            <a:r>
              <a:rPr sz="1800" spc="-135" dirty="0">
                <a:latin typeface="DejaVu Sans"/>
                <a:cs typeface="DejaVu Sans"/>
              </a:rPr>
              <a:t> </a:t>
            </a:r>
            <a:r>
              <a:rPr sz="1800" spc="-180" dirty="0">
                <a:latin typeface="DejaVu Sans"/>
                <a:cs typeface="DejaVu Sans"/>
              </a:rPr>
              <a:t>basophilia</a:t>
            </a:r>
            <a:endParaRPr sz="18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2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484" dirty="0">
                <a:solidFill>
                  <a:srgbClr val="000000"/>
                </a:solidFill>
                <a:latin typeface="Arial"/>
                <a:cs typeface="Arial"/>
              </a:rPr>
              <a:t>Lymphoid</a:t>
            </a:r>
            <a:r>
              <a:rPr sz="5400" b="1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  <a:p>
            <a:pPr marL="2284730">
              <a:lnSpc>
                <a:spcPct val="100000"/>
              </a:lnSpc>
              <a:spcBef>
                <a:spcPts val="965"/>
              </a:spcBef>
            </a:pPr>
            <a:r>
              <a:rPr sz="3200" b="1" spc="-250" dirty="0">
                <a:solidFill>
                  <a:srgbClr val="000000"/>
                </a:solidFill>
                <a:latin typeface="Arial"/>
                <a:cs typeface="Arial"/>
              </a:rPr>
              <a:t>WHO</a:t>
            </a:r>
            <a:r>
              <a:rPr sz="3200" b="1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b="1" spc="-235" dirty="0">
                <a:solidFill>
                  <a:srgbClr val="000000"/>
                </a:solidFill>
                <a:latin typeface="Arial"/>
                <a:cs typeface="Arial"/>
              </a:rPr>
              <a:t>classification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140" y="2052955"/>
            <a:ext cx="7815580" cy="3199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94995">
              <a:lnSpc>
                <a:spcPct val="100000"/>
              </a:lnSpc>
              <a:spcBef>
                <a:spcPts val="105"/>
              </a:spcBef>
              <a:buChar char="-"/>
              <a:tabLst>
                <a:tab pos="189865" algn="l"/>
              </a:tabLst>
            </a:pPr>
            <a:r>
              <a:rPr sz="2600" b="1" spc="-200" dirty="0">
                <a:latin typeface="Arial"/>
                <a:cs typeface="Arial"/>
              </a:rPr>
              <a:t>WHO </a:t>
            </a:r>
            <a:r>
              <a:rPr sz="2600" b="1" spc="-190" dirty="0">
                <a:latin typeface="Arial"/>
                <a:cs typeface="Arial"/>
              </a:rPr>
              <a:t>classification </a:t>
            </a:r>
            <a:r>
              <a:rPr sz="2600" b="1" spc="-235" dirty="0">
                <a:latin typeface="Arial"/>
                <a:cs typeface="Arial"/>
              </a:rPr>
              <a:t>considers </a:t>
            </a:r>
            <a:r>
              <a:rPr sz="2600" b="1" spc="-425" dirty="0">
                <a:latin typeface="Arial"/>
                <a:cs typeface="Arial"/>
              </a:rPr>
              <a:t>ALL </a:t>
            </a:r>
            <a:r>
              <a:rPr sz="2600" b="1" spc="-185" dirty="0">
                <a:latin typeface="Arial"/>
                <a:cs typeface="Arial"/>
              </a:rPr>
              <a:t>and lymphblastic  </a:t>
            </a:r>
            <a:r>
              <a:rPr sz="2600" b="1" spc="-180" dirty="0">
                <a:latin typeface="Arial"/>
                <a:cs typeface="Arial"/>
              </a:rPr>
              <a:t>lymphoma </a:t>
            </a:r>
            <a:r>
              <a:rPr sz="2600" b="1" spc="-90" dirty="0">
                <a:latin typeface="Arial"/>
                <a:cs typeface="Arial"/>
              </a:rPr>
              <a:t>to </a:t>
            </a:r>
            <a:r>
              <a:rPr sz="2600" b="1" spc="-165" dirty="0">
                <a:latin typeface="Arial"/>
                <a:cs typeface="Arial"/>
              </a:rPr>
              <a:t>be </a:t>
            </a:r>
            <a:r>
              <a:rPr sz="2600" b="1" spc="-215" dirty="0">
                <a:latin typeface="Arial"/>
                <a:cs typeface="Arial"/>
              </a:rPr>
              <a:t>single </a:t>
            </a:r>
            <a:r>
              <a:rPr sz="2600" b="1" spc="-220" dirty="0">
                <a:latin typeface="Arial"/>
                <a:cs typeface="Arial"/>
              </a:rPr>
              <a:t>disease </a:t>
            </a:r>
            <a:r>
              <a:rPr sz="2600" b="1" spc="-85" dirty="0">
                <a:latin typeface="Arial"/>
                <a:cs typeface="Arial"/>
              </a:rPr>
              <a:t>with </a:t>
            </a:r>
            <a:r>
              <a:rPr sz="2600" b="1" spc="-110" dirty="0">
                <a:latin typeface="Arial"/>
                <a:cs typeface="Arial"/>
              </a:rPr>
              <a:t>different </a:t>
            </a:r>
            <a:r>
              <a:rPr sz="2600" b="1" spc="-180" dirty="0">
                <a:latin typeface="Arial"/>
                <a:cs typeface="Arial"/>
              </a:rPr>
              <a:t>clinical  </a:t>
            </a:r>
            <a:r>
              <a:rPr sz="2600" b="1" spc="-145" dirty="0">
                <a:latin typeface="Arial"/>
                <a:cs typeface="Arial"/>
              </a:rPr>
              <a:t>presentation.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-"/>
            </a:pPr>
            <a:endParaRPr sz="2700">
              <a:latin typeface="Times New Roman"/>
              <a:cs typeface="Times New Roman"/>
            </a:endParaRPr>
          </a:p>
          <a:p>
            <a:pPr marL="12700" marR="5080">
              <a:lnSpc>
                <a:spcPct val="100299"/>
              </a:lnSpc>
              <a:buChar char="-"/>
              <a:tabLst>
                <a:tab pos="189865" algn="l"/>
                <a:tab pos="5188585" algn="l"/>
              </a:tabLst>
            </a:pPr>
            <a:r>
              <a:rPr sz="2600" b="1" spc="-220" dirty="0">
                <a:latin typeface="Arial"/>
                <a:cs typeface="Arial"/>
              </a:rPr>
              <a:t>Precursor </a:t>
            </a:r>
            <a:r>
              <a:rPr sz="2600" b="1" spc="-190" dirty="0">
                <a:latin typeface="Arial"/>
                <a:cs typeface="Arial"/>
              </a:rPr>
              <a:t>T- </a:t>
            </a:r>
            <a:r>
              <a:rPr sz="2600" b="1" spc="-185" dirty="0">
                <a:latin typeface="Arial"/>
                <a:cs typeface="Arial"/>
              </a:rPr>
              <a:t>and </a:t>
            </a:r>
            <a:r>
              <a:rPr sz="2600" b="1" spc="-195" dirty="0">
                <a:latin typeface="Arial"/>
                <a:cs typeface="Arial"/>
              </a:rPr>
              <a:t>B-cell </a:t>
            </a:r>
            <a:r>
              <a:rPr sz="2600" b="1" spc="-200" dirty="0">
                <a:latin typeface="Arial"/>
                <a:cs typeface="Arial"/>
              </a:rPr>
              <a:t>neoplasm </a:t>
            </a:r>
            <a:r>
              <a:rPr sz="2600" b="1" spc="-85" dirty="0">
                <a:latin typeface="Arial"/>
                <a:cs typeface="Arial"/>
              </a:rPr>
              <a:t>with </a:t>
            </a:r>
            <a:r>
              <a:rPr sz="2600" b="1" spc="-114" dirty="0">
                <a:latin typeface="Arial"/>
                <a:cs typeface="Arial"/>
              </a:rPr>
              <a:t>B.M </a:t>
            </a:r>
            <a:r>
              <a:rPr sz="2600" b="1" spc="-185" dirty="0">
                <a:latin typeface="Arial"/>
                <a:cs typeface="Arial"/>
              </a:rPr>
              <a:t>and  </a:t>
            </a:r>
            <a:r>
              <a:rPr sz="2600" b="1" spc="-145" dirty="0">
                <a:latin typeface="Arial"/>
                <a:cs typeface="Arial"/>
              </a:rPr>
              <a:t>peripheral </a:t>
            </a:r>
            <a:r>
              <a:rPr sz="2600" b="1" spc="-170" dirty="0">
                <a:latin typeface="Arial"/>
                <a:cs typeface="Arial"/>
              </a:rPr>
              <a:t>blood </a:t>
            </a:r>
            <a:r>
              <a:rPr sz="2600" b="1" spc="-160" dirty="0">
                <a:latin typeface="Arial"/>
                <a:cs typeface="Arial"/>
              </a:rPr>
              <a:t>involvement </a:t>
            </a:r>
            <a:r>
              <a:rPr sz="2600" b="1" spc="-140" dirty="0">
                <a:latin typeface="Arial"/>
                <a:cs typeface="Arial"/>
              </a:rPr>
              <a:t>are </a:t>
            </a:r>
            <a:r>
              <a:rPr sz="2600" b="1" spc="-325" dirty="0">
                <a:latin typeface="Arial"/>
                <a:cs typeface="Arial"/>
              </a:rPr>
              <a:t>ALL, </a:t>
            </a:r>
            <a:r>
              <a:rPr sz="2600" b="1" spc="-120" dirty="0">
                <a:latin typeface="Arial"/>
                <a:cs typeface="Arial"/>
              </a:rPr>
              <a:t>while </a:t>
            </a:r>
            <a:r>
              <a:rPr sz="2600" b="1" spc="-204" dirty="0">
                <a:latin typeface="Arial"/>
                <a:cs typeface="Arial"/>
              </a:rPr>
              <a:t>precursor </a:t>
            </a:r>
            <a:r>
              <a:rPr sz="2600" b="1" spc="-185" dirty="0">
                <a:latin typeface="Arial"/>
                <a:cs typeface="Arial"/>
              </a:rPr>
              <a:t>T-  and </a:t>
            </a:r>
            <a:r>
              <a:rPr sz="2600" b="1" spc="-195" dirty="0">
                <a:latin typeface="Arial"/>
                <a:cs typeface="Arial"/>
              </a:rPr>
              <a:t>B-cell </a:t>
            </a:r>
            <a:r>
              <a:rPr sz="2600" b="1" spc="-200" dirty="0">
                <a:latin typeface="Arial"/>
                <a:cs typeface="Arial"/>
              </a:rPr>
              <a:t>neoplasm</a:t>
            </a:r>
            <a:r>
              <a:rPr sz="2600" b="1" spc="110" dirty="0">
                <a:latin typeface="Arial"/>
                <a:cs typeface="Arial"/>
              </a:rPr>
              <a:t> </a:t>
            </a:r>
            <a:r>
              <a:rPr sz="2600" b="1" spc="-185" dirty="0">
                <a:latin typeface="Arial"/>
                <a:cs typeface="Arial"/>
              </a:rPr>
              <a:t>presenting</a:t>
            </a:r>
            <a:r>
              <a:rPr sz="2600" b="1" spc="-80" dirty="0">
                <a:latin typeface="Arial"/>
                <a:cs typeface="Arial"/>
              </a:rPr>
              <a:t> </a:t>
            </a:r>
            <a:r>
              <a:rPr sz="2600" b="1" spc="-195" dirty="0">
                <a:latin typeface="Arial"/>
                <a:cs typeface="Arial"/>
              </a:rPr>
              <a:t>solid	</a:t>
            </a:r>
            <a:r>
              <a:rPr sz="2600" b="1" spc="-180" dirty="0">
                <a:latin typeface="Arial"/>
                <a:cs typeface="Arial"/>
              </a:rPr>
              <a:t>tumors </a:t>
            </a:r>
            <a:r>
              <a:rPr sz="2600" b="1" spc="-140" dirty="0">
                <a:latin typeface="Arial"/>
                <a:cs typeface="Arial"/>
              </a:rPr>
              <a:t>are  </a:t>
            </a:r>
            <a:r>
              <a:rPr sz="2600" b="1" spc="-165" dirty="0">
                <a:latin typeface="Arial"/>
                <a:cs typeface="Arial"/>
              </a:rPr>
              <a:t>lymphoma.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2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484" dirty="0">
                <a:solidFill>
                  <a:srgbClr val="000000"/>
                </a:solidFill>
                <a:latin typeface="Arial"/>
                <a:cs typeface="Arial"/>
              </a:rPr>
              <a:t>Lymphoid</a:t>
            </a:r>
            <a:r>
              <a:rPr sz="5400" b="1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  <a:p>
            <a:pPr marL="2284730">
              <a:lnSpc>
                <a:spcPct val="100000"/>
              </a:lnSpc>
              <a:spcBef>
                <a:spcPts val="965"/>
              </a:spcBef>
            </a:pPr>
            <a:r>
              <a:rPr sz="3200" b="1" spc="-250" dirty="0">
                <a:solidFill>
                  <a:srgbClr val="000000"/>
                </a:solidFill>
                <a:latin typeface="Arial"/>
                <a:cs typeface="Arial"/>
              </a:rPr>
              <a:t>WHO</a:t>
            </a:r>
            <a:r>
              <a:rPr sz="3200" b="1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b="1" spc="-235" dirty="0">
                <a:solidFill>
                  <a:srgbClr val="000000"/>
                </a:solidFill>
                <a:latin typeface="Arial"/>
                <a:cs typeface="Arial"/>
              </a:rPr>
              <a:t>classification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3618" y="1918157"/>
            <a:ext cx="8006715" cy="1764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90" dirty="0">
                <a:latin typeface="Arial"/>
                <a:cs typeface="Arial"/>
              </a:rPr>
              <a:t>WHO </a:t>
            </a:r>
            <a:r>
              <a:rPr sz="2400" b="1" spc="-180" dirty="0">
                <a:latin typeface="Arial"/>
                <a:cs typeface="Arial"/>
              </a:rPr>
              <a:t>classification </a:t>
            </a:r>
            <a:r>
              <a:rPr sz="2400" b="1" spc="-165" dirty="0">
                <a:latin typeface="Arial"/>
                <a:cs typeface="Arial"/>
              </a:rPr>
              <a:t>defines </a:t>
            </a:r>
            <a:r>
              <a:rPr sz="2400" b="1" spc="-85" dirty="0">
                <a:latin typeface="Arial"/>
                <a:cs typeface="Arial"/>
              </a:rPr>
              <a:t>two </a:t>
            </a:r>
            <a:r>
              <a:rPr sz="2400" b="1" spc="-235" dirty="0">
                <a:latin typeface="Arial"/>
                <a:cs typeface="Arial"/>
              </a:rPr>
              <a:t>subgroups </a:t>
            </a:r>
            <a:r>
              <a:rPr sz="2400" b="1" spc="-110" dirty="0">
                <a:latin typeface="Arial"/>
                <a:cs typeface="Arial"/>
              </a:rPr>
              <a:t>of</a:t>
            </a:r>
            <a:r>
              <a:rPr sz="2400" b="1" spc="90" dirty="0">
                <a:latin typeface="Arial"/>
                <a:cs typeface="Arial"/>
              </a:rPr>
              <a:t> </a:t>
            </a:r>
            <a:r>
              <a:rPr sz="2400" b="1" spc="-330" dirty="0">
                <a:latin typeface="Arial"/>
                <a:cs typeface="Arial"/>
              </a:rPr>
              <a:t>ALL: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830580" marR="5080" indent="-339725">
              <a:lnSpc>
                <a:spcPct val="100000"/>
              </a:lnSpc>
              <a:buAutoNum type="arabicPlain"/>
              <a:tabLst>
                <a:tab pos="807085" algn="l"/>
              </a:tabLst>
            </a:pPr>
            <a:r>
              <a:rPr sz="2400" b="1" spc="-204" dirty="0">
                <a:latin typeface="Arial"/>
                <a:cs typeface="Arial"/>
              </a:rPr>
              <a:t>Precursor </a:t>
            </a:r>
            <a:r>
              <a:rPr sz="2400" b="1" spc="-225" dirty="0">
                <a:latin typeface="Arial"/>
                <a:cs typeface="Arial"/>
              </a:rPr>
              <a:t>B-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65" dirty="0">
                <a:latin typeface="Arial"/>
                <a:cs typeface="Arial"/>
              </a:rPr>
              <a:t>T-cell </a:t>
            </a:r>
            <a:r>
              <a:rPr sz="2400" b="1" spc="-180" dirty="0">
                <a:latin typeface="Arial"/>
                <a:cs typeface="Arial"/>
              </a:rPr>
              <a:t>neoplasm </a:t>
            </a:r>
            <a:r>
              <a:rPr sz="2400" b="1" spc="-55" dirty="0">
                <a:latin typeface="Arial"/>
                <a:cs typeface="Arial"/>
              </a:rPr>
              <a:t>( </a:t>
            </a:r>
            <a:r>
              <a:rPr sz="2400" b="1" spc="-90" dirty="0">
                <a:latin typeface="Arial"/>
                <a:cs typeface="Arial"/>
              </a:rPr>
              <a:t>leukemia/ </a:t>
            </a:r>
            <a:r>
              <a:rPr sz="2400" b="1" spc="-155" dirty="0">
                <a:latin typeface="Arial"/>
                <a:cs typeface="Arial"/>
              </a:rPr>
              <a:t>lymphoma)  </a:t>
            </a:r>
            <a:r>
              <a:rPr sz="2400" b="1" spc="-175" dirty="0">
                <a:latin typeface="Arial"/>
                <a:cs typeface="Arial"/>
              </a:rPr>
              <a:t>which </a:t>
            </a:r>
            <a:r>
              <a:rPr sz="2400" b="1" spc="-170" dirty="0">
                <a:latin typeface="Arial"/>
                <a:cs typeface="Arial"/>
              </a:rPr>
              <a:t>include </a:t>
            </a:r>
            <a:r>
              <a:rPr sz="2400" b="1" spc="-275" dirty="0">
                <a:latin typeface="Arial"/>
                <a:cs typeface="Arial"/>
              </a:rPr>
              <a:t>L1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285" dirty="0">
                <a:latin typeface="Arial"/>
                <a:cs typeface="Arial"/>
              </a:rPr>
              <a:t>L2 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marL="830580" indent="-339725">
              <a:lnSpc>
                <a:spcPct val="100000"/>
              </a:lnSpc>
              <a:buAutoNum type="arabicPlain"/>
              <a:tabLst>
                <a:tab pos="807085" algn="l"/>
              </a:tabLst>
            </a:pPr>
            <a:r>
              <a:rPr sz="2400" b="1" spc="-130" dirty="0">
                <a:latin typeface="Arial"/>
                <a:cs typeface="Arial"/>
              </a:rPr>
              <a:t>Burkitt </a:t>
            </a:r>
            <a:r>
              <a:rPr sz="2400" b="1" spc="-120" dirty="0">
                <a:latin typeface="Arial"/>
                <a:cs typeface="Arial"/>
              </a:rPr>
              <a:t>type </a:t>
            </a:r>
            <a:r>
              <a:rPr sz="2400" b="1" spc="-395" dirty="0">
                <a:latin typeface="Arial"/>
                <a:cs typeface="Arial"/>
              </a:rPr>
              <a:t>ALL</a:t>
            </a:r>
            <a:r>
              <a:rPr sz="2400" b="1" spc="-135" dirty="0">
                <a:latin typeface="Arial"/>
                <a:cs typeface="Arial"/>
              </a:rPr>
              <a:t> </a:t>
            </a:r>
            <a:r>
              <a:rPr sz="2400" b="1" spc="-145" dirty="0">
                <a:latin typeface="Arial"/>
                <a:cs typeface="Arial"/>
              </a:rPr>
              <a:t>(L3).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17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484" dirty="0">
                <a:solidFill>
                  <a:srgbClr val="000000"/>
                </a:solidFill>
                <a:latin typeface="Arial"/>
                <a:cs typeface="Arial"/>
              </a:rPr>
              <a:t>Lymphoid</a:t>
            </a:r>
            <a:r>
              <a:rPr sz="5400" b="1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0739" y="957833"/>
            <a:ext cx="7510780" cy="41554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68855">
              <a:lnSpc>
                <a:spcPct val="100000"/>
              </a:lnSpc>
              <a:spcBef>
                <a:spcPts val="105"/>
              </a:spcBef>
            </a:pPr>
            <a:r>
              <a:rPr sz="3200" b="1" spc="-250" dirty="0">
                <a:latin typeface="Arial"/>
                <a:cs typeface="Arial"/>
              </a:rPr>
              <a:t>WHO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classification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sz="2800" b="1" spc="-110" dirty="0">
                <a:latin typeface="Arial"/>
                <a:cs typeface="Arial"/>
              </a:rPr>
              <a:t>1- </a:t>
            </a:r>
            <a:r>
              <a:rPr sz="2800" b="1" spc="-240" dirty="0">
                <a:latin typeface="Arial"/>
                <a:cs typeface="Arial"/>
              </a:rPr>
              <a:t>Precursor </a:t>
            </a:r>
            <a:r>
              <a:rPr sz="2800" b="1" spc="-270" dirty="0">
                <a:latin typeface="Arial"/>
                <a:cs typeface="Arial"/>
              </a:rPr>
              <a:t>B- </a:t>
            </a:r>
            <a:r>
              <a:rPr sz="2800" b="1" spc="-185" dirty="0">
                <a:latin typeface="Arial"/>
                <a:cs typeface="Arial"/>
              </a:rPr>
              <a:t>cell</a:t>
            </a:r>
            <a:r>
              <a:rPr sz="2800" b="1" spc="85" dirty="0">
                <a:latin typeface="Arial"/>
                <a:cs typeface="Arial"/>
              </a:rPr>
              <a:t> </a:t>
            </a:r>
            <a:r>
              <a:rPr sz="2800" b="1" spc="-175" dirty="0">
                <a:latin typeface="Arial"/>
                <a:cs typeface="Arial"/>
              </a:rPr>
              <a:t>leukemia: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274955">
              <a:lnSpc>
                <a:spcPct val="100000"/>
              </a:lnSpc>
              <a:buChar char="-"/>
              <a:tabLst>
                <a:tab pos="174625" algn="l"/>
              </a:tabLst>
            </a:pPr>
            <a:r>
              <a:rPr sz="2400" b="1" spc="-25" dirty="0">
                <a:latin typeface="Arial"/>
                <a:cs typeface="Arial"/>
              </a:rPr>
              <a:t>it </a:t>
            </a:r>
            <a:r>
              <a:rPr sz="2400" b="1" spc="-229" dirty="0">
                <a:latin typeface="Arial"/>
                <a:cs typeface="Arial"/>
              </a:rPr>
              <a:t>is </a:t>
            </a:r>
            <a:r>
              <a:rPr sz="2400" b="1" spc="-150" dirty="0">
                <a:latin typeface="Arial"/>
                <a:cs typeface="Arial"/>
              </a:rPr>
              <a:t>a </a:t>
            </a:r>
            <a:r>
              <a:rPr sz="2400" b="1" spc="-185" dirty="0">
                <a:latin typeface="Arial"/>
                <a:cs typeface="Arial"/>
              </a:rPr>
              <a:t>neoplasm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65" dirty="0">
                <a:latin typeface="Arial"/>
                <a:cs typeface="Arial"/>
              </a:rPr>
              <a:t>lymphoblast </a:t>
            </a:r>
            <a:r>
              <a:rPr sz="2400" b="1" spc="-145" dirty="0">
                <a:latin typeface="Arial"/>
                <a:cs typeface="Arial"/>
              </a:rPr>
              <a:t>committed </a:t>
            </a:r>
            <a:r>
              <a:rPr sz="2400" b="1" spc="-90" dirty="0">
                <a:latin typeface="Arial"/>
                <a:cs typeface="Arial"/>
              </a:rPr>
              <a:t>to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229" dirty="0">
                <a:latin typeface="Arial"/>
                <a:cs typeface="Arial"/>
              </a:rPr>
              <a:t>B- </a:t>
            </a:r>
            <a:r>
              <a:rPr sz="2400" b="1" spc="-155" dirty="0">
                <a:latin typeface="Arial"/>
                <a:cs typeface="Arial"/>
              </a:rPr>
              <a:t>cell  </a:t>
            </a:r>
            <a:r>
              <a:rPr sz="2400" b="1" spc="-150" dirty="0">
                <a:latin typeface="Arial"/>
                <a:cs typeface="Arial"/>
              </a:rPr>
              <a:t>linage, </a:t>
            </a:r>
            <a:r>
              <a:rPr sz="2400" b="1" spc="-160" dirty="0">
                <a:latin typeface="Arial"/>
                <a:cs typeface="Arial"/>
              </a:rPr>
              <a:t>involve </a:t>
            </a:r>
            <a:r>
              <a:rPr sz="2400" b="1" spc="-95" dirty="0">
                <a:latin typeface="Arial"/>
                <a:cs typeface="Arial"/>
              </a:rPr>
              <a:t>B.M, </a:t>
            </a:r>
            <a:r>
              <a:rPr sz="2400" b="1" spc="-130" dirty="0">
                <a:latin typeface="Arial"/>
                <a:cs typeface="Arial"/>
              </a:rPr>
              <a:t>peripheral</a:t>
            </a:r>
            <a:r>
              <a:rPr sz="2400" b="1" spc="-105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blood</a:t>
            </a:r>
            <a:endParaRPr sz="2400">
              <a:latin typeface="Arial"/>
              <a:cs typeface="Arial"/>
            </a:endParaRPr>
          </a:p>
          <a:p>
            <a:pPr marL="12700" marR="577850">
              <a:lnSpc>
                <a:spcPct val="100000"/>
              </a:lnSpc>
              <a:buChar char="-"/>
              <a:tabLst>
                <a:tab pos="174625" algn="l"/>
              </a:tabLst>
            </a:pPr>
            <a:r>
              <a:rPr sz="2400" b="1" spc="-220" dirty="0">
                <a:latin typeface="Arial"/>
                <a:cs typeface="Arial"/>
              </a:rPr>
              <a:t>some </a:t>
            </a:r>
            <a:r>
              <a:rPr sz="2400" b="1" spc="-275" dirty="0">
                <a:latin typeface="Arial"/>
                <a:cs typeface="Arial"/>
              </a:rPr>
              <a:t>cases </a:t>
            </a:r>
            <a:r>
              <a:rPr sz="2400" b="1" spc="-195" dirty="0">
                <a:latin typeface="Arial"/>
                <a:cs typeface="Arial"/>
              </a:rPr>
              <a:t>may </a:t>
            </a:r>
            <a:r>
              <a:rPr sz="2400" b="1" spc="-160" dirty="0">
                <a:latin typeface="Arial"/>
                <a:cs typeface="Arial"/>
              </a:rPr>
              <a:t>present </a:t>
            </a:r>
            <a:r>
              <a:rPr sz="2400" b="1" spc="-80" dirty="0">
                <a:latin typeface="Arial"/>
                <a:cs typeface="Arial"/>
              </a:rPr>
              <a:t>with </a:t>
            </a:r>
            <a:r>
              <a:rPr sz="2400" b="1" spc="-140" dirty="0">
                <a:latin typeface="Arial"/>
                <a:cs typeface="Arial"/>
              </a:rPr>
              <a:t>primary </a:t>
            </a:r>
            <a:r>
              <a:rPr sz="2400" b="1" spc="-150" dirty="0">
                <a:latin typeface="Arial"/>
                <a:cs typeface="Arial"/>
              </a:rPr>
              <a:t>involvement </a:t>
            </a:r>
            <a:r>
              <a:rPr sz="2400" b="1" spc="-110" dirty="0">
                <a:latin typeface="Arial"/>
                <a:cs typeface="Arial"/>
              </a:rPr>
              <a:t>of  </a:t>
            </a:r>
            <a:r>
              <a:rPr sz="2400" b="1" spc="-165" dirty="0">
                <a:latin typeface="Arial"/>
                <a:cs typeface="Arial"/>
              </a:rPr>
              <a:t>lymph </a:t>
            </a:r>
            <a:r>
              <a:rPr sz="2400" b="1" spc="-170" dirty="0">
                <a:latin typeface="Arial"/>
                <a:cs typeface="Arial"/>
              </a:rPr>
              <a:t>node and </a:t>
            </a:r>
            <a:r>
              <a:rPr sz="2400" b="1" spc="-160" dirty="0">
                <a:latin typeface="Arial"/>
                <a:cs typeface="Arial"/>
              </a:rPr>
              <a:t>exranodal </a:t>
            </a:r>
            <a:r>
              <a:rPr sz="2400" b="1" spc="-145" dirty="0">
                <a:latin typeface="Arial"/>
                <a:cs typeface="Arial"/>
              </a:rPr>
              <a:t>site </a:t>
            </a:r>
            <a:r>
              <a:rPr sz="2400" b="1" spc="-55" dirty="0">
                <a:latin typeface="Arial"/>
                <a:cs typeface="Arial"/>
              </a:rPr>
              <a:t>(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lymphoma).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Char char="-"/>
              <a:tabLst>
                <a:tab pos="174625" algn="l"/>
              </a:tabLst>
            </a:pPr>
            <a:r>
              <a:rPr sz="2400" b="1" spc="-170" dirty="0">
                <a:latin typeface="Arial"/>
                <a:cs typeface="Arial"/>
              </a:rPr>
              <a:t>Rearrangement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65" dirty="0">
                <a:latin typeface="Arial"/>
                <a:cs typeface="Arial"/>
              </a:rPr>
              <a:t>immunoglobulin </a:t>
            </a:r>
            <a:r>
              <a:rPr sz="2400" b="1" spc="-240" dirty="0">
                <a:latin typeface="Arial"/>
                <a:cs typeface="Arial"/>
              </a:rPr>
              <a:t>genes </a:t>
            </a:r>
            <a:r>
              <a:rPr sz="2400" b="1" spc="-225" dirty="0">
                <a:latin typeface="Arial"/>
                <a:cs typeface="Arial"/>
              </a:rPr>
              <a:t>can </a:t>
            </a:r>
            <a:r>
              <a:rPr sz="2400" b="1" spc="-155" dirty="0">
                <a:latin typeface="Arial"/>
                <a:cs typeface="Arial"/>
              </a:rPr>
              <a:t>be </a:t>
            </a:r>
            <a:r>
              <a:rPr sz="2400" b="1" spc="-140" dirty="0">
                <a:latin typeface="Arial"/>
                <a:cs typeface="Arial"/>
              </a:rPr>
              <a:t>detected  </a:t>
            </a:r>
            <a:r>
              <a:rPr sz="2400" b="1" spc="-200" dirty="0">
                <a:latin typeface="Arial"/>
                <a:cs typeface="Arial"/>
              </a:rPr>
              <a:t>by </a:t>
            </a:r>
            <a:r>
              <a:rPr sz="2400" b="1" spc="-155" dirty="0">
                <a:latin typeface="Arial"/>
                <a:cs typeface="Arial"/>
              </a:rPr>
              <a:t>molecular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testing.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Char char="-"/>
              <a:tabLst>
                <a:tab pos="174625" algn="l"/>
              </a:tabLst>
            </a:pPr>
            <a:r>
              <a:rPr sz="2400" b="1" spc="-140" dirty="0">
                <a:latin typeface="Arial"/>
                <a:cs typeface="Arial"/>
              </a:rPr>
              <a:t>Additional </a:t>
            </a:r>
            <a:r>
              <a:rPr sz="2400" b="1" spc="-185" dirty="0">
                <a:latin typeface="Arial"/>
                <a:cs typeface="Arial"/>
              </a:rPr>
              <a:t>markers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390" dirty="0">
                <a:latin typeface="Arial"/>
                <a:cs typeface="Arial"/>
              </a:rPr>
              <a:t>B </a:t>
            </a:r>
            <a:r>
              <a:rPr sz="2400" b="1" spc="-165" dirty="0">
                <a:latin typeface="Arial"/>
                <a:cs typeface="Arial"/>
              </a:rPr>
              <a:t>linage </a:t>
            </a:r>
            <a:r>
              <a:rPr sz="2400" b="1" spc="-145" dirty="0">
                <a:latin typeface="Arial"/>
                <a:cs typeface="Arial"/>
              </a:rPr>
              <a:t>commitment </a:t>
            </a:r>
            <a:r>
              <a:rPr sz="2400" b="1" spc="-140" dirty="0">
                <a:latin typeface="Arial"/>
                <a:cs typeface="Arial"/>
              </a:rPr>
              <a:t>required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114" dirty="0">
                <a:latin typeface="Arial"/>
                <a:cs typeface="Arial"/>
              </a:rPr>
              <a:t>for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0739" y="5087873"/>
            <a:ext cx="11360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20" dirty="0">
                <a:latin typeface="Arial"/>
                <a:cs typeface="Arial"/>
              </a:rPr>
              <a:t>dignos</a:t>
            </a:r>
            <a:r>
              <a:rPr sz="2400" b="1" spc="-155" dirty="0">
                <a:latin typeface="Arial"/>
                <a:cs typeface="Arial"/>
              </a:rPr>
              <a:t>i</a:t>
            </a:r>
            <a:r>
              <a:rPr sz="2400" b="1" spc="-315" dirty="0">
                <a:latin typeface="Arial"/>
                <a:cs typeface="Arial"/>
              </a:rPr>
              <a:t>s</a:t>
            </a:r>
            <a:r>
              <a:rPr sz="2400" b="1" spc="-30" dirty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54682" y="5138166"/>
            <a:ext cx="37236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14" dirty="0">
                <a:latin typeface="Arial"/>
                <a:cs typeface="Arial"/>
              </a:rPr>
              <a:t>CD10/CD19/CD20/CD22 </a:t>
            </a:r>
            <a:r>
              <a:rPr sz="2000" b="1" spc="-40" dirty="0">
                <a:latin typeface="Arial"/>
                <a:cs typeface="Arial"/>
              </a:rPr>
              <a:t>, </a:t>
            </a:r>
            <a:r>
              <a:rPr sz="2000" b="1" spc="-254" dirty="0">
                <a:latin typeface="Arial"/>
                <a:cs typeface="Arial"/>
              </a:rPr>
              <a:t>TdT </a:t>
            </a:r>
            <a:r>
              <a:rPr sz="2000" b="1" spc="-170" dirty="0">
                <a:latin typeface="Arial"/>
                <a:cs typeface="Arial"/>
              </a:rPr>
              <a:t>=</a:t>
            </a:r>
            <a:r>
              <a:rPr sz="2000" b="1" spc="-400" dirty="0">
                <a:latin typeface="Arial"/>
                <a:cs typeface="Arial"/>
              </a:rPr>
              <a:t> </a:t>
            </a:r>
            <a:r>
              <a:rPr sz="2000" b="1" spc="-165" dirty="0">
                <a:latin typeface="Arial"/>
                <a:cs typeface="Arial"/>
              </a:rPr>
              <a:t>+ve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17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484" dirty="0">
                <a:solidFill>
                  <a:srgbClr val="000000"/>
                </a:solidFill>
                <a:latin typeface="Arial"/>
                <a:cs typeface="Arial"/>
              </a:rPr>
              <a:t>Lymphoid</a:t>
            </a:r>
            <a:r>
              <a:rPr sz="5400" b="1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0739" y="957833"/>
            <a:ext cx="7519670" cy="5165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68855">
              <a:lnSpc>
                <a:spcPct val="100000"/>
              </a:lnSpc>
              <a:spcBef>
                <a:spcPts val="105"/>
              </a:spcBef>
            </a:pPr>
            <a:r>
              <a:rPr sz="3200" b="1" spc="-250" dirty="0">
                <a:latin typeface="Arial"/>
                <a:cs typeface="Arial"/>
              </a:rPr>
              <a:t>WHO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classification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sz="2800" b="1" spc="-110" dirty="0">
                <a:latin typeface="Arial"/>
                <a:cs typeface="Arial"/>
              </a:rPr>
              <a:t>1- </a:t>
            </a:r>
            <a:r>
              <a:rPr sz="2800" b="1" spc="-240" dirty="0">
                <a:latin typeface="Arial"/>
                <a:cs typeface="Arial"/>
              </a:rPr>
              <a:t>Precursor </a:t>
            </a:r>
            <a:r>
              <a:rPr sz="2800" b="1" spc="-270" dirty="0">
                <a:latin typeface="Arial"/>
                <a:cs typeface="Arial"/>
              </a:rPr>
              <a:t>B- </a:t>
            </a:r>
            <a:r>
              <a:rPr sz="2800" b="1" spc="-185" dirty="0">
                <a:latin typeface="Arial"/>
                <a:cs typeface="Arial"/>
              </a:rPr>
              <a:t>cell</a:t>
            </a:r>
            <a:r>
              <a:rPr sz="2800" b="1" spc="85" dirty="0">
                <a:latin typeface="Arial"/>
                <a:cs typeface="Arial"/>
              </a:rPr>
              <a:t> </a:t>
            </a:r>
            <a:r>
              <a:rPr sz="2800" b="1" spc="-175" dirty="0">
                <a:latin typeface="Arial"/>
                <a:cs typeface="Arial"/>
              </a:rPr>
              <a:t>leukemia: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222250">
              <a:lnSpc>
                <a:spcPct val="100000"/>
              </a:lnSpc>
              <a:buChar char="-"/>
              <a:tabLst>
                <a:tab pos="174625" algn="l"/>
              </a:tabLst>
            </a:pPr>
            <a:r>
              <a:rPr sz="2400" b="1" spc="-185" dirty="0">
                <a:latin typeface="Arial"/>
                <a:cs typeface="Arial"/>
              </a:rPr>
              <a:t>Cytogenetic </a:t>
            </a:r>
            <a:r>
              <a:rPr sz="2400" b="1" spc="-140" dirty="0">
                <a:latin typeface="Arial"/>
                <a:cs typeface="Arial"/>
              </a:rPr>
              <a:t>abnormalities </a:t>
            </a:r>
            <a:r>
              <a:rPr sz="2400" b="1" spc="-200" dirty="0">
                <a:latin typeface="Arial"/>
                <a:cs typeface="Arial"/>
              </a:rPr>
              <a:t>associated </a:t>
            </a:r>
            <a:r>
              <a:rPr sz="2400" b="1" spc="-85" dirty="0">
                <a:latin typeface="Arial"/>
                <a:cs typeface="Arial"/>
              </a:rPr>
              <a:t>with </a:t>
            </a:r>
            <a:r>
              <a:rPr sz="2400" b="1" spc="-325" dirty="0">
                <a:latin typeface="Arial"/>
                <a:cs typeface="Arial"/>
              </a:rPr>
              <a:t>B-ALL </a:t>
            </a:r>
            <a:r>
              <a:rPr sz="2400" b="1" spc="-170" dirty="0">
                <a:latin typeface="Arial"/>
                <a:cs typeface="Arial"/>
              </a:rPr>
              <a:t>include  </a:t>
            </a:r>
            <a:r>
              <a:rPr sz="2400" b="1" spc="-145" dirty="0">
                <a:latin typeface="Arial"/>
                <a:cs typeface="Arial"/>
              </a:rPr>
              <a:t>translocation, </a:t>
            </a:r>
            <a:r>
              <a:rPr sz="2400" b="1" spc="-165" dirty="0">
                <a:latin typeface="Arial"/>
                <a:cs typeface="Arial"/>
              </a:rPr>
              <a:t>hypodiploidy, </a:t>
            </a:r>
            <a:r>
              <a:rPr sz="2400" b="1" spc="-170" dirty="0">
                <a:latin typeface="Arial"/>
                <a:cs typeface="Arial"/>
              </a:rPr>
              <a:t>and</a:t>
            </a:r>
            <a:r>
              <a:rPr sz="2400" b="1" spc="-110" dirty="0">
                <a:latin typeface="Arial"/>
                <a:cs typeface="Arial"/>
              </a:rPr>
              <a:t> </a:t>
            </a:r>
            <a:r>
              <a:rPr sz="2400" b="1" spc="-155" dirty="0">
                <a:latin typeface="Arial"/>
                <a:cs typeface="Arial"/>
              </a:rPr>
              <a:t>hyperdiploidy.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-"/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Char char="-"/>
              <a:tabLst>
                <a:tab pos="174625" algn="l"/>
              </a:tabLst>
            </a:pPr>
            <a:r>
              <a:rPr sz="2400" b="1" spc="-200" dirty="0">
                <a:latin typeface="Arial"/>
                <a:cs typeface="Arial"/>
              </a:rPr>
              <a:t>The </a:t>
            </a:r>
            <a:r>
              <a:rPr sz="2400" b="1" spc="-185" dirty="0">
                <a:latin typeface="Arial"/>
                <a:cs typeface="Arial"/>
              </a:rPr>
              <a:t>most </a:t>
            </a:r>
            <a:r>
              <a:rPr sz="2400" b="1" spc="-204" dirty="0">
                <a:latin typeface="Arial"/>
                <a:cs typeface="Arial"/>
              </a:rPr>
              <a:t>common </a:t>
            </a:r>
            <a:r>
              <a:rPr sz="2400" b="1" spc="-229" dirty="0">
                <a:latin typeface="Arial"/>
                <a:cs typeface="Arial"/>
              </a:rPr>
              <a:t>is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110" dirty="0">
                <a:latin typeface="Arial"/>
                <a:cs typeface="Arial"/>
              </a:rPr>
              <a:t>t(12;21)(p13;q22)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Char char="-"/>
              <a:tabLst>
                <a:tab pos="174625" algn="l"/>
                <a:tab pos="2740660" algn="l"/>
              </a:tabLst>
            </a:pPr>
            <a:r>
              <a:rPr sz="2400" b="1" spc="-204" dirty="0">
                <a:latin typeface="Arial"/>
                <a:cs typeface="Arial"/>
              </a:rPr>
              <a:t>Produce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i="1" spc="-250" dirty="0">
                <a:latin typeface="Arial"/>
                <a:cs typeface="Arial"/>
              </a:rPr>
              <a:t>TEL-AML1	</a:t>
            </a:r>
            <a:r>
              <a:rPr sz="2400" b="1" spc="-175" dirty="0">
                <a:latin typeface="Arial"/>
                <a:cs typeface="Arial"/>
              </a:rPr>
              <a:t>fusion</a:t>
            </a:r>
            <a:r>
              <a:rPr sz="2400" b="1" spc="-120" dirty="0">
                <a:latin typeface="Arial"/>
                <a:cs typeface="Arial"/>
              </a:rPr>
              <a:t> </a:t>
            </a:r>
            <a:r>
              <a:rPr sz="2400" b="1" spc="-170" dirty="0">
                <a:latin typeface="Arial"/>
                <a:cs typeface="Arial"/>
              </a:rPr>
              <a:t>gene.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Char char="-"/>
              <a:tabLst>
                <a:tab pos="174625" algn="l"/>
              </a:tabLst>
            </a:pPr>
            <a:r>
              <a:rPr sz="2400" b="1" spc="-150" dirty="0">
                <a:latin typeface="Arial"/>
                <a:cs typeface="Arial"/>
              </a:rPr>
              <a:t>Hyperdiploid </a:t>
            </a:r>
            <a:r>
              <a:rPr sz="2400" b="1" spc="-330" dirty="0">
                <a:latin typeface="Arial"/>
                <a:cs typeface="Arial"/>
              </a:rPr>
              <a:t>B-ALL </a:t>
            </a:r>
            <a:r>
              <a:rPr sz="2400" b="1" spc="-180" dirty="0">
                <a:latin typeface="Arial"/>
                <a:cs typeface="Arial"/>
              </a:rPr>
              <a:t>have </a:t>
            </a:r>
            <a:r>
              <a:rPr sz="2400" b="1" spc="-150" dirty="0">
                <a:latin typeface="Arial"/>
                <a:cs typeface="Arial"/>
              </a:rPr>
              <a:t>a </a:t>
            </a:r>
            <a:r>
              <a:rPr sz="2400" b="1" spc="-120" dirty="0">
                <a:latin typeface="Arial"/>
                <a:cs typeface="Arial"/>
              </a:rPr>
              <a:t>mutation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100" dirty="0">
                <a:latin typeface="Arial"/>
                <a:cs typeface="Arial"/>
              </a:rPr>
              <a:t>the </a:t>
            </a:r>
            <a:r>
              <a:rPr sz="2400" b="1" spc="-145" dirty="0">
                <a:latin typeface="Arial"/>
                <a:cs typeface="Arial"/>
              </a:rPr>
              <a:t>receptor  </a:t>
            </a:r>
            <a:r>
              <a:rPr sz="2400" b="1" spc="-155" dirty="0">
                <a:latin typeface="Arial"/>
                <a:cs typeface="Arial"/>
              </a:rPr>
              <a:t>tyrosine </a:t>
            </a:r>
            <a:r>
              <a:rPr sz="2400" b="1" spc="-225" dirty="0">
                <a:latin typeface="Arial"/>
                <a:cs typeface="Arial"/>
              </a:rPr>
              <a:t>Kinase </a:t>
            </a:r>
            <a:r>
              <a:rPr sz="2400" b="1" i="1" spc="-295" dirty="0">
                <a:latin typeface="Arial"/>
                <a:cs typeface="Arial"/>
              </a:rPr>
              <a:t>FLT-3 </a:t>
            </a:r>
            <a:r>
              <a:rPr sz="2400" b="1" spc="-50" dirty="0">
                <a:latin typeface="Arial"/>
                <a:cs typeface="Arial"/>
              </a:rPr>
              <a:t>, </a:t>
            </a:r>
            <a:r>
              <a:rPr sz="2400" b="1" spc="-165" dirty="0">
                <a:latin typeface="Arial"/>
                <a:cs typeface="Arial"/>
              </a:rPr>
              <a:t>resulting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145" dirty="0">
                <a:latin typeface="Arial"/>
                <a:cs typeface="Arial"/>
              </a:rPr>
              <a:t>constitutive </a:t>
            </a:r>
            <a:r>
              <a:rPr sz="2400" b="1" spc="-135" dirty="0">
                <a:latin typeface="Arial"/>
                <a:cs typeface="Arial"/>
              </a:rPr>
              <a:t>activation </a:t>
            </a:r>
            <a:r>
              <a:rPr sz="2400" b="1" spc="-110" dirty="0">
                <a:latin typeface="Arial"/>
                <a:cs typeface="Arial"/>
              </a:rPr>
              <a:t>of  </a:t>
            </a:r>
            <a:r>
              <a:rPr sz="2400" b="1" spc="-95" dirty="0">
                <a:latin typeface="Arial"/>
                <a:cs typeface="Arial"/>
              </a:rPr>
              <a:t>the</a:t>
            </a:r>
            <a:r>
              <a:rPr sz="2400" b="1" spc="-125" dirty="0">
                <a:latin typeface="Arial"/>
                <a:cs typeface="Arial"/>
              </a:rPr>
              <a:t> </a:t>
            </a:r>
            <a:r>
              <a:rPr sz="2400" b="1" spc="-155" dirty="0">
                <a:latin typeface="Arial"/>
                <a:cs typeface="Arial"/>
              </a:rPr>
              <a:t>receptor.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65" dirty="0">
                <a:latin typeface="Arial"/>
                <a:cs typeface="Arial"/>
              </a:rPr>
              <a:t>- </a:t>
            </a:r>
            <a:r>
              <a:rPr sz="2400" b="1" spc="-90" dirty="0">
                <a:latin typeface="Arial"/>
                <a:cs typeface="Arial"/>
              </a:rPr>
              <a:t>t(1;19) </a:t>
            </a:r>
            <a:r>
              <a:rPr sz="2400" b="1" spc="-265" dirty="0">
                <a:latin typeface="Arial"/>
                <a:cs typeface="Arial"/>
              </a:rPr>
              <a:t>PBX1-E2A </a:t>
            </a:r>
            <a:r>
              <a:rPr sz="2400" b="1" spc="-50" dirty="0">
                <a:latin typeface="Arial"/>
                <a:cs typeface="Arial"/>
              </a:rPr>
              <a:t>, </a:t>
            </a:r>
            <a:r>
              <a:rPr sz="2400" b="1" spc="-90" dirty="0">
                <a:latin typeface="Arial"/>
                <a:cs typeface="Arial"/>
              </a:rPr>
              <a:t>t(4;11)</a:t>
            </a:r>
            <a:r>
              <a:rPr sz="2400" b="1" spc="-125" dirty="0">
                <a:latin typeface="Arial"/>
                <a:cs typeface="Arial"/>
              </a:rPr>
              <a:t> </a:t>
            </a:r>
            <a:r>
              <a:rPr sz="2400" b="1" spc="-240" dirty="0">
                <a:latin typeface="Arial"/>
                <a:cs typeface="Arial"/>
              </a:rPr>
              <a:t>AF4-MLL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  <a:buChar char="-"/>
              <a:tabLst>
                <a:tab pos="174625" algn="l"/>
              </a:tabLst>
            </a:pPr>
            <a:r>
              <a:rPr sz="2400" b="1" spc="-204" dirty="0">
                <a:latin typeface="Arial"/>
                <a:cs typeface="Arial"/>
              </a:rPr>
              <a:t>Precursor </a:t>
            </a:r>
            <a:r>
              <a:rPr sz="2400" b="1" spc="-229" dirty="0">
                <a:latin typeface="Arial"/>
                <a:cs typeface="Arial"/>
              </a:rPr>
              <a:t>B- </a:t>
            </a:r>
            <a:r>
              <a:rPr sz="2400" b="1" spc="-155" dirty="0">
                <a:latin typeface="Arial"/>
                <a:cs typeface="Arial"/>
              </a:rPr>
              <a:t>cell </a:t>
            </a:r>
            <a:r>
              <a:rPr sz="2400" b="1" spc="-240" dirty="0">
                <a:latin typeface="Arial"/>
                <a:cs typeface="Arial"/>
              </a:rPr>
              <a:t>has </a:t>
            </a:r>
            <a:r>
              <a:rPr sz="2400" b="1" spc="-220" dirty="0">
                <a:latin typeface="Arial"/>
                <a:cs typeface="Arial"/>
              </a:rPr>
              <a:t>good</a:t>
            </a:r>
            <a:r>
              <a:rPr sz="2400" b="1" spc="140" dirty="0">
                <a:latin typeface="Arial"/>
                <a:cs typeface="Arial"/>
              </a:rPr>
              <a:t> </a:t>
            </a:r>
            <a:r>
              <a:rPr sz="2400" b="1" spc="-200" dirty="0">
                <a:latin typeface="Arial"/>
                <a:cs typeface="Arial"/>
              </a:rPr>
              <a:t>prognosis.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17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484" dirty="0">
                <a:solidFill>
                  <a:srgbClr val="000000"/>
                </a:solidFill>
                <a:latin typeface="Arial"/>
                <a:cs typeface="Arial"/>
              </a:rPr>
              <a:t>Lymphoid</a:t>
            </a:r>
            <a:r>
              <a:rPr sz="5400" b="1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40" y="847200"/>
            <a:ext cx="7602220" cy="519747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2345055">
              <a:lnSpc>
                <a:spcPct val="100000"/>
              </a:lnSpc>
              <a:spcBef>
                <a:spcPts val="975"/>
              </a:spcBef>
            </a:pPr>
            <a:r>
              <a:rPr sz="3200" b="1" spc="-250" dirty="0">
                <a:latin typeface="Arial"/>
                <a:cs typeface="Arial"/>
              </a:rPr>
              <a:t>WHO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classification</a:t>
            </a:r>
            <a:endParaRPr sz="3200">
              <a:latin typeface="Arial"/>
              <a:cs typeface="Arial"/>
            </a:endParaRPr>
          </a:p>
          <a:p>
            <a:pPr marL="140335">
              <a:lnSpc>
                <a:spcPct val="100000"/>
              </a:lnSpc>
              <a:spcBef>
                <a:spcPts val="755"/>
              </a:spcBef>
            </a:pPr>
            <a:r>
              <a:rPr sz="2800" b="1" spc="-110" dirty="0">
                <a:latin typeface="Arial"/>
                <a:cs typeface="Arial"/>
              </a:rPr>
              <a:t>2- </a:t>
            </a:r>
            <a:r>
              <a:rPr sz="2800" b="1" spc="-240" dirty="0">
                <a:latin typeface="Arial"/>
                <a:cs typeface="Arial"/>
              </a:rPr>
              <a:t>Precursor </a:t>
            </a:r>
            <a:r>
              <a:rPr sz="2800" b="1" spc="-204" dirty="0">
                <a:latin typeface="Arial"/>
                <a:cs typeface="Arial"/>
              </a:rPr>
              <a:t>T- </a:t>
            </a:r>
            <a:r>
              <a:rPr sz="2800" b="1" spc="-185" dirty="0">
                <a:latin typeface="Arial"/>
                <a:cs typeface="Arial"/>
              </a:rPr>
              <a:t>cell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spc="-175" dirty="0">
                <a:latin typeface="Arial"/>
                <a:cs typeface="Arial"/>
              </a:rPr>
              <a:t>leukemia: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300">
              <a:latin typeface="Times New Roman"/>
              <a:cs typeface="Times New Roman"/>
            </a:endParaRPr>
          </a:p>
          <a:p>
            <a:pPr marL="12700" marR="750570">
              <a:lnSpc>
                <a:spcPct val="100000"/>
              </a:lnSpc>
              <a:buChar char="-"/>
              <a:tabLst>
                <a:tab pos="174625" algn="l"/>
              </a:tabLst>
            </a:pPr>
            <a:r>
              <a:rPr sz="2400" b="1" dirty="0">
                <a:latin typeface="Arial"/>
                <a:cs typeface="Arial"/>
              </a:rPr>
              <a:t>It </a:t>
            </a:r>
            <a:r>
              <a:rPr sz="2400" b="1" spc="-229" dirty="0">
                <a:latin typeface="Arial"/>
                <a:cs typeface="Arial"/>
              </a:rPr>
              <a:t>is </a:t>
            </a:r>
            <a:r>
              <a:rPr sz="2400" b="1" spc="-150" dirty="0">
                <a:latin typeface="Arial"/>
                <a:cs typeface="Arial"/>
              </a:rPr>
              <a:t>a </a:t>
            </a:r>
            <a:r>
              <a:rPr sz="2400" b="1" spc="-185" dirty="0">
                <a:latin typeface="Arial"/>
                <a:cs typeface="Arial"/>
              </a:rPr>
              <a:t>neoplasm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80" dirty="0">
                <a:latin typeface="Arial"/>
                <a:cs typeface="Arial"/>
              </a:rPr>
              <a:t>lymphoblasts </a:t>
            </a:r>
            <a:r>
              <a:rPr sz="2400" b="1" spc="-145" dirty="0">
                <a:latin typeface="Arial"/>
                <a:cs typeface="Arial"/>
              </a:rPr>
              <a:t>committed </a:t>
            </a:r>
            <a:r>
              <a:rPr sz="2400" b="1" spc="-90" dirty="0">
                <a:latin typeface="Arial"/>
                <a:cs typeface="Arial"/>
              </a:rPr>
              <a:t>to </a:t>
            </a:r>
            <a:r>
              <a:rPr sz="2400" b="1" spc="-170" dirty="0">
                <a:latin typeface="Arial"/>
                <a:cs typeface="Arial"/>
              </a:rPr>
              <a:t>T- </a:t>
            </a:r>
            <a:r>
              <a:rPr sz="2400" b="1" spc="-155" dirty="0">
                <a:latin typeface="Arial"/>
                <a:cs typeface="Arial"/>
              </a:rPr>
              <a:t>cell  </a:t>
            </a:r>
            <a:r>
              <a:rPr sz="2400" b="1" spc="-150" dirty="0">
                <a:latin typeface="Arial"/>
                <a:cs typeface="Arial"/>
              </a:rPr>
              <a:t>linage, </a:t>
            </a:r>
            <a:r>
              <a:rPr sz="2400" b="1" spc="-175" dirty="0">
                <a:latin typeface="Arial"/>
                <a:cs typeface="Arial"/>
              </a:rPr>
              <a:t>involving </a:t>
            </a:r>
            <a:r>
              <a:rPr sz="2400" b="1" spc="-110" dirty="0">
                <a:latin typeface="Arial"/>
                <a:cs typeface="Arial"/>
              </a:rPr>
              <a:t>B.M </a:t>
            </a:r>
            <a:r>
              <a:rPr sz="2400" b="1" spc="-175" dirty="0">
                <a:latin typeface="Arial"/>
                <a:cs typeface="Arial"/>
              </a:rPr>
              <a:t>and </a:t>
            </a:r>
            <a:r>
              <a:rPr sz="2400" b="1" spc="-135" dirty="0">
                <a:latin typeface="Arial"/>
                <a:cs typeface="Arial"/>
              </a:rPr>
              <a:t>peripheral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blood.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Char char="-"/>
              <a:tabLst>
                <a:tab pos="174625" algn="l"/>
              </a:tabLst>
            </a:pPr>
            <a:r>
              <a:rPr sz="2400" b="1" spc="-204" dirty="0">
                <a:latin typeface="Arial"/>
                <a:cs typeface="Arial"/>
              </a:rPr>
              <a:t>High </a:t>
            </a:r>
            <a:r>
              <a:rPr sz="2400" b="1" spc="-320" dirty="0">
                <a:latin typeface="Arial"/>
                <a:cs typeface="Arial"/>
              </a:rPr>
              <a:t>WBC </a:t>
            </a:r>
            <a:r>
              <a:rPr sz="2400" b="1" spc="-155" dirty="0">
                <a:latin typeface="Arial"/>
                <a:cs typeface="Arial"/>
              </a:rPr>
              <a:t>count, </a:t>
            </a:r>
            <a:r>
              <a:rPr sz="2400" b="1" spc="-165" dirty="0">
                <a:latin typeface="Arial"/>
                <a:cs typeface="Arial"/>
              </a:rPr>
              <a:t>lymphoblast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75" dirty="0">
                <a:latin typeface="Arial"/>
                <a:cs typeface="Arial"/>
              </a:rPr>
              <a:t>cytochemistry </a:t>
            </a:r>
            <a:r>
              <a:rPr sz="2400" b="1" spc="-150" dirty="0">
                <a:latin typeface="Arial"/>
                <a:cs typeface="Arial"/>
              </a:rPr>
              <a:t>similar </a:t>
            </a:r>
            <a:r>
              <a:rPr sz="2400" b="1" spc="-90" dirty="0">
                <a:latin typeface="Arial"/>
                <a:cs typeface="Arial"/>
              </a:rPr>
              <a:t>to  </a:t>
            </a:r>
            <a:r>
              <a:rPr sz="2400" b="1" spc="-165" dirty="0">
                <a:latin typeface="Arial"/>
                <a:cs typeface="Arial"/>
              </a:rPr>
              <a:t>B-cell, </a:t>
            </a:r>
            <a:r>
              <a:rPr sz="2400" b="1" spc="-114" dirty="0">
                <a:latin typeface="Arial"/>
                <a:cs typeface="Arial"/>
              </a:rPr>
              <a:t>but </a:t>
            </a:r>
            <a:r>
              <a:rPr sz="2400" b="1" spc="-185" dirty="0">
                <a:latin typeface="Arial"/>
                <a:cs typeface="Arial"/>
              </a:rPr>
              <a:t>acid </a:t>
            </a:r>
            <a:r>
              <a:rPr sz="2400" b="1" spc="-195" dirty="0">
                <a:latin typeface="Arial"/>
                <a:cs typeface="Arial"/>
              </a:rPr>
              <a:t>phosphatase </a:t>
            </a:r>
            <a:r>
              <a:rPr sz="2400" b="1" spc="-215" dirty="0">
                <a:latin typeface="Arial"/>
                <a:cs typeface="Arial"/>
              </a:rPr>
              <a:t>shoe </a:t>
            </a:r>
            <a:r>
              <a:rPr sz="2400" b="1" spc="-160" dirty="0">
                <a:latin typeface="Arial"/>
                <a:cs typeface="Arial"/>
              </a:rPr>
              <a:t>intense </a:t>
            </a:r>
            <a:r>
              <a:rPr sz="2400" b="1" spc="-135" dirty="0">
                <a:latin typeface="Arial"/>
                <a:cs typeface="Arial"/>
              </a:rPr>
              <a:t>positivity </a:t>
            </a:r>
            <a:r>
              <a:rPr sz="2400" b="1" spc="-130" dirty="0">
                <a:latin typeface="Arial"/>
                <a:cs typeface="Arial"/>
              </a:rPr>
              <a:t>in</a:t>
            </a:r>
            <a:r>
              <a:rPr sz="2400" b="1" spc="204" dirty="0">
                <a:latin typeface="Arial"/>
                <a:cs typeface="Arial"/>
              </a:rPr>
              <a:t> </a:t>
            </a:r>
            <a:r>
              <a:rPr sz="2400" b="1" spc="-165" dirty="0">
                <a:latin typeface="Arial"/>
                <a:cs typeface="Arial"/>
              </a:rPr>
              <a:t>T-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2400" b="1" spc="-305" dirty="0">
                <a:latin typeface="Arial"/>
                <a:cs typeface="Arial"/>
              </a:rPr>
              <a:t>ALL.</a:t>
            </a:r>
            <a:endParaRPr sz="2400">
              <a:latin typeface="Arial"/>
              <a:cs typeface="Arial"/>
            </a:endParaRPr>
          </a:p>
          <a:p>
            <a:pPr marL="12700" marR="389890">
              <a:lnSpc>
                <a:spcPct val="100000"/>
              </a:lnSpc>
              <a:spcBef>
                <a:spcPts val="2135"/>
              </a:spcBef>
              <a:buChar char="-"/>
              <a:tabLst>
                <a:tab pos="174625" algn="l"/>
              </a:tabLst>
            </a:pPr>
            <a:r>
              <a:rPr sz="2400" b="1" spc="-175" dirty="0">
                <a:latin typeface="Arial"/>
                <a:cs typeface="Arial"/>
              </a:rPr>
              <a:t>T- </a:t>
            </a:r>
            <a:r>
              <a:rPr sz="2400" b="1" spc="-155" dirty="0">
                <a:latin typeface="Arial"/>
                <a:cs typeface="Arial"/>
              </a:rPr>
              <a:t>cell </a:t>
            </a:r>
            <a:r>
              <a:rPr sz="2400" b="1" spc="-165" dirty="0">
                <a:latin typeface="Arial"/>
                <a:cs typeface="Arial"/>
              </a:rPr>
              <a:t>linage </a:t>
            </a:r>
            <a:r>
              <a:rPr sz="2400" b="1" spc="-225" dirty="0">
                <a:latin typeface="Arial"/>
                <a:cs typeface="Arial"/>
              </a:rPr>
              <a:t>can </a:t>
            </a:r>
            <a:r>
              <a:rPr sz="2400" b="1" spc="-155" dirty="0">
                <a:latin typeface="Arial"/>
                <a:cs typeface="Arial"/>
              </a:rPr>
              <a:t>be </a:t>
            </a:r>
            <a:r>
              <a:rPr sz="2400" b="1" spc="-140" dirty="0">
                <a:latin typeface="Arial"/>
                <a:cs typeface="Arial"/>
              </a:rPr>
              <a:t>detected </a:t>
            </a:r>
            <a:r>
              <a:rPr sz="2400" b="1" spc="-200" dirty="0">
                <a:latin typeface="Arial"/>
                <a:cs typeface="Arial"/>
              </a:rPr>
              <a:t>by </a:t>
            </a:r>
            <a:r>
              <a:rPr sz="2400" b="1" spc="-150" dirty="0">
                <a:latin typeface="Arial"/>
                <a:cs typeface="Arial"/>
              </a:rPr>
              <a:t>rearrangement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280" dirty="0">
                <a:latin typeface="Arial"/>
                <a:cs typeface="Arial"/>
              </a:rPr>
              <a:t>T  </a:t>
            </a:r>
            <a:r>
              <a:rPr sz="2400" b="1" spc="-155" dirty="0">
                <a:latin typeface="Arial"/>
                <a:cs typeface="Arial"/>
              </a:rPr>
              <a:t>cell </a:t>
            </a:r>
            <a:r>
              <a:rPr sz="2400" b="1" spc="-145" dirty="0">
                <a:latin typeface="Arial"/>
                <a:cs typeface="Arial"/>
              </a:rPr>
              <a:t>receptor </a:t>
            </a:r>
            <a:r>
              <a:rPr sz="2400" b="1" spc="-235" dirty="0">
                <a:latin typeface="Arial"/>
                <a:cs typeface="Arial"/>
              </a:rPr>
              <a:t>genes </a:t>
            </a:r>
            <a:r>
              <a:rPr sz="2400" b="1" spc="-200" dirty="0">
                <a:latin typeface="Arial"/>
                <a:cs typeface="Arial"/>
              </a:rPr>
              <a:t>by </a:t>
            </a:r>
            <a:r>
              <a:rPr sz="2400" b="1" spc="-155" dirty="0">
                <a:latin typeface="Arial"/>
                <a:cs typeface="Arial"/>
              </a:rPr>
              <a:t>molecular</a:t>
            </a:r>
            <a:r>
              <a:rPr sz="2400" b="1" spc="45" dirty="0">
                <a:latin typeface="Arial"/>
                <a:cs typeface="Arial"/>
              </a:rPr>
              <a:t> </a:t>
            </a:r>
            <a:r>
              <a:rPr sz="2400" b="1" spc="-175" dirty="0">
                <a:latin typeface="Arial"/>
                <a:cs typeface="Arial"/>
              </a:rPr>
              <a:t>studies.</a:t>
            </a:r>
            <a:endParaRPr sz="2400">
              <a:latin typeface="Arial"/>
              <a:cs typeface="Arial"/>
            </a:endParaRPr>
          </a:p>
          <a:p>
            <a:pPr marL="12700" marR="365125">
              <a:lnSpc>
                <a:spcPct val="100000"/>
              </a:lnSpc>
              <a:buChar char="-"/>
              <a:tabLst>
                <a:tab pos="174625" algn="l"/>
              </a:tabLst>
            </a:pPr>
            <a:r>
              <a:rPr sz="2400" b="1" spc="-165" dirty="0">
                <a:latin typeface="Arial"/>
                <a:cs typeface="Arial"/>
              </a:rPr>
              <a:t>There </a:t>
            </a:r>
            <a:r>
              <a:rPr sz="2400" b="1" spc="-130" dirty="0">
                <a:latin typeface="Arial"/>
                <a:cs typeface="Arial"/>
              </a:rPr>
              <a:t>are four </a:t>
            </a:r>
            <a:r>
              <a:rPr sz="2400" b="1" spc="-395" dirty="0">
                <a:latin typeface="Arial"/>
                <a:cs typeface="Arial"/>
              </a:rPr>
              <a:t>TCR </a:t>
            </a:r>
            <a:r>
              <a:rPr sz="2400" b="1" spc="-235" dirty="0">
                <a:latin typeface="Arial"/>
                <a:cs typeface="Arial"/>
              </a:rPr>
              <a:t>genes </a:t>
            </a:r>
            <a:r>
              <a:rPr sz="2400" b="1" spc="-175" dirty="0">
                <a:latin typeface="Arial"/>
                <a:cs typeface="Arial"/>
              </a:rPr>
              <a:t>capable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55" dirty="0">
                <a:latin typeface="Arial"/>
                <a:cs typeface="Arial"/>
              </a:rPr>
              <a:t>rearranging, </a:t>
            </a:r>
            <a:r>
              <a:rPr sz="2400" b="1" spc="-215" dirty="0">
                <a:latin typeface="Arial"/>
                <a:cs typeface="Arial"/>
              </a:rPr>
              <a:t>coding  </a:t>
            </a:r>
            <a:r>
              <a:rPr sz="2400" b="1" spc="-114" dirty="0">
                <a:latin typeface="Arial"/>
                <a:cs typeface="Arial"/>
              </a:rPr>
              <a:t>for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50" dirty="0">
                <a:latin typeface="Arial"/>
                <a:cs typeface="Arial"/>
              </a:rPr>
              <a:t>a </a:t>
            </a:r>
            <a:r>
              <a:rPr sz="2400" b="1" spc="-170" dirty="0">
                <a:latin typeface="Arial"/>
                <a:cs typeface="Arial"/>
              </a:rPr>
              <a:t>,B, </a:t>
            </a:r>
            <a:r>
              <a:rPr sz="2400" b="1" spc="-355" dirty="0">
                <a:latin typeface="Arial"/>
                <a:cs typeface="Arial"/>
              </a:rPr>
              <a:t>Y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45" dirty="0">
                <a:latin typeface="Arial"/>
                <a:cs typeface="Arial"/>
              </a:rPr>
              <a:t>&amp; </a:t>
            </a:r>
            <a:r>
              <a:rPr sz="2400" b="1" spc="-190" dirty="0">
                <a:latin typeface="Arial"/>
                <a:cs typeface="Arial"/>
              </a:rPr>
              <a:t>chain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95" dirty="0">
                <a:latin typeface="Arial"/>
                <a:cs typeface="Arial"/>
              </a:rPr>
              <a:t>the</a:t>
            </a:r>
            <a:r>
              <a:rPr sz="2400" b="1" spc="-200" dirty="0">
                <a:latin typeface="Arial"/>
                <a:cs typeface="Arial"/>
              </a:rPr>
              <a:t> </a:t>
            </a:r>
            <a:r>
              <a:rPr sz="2400" b="1" spc="-300" dirty="0">
                <a:latin typeface="Arial"/>
                <a:cs typeface="Arial"/>
              </a:rPr>
              <a:t>TCR.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17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484" dirty="0">
                <a:solidFill>
                  <a:srgbClr val="000000"/>
                </a:solidFill>
                <a:latin typeface="Arial"/>
                <a:cs typeface="Arial"/>
              </a:rPr>
              <a:t>Lymphoid</a:t>
            </a:r>
            <a:r>
              <a:rPr sz="5400" b="1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2555" y="847200"/>
            <a:ext cx="6743700" cy="404558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2216785">
              <a:lnSpc>
                <a:spcPct val="100000"/>
              </a:lnSpc>
              <a:spcBef>
                <a:spcPts val="975"/>
              </a:spcBef>
            </a:pPr>
            <a:r>
              <a:rPr sz="3200" b="1" spc="-250" dirty="0">
                <a:latin typeface="Arial"/>
                <a:cs typeface="Arial"/>
              </a:rPr>
              <a:t>WHO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classification</a:t>
            </a:r>
            <a:endParaRPr sz="3200">
              <a:latin typeface="Arial"/>
              <a:cs typeface="Arial"/>
            </a:endParaRPr>
          </a:p>
          <a:p>
            <a:pPr marL="384810" indent="-372110">
              <a:lnSpc>
                <a:spcPct val="100000"/>
              </a:lnSpc>
              <a:spcBef>
                <a:spcPts val="755"/>
              </a:spcBef>
              <a:buAutoNum type="arabicPlain" startAt="2"/>
              <a:tabLst>
                <a:tab pos="384810" algn="l"/>
              </a:tabLst>
            </a:pPr>
            <a:r>
              <a:rPr sz="2800" b="1" spc="-240" dirty="0">
                <a:latin typeface="Arial"/>
                <a:cs typeface="Arial"/>
              </a:rPr>
              <a:t>Precursor </a:t>
            </a:r>
            <a:r>
              <a:rPr sz="2800" b="1" spc="-204" dirty="0">
                <a:latin typeface="Arial"/>
                <a:cs typeface="Arial"/>
              </a:rPr>
              <a:t>T- </a:t>
            </a:r>
            <a:r>
              <a:rPr sz="2800" b="1" spc="-185" dirty="0">
                <a:latin typeface="Arial"/>
                <a:cs typeface="Arial"/>
              </a:rPr>
              <a:t>cell</a:t>
            </a:r>
            <a:r>
              <a:rPr sz="2800" b="1" spc="45" dirty="0">
                <a:latin typeface="Arial"/>
                <a:cs typeface="Arial"/>
              </a:rPr>
              <a:t> </a:t>
            </a:r>
            <a:r>
              <a:rPr sz="2800" b="1" spc="-175" dirty="0">
                <a:latin typeface="Arial"/>
                <a:cs typeface="Arial"/>
              </a:rPr>
              <a:t>leukemia:</a:t>
            </a:r>
            <a:endParaRPr sz="2800">
              <a:latin typeface="Arial"/>
              <a:cs typeface="Arial"/>
            </a:endParaRPr>
          </a:p>
          <a:p>
            <a:pPr marL="417830" marR="5080" lvl="1" algn="just">
              <a:lnSpc>
                <a:spcPct val="100000"/>
              </a:lnSpc>
              <a:spcBef>
                <a:spcPts val="2425"/>
              </a:spcBef>
              <a:buChar char="-"/>
              <a:tabLst>
                <a:tab pos="580390" algn="l"/>
              </a:tabLst>
            </a:pPr>
            <a:r>
              <a:rPr sz="2400" b="1" spc="-185" dirty="0">
                <a:latin typeface="Arial"/>
                <a:cs typeface="Arial"/>
              </a:rPr>
              <a:t>Cytogenetic </a:t>
            </a:r>
            <a:r>
              <a:rPr sz="2400" b="1" spc="-195" dirty="0">
                <a:latin typeface="Arial"/>
                <a:cs typeface="Arial"/>
              </a:rPr>
              <a:t>studies </a:t>
            </a:r>
            <a:r>
              <a:rPr sz="2400" b="1" spc="-204" dirty="0">
                <a:latin typeface="Arial"/>
                <a:cs typeface="Arial"/>
              </a:rPr>
              <a:t>show </a:t>
            </a:r>
            <a:r>
              <a:rPr sz="2400" b="1" spc="-155" dirty="0">
                <a:latin typeface="Arial"/>
                <a:cs typeface="Arial"/>
              </a:rPr>
              <a:t>translocation </a:t>
            </a:r>
            <a:r>
              <a:rPr sz="2400" b="1" spc="-175" dirty="0">
                <a:latin typeface="Arial"/>
                <a:cs typeface="Arial"/>
              </a:rPr>
              <a:t>involving  </a:t>
            </a:r>
            <a:r>
              <a:rPr sz="2400" b="1" spc="-150" dirty="0">
                <a:latin typeface="Arial"/>
                <a:cs typeface="Arial"/>
              </a:rPr>
              <a:t>alpha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20" dirty="0">
                <a:latin typeface="Arial"/>
                <a:cs typeface="Arial"/>
              </a:rPr>
              <a:t>Delta </a:t>
            </a:r>
            <a:r>
              <a:rPr sz="2400" b="1" spc="-395" dirty="0">
                <a:latin typeface="Arial"/>
                <a:cs typeface="Arial"/>
              </a:rPr>
              <a:t>TCR </a:t>
            </a:r>
            <a:r>
              <a:rPr sz="2400" b="1" spc="-165" dirty="0">
                <a:latin typeface="Arial"/>
                <a:cs typeface="Arial"/>
              </a:rPr>
              <a:t>loci </a:t>
            </a:r>
            <a:r>
              <a:rPr sz="2400" b="1" spc="-100" dirty="0">
                <a:latin typeface="Arial"/>
                <a:cs typeface="Arial"/>
              </a:rPr>
              <a:t>(14q11.2),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20" dirty="0">
                <a:latin typeface="Arial"/>
                <a:cs typeface="Arial"/>
              </a:rPr>
              <a:t>beta </a:t>
            </a:r>
            <a:r>
              <a:rPr sz="2400" b="1" spc="-229" dirty="0">
                <a:latin typeface="Arial"/>
                <a:cs typeface="Arial"/>
              </a:rPr>
              <a:t>locus  </a:t>
            </a:r>
            <a:r>
              <a:rPr sz="2400" b="1" spc="-114" dirty="0">
                <a:latin typeface="Arial"/>
                <a:cs typeface="Arial"/>
              </a:rPr>
              <a:t>(7q35) </a:t>
            </a:r>
            <a:r>
              <a:rPr sz="2400" b="1" spc="-130" dirty="0">
                <a:latin typeface="Arial"/>
                <a:cs typeface="Arial"/>
              </a:rPr>
              <a:t>or </a:t>
            </a:r>
            <a:r>
              <a:rPr sz="2400" b="1" spc="-210" dirty="0">
                <a:latin typeface="Arial"/>
                <a:cs typeface="Arial"/>
              </a:rPr>
              <a:t>gamma </a:t>
            </a:r>
            <a:r>
              <a:rPr sz="2400" b="1" spc="-229" dirty="0">
                <a:latin typeface="Arial"/>
                <a:cs typeface="Arial"/>
              </a:rPr>
              <a:t>locus</a:t>
            </a:r>
            <a:r>
              <a:rPr sz="2400" b="1" spc="-105" dirty="0">
                <a:latin typeface="Arial"/>
                <a:cs typeface="Arial"/>
              </a:rPr>
              <a:t> (7p14-15).</a:t>
            </a:r>
            <a:endParaRPr sz="2400">
              <a:latin typeface="Arial"/>
              <a:cs typeface="Arial"/>
            </a:endParaRPr>
          </a:p>
          <a:p>
            <a:pPr marL="417830" marR="2361565" lvl="1">
              <a:lnSpc>
                <a:spcPct val="200800"/>
              </a:lnSpc>
              <a:spcBef>
                <a:spcPts val="190"/>
              </a:spcBef>
              <a:buChar char="-"/>
              <a:tabLst>
                <a:tab pos="580390" algn="l"/>
              </a:tabLst>
            </a:pPr>
            <a:r>
              <a:rPr sz="2400" b="1" spc="-180" dirty="0">
                <a:latin typeface="Arial"/>
                <a:cs typeface="Arial"/>
              </a:rPr>
              <a:t>Transcription </a:t>
            </a:r>
            <a:r>
              <a:rPr sz="2400" b="1" spc="-155" dirty="0">
                <a:latin typeface="Arial"/>
                <a:cs typeface="Arial"/>
              </a:rPr>
              <a:t>factors.  </a:t>
            </a:r>
            <a:r>
              <a:rPr sz="2400" b="1" spc="-135" dirty="0">
                <a:latin typeface="Arial"/>
                <a:cs typeface="Arial"/>
              </a:rPr>
              <a:t>CD2/CD3/CD5/CD7/CD10 </a:t>
            </a:r>
            <a:r>
              <a:rPr sz="2400" b="1" spc="-210" dirty="0">
                <a:latin typeface="Arial"/>
                <a:cs typeface="Arial"/>
              </a:rPr>
              <a:t>=</a:t>
            </a:r>
            <a:r>
              <a:rPr sz="2400" b="1" spc="-180" dirty="0">
                <a:latin typeface="Arial"/>
                <a:cs typeface="Arial"/>
              </a:rPr>
              <a:t> </a:t>
            </a:r>
            <a:r>
              <a:rPr sz="2400" b="1" spc="-190" dirty="0">
                <a:latin typeface="Arial"/>
                <a:cs typeface="Arial"/>
              </a:rPr>
              <a:t>+ve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17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484" dirty="0">
                <a:solidFill>
                  <a:srgbClr val="000000"/>
                </a:solidFill>
                <a:latin typeface="Arial"/>
                <a:cs typeface="Arial"/>
              </a:rPr>
              <a:t>Lymphoid</a:t>
            </a:r>
            <a:r>
              <a:rPr sz="5400" b="1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40" y="682606"/>
            <a:ext cx="7083425" cy="4759325"/>
          </a:xfrm>
          <a:prstGeom prst="rect">
            <a:avLst/>
          </a:prstGeom>
        </p:spPr>
        <p:txBody>
          <a:bodyPr vert="horz" wrap="square" lIns="0" tIns="288290" rIns="0" bIns="0" rtlCol="0">
            <a:spAutoFit/>
          </a:bodyPr>
          <a:lstStyle/>
          <a:p>
            <a:pPr marL="2421255">
              <a:lnSpc>
                <a:spcPct val="100000"/>
              </a:lnSpc>
              <a:spcBef>
                <a:spcPts val="2270"/>
              </a:spcBef>
            </a:pPr>
            <a:r>
              <a:rPr sz="3200" b="1" spc="-250" dirty="0">
                <a:latin typeface="Arial"/>
                <a:cs typeface="Arial"/>
              </a:rPr>
              <a:t>WHO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classification</a:t>
            </a:r>
            <a:endParaRPr sz="3200">
              <a:latin typeface="Arial"/>
              <a:cs typeface="Arial"/>
            </a:endParaRPr>
          </a:p>
          <a:p>
            <a:pPr marL="384810" indent="-372110">
              <a:lnSpc>
                <a:spcPct val="100000"/>
              </a:lnSpc>
              <a:spcBef>
                <a:spcPts val="1889"/>
              </a:spcBef>
              <a:buAutoNum type="arabicPlain" startAt="3"/>
              <a:tabLst>
                <a:tab pos="385445" algn="l"/>
              </a:tabLst>
            </a:pPr>
            <a:r>
              <a:rPr sz="2800" b="1" spc="-365" dirty="0">
                <a:latin typeface="Arial"/>
                <a:cs typeface="Arial"/>
              </a:rPr>
              <a:t>ALL- </a:t>
            </a:r>
            <a:r>
              <a:rPr sz="2800" b="1" spc="-150" dirty="0">
                <a:latin typeface="Arial"/>
                <a:cs typeface="Arial"/>
              </a:rPr>
              <a:t>Burkitt </a:t>
            </a:r>
            <a:r>
              <a:rPr sz="2800" b="1" spc="-140" dirty="0">
                <a:latin typeface="Arial"/>
                <a:cs typeface="Arial"/>
              </a:rPr>
              <a:t>type</a:t>
            </a:r>
            <a:r>
              <a:rPr sz="2800" b="1" spc="-295" dirty="0">
                <a:latin typeface="Arial"/>
                <a:cs typeface="Arial"/>
              </a:rPr>
              <a:t> </a:t>
            </a:r>
            <a:r>
              <a:rPr sz="2800" b="1" spc="-165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821690" lvl="1" indent="-161290">
              <a:lnSpc>
                <a:spcPct val="100000"/>
              </a:lnSpc>
              <a:spcBef>
                <a:spcPts val="2075"/>
              </a:spcBef>
              <a:buChar char="-"/>
              <a:tabLst>
                <a:tab pos="822325" algn="l"/>
              </a:tabLst>
            </a:pPr>
            <a:r>
              <a:rPr sz="2400" b="1" spc="-190" dirty="0">
                <a:latin typeface="Arial"/>
                <a:cs typeface="Arial"/>
              </a:rPr>
              <a:t>Cell </a:t>
            </a:r>
            <a:r>
              <a:rPr sz="2400" b="1" spc="-240" dirty="0">
                <a:latin typeface="Arial"/>
                <a:cs typeface="Arial"/>
              </a:rPr>
              <a:t>Large </a:t>
            </a:r>
            <a:r>
              <a:rPr sz="2400" b="1" spc="-130" dirty="0">
                <a:latin typeface="Arial"/>
                <a:cs typeface="Arial"/>
              </a:rPr>
              <a:t>in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spc="-185" dirty="0">
                <a:latin typeface="Arial"/>
                <a:cs typeface="Arial"/>
              </a:rPr>
              <a:t>size.</a:t>
            </a:r>
            <a:endParaRPr sz="2400">
              <a:latin typeface="Arial"/>
              <a:cs typeface="Arial"/>
            </a:endParaRPr>
          </a:p>
          <a:p>
            <a:pPr marL="821690" lvl="1" indent="-161290">
              <a:lnSpc>
                <a:spcPct val="100000"/>
              </a:lnSpc>
              <a:buChar char="-"/>
              <a:tabLst>
                <a:tab pos="822325" algn="l"/>
              </a:tabLst>
            </a:pPr>
            <a:r>
              <a:rPr sz="2400" b="1" spc="-160" dirty="0">
                <a:latin typeface="Arial"/>
                <a:cs typeface="Arial"/>
              </a:rPr>
              <a:t>Nuclear </a:t>
            </a:r>
            <a:r>
              <a:rPr sz="2400" b="1" spc="-155" dirty="0">
                <a:latin typeface="Arial"/>
                <a:cs typeface="Arial"/>
              </a:rPr>
              <a:t>chromatin </a:t>
            </a:r>
            <a:r>
              <a:rPr sz="2400" b="1" spc="-140" dirty="0">
                <a:latin typeface="Arial"/>
                <a:cs typeface="Arial"/>
              </a:rPr>
              <a:t>: </a:t>
            </a:r>
            <a:r>
              <a:rPr sz="2400" b="1" spc="-114" dirty="0">
                <a:latin typeface="Arial"/>
                <a:cs typeface="Arial"/>
              </a:rPr>
              <a:t>fine </a:t>
            </a:r>
            <a:r>
              <a:rPr sz="2400" b="1" spc="-170" dirty="0">
                <a:latin typeface="Arial"/>
                <a:cs typeface="Arial"/>
              </a:rPr>
              <a:t>and</a:t>
            </a:r>
            <a:r>
              <a:rPr sz="2400" b="1" spc="-105" dirty="0">
                <a:latin typeface="Arial"/>
                <a:cs typeface="Arial"/>
              </a:rPr>
              <a:t> </a:t>
            </a:r>
            <a:r>
              <a:rPr sz="2400" b="1" spc="-204" dirty="0">
                <a:latin typeface="Arial"/>
                <a:cs typeface="Arial"/>
              </a:rPr>
              <a:t>homogeneous</a:t>
            </a:r>
            <a:endParaRPr sz="2400">
              <a:latin typeface="Arial"/>
              <a:cs typeface="Arial"/>
            </a:endParaRPr>
          </a:p>
          <a:p>
            <a:pPr marL="821690" lvl="1" indent="-161290">
              <a:lnSpc>
                <a:spcPts val="2870"/>
              </a:lnSpc>
              <a:spcBef>
                <a:spcPts val="20"/>
              </a:spcBef>
              <a:buChar char="-"/>
              <a:tabLst>
                <a:tab pos="822325" algn="l"/>
              </a:tabLst>
            </a:pPr>
            <a:r>
              <a:rPr sz="2400" b="1" spc="-160" dirty="0">
                <a:latin typeface="Arial"/>
                <a:cs typeface="Arial"/>
              </a:rPr>
              <a:t>Nuclear </a:t>
            </a:r>
            <a:r>
              <a:rPr sz="2400" b="1" spc="-204" dirty="0">
                <a:latin typeface="Arial"/>
                <a:cs typeface="Arial"/>
              </a:rPr>
              <a:t>shape </a:t>
            </a:r>
            <a:r>
              <a:rPr sz="2400" b="1" spc="-140" dirty="0">
                <a:latin typeface="Arial"/>
                <a:cs typeface="Arial"/>
              </a:rPr>
              <a:t>: </a:t>
            </a:r>
            <a:r>
              <a:rPr sz="2400" b="1" spc="-204" dirty="0">
                <a:latin typeface="Arial"/>
                <a:cs typeface="Arial"/>
              </a:rPr>
              <a:t>Regular, </a:t>
            </a:r>
            <a:r>
              <a:rPr sz="2400" b="1" spc="-160" dirty="0">
                <a:latin typeface="Arial"/>
                <a:cs typeface="Arial"/>
              </a:rPr>
              <a:t>oval </a:t>
            </a:r>
            <a:r>
              <a:rPr sz="2400" b="1" spc="-90" dirty="0">
                <a:latin typeface="Arial"/>
                <a:cs typeface="Arial"/>
              </a:rPr>
              <a:t>to</a:t>
            </a:r>
            <a:r>
              <a:rPr sz="2400" b="1" spc="80" dirty="0">
                <a:latin typeface="Arial"/>
                <a:cs typeface="Arial"/>
              </a:rPr>
              <a:t> </a:t>
            </a:r>
            <a:r>
              <a:rPr sz="2400" b="1" spc="-145" dirty="0">
                <a:latin typeface="Arial"/>
                <a:cs typeface="Arial"/>
              </a:rPr>
              <a:t>round.</a:t>
            </a:r>
            <a:endParaRPr sz="2400">
              <a:latin typeface="Arial"/>
              <a:cs typeface="Arial"/>
            </a:endParaRPr>
          </a:p>
          <a:p>
            <a:pPr marL="821690" lvl="1" indent="-161290">
              <a:lnSpc>
                <a:spcPts val="2870"/>
              </a:lnSpc>
              <a:buChar char="-"/>
              <a:tabLst>
                <a:tab pos="822325" algn="l"/>
              </a:tabLst>
            </a:pPr>
            <a:r>
              <a:rPr sz="2400" b="1" spc="-150" dirty="0">
                <a:latin typeface="Arial"/>
                <a:cs typeface="Arial"/>
              </a:rPr>
              <a:t>Nucleoli </a:t>
            </a:r>
            <a:r>
              <a:rPr sz="2400" b="1" spc="-125" dirty="0">
                <a:latin typeface="Arial"/>
                <a:cs typeface="Arial"/>
              </a:rPr>
              <a:t>prominent, </a:t>
            </a:r>
            <a:r>
              <a:rPr sz="2400" b="1" spc="-160" dirty="0">
                <a:latin typeface="Arial"/>
                <a:cs typeface="Arial"/>
              </a:rPr>
              <a:t>one </a:t>
            </a:r>
            <a:r>
              <a:rPr sz="2400" b="1" spc="-130" dirty="0">
                <a:latin typeface="Arial"/>
                <a:cs typeface="Arial"/>
              </a:rPr>
              <a:t>or</a:t>
            </a:r>
            <a:r>
              <a:rPr sz="2400" b="1" spc="-155" dirty="0">
                <a:latin typeface="Arial"/>
                <a:cs typeface="Arial"/>
              </a:rPr>
              <a:t> </a:t>
            </a:r>
            <a:r>
              <a:rPr sz="2400" b="1" spc="-130" dirty="0">
                <a:latin typeface="Arial"/>
                <a:cs typeface="Arial"/>
              </a:rPr>
              <a:t>more.</a:t>
            </a:r>
            <a:endParaRPr sz="2400">
              <a:latin typeface="Arial"/>
              <a:cs typeface="Arial"/>
            </a:endParaRPr>
          </a:p>
          <a:p>
            <a:pPr marL="821690" lvl="1" indent="-161290">
              <a:lnSpc>
                <a:spcPct val="100000"/>
              </a:lnSpc>
              <a:spcBef>
                <a:spcPts val="5"/>
              </a:spcBef>
              <a:buChar char="-"/>
              <a:tabLst>
                <a:tab pos="822325" algn="l"/>
              </a:tabLst>
            </a:pPr>
            <a:r>
              <a:rPr sz="2400" b="1" spc="-200" dirty="0">
                <a:latin typeface="Arial"/>
                <a:cs typeface="Arial"/>
              </a:rPr>
              <a:t>Cytoplasm </a:t>
            </a:r>
            <a:r>
              <a:rPr sz="2400" b="1" spc="-145" dirty="0">
                <a:latin typeface="Arial"/>
                <a:cs typeface="Arial"/>
              </a:rPr>
              <a:t>amount </a:t>
            </a:r>
            <a:r>
              <a:rPr sz="2400" b="1" spc="-140" dirty="0">
                <a:latin typeface="Arial"/>
                <a:cs typeface="Arial"/>
              </a:rPr>
              <a:t>: </a:t>
            </a:r>
            <a:r>
              <a:rPr sz="2400" b="1" spc="-114" dirty="0">
                <a:latin typeface="Arial"/>
                <a:cs typeface="Arial"/>
              </a:rPr>
              <a:t>Moderately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155" dirty="0">
                <a:latin typeface="Arial"/>
                <a:cs typeface="Arial"/>
              </a:rPr>
              <a:t>Abundant.</a:t>
            </a:r>
            <a:endParaRPr sz="2400">
              <a:latin typeface="Arial"/>
              <a:cs typeface="Arial"/>
            </a:endParaRPr>
          </a:p>
          <a:p>
            <a:pPr marL="821690" lvl="1" indent="-161290">
              <a:lnSpc>
                <a:spcPct val="100000"/>
              </a:lnSpc>
              <a:buChar char="-"/>
              <a:tabLst>
                <a:tab pos="822325" algn="l"/>
              </a:tabLst>
            </a:pPr>
            <a:r>
              <a:rPr sz="2400" b="1" spc="-165" dirty="0">
                <a:latin typeface="Arial"/>
                <a:cs typeface="Arial"/>
              </a:rPr>
              <a:t>Vaculation </a:t>
            </a:r>
            <a:r>
              <a:rPr sz="2400" b="1" spc="-125" dirty="0">
                <a:latin typeface="Arial"/>
                <a:cs typeface="Arial"/>
              </a:rPr>
              <a:t>Often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-125" dirty="0">
                <a:latin typeface="Arial"/>
                <a:cs typeface="Arial"/>
              </a:rPr>
              <a:t>prominent.</a:t>
            </a:r>
            <a:endParaRPr sz="2400">
              <a:latin typeface="Arial"/>
              <a:cs typeface="Arial"/>
            </a:endParaRPr>
          </a:p>
          <a:p>
            <a:pPr marL="821690" lvl="1" indent="-161290">
              <a:lnSpc>
                <a:spcPct val="100000"/>
              </a:lnSpc>
              <a:spcBef>
                <a:spcPts val="894"/>
              </a:spcBef>
              <a:buChar char="-"/>
              <a:tabLst>
                <a:tab pos="822325" algn="l"/>
              </a:tabLst>
            </a:pPr>
            <a:r>
              <a:rPr sz="2400" b="1" spc="-235" dirty="0">
                <a:latin typeface="Arial"/>
                <a:cs typeface="Arial"/>
              </a:rPr>
              <a:t>This </a:t>
            </a:r>
            <a:r>
              <a:rPr sz="2400" b="1" spc="-125" dirty="0">
                <a:latin typeface="Arial"/>
                <a:cs typeface="Arial"/>
              </a:rPr>
              <a:t>tumor </a:t>
            </a:r>
            <a:r>
              <a:rPr sz="2400" b="1" spc="-235" dirty="0">
                <a:latin typeface="Arial"/>
                <a:cs typeface="Arial"/>
              </a:rPr>
              <a:t>has </a:t>
            </a:r>
            <a:r>
              <a:rPr sz="2400" b="1" spc="-150" dirty="0">
                <a:latin typeface="Arial"/>
                <a:cs typeface="Arial"/>
              </a:rPr>
              <a:t>a </a:t>
            </a:r>
            <a:r>
              <a:rPr sz="2400" b="1" spc="-195" dirty="0">
                <a:latin typeface="Arial"/>
                <a:cs typeface="Arial"/>
              </a:rPr>
              <a:t>high </a:t>
            </a:r>
            <a:r>
              <a:rPr sz="2400" b="1" spc="-120" dirty="0">
                <a:latin typeface="Arial"/>
                <a:cs typeface="Arial"/>
              </a:rPr>
              <a:t>proliferation </a:t>
            </a:r>
            <a:r>
              <a:rPr sz="2400" b="1" spc="-110" dirty="0">
                <a:latin typeface="Arial"/>
                <a:cs typeface="Arial"/>
              </a:rPr>
              <a:t>rate </a:t>
            </a:r>
            <a:r>
              <a:rPr sz="2400" b="1" spc="-170" dirty="0">
                <a:latin typeface="Arial"/>
                <a:cs typeface="Arial"/>
              </a:rPr>
              <a:t>and</a:t>
            </a:r>
            <a:r>
              <a:rPr sz="2400" b="1" spc="114" dirty="0">
                <a:latin typeface="Arial"/>
                <a:cs typeface="Arial"/>
              </a:rPr>
              <a:t> </a:t>
            </a:r>
            <a:r>
              <a:rPr sz="2400" b="1" spc="-195" dirty="0">
                <a:latin typeface="Arial"/>
                <a:cs typeface="Arial"/>
              </a:rPr>
              <a:t>many</a:t>
            </a:r>
            <a:endParaRPr sz="2400">
              <a:latin typeface="Arial"/>
              <a:cs typeface="Arial"/>
            </a:endParaRPr>
          </a:p>
          <a:p>
            <a:pPr marL="660400">
              <a:lnSpc>
                <a:spcPct val="100000"/>
              </a:lnSpc>
            </a:pPr>
            <a:r>
              <a:rPr sz="2400" b="1" spc="-120" dirty="0">
                <a:latin typeface="Arial"/>
                <a:cs typeface="Arial"/>
              </a:rPr>
              <a:t>mitotic </a:t>
            </a:r>
            <a:r>
              <a:rPr sz="2400" b="1" spc="-185" dirty="0">
                <a:latin typeface="Arial"/>
                <a:cs typeface="Arial"/>
              </a:rPr>
              <a:t>figures </a:t>
            </a:r>
            <a:r>
              <a:rPr sz="2400" b="1" spc="-195" dirty="0">
                <a:latin typeface="Arial"/>
                <a:cs typeface="Arial"/>
              </a:rPr>
              <a:t>may </a:t>
            </a:r>
            <a:r>
              <a:rPr sz="2400" b="1" spc="-155" dirty="0">
                <a:latin typeface="Arial"/>
                <a:cs typeface="Arial"/>
              </a:rPr>
              <a:t>be </a:t>
            </a:r>
            <a:r>
              <a:rPr sz="2400" b="1" spc="-204" dirty="0">
                <a:latin typeface="Arial"/>
                <a:cs typeface="Arial"/>
              </a:rPr>
              <a:t>seen </a:t>
            </a:r>
            <a:r>
              <a:rPr sz="2400" b="1" spc="-130" dirty="0">
                <a:latin typeface="Arial"/>
                <a:cs typeface="Arial"/>
              </a:rPr>
              <a:t>in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spc="-110" dirty="0">
                <a:latin typeface="Arial"/>
                <a:cs typeface="Arial"/>
              </a:rPr>
              <a:t>B.M</a:t>
            </a:r>
            <a:r>
              <a:rPr sz="2400" b="1" spc="85" dirty="0">
                <a:latin typeface="Arial"/>
                <a:cs typeface="Arial"/>
              </a:rPr>
              <a:t> </a:t>
            </a:r>
            <a:r>
              <a:rPr sz="2400" b="1" spc="-195" dirty="0">
                <a:latin typeface="Arial"/>
                <a:cs typeface="Arial"/>
              </a:rPr>
              <a:t>smear.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17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09" dirty="0">
                <a:solidFill>
                  <a:srgbClr val="000000"/>
                </a:solidFill>
                <a:latin typeface="Arial"/>
                <a:cs typeface="Arial"/>
              </a:rPr>
              <a:t>Acute </a:t>
            </a:r>
            <a:r>
              <a:rPr sz="5400" b="1" spc="-484" dirty="0">
                <a:solidFill>
                  <a:srgbClr val="000000"/>
                </a:solidFill>
                <a:latin typeface="Arial"/>
                <a:cs typeface="Arial"/>
              </a:rPr>
              <a:t>Lymphoid</a:t>
            </a:r>
            <a:r>
              <a:rPr sz="5400" b="1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00" b="1" spc="-44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40" y="682606"/>
            <a:ext cx="7497445" cy="4923155"/>
          </a:xfrm>
          <a:prstGeom prst="rect">
            <a:avLst/>
          </a:prstGeom>
        </p:spPr>
        <p:txBody>
          <a:bodyPr vert="horz" wrap="square" lIns="0" tIns="288290" rIns="0" bIns="0" rtlCol="0">
            <a:spAutoFit/>
          </a:bodyPr>
          <a:lstStyle/>
          <a:p>
            <a:pPr marL="2421255">
              <a:lnSpc>
                <a:spcPct val="100000"/>
              </a:lnSpc>
              <a:spcBef>
                <a:spcPts val="2270"/>
              </a:spcBef>
            </a:pPr>
            <a:r>
              <a:rPr sz="3200" b="1" spc="-250" dirty="0">
                <a:latin typeface="Arial"/>
                <a:cs typeface="Arial"/>
              </a:rPr>
              <a:t>WHO</a:t>
            </a:r>
            <a:r>
              <a:rPr sz="3200" b="1" spc="-170" dirty="0">
                <a:latin typeface="Arial"/>
                <a:cs typeface="Arial"/>
              </a:rPr>
              <a:t> </a:t>
            </a:r>
            <a:r>
              <a:rPr sz="3200" b="1" spc="-235" dirty="0">
                <a:latin typeface="Arial"/>
                <a:cs typeface="Arial"/>
              </a:rPr>
              <a:t>classification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89"/>
              </a:spcBef>
            </a:pPr>
            <a:r>
              <a:rPr sz="2800" b="1" spc="-110" dirty="0">
                <a:latin typeface="Arial"/>
                <a:cs typeface="Arial"/>
              </a:rPr>
              <a:t>3- </a:t>
            </a:r>
            <a:r>
              <a:rPr sz="2800" b="1" spc="-365" dirty="0">
                <a:latin typeface="Arial"/>
                <a:cs typeface="Arial"/>
              </a:rPr>
              <a:t>ALL- </a:t>
            </a:r>
            <a:r>
              <a:rPr sz="2800" b="1" spc="-150" dirty="0">
                <a:latin typeface="Arial"/>
                <a:cs typeface="Arial"/>
              </a:rPr>
              <a:t>Burkitt </a:t>
            </a:r>
            <a:r>
              <a:rPr sz="2800" b="1" spc="-140" dirty="0">
                <a:latin typeface="Arial"/>
                <a:cs typeface="Arial"/>
              </a:rPr>
              <a:t>type</a:t>
            </a:r>
            <a:r>
              <a:rPr sz="2800" b="1" spc="-310" dirty="0">
                <a:latin typeface="Arial"/>
                <a:cs typeface="Arial"/>
              </a:rPr>
              <a:t> </a:t>
            </a:r>
            <a:r>
              <a:rPr sz="2800" b="1" spc="-165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639445" marR="774065">
              <a:lnSpc>
                <a:spcPct val="100800"/>
              </a:lnSpc>
            </a:pPr>
            <a:r>
              <a:rPr sz="2400" b="1" spc="-65" dirty="0">
                <a:latin typeface="Arial"/>
                <a:cs typeface="Arial"/>
              </a:rPr>
              <a:t>- </a:t>
            </a:r>
            <a:r>
              <a:rPr sz="2400" b="1" spc="-145" dirty="0">
                <a:latin typeface="Arial"/>
                <a:cs typeface="Arial"/>
              </a:rPr>
              <a:t>Burkitt's </a:t>
            </a:r>
            <a:r>
              <a:rPr sz="2400" b="1" spc="-155" dirty="0">
                <a:latin typeface="Arial"/>
                <a:cs typeface="Arial"/>
              </a:rPr>
              <a:t>cell </a:t>
            </a:r>
            <a:r>
              <a:rPr sz="2400" b="1" spc="-204" dirty="0">
                <a:latin typeface="Arial"/>
                <a:cs typeface="Arial"/>
              </a:rPr>
              <a:t>show </a:t>
            </a:r>
            <a:r>
              <a:rPr sz="2400" b="1" spc="-170" dirty="0">
                <a:latin typeface="Arial"/>
                <a:cs typeface="Arial"/>
              </a:rPr>
              <a:t>clonal </a:t>
            </a:r>
            <a:r>
              <a:rPr sz="2400" b="1" spc="-150" dirty="0">
                <a:latin typeface="Arial"/>
                <a:cs typeface="Arial"/>
              </a:rPr>
              <a:t>rearrangement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95" dirty="0">
                <a:latin typeface="Arial"/>
                <a:cs typeface="Arial"/>
              </a:rPr>
              <a:t>the  </a:t>
            </a:r>
            <a:r>
              <a:rPr sz="2400" b="1" spc="-165" dirty="0">
                <a:latin typeface="Arial"/>
                <a:cs typeface="Arial"/>
              </a:rPr>
              <a:t>immunoglobulin </a:t>
            </a:r>
            <a:r>
              <a:rPr sz="2400" b="1" spc="-180" dirty="0">
                <a:latin typeface="Arial"/>
                <a:cs typeface="Arial"/>
              </a:rPr>
              <a:t>heavy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135" dirty="0">
                <a:latin typeface="Arial"/>
                <a:cs typeface="Arial"/>
              </a:rPr>
              <a:t>light </a:t>
            </a:r>
            <a:r>
              <a:rPr sz="2400" b="1" spc="-185" dirty="0">
                <a:latin typeface="Arial"/>
                <a:cs typeface="Arial"/>
              </a:rPr>
              <a:t>chain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240" dirty="0">
                <a:latin typeface="Arial"/>
                <a:cs typeface="Arial"/>
              </a:rPr>
              <a:t>genes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marL="639445" marR="5080">
              <a:lnSpc>
                <a:spcPct val="100000"/>
              </a:lnSpc>
              <a:spcBef>
                <a:spcPts val="1660"/>
              </a:spcBef>
            </a:pPr>
            <a:r>
              <a:rPr sz="2400" b="1" spc="-145" dirty="0">
                <a:latin typeface="Arial"/>
                <a:cs typeface="Arial"/>
              </a:rPr>
              <a:t>All </a:t>
            </a:r>
            <a:r>
              <a:rPr sz="2400" b="1" spc="-275" dirty="0">
                <a:latin typeface="Arial"/>
                <a:cs typeface="Arial"/>
              </a:rPr>
              <a:t>cases </a:t>
            </a:r>
            <a:r>
              <a:rPr sz="2400" b="1" spc="-180" dirty="0">
                <a:latin typeface="Arial"/>
                <a:cs typeface="Arial"/>
              </a:rPr>
              <a:t>have </a:t>
            </a:r>
            <a:r>
              <a:rPr sz="2400" b="1" spc="-155" dirty="0">
                <a:latin typeface="Arial"/>
                <a:cs typeface="Arial"/>
              </a:rPr>
              <a:t>translocation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95" dirty="0">
                <a:latin typeface="Arial"/>
                <a:cs typeface="Arial"/>
              </a:rPr>
              <a:t>the </a:t>
            </a:r>
            <a:r>
              <a:rPr sz="2400" b="1" i="1" spc="-280" dirty="0">
                <a:latin typeface="Arial"/>
                <a:cs typeface="Arial"/>
              </a:rPr>
              <a:t>MYC </a:t>
            </a:r>
            <a:r>
              <a:rPr sz="2400" b="1" spc="-200" dirty="0">
                <a:latin typeface="Arial"/>
                <a:cs typeface="Arial"/>
              </a:rPr>
              <a:t>gene </a:t>
            </a:r>
            <a:r>
              <a:rPr sz="2400" b="1" spc="-110" dirty="0">
                <a:latin typeface="Arial"/>
                <a:cs typeface="Arial"/>
              </a:rPr>
              <a:t>(8q14) </a:t>
            </a:r>
            <a:r>
              <a:rPr sz="2400" b="1" spc="-85" dirty="0">
                <a:latin typeface="Arial"/>
                <a:cs typeface="Arial"/>
              </a:rPr>
              <a:t>to  </a:t>
            </a:r>
            <a:r>
              <a:rPr sz="2400" b="1" spc="-110" dirty="0">
                <a:latin typeface="Arial"/>
                <a:cs typeface="Arial"/>
              </a:rPr>
              <a:t>the:</a:t>
            </a:r>
            <a:endParaRPr sz="2400">
              <a:latin typeface="Arial"/>
              <a:cs typeface="Arial"/>
            </a:endParaRPr>
          </a:p>
          <a:p>
            <a:pPr marL="1165860" indent="-526415">
              <a:lnSpc>
                <a:spcPct val="100000"/>
              </a:lnSpc>
              <a:buAutoNum type="arabicPeriod"/>
              <a:tabLst>
                <a:tab pos="1165860" algn="l"/>
                <a:tab pos="1166495" algn="l"/>
              </a:tabLst>
            </a:pPr>
            <a:r>
              <a:rPr sz="2400" b="1" spc="-180" dirty="0">
                <a:latin typeface="Arial"/>
                <a:cs typeface="Arial"/>
              </a:rPr>
              <a:t>heavy </a:t>
            </a:r>
            <a:r>
              <a:rPr sz="2400" b="1" spc="-190" dirty="0">
                <a:latin typeface="Arial"/>
                <a:cs typeface="Arial"/>
              </a:rPr>
              <a:t>chain </a:t>
            </a:r>
            <a:r>
              <a:rPr sz="2400" b="1" spc="-170" dirty="0">
                <a:latin typeface="Arial"/>
                <a:cs typeface="Arial"/>
              </a:rPr>
              <a:t>region </a:t>
            </a:r>
            <a:r>
              <a:rPr sz="2400" b="1" spc="-180" dirty="0">
                <a:latin typeface="Arial"/>
                <a:cs typeface="Arial"/>
              </a:rPr>
              <a:t>on </a:t>
            </a:r>
            <a:r>
              <a:rPr sz="2400" b="1" spc="-204" dirty="0">
                <a:latin typeface="Arial"/>
                <a:cs typeface="Arial"/>
              </a:rPr>
              <a:t>chromosome </a:t>
            </a:r>
            <a:r>
              <a:rPr sz="2400" b="1" spc="-100" dirty="0">
                <a:latin typeface="Arial"/>
                <a:cs typeface="Arial"/>
              </a:rPr>
              <a:t>14{t(8;14)}</a:t>
            </a:r>
            <a:r>
              <a:rPr sz="2400" b="1" spc="145" dirty="0">
                <a:latin typeface="Arial"/>
                <a:cs typeface="Arial"/>
              </a:rPr>
              <a:t> </a:t>
            </a:r>
            <a:r>
              <a:rPr sz="2400" b="1" spc="-125" dirty="0">
                <a:latin typeface="Arial"/>
                <a:cs typeface="Arial"/>
              </a:rPr>
              <a:t>or</a:t>
            </a:r>
            <a:endParaRPr sz="2400">
              <a:latin typeface="Arial"/>
              <a:cs typeface="Arial"/>
            </a:endParaRPr>
          </a:p>
          <a:p>
            <a:pPr marL="1165860" indent="-526415">
              <a:lnSpc>
                <a:spcPct val="100000"/>
              </a:lnSpc>
              <a:buAutoNum type="arabicPeriod"/>
              <a:tabLst>
                <a:tab pos="1165860" algn="l"/>
                <a:tab pos="1166495" algn="l"/>
                <a:tab pos="5240020" algn="l"/>
              </a:tabLst>
            </a:pPr>
            <a:r>
              <a:rPr sz="2400" b="1" spc="-135" dirty="0">
                <a:latin typeface="Arial"/>
                <a:cs typeface="Arial"/>
              </a:rPr>
              <a:t>light </a:t>
            </a:r>
            <a:r>
              <a:rPr sz="2400" b="1" spc="-190" dirty="0">
                <a:latin typeface="Arial"/>
                <a:cs typeface="Arial"/>
              </a:rPr>
              <a:t>chain </a:t>
            </a:r>
            <a:r>
              <a:rPr sz="2400" b="1" spc="-165" dirty="0">
                <a:latin typeface="Arial"/>
                <a:cs typeface="Arial"/>
              </a:rPr>
              <a:t>loci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180" dirty="0">
                <a:latin typeface="Arial"/>
                <a:cs typeface="Arial"/>
              </a:rPr>
              <a:t>on</a:t>
            </a:r>
            <a:r>
              <a:rPr sz="2400" b="1" spc="-100" dirty="0">
                <a:latin typeface="Arial"/>
                <a:cs typeface="Arial"/>
              </a:rPr>
              <a:t> </a:t>
            </a:r>
            <a:r>
              <a:rPr sz="2400" b="1" spc="-204" dirty="0">
                <a:latin typeface="Arial"/>
                <a:cs typeface="Arial"/>
              </a:rPr>
              <a:t>chromosome	</a:t>
            </a:r>
            <a:r>
              <a:rPr sz="2400" b="1" spc="-105" dirty="0">
                <a:latin typeface="Arial"/>
                <a:cs typeface="Arial"/>
              </a:rPr>
              <a:t>2p12{t(2;8)}</a:t>
            </a:r>
            <a:r>
              <a:rPr sz="2400" b="1" spc="-140" dirty="0">
                <a:latin typeface="Arial"/>
                <a:cs typeface="Arial"/>
              </a:rPr>
              <a:t> </a:t>
            </a:r>
            <a:r>
              <a:rPr sz="2400" b="1" spc="-125" dirty="0">
                <a:latin typeface="Arial"/>
                <a:cs typeface="Arial"/>
              </a:rPr>
              <a:t>or</a:t>
            </a:r>
            <a:endParaRPr sz="2400">
              <a:latin typeface="Arial"/>
              <a:cs typeface="Arial"/>
            </a:endParaRPr>
          </a:p>
          <a:p>
            <a:pPr marL="639445">
              <a:lnSpc>
                <a:spcPct val="100000"/>
              </a:lnSpc>
              <a:spcBef>
                <a:spcPts val="25"/>
              </a:spcBef>
              <a:tabLst>
                <a:tab pos="1165860" algn="l"/>
              </a:tabLst>
            </a:pPr>
            <a:r>
              <a:rPr sz="2400" b="1" spc="-75" dirty="0">
                <a:latin typeface="Arial"/>
                <a:cs typeface="Arial"/>
              </a:rPr>
              <a:t>3.	</a:t>
            </a:r>
            <a:r>
              <a:rPr sz="2400" b="1" spc="-204" dirty="0">
                <a:latin typeface="Arial"/>
                <a:cs typeface="Arial"/>
              </a:rPr>
              <a:t>chromosome</a:t>
            </a:r>
            <a:r>
              <a:rPr sz="2400" b="1" spc="-160" dirty="0">
                <a:latin typeface="Arial"/>
                <a:cs typeface="Arial"/>
              </a:rPr>
              <a:t> </a:t>
            </a:r>
            <a:r>
              <a:rPr sz="2400" b="1" spc="-105" dirty="0">
                <a:latin typeface="Arial"/>
                <a:cs typeface="Arial"/>
              </a:rPr>
              <a:t>22q11{t(8;22)}.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0" y="0"/>
            <a:ext cx="3048000" cy="1352550"/>
          </a:xfrm>
          <a:custGeom>
            <a:avLst/>
            <a:gdLst/>
            <a:ahLst/>
            <a:cxnLst/>
            <a:rect l="l" t="t" r="r" b="b"/>
            <a:pathLst>
              <a:path w="3048000" h="1352550">
                <a:moveTo>
                  <a:pt x="0" y="1352550"/>
                </a:moveTo>
                <a:lnTo>
                  <a:pt x="3048000" y="1352550"/>
                </a:lnTo>
                <a:lnTo>
                  <a:pt x="3048000" y="0"/>
                </a:lnTo>
                <a:lnTo>
                  <a:pt x="0" y="0"/>
                </a:lnTo>
                <a:lnTo>
                  <a:pt x="0" y="135255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48000" y="0"/>
            <a:ext cx="3048000" cy="1352550"/>
          </a:xfrm>
          <a:custGeom>
            <a:avLst/>
            <a:gdLst/>
            <a:ahLst/>
            <a:cxnLst/>
            <a:rect l="l" t="t" r="r" b="b"/>
            <a:pathLst>
              <a:path w="3048000" h="1352550">
                <a:moveTo>
                  <a:pt x="0" y="1352550"/>
                </a:moveTo>
                <a:lnTo>
                  <a:pt x="3048000" y="1352550"/>
                </a:lnTo>
                <a:lnTo>
                  <a:pt x="3048000" y="0"/>
                </a:lnTo>
                <a:lnTo>
                  <a:pt x="0" y="0"/>
                </a:lnTo>
                <a:lnTo>
                  <a:pt x="0" y="135255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048000" cy="1352550"/>
          </a:xfrm>
          <a:custGeom>
            <a:avLst/>
            <a:gdLst/>
            <a:ahLst/>
            <a:cxnLst/>
            <a:rect l="l" t="t" r="r" b="b"/>
            <a:pathLst>
              <a:path w="3048000" h="1352550">
                <a:moveTo>
                  <a:pt x="0" y="1352550"/>
                </a:moveTo>
                <a:lnTo>
                  <a:pt x="3048000" y="1352550"/>
                </a:lnTo>
                <a:lnTo>
                  <a:pt x="3048000" y="0"/>
                </a:lnTo>
                <a:lnTo>
                  <a:pt x="0" y="0"/>
                </a:lnTo>
                <a:lnTo>
                  <a:pt x="0" y="135255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96000" y="1390650"/>
            <a:ext cx="3048000" cy="1262380"/>
          </a:xfrm>
          <a:custGeom>
            <a:avLst/>
            <a:gdLst/>
            <a:ahLst/>
            <a:cxnLst/>
            <a:rect l="l" t="t" r="r" b="b"/>
            <a:pathLst>
              <a:path w="3048000" h="1262380">
                <a:moveTo>
                  <a:pt x="0" y="1262126"/>
                </a:moveTo>
                <a:lnTo>
                  <a:pt x="3048000" y="1262126"/>
                </a:lnTo>
                <a:lnTo>
                  <a:pt x="3048000" y="0"/>
                </a:lnTo>
                <a:lnTo>
                  <a:pt x="0" y="0"/>
                </a:lnTo>
                <a:lnTo>
                  <a:pt x="0" y="1262126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8000" y="1390650"/>
            <a:ext cx="3048000" cy="1262380"/>
          </a:xfrm>
          <a:custGeom>
            <a:avLst/>
            <a:gdLst/>
            <a:ahLst/>
            <a:cxnLst/>
            <a:rect l="l" t="t" r="r" b="b"/>
            <a:pathLst>
              <a:path w="3048000" h="1262380">
                <a:moveTo>
                  <a:pt x="0" y="1262126"/>
                </a:moveTo>
                <a:lnTo>
                  <a:pt x="3048000" y="1262126"/>
                </a:lnTo>
                <a:lnTo>
                  <a:pt x="3048000" y="0"/>
                </a:lnTo>
                <a:lnTo>
                  <a:pt x="0" y="0"/>
                </a:lnTo>
                <a:lnTo>
                  <a:pt x="0" y="1262126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390650"/>
            <a:ext cx="3048000" cy="1262380"/>
          </a:xfrm>
          <a:custGeom>
            <a:avLst/>
            <a:gdLst/>
            <a:ahLst/>
            <a:cxnLst/>
            <a:rect l="l" t="t" r="r" b="b"/>
            <a:pathLst>
              <a:path w="3048000" h="1262380">
                <a:moveTo>
                  <a:pt x="0" y="1262126"/>
                </a:moveTo>
                <a:lnTo>
                  <a:pt x="3048000" y="1262126"/>
                </a:lnTo>
                <a:lnTo>
                  <a:pt x="3048000" y="0"/>
                </a:lnTo>
                <a:lnTo>
                  <a:pt x="0" y="0"/>
                </a:lnTo>
                <a:lnTo>
                  <a:pt x="0" y="1262126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96000" y="2652902"/>
            <a:ext cx="3048000" cy="1281430"/>
          </a:xfrm>
          <a:custGeom>
            <a:avLst/>
            <a:gdLst/>
            <a:ahLst/>
            <a:cxnLst/>
            <a:rect l="l" t="t" r="r" b="b"/>
            <a:pathLst>
              <a:path w="3048000" h="1281429">
                <a:moveTo>
                  <a:pt x="0" y="1281176"/>
                </a:moveTo>
                <a:lnTo>
                  <a:pt x="3048000" y="1281176"/>
                </a:lnTo>
                <a:lnTo>
                  <a:pt x="3048000" y="0"/>
                </a:lnTo>
                <a:lnTo>
                  <a:pt x="0" y="0"/>
                </a:lnTo>
                <a:lnTo>
                  <a:pt x="0" y="1281176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48000" y="2652902"/>
            <a:ext cx="3048000" cy="1281430"/>
          </a:xfrm>
          <a:custGeom>
            <a:avLst/>
            <a:gdLst/>
            <a:ahLst/>
            <a:cxnLst/>
            <a:rect l="l" t="t" r="r" b="b"/>
            <a:pathLst>
              <a:path w="3048000" h="1281429">
                <a:moveTo>
                  <a:pt x="0" y="1281176"/>
                </a:moveTo>
                <a:lnTo>
                  <a:pt x="3048000" y="1281176"/>
                </a:lnTo>
                <a:lnTo>
                  <a:pt x="3048000" y="0"/>
                </a:lnTo>
                <a:lnTo>
                  <a:pt x="0" y="0"/>
                </a:lnTo>
                <a:lnTo>
                  <a:pt x="0" y="1281176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2652902"/>
            <a:ext cx="3048000" cy="1281430"/>
          </a:xfrm>
          <a:custGeom>
            <a:avLst/>
            <a:gdLst/>
            <a:ahLst/>
            <a:cxnLst/>
            <a:rect l="l" t="t" r="r" b="b"/>
            <a:pathLst>
              <a:path w="3048000" h="1281429">
                <a:moveTo>
                  <a:pt x="0" y="1281176"/>
                </a:moveTo>
                <a:lnTo>
                  <a:pt x="3048000" y="1281176"/>
                </a:lnTo>
                <a:lnTo>
                  <a:pt x="3048000" y="0"/>
                </a:lnTo>
                <a:lnTo>
                  <a:pt x="0" y="0"/>
                </a:lnTo>
                <a:lnTo>
                  <a:pt x="0" y="1281176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96000" y="3934028"/>
            <a:ext cx="3048000" cy="1737360"/>
          </a:xfrm>
          <a:custGeom>
            <a:avLst/>
            <a:gdLst/>
            <a:ahLst/>
            <a:cxnLst/>
            <a:rect l="l" t="t" r="r" b="b"/>
            <a:pathLst>
              <a:path w="3048000" h="1737360">
                <a:moveTo>
                  <a:pt x="0" y="1737360"/>
                </a:moveTo>
                <a:lnTo>
                  <a:pt x="3048000" y="1737360"/>
                </a:lnTo>
                <a:lnTo>
                  <a:pt x="3048000" y="0"/>
                </a:lnTo>
                <a:lnTo>
                  <a:pt x="0" y="0"/>
                </a:lnTo>
                <a:lnTo>
                  <a:pt x="0" y="173736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48000" y="3934028"/>
            <a:ext cx="3048000" cy="1737360"/>
          </a:xfrm>
          <a:custGeom>
            <a:avLst/>
            <a:gdLst/>
            <a:ahLst/>
            <a:cxnLst/>
            <a:rect l="l" t="t" r="r" b="b"/>
            <a:pathLst>
              <a:path w="3048000" h="1737360">
                <a:moveTo>
                  <a:pt x="0" y="1737360"/>
                </a:moveTo>
                <a:lnTo>
                  <a:pt x="3048000" y="1737360"/>
                </a:lnTo>
                <a:lnTo>
                  <a:pt x="3048000" y="0"/>
                </a:lnTo>
                <a:lnTo>
                  <a:pt x="0" y="0"/>
                </a:lnTo>
                <a:lnTo>
                  <a:pt x="0" y="173736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3934028"/>
            <a:ext cx="3048000" cy="1737360"/>
          </a:xfrm>
          <a:custGeom>
            <a:avLst/>
            <a:gdLst/>
            <a:ahLst/>
            <a:cxnLst/>
            <a:rect l="l" t="t" r="r" b="b"/>
            <a:pathLst>
              <a:path w="3048000" h="1737360">
                <a:moveTo>
                  <a:pt x="0" y="1737360"/>
                </a:moveTo>
                <a:lnTo>
                  <a:pt x="3048000" y="1737360"/>
                </a:lnTo>
                <a:lnTo>
                  <a:pt x="3048000" y="0"/>
                </a:lnTo>
                <a:lnTo>
                  <a:pt x="0" y="0"/>
                </a:lnTo>
                <a:lnTo>
                  <a:pt x="0" y="1737360"/>
                </a:lnTo>
                <a:close/>
              </a:path>
            </a:pathLst>
          </a:custGeom>
          <a:solidFill>
            <a:srgbClr val="D0D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96000" y="5671425"/>
            <a:ext cx="3048000" cy="1186815"/>
          </a:xfrm>
          <a:custGeom>
            <a:avLst/>
            <a:gdLst/>
            <a:ahLst/>
            <a:cxnLst/>
            <a:rect l="l" t="t" r="r" b="b"/>
            <a:pathLst>
              <a:path w="3048000" h="1186815">
                <a:moveTo>
                  <a:pt x="3048000" y="1186573"/>
                </a:moveTo>
                <a:lnTo>
                  <a:pt x="3048000" y="0"/>
                </a:lnTo>
                <a:lnTo>
                  <a:pt x="0" y="0"/>
                </a:lnTo>
                <a:lnTo>
                  <a:pt x="0" y="1186573"/>
                </a:lnTo>
                <a:lnTo>
                  <a:pt x="3048000" y="1186573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48000" y="5671425"/>
            <a:ext cx="3048000" cy="1186815"/>
          </a:xfrm>
          <a:custGeom>
            <a:avLst/>
            <a:gdLst/>
            <a:ahLst/>
            <a:cxnLst/>
            <a:rect l="l" t="t" r="r" b="b"/>
            <a:pathLst>
              <a:path w="3048000" h="1186815">
                <a:moveTo>
                  <a:pt x="3048000" y="1186573"/>
                </a:moveTo>
                <a:lnTo>
                  <a:pt x="3048000" y="0"/>
                </a:lnTo>
                <a:lnTo>
                  <a:pt x="0" y="0"/>
                </a:lnTo>
                <a:lnTo>
                  <a:pt x="0" y="1186573"/>
                </a:lnTo>
                <a:lnTo>
                  <a:pt x="3048000" y="1186573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5671425"/>
            <a:ext cx="3048000" cy="1186815"/>
          </a:xfrm>
          <a:custGeom>
            <a:avLst/>
            <a:gdLst/>
            <a:ahLst/>
            <a:cxnLst/>
            <a:rect l="l" t="t" r="r" b="b"/>
            <a:pathLst>
              <a:path w="3048000" h="1186815">
                <a:moveTo>
                  <a:pt x="3048000" y="1186573"/>
                </a:moveTo>
                <a:lnTo>
                  <a:pt x="3048000" y="0"/>
                </a:lnTo>
                <a:lnTo>
                  <a:pt x="0" y="0"/>
                </a:lnTo>
                <a:lnTo>
                  <a:pt x="0" y="1186573"/>
                </a:lnTo>
                <a:lnTo>
                  <a:pt x="3048000" y="1186573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96000" y="0"/>
            <a:ext cx="0" cy="1352550"/>
          </a:xfrm>
          <a:custGeom>
            <a:avLst/>
            <a:gdLst/>
            <a:ahLst/>
            <a:cxnLst/>
            <a:rect l="l" t="t" r="r" b="b"/>
            <a:pathLst>
              <a:path h="1352550">
                <a:moveTo>
                  <a:pt x="0" y="0"/>
                </a:moveTo>
                <a:lnTo>
                  <a:pt x="0" y="135255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096000" y="1390650"/>
            <a:ext cx="0" cy="5467350"/>
          </a:xfrm>
          <a:custGeom>
            <a:avLst/>
            <a:gdLst/>
            <a:ahLst/>
            <a:cxnLst/>
            <a:rect l="l" t="t" r="r" b="b"/>
            <a:pathLst>
              <a:path h="5467350">
                <a:moveTo>
                  <a:pt x="0" y="0"/>
                </a:moveTo>
                <a:lnTo>
                  <a:pt x="0" y="546734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48000" y="0"/>
            <a:ext cx="0" cy="1352550"/>
          </a:xfrm>
          <a:custGeom>
            <a:avLst/>
            <a:gdLst/>
            <a:ahLst/>
            <a:cxnLst/>
            <a:rect l="l" t="t" r="r" b="b"/>
            <a:pathLst>
              <a:path h="1352550">
                <a:moveTo>
                  <a:pt x="0" y="0"/>
                </a:moveTo>
                <a:lnTo>
                  <a:pt x="0" y="135255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48000" y="1390650"/>
            <a:ext cx="0" cy="5467350"/>
          </a:xfrm>
          <a:custGeom>
            <a:avLst/>
            <a:gdLst/>
            <a:ahLst/>
            <a:cxnLst/>
            <a:rect l="l" t="t" r="r" b="b"/>
            <a:pathLst>
              <a:path h="5467350">
                <a:moveTo>
                  <a:pt x="0" y="0"/>
                </a:moveTo>
                <a:lnTo>
                  <a:pt x="0" y="546734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0" y="137160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265277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0" y="393407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567138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140825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175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3175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392669" y="20828"/>
            <a:ext cx="46100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60" dirty="0">
                <a:solidFill>
                  <a:srgbClr val="FFFFFF"/>
                </a:solidFill>
                <a:latin typeface="Arial"/>
                <a:cs typeface="Arial"/>
              </a:rPr>
              <a:t>AML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396232" y="20828"/>
            <a:ext cx="357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0" dirty="0">
                <a:solidFill>
                  <a:srgbClr val="FFFFFF"/>
                </a:solidFill>
                <a:latin typeface="Arial"/>
                <a:cs typeface="Arial"/>
              </a:rPr>
              <a:t>ALL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07454" y="1392682"/>
            <a:ext cx="16313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45" dirty="0">
                <a:latin typeface="DejaVu Sans"/>
                <a:cs typeface="DejaVu Sans"/>
              </a:rPr>
              <a:t>Common </a:t>
            </a:r>
            <a:r>
              <a:rPr sz="1800" spc="-145" dirty="0">
                <a:latin typeface="DejaVu Sans"/>
                <a:cs typeface="DejaVu Sans"/>
              </a:rPr>
              <a:t>in</a:t>
            </a:r>
            <a:r>
              <a:rPr sz="1800" spc="-135" dirty="0">
                <a:latin typeface="DejaVu Sans"/>
                <a:cs typeface="DejaVu Sans"/>
              </a:rPr>
              <a:t> </a:t>
            </a:r>
            <a:r>
              <a:rPr sz="1800" spc="-165" dirty="0">
                <a:latin typeface="DejaVu Sans"/>
                <a:cs typeface="DejaVu Sans"/>
              </a:rPr>
              <a:t>adult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21785" y="1392682"/>
            <a:ext cx="1903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45" dirty="0">
                <a:latin typeface="DejaVu Sans"/>
                <a:cs typeface="DejaVu Sans"/>
              </a:rPr>
              <a:t>Common </a:t>
            </a:r>
            <a:r>
              <a:rPr sz="1800" spc="-145" dirty="0">
                <a:latin typeface="DejaVu Sans"/>
                <a:cs typeface="DejaVu Sans"/>
              </a:rPr>
              <a:t>in</a:t>
            </a:r>
            <a:r>
              <a:rPr sz="1800" spc="-105" dirty="0">
                <a:latin typeface="DejaVu Sans"/>
                <a:cs typeface="DejaVu Sans"/>
              </a:rPr>
              <a:t> </a:t>
            </a:r>
            <a:r>
              <a:rPr sz="1800" spc="-175" dirty="0">
                <a:solidFill>
                  <a:srgbClr val="FF0000"/>
                </a:solidFill>
                <a:latin typeface="DejaVu Sans"/>
                <a:cs typeface="DejaVu Sans"/>
              </a:rPr>
              <a:t>children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36928" y="1392682"/>
            <a:ext cx="379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4" dirty="0">
                <a:latin typeface="DejaVu Sans"/>
                <a:cs typeface="DejaVu Sans"/>
              </a:rPr>
              <a:t>A</a:t>
            </a:r>
            <a:r>
              <a:rPr sz="1800" spc="-240" dirty="0">
                <a:latin typeface="DejaVu Sans"/>
                <a:cs typeface="DejaVu Sans"/>
              </a:rPr>
              <a:t>g</a:t>
            </a:r>
            <a:r>
              <a:rPr sz="1800" spc="-215" dirty="0">
                <a:latin typeface="DejaVu Sans"/>
                <a:cs typeface="DejaVu Sans"/>
              </a:rPr>
              <a:t>e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60921" y="2671064"/>
            <a:ext cx="2472055" cy="85216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52069" algn="ctr">
              <a:lnSpc>
                <a:spcPct val="100600"/>
              </a:lnSpc>
              <a:spcBef>
                <a:spcPts val="85"/>
              </a:spcBef>
            </a:pPr>
            <a:r>
              <a:rPr sz="1800" spc="-195" dirty="0">
                <a:latin typeface="DejaVu Sans"/>
                <a:cs typeface="DejaVu Sans"/>
              </a:rPr>
              <a:t>Anemia, </a:t>
            </a:r>
            <a:r>
              <a:rPr sz="1800" spc="-175" dirty="0">
                <a:latin typeface="DejaVu Sans"/>
                <a:cs typeface="DejaVu Sans"/>
              </a:rPr>
              <a:t>neutropenia,  </a:t>
            </a:r>
            <a:r>
              <a:rPr sz="1800" spc="-185" dirty="0">
                <a:latin typeface="DejaVu Sans"/>
                <a:cs typeface="DejaVu Sans"/>
              </a:rPr>
              <a:t>thrompocytopenia,  </a:t>
            </a:r>
            <a:r>
              <a:rPr sz="1800" spc="-195" dirty="0">
                <a:solidFill>
                  <a:srgbClr val="FF0000"/>
                </a:solidFill>
                <a:latin typeface="DejaVu Sans"/>
                <a:cs typeface="DejaVu Sans"/>
              </a:rPr>
              <a:t>myeloblast</a:t>
            </a:r>
            <a:r>
              <a:rPr sz="1800" spc="-195" dirty="0">
                <a:latin typeface="DejaVu Sans"/>
                <a:cs typeface="DejaVu Sans"/>
              </a:rPr>
              <a:t>,</a:t>
            </a:r>
            <a:r>
              <a:rPr sz="1800" spc="-155" dirty="0">
                <a:latin typeface="DejaVu Sans"/>
                <a:cs typeface="DejaVu Sans"/>
              </a:rPr>
              <a:t> </a:t>
            </a:r>
            <a:r>
              <a:rPr sz="1800" spc="-195" dirty="0">
                <a:latin typeface="DejaVu Sans"/>
                <a:cs typeface="DejaVu Sans"/>
              </a:rPr>
              <a:t>Promyelocyte.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230117" y="2671064"/>
            <a:ext cx="2687320" cy="85216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indent="1905" algn="ctr">
              <a:lnSpc>
                <a:spcPct val="100600"/>
              </a:lnSpc>
              <a:spcBef>
                <a:spcPts val="85"/>
              </a:spcBef>
            </a:pPr>
            <a:r>
              <a:rPr sz="1800" spc="-195" dirty="0">
                <a:latin typeface="DejaVu Sans"/>
                <a:cs typeface="DejaVu Sans"/>
              </a:rPr>
              <a:t>Anemia, </a:t>
            </a:r>
            <a:r>
              <a:rPr sz="1800" spc="-175" dirty="0">
                <a:latin typeface="DejaVu Sans"/>
                <a:cs typeface="DejaVu Sans"/>
              </a:rPr>
              <a:t>neutropenia,  </a:t>
            </a:r>
            <a:r>
              <a:rPr sz="1800" spc="-185" dirty="0">
                <a:latin typeface="DejaVu Sans"/>
                <a:cs typeface="DejaVu Sans"/>
              </a:rPr>
              <a:t>thrompocytopenia,  </a:t>
            </a:r>
            <a:r>
              <a:rPr sz="1800" spc="-204" dirty="0">
                <a:solidFill>
                  <a:srgbClr val="FF0000"/>
                </a:solidFill>
                <a:latin typeface="DejaVu Sans"/>
                <a:cs typeface="DejaVu Sans"/>
              </a:rPr>
              <a:t>Lymphoblast</a:t>
            </a:r>
            <a:r>
              <a:rPr sz="1800" spc="-204" dirty="0">
                <a:latin typeface="DejaVu Sans"/>
                <a:cs typeface="DejaVu Sans"/>
              </a:rPr>
              <a:t>,</a:t>
            </a:r>
            <a:r>
              <a:rPr sz="1800" spc="-220" dirty="0">
                <a:latin typeface="DejaVu Sans"/>
                <a:cs typeface="DejaVu Sans"/>
              </a:rPr>
              <a:t> </a:t>
            </a:r>
            <a:r>
              <a:rPr sz="1800" spc="-200" dirty="0">
                <a:latin typeface="DejaVu Sans"/>
                <a:cs typeface="DejaVu Sans"/>
              </a:rPr>
              <a:t>Prolymphcytes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67690" y="2674111"/>
            <a:ext cx="2316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0" dirty="0">
                <a:latin typeface="DejaVu Sans"/>
                <a:cs typeface="DejaVu Sans"/>
              </a:rPr>
              <a:t>Hematologic</a:t>
            </a:r>
            <a:r>
              <a:rPr sz="1800" spc="-190" dirty="0">
                <a:latin typeface="DejaVu Sans"/>
                <a:cs typeface="DejaVu Sans"/>
              </a:rPr>
              <a:t> </a:t>
            </a:r>
            <a:r>
              <a:rPr sz="1800" spc="-180" dirty="0">
                <a:latin typeface="DejaVu Sans"/>
                <a:cs typeface="DejaVu Sans"/>
              </a:rPr>
              <a:t>prsentation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281420" y="3952747"/>
            <a:ext cx="2632710" cy="16751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200"/>
              </a:lnSpc>
              <a:spcBef>
                <a:spcPts val="95"/>
              </a:spcBef>
            </a:pPr>
            <a:r>
              <a:rPr sz="1800" spc="-175" dirty="0">
                <a:latin typeface="DejaVu Sans"/>
                <a:cs typeface="DejaVu Sans"/>
              </a:rPr>
              <a:t>Medium </a:t>
            </a:r>
            <a:r>
              <a:rPr sz="1800" spc="-135" dirty="0">
                <a:latin typeface="DejaVu Sans"/>
                <a:cs typeface="DejaVu Sans"/>
              </a:rPr>
              <a:t>to </a:t>
            </a:r>
            <a:r>
              <a:rPr sz="1800" spc="-200" dirty="0">
                <a:latin typeface="DejaVu Sans"/>
                <a:cs typeface="DejaVu Sans"/>
              </a:rPr>
              <a:t>large myeloblast  </a:t>
            </a:r>
            <a:r>
              <a:rPr sz="1800" spc="-150" dirty="0">
                <a:latin typeface="DejaVu Sans"/>
                <a:cs typeface="DejaVu Sans"/>
              </a:rPr>
              <a:t>with </a:t>
            </a:r>
            <a:r>
              <a:rPr sz="1800" spc="-165" dirty="0">
                <a:latin typeface="DejaVu Sans"/>
                <a:cs typeface="DejaVu Sans"/>
              </a:rPr>
              <a:t>distinct </a:t>
            </a:r>
            <a:r>
              <a:rPr sz="1800" spc="-160" dirty="0">
                <a:latin typeface="DejaVu Sans"/>
                <a:cs typeface="DejaVu Sans"/>
              </a:rPr>
              <a:t>nucleoli, </a:t>
            </a:r>
            <a:r>
              <a:rPr sz="1800" spc="-150" dirty="0">
                <a:latin typeface="DejaVu Sans"/>
                <a:cs typeface="DejaVu Sans"/>
              </a:rPr>
              <a:t>fine  </a:t>
            </a:r>
            <a:r>
              <a:rPr sz="1800" spc="-185" dirty="0">
                <a:latin typeface="DejaVu Sans"/>
                <a:cs typeface="DejaVu Sans"/>
              </a:rPr>
              <a:t>nuclear </a:t>
            </a:r>
            <a:r>
              <a:rPr sz="1800" spc="-190" dirty="0">
                <a:latin typeface="DejaVu Sans"/>
                <a:cs typeface="DejaVu Sans"/>
              </a:rPr>
              <a:t>chromatin </a:t>
            </a:r>
            <a:r>
              <a:rPr sz="1800" spc="-215" dirty="0">
                <a:latin typeface="DejaVu Sans"/>
                <a:cs typeface="DejaVu Sans"/>
              </a:rPr>
              <a:t>and  </a:t>
            </a:r>
            <a:r>
              <a:rPr sz="1800" spc="-200" dirty="0">
                <a:latin typeface="DejaVu Sans"/>
                <a:cs typeface="DejaVu Sans"/>
              </a:rPr>
              <a:t>abundant </a:t>
            </a:r>
            <a:r>
              <a:rPr sz="1800" spc="-175" dirty="0">
                <a:latin typeface="DejaVu Sans"/>
                <a:cs typeface="DejaVu Sans"/>
              </a:rPr>
              <a:t>basophilic  </a:t>
            </a:r>
            <a:r>
              <a:rPr sz="1800" spc="-200" dirty="0">
                <a:latin typeface="DejaVu Sans"/>
                <a:cs typeface="DejaVu Sans"/>
              </a:rPr>
              <a:t>cytoplasm, </a:t>
            </a:r>
            <a:r>
              <a:rPr sz="1800" spc="-180" dirty="0">
                <a:solidFill>
                  <a:srgbClr val="FF0000"/>
                </a:solidFill>
                <a:latin typeface="DejaVu Sans"/>
                <a:cs typeface="DejaVu Sans"/>
              </a:rPr>
              <a:t>Auer </a:t>
            </a:r>
            <a:r>
              <a:rPr sz="1800" spc="-170" dirty="0">
                <a:solidFill>
                  <a:srgbClr val="FF0000"/>
                </a:solidFill>
                <a:latin typeface="DejaVu Sans"/>
                <a:cs typeface="DejaVu Sans"/>
              </a:rPr>
              <a:t>rod </a:t>
            </a:r>
            <a:r>
              <a:rPr sz="1800" spc="-229" dirty="0">
                <a:latin typeface="DejaVu Sans"/>
                <a:cs typeface="DejaVu Sans"/>
              </a:rPr>
              <a:t>can </a:t>
            </a:r>
            <a:r>
              <a:rPr sz="1800" spc="-210" dirty="0">
                <a:latin typeface="DejaVu Sans"/>
                <a:cs typeface="DejaVu Sans"/>
              </a:rPr>
              <a:t>be  </a:t>
            </a:r>
            <a:r>
              <a:rPr sz="1800" spc="-190" dirty="0">
                <a:latin typeface="DejaVu Sans"/>
                <a:cs typeface="DejaVu Sans"/>
              </a:rPr>
              <a:t>present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104769" y="3952747"/>
            <a:ext cx="2884805" cy="1125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2540" algn="ctr">
              <a:lnSpc>
                <a:spcPct val="100400"/>
              </a:lnSpc>
              <a:spcBef>
                <a:spcPts val="90"/>
              </a:spcBef>
            </a:pPr>
            <a:r>
              <a:rPr sz="1800" spc="-215" dirty="0">
                <a:latin typeface="DejaVu Sans"/>
                <a:cs typeface="DejaVu Sans"/>
              </a:rPr>
              <a:t>Small </a:t>
            </a:r>
            <a:r>
              <a:rPr sz="1800" spc="-135" dirty="0">
                <a:latin typeface="DejaVu Sans"/>
                <a:cs typeface="DejaVu Sans"/>
              </a:rPr>
              <a:t>to </a:t>
            </a:r>
            <a:r>
              <a:rPr sz="1800" spc="-225" dirty="0">
                <a:latin typeface="DejaVu Sans"/>
                <a:cs typeface="DejaVu Sans"/>
              </a:rPr>
              <a:t>medium </a:t>
            </a:r>
            <a:r>
              <a:rPr sz="1800" spc="-190" dirty="0">
                <a:solidFill>
                  <a:srgbClr val="FF0000"/>
                </a:solidFill>
                <a:latin typeface="DejaVu Sans"/>
                <a:cs typeface="DejaVu Sans"/>
              </a:rPr>
              <a:t>lymphoblast</a:t>
            </a:r>
            <a:r>
              <a:rPr sz="1800" spc="-190" dirty="0">
                <a:latin typeface="DejaVu Sans"/>
                <a:cs typeface="DejaVu Sans"/>
              </a:rPr>
              <a:t>,  </a:t>
            </a:r>
            <a:r>
              <a:rPr sz="1800" spc="-150" dirty="0">
                <a:latin typeface="DejaVu Sans"/>
                <a:cs typeface="DejaVu Sans"/>
              </a:rPr>
              <a:t>fine </a:t>
            </a:r>
            <a:r>
              <a:rPr sz="1800" spc="-190" dirty="0">
                <a:latin typeface="DejaVu Sans"/>
                <a:cs typeface="DejaVu Sans"/>
              </a:rPr>
              <a:t>chromatin </a:t>
            </a:r>
            <a:r>
              <a:rPr sz="1800" spc="-150" dirty="0">
                <a:latin typeface="DejaVu Sans"/>
                <a:cs typeface="DejaVu Sans"/>
              </a:rPr>
              <a:t>with </a:t>
            </a:r>
            <a:r>
              <a:rPr sz="1800" spc="-215" dirty="0">
                <a:latin typeface="DejaVu Sans"/>
                <a:cs typeface="DejaVu Sans"/>
              </a:rPr>
              <a:t>scanty </a:t>
            </a:r>
            <a:r>
              <a:rPr sz="1800" spc="-135" dirty="0">
                <a:latin typeface="DejaVu Sans"/>
                <a:cs typeface="DejaVu Sans"/>
              </a:rPr>
              <a:t>to  </a:t>
            </a:r>
            <a:r>
              <a:rPr sz="1800" spc="-200" dirty="0">
                <a:latin typeface="DejaVu Sans"/>
                <a:cs typeface="DejaVu Sans"/>
              </a:rPr>
              <a:t>abundant cytoplasm, </a:t>
            </a:r>
            <a:r>
              <a:rPr sz="1800" spc="-160" dirty="0">
                <a:latin typeface="DejaVu Sans"/>
                <a:cs typeface="DejaVu Sans"/>
              </a:rPr>
              <a:t>indistinct  nucleoli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50342" y="3955795"/>
            <a:ext cx="2552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80" dirty="0">
                <a:latin typeface="DejaVu Sans"/>
                <a:cs typeface="DejaVu Sans"/>
              </a:rPr>
              <a:t>Prominent </a:t>
            </a:r>
            <a:r>
              <a:rPr sz="1800" spc="-160" dirty="0">
                <a:latin typeface="DejaVu Sans"/>
                <a:cs typeface="DejaVu Sans"/>
              </a:rPr>
              <a:t>cell</a:t>
            </a:r>
            <a:r>
              <a:rPr sz="1800" spc="-170" dirty="0">
                <a:latin typeface="DejaVu Sans"/>
                <a:cs typeface="DejaVu Sans"/>
              </a:rPr>
              <a:t> </a:t>
            </a:r>
            <a:r>
              <a:rPr sz="1800" spc="-195" dirty="0">
                <a:latin typeface="DejaVu Sans"/>
                <a:cs typeface="DejaVu Sans"/>
              </a:rPr>
              <a:t>morphology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35700" y="5690412"/>
            <a:ext cx="2720975" cy="85153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0600"/>
              </a:lnSpc>
              <a:spcBef>
                <a:spcPts val="85"/>
              </a:spcBef>
            </a:pPr>
            <a:r>
              <a:rPr sz="1800" spc="-270" dirty="0">
                <a:latin typeface="DejaVu Sans"/>
                <a:cs typeface="DejaVu Sans"/>
              </a:rPr>
              <a:t>PAS </a:t>
            </a:r>
            <a:r>
              <a:rPr sz="1800" spc="-200" dirty="0">
                <a:latin typeface="DejaVu Sans"/>
                <a:cs typeface="DejaVu Sans"/>
              </a:rPr>
              <a:t>negative, </a:t>
            </a:r>
            <a:r>
              <a:rPr sz="1800" spc="-204" dirty="0">
                <a:solidFill>
                  <a:srgbClr val="FF0000"/>
                </a:solidFill>
                <a:latin typeface="DejaVu Sans"/>
                <a:cs typeface="DejaVu Sans"/>
              </a:rPr>
              <a:t>Peroxidase </a:t>
            </a:r>
            <a:r>
              <a:rPr sz="1800" spc="-215" dirty="0">
                <a:solidFill>
                  <a:srgbClr val="FF0000"/>
                </a:solidFill>
                <a:latin typeface="DejaVu Sans"/>
                <a:cs typeface="DejaVu Sans"/>
              </a:rPr>
              <a:t>and  </a:t>
            </a:r>
            <a:r>
              <a:rPr sz="1800" spc="-280" dirty="0">
                <a:solidFill>
                  <a:srgbClr val="FF0000"/>
                </a:solidFill>
                <a:latin typeface="DejaVu Sans"/>
                <a:cs typeface="DejaVu Sans"/>
              </a:rPr>
              <a:t>SBB </a:t>
            </a:r>
            <a:r>
              <a:rPr sz="1800" spc="-200" dirty="0">
                <a:solidFill>
                  <a:srgbClr val="FF0000"/>
                </a:solidFill>
                <a:latin typeface="DejaVu Sans"/>
                <a:cs typeface="DejaVu Sans"/>
              </a:rPr>
              <a:t>are positive</a:t>
            </a:r>
            <a:r>
              <a:rPr sz="1800" spc="-200" dirty="0">
                <a:latin typeface="DejaVu Sans"/>
                <a:cs typeface="DejaVu Sans"/>
              </a:rPr>
              <a:t>,TdT </a:t>
            </a:r>
            <a:r>
              <a:rPr sz="1800" spc="-285" dirty="0">
                <a:latin typeface="DejaVu Sans"/>
                <a:cs typeface="DejaVu Sans"/>
              </a:rPr>
              <a:t>may  </a:t>
            </a:r>
            <a:r>
              <a:rPr sz="1800" spc="-170" dirty="0">
                <a:latin typeface="DejaVu Sans"/>
                <a:cs typeface="DejaVu Sans"/>
              </a:rPr>
              <a:t>positive </a:t>
            </a:r>
            <a:r>
              <a:rPr sz="1800" spc="-135" dirty="0">
                <a:latin typeface="DejaVu Sans"/>
                <a:cs typeface="DejaVu Sans"/>
              </a:rPr>
              <a:t>or</a:t>
            </a:r>
            <a:r>
              <a:rPr sz="1800" spc="-175" dirty="0">
                <a:latin typeface="DejaVu Sans"/>
                <a:cs typeface="DejaVu Sans"/>
              </a:rPr>
              <a:t> </a:t>
            </a:r>
            <a:r>
              <a:rPr sz="1800" spc="-210" dirty="0">
                <a:latin typeface="DejaVu Sans"/>
                <a:cs typeface="DejaVu Sans"/>
              </a:rPr>
              <a:t>negative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385184" y="5690412"/>
            <a:ext cx="2326005" cy="85153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0600"/>
              </a:lnSpc>
              <a:spcBef>
                <a:spcPts val="85"/>
              </a:spcBef>
            </a:pPr>
            <a:r>
              <a:rPr sz="1800" spc="-270" dirty="0">
                <a:solidFill>
                  <a:srgbClr val="FF0000"/>
                </a:solidFill>
                <a:latin typeface="DejaVu Sans"/>
                <a:cs typeface="DejaVu Sans"/>
              </a:rPr>
              <a:t>PAS </a:t>
            </a:r>
            <a:r>
              <a:rPr sz="1800" spc="-215" dirty="0">
                <a:solidFill>
                  <a:srgbClr val="FF0000"/>
                </a:solidFill>
                <a:latin typeface="DejaVu Sans"/>
                <a:cs typeface="DejaVu Sans"/>
              </a:rPr>
              <a:t>and </a:t>
            </a:r>
            <a:r>
              <a:rPr sz="1800" spc="-265" dirty="0">
                <a:solidFill>
                  <a:srgbClr val="FF0000"/>
                </a:solidFill>
                <a:latin typeface="DejaVu Sans"/>
                <a:cs typeface="DejaVu Sans"/>
              </a:rPr>
              <a:t>TdT </a:t>
            </a:r>
            <a:r>
              <a:rPr sz="1800" spc="-200" dirty="0">
                <a:latin typeface="DejaVu Sans"/>
                <a:cs typeface="DejaVu Sans"/>
              </a:rPr>
              <a:t>are </a:t>
            </a:r>
            <a:r>
              <a:rPr sz="1800" spc="-170" dirty="0">
                <a:latin typeface="DejaVu Sans"/>
                <a:cs typeface="DejaVu Sans"/>
              </a:rPr>
              <a:t>Positive,  </a:t>
            </a:r>
            <a:r>
              <a:rPr sz="1800" spc="-204" dirty="0">
                <a:latin typeface="DejaVu Sans"/>
                <a:cs typeface="DejaVu Sans"/>
              </a:rPr>
              <a:t>Peroxidase </a:t>
            </a:r>
            <a:r>
              <a:rPr sz="1800" spc="-215" dirty="0">
                <a:latin typeface="DejaVu Sans"/>
                <a:cs typeface="DejaVu Sans"/>
              </a:rPr>
              <a:t>and </a:t>
            </a:r>
            <a:r>
              <a:rPr sz="1800" spc="-280" dirty="0">
                <a:latin typeface="DejaVu Sans"/>
                <a:cs typeface="DejaVu Sans"/>
              </a:rPr>
              <a:t>SBB </a:t>
            </a:r>
            <a:r>
              <a:rPr sz="1800" spc="-200" dirty="0">
                <a:latin typeface="DejaVu Sans"/>
                <a:cs typeface="DejaVu Sans"/>
              </a:rPr>
              <a:t>are  </a:t>
            </a:r>
            <a:r>
              <a:rPr sz="1800" spc="-210" dirty="0">
                <a:latin typeface="DejaVu Sans"/>
                <a:cs typeface="DejaVu Sans"/>
              </a:rPr>
              <a:t>negative</a:t>
            </a:r>
            <a:endParaRPr sz="1800">
              <a:latin typeface="DejaVu Sans"/>
              <a:cs typeface="DejaVu San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46226" y="5693461"/>
            <a:ext cx="135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5" dirty="0">
                <a:latin typeface="DejaVu Sans"/>
                <a:cs typeface="DejaVu Sans"/>
              </a:rPr>
              <a:t>C</a:t>
            </a:r>
            <a:r>
              <a:rPr sz="1800" spc="-245" dirty="0">
                <a:latin typeface="DejaVu Sans"/>
                <a:cs typeface="DejaVu Sans"/>
              </a:rPr>
              <a:t>y</a:t>
            </a:r>
            <a:r>
              <a:rPr sz="1800" spc="-120" dirty="0">
                <a:latin typeface="DejaVu Sans"/>
                <a:cs typeface="DejaVu Sans"/>
              </a:rPr>
              <a:t>t</a:t>
            </a:r>
            <a:r>
              <a:rPr sz="1800" spc="-210" dirty="0">
                <a:latin typeface="DejaVu Sans"/>
                <a:cs typeface="DejaVu Sans"/>
              </a:rPr>
              <a:t>o</a:t>
            </a:r>
            <a:r>
              <a:rPr sz="1800" spc="-195" dirty="0">
                <a:latin typeface="DejaVu Sans"/>
                <a:cs typeface="DejaVu Sans"/>
              </a:rPr>
              <a:t>c</a:t>
            </a:r>
            <a:r>
              <a:rPr sz="1800" spc="-215" dirty="0">
                <a:latin typeface="DejaVu Sans"/>
                <a:cs typeface="DejaVu Sans"/>
              </a:rPr>
              <a:t>h</a:t>
            </a:r>
            <a:r>
              <a:rPr sz="1800" spc="-204" dirty="0">
                <a:latin typeface="DejaVu Sans"/>
                <a:cs typeface="DejaVu Sans"/>
              </a:rPr>
              <a:t>e</a:t>
            </a:r>
            <a:r>
              <a:rPr sz="1800" spc="-225" dirty="0">
                <a:latin typeface="DejaVu Sans"/>
                <a:cs typeface="DejaVu Sans"/>
              </a:rPr>
              <a:t>mi</a:t>
            </a:r>
            <a:r>
              <a:rPr sz="1800" spc="-215" dirty="0">
                <a:latin typeface="DejaVu Sans"/>
                <a:cs typeface="DejaVu Sans"/>
              </a:rPr>
              <a:t>s</a:t>
            </a:r>
            <a:r>
              <a:rPr sz="1800" spc="-160" dirty="0">
                <a:latin typeface="DejaVu Sans"/>
                <a:cs typeface="DejaVu Sans"/>
              </a:rPr>
              <a:t>try</a:t>
            </a:r>
            <a:endParaRPr sz="18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4064" y="57658"/>
            <a:ext cx="50514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459" dirty="0">
                <a:solidFill>
                  <a:srgbClr val="000000"/>
                </a:solidFill>
                <a:latin typeface="Arial"/>
                <a:cs typeface="Arial"/>
              </a:rPr>
              <a:t>Acute</a:t>
            </a:r>
            <a:r>
              <a:rPr sz="6000" b="1" spc="-3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6000" b="1" spc="-490" dirty="0">
                <a:solidFill>
                  <a:srgbClr val="000000"/>
                </a:solidFill>
                <a:latin typeface="Arial"/>
                <a:cs typeface="Arial"/>
              </a:rPr>
              <a:t>Leukemia</a:t>
            </a:r>
            <a:endParaRPr sz="6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40" y="918108"/>
            <a:ext cx="7018655" cy="279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085" marR="5396865" indent="-33020">
              <a:lnSpc>
                <a:spcPct val="155700"/>
              </a:lnSpc>
              <a:spcBef>
                <a:spcPts val="100"/>
              </a:spcBef>
            </a:pPr>
            <a:r>
              <a:rPr sz="2800" b="1" spc="-280" dirty="0">
                <a:latin typeface="Arial"/>
                <a:cs typeface="Arial"/>
              </a:rPr>
              <a:t>Prognosis </a:t>
            </a:r>
            <a:r>
              <a:rPr sz="2800" b="1" spc="-165" dirty="0">
                <a:latin typeface="Arial"/>
                <a:cs typeface="Arial"/>
              </a:rPr>
              <a:t>:  </a:t>
            </a:r>
            <a:r>
              <a:rPr sz="2800" b="1" spc="-114" dirty="0">
                <a:latin typeface="Arial"/>
                <a:cs typeface="Arial"/>
              </a:rPr>
              <a:t>1- </a:t>
            </a:r>
            <a:r>
              <a:rPr sz="2800" b="1" spc="-465" dirty="0">
                <a:latin typeface="Arial"/>
                <a:cs typeface="Arial"/>
              </a:rPr>
              <a:t>ALL</a:t>
            </a:r>
            <a:r>
              <a:rPr sz="2800" b="1" spc="-170" dirty="0">
                <a:latin typeface="Arial"/>
                <a:cs typeface="Arial"/>
              </a:rPr>
              <a:t> </a:t>
            </a:r>
            <a:r>
              <a:rPr sz="2800" b="1" spc="-165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546100">
              <a:lnSpc>
                <a:spcPts val="2695"/>
              </a:lnSpc>
            </a:pPr>
            <a:r>
              <a:rPr sz="2400" b="1" spc="-65" dirty="0">
                <a:latin typeface="Arial"/>
                <a:cs typeface="Arial"/>
              </a:rPr>
              <a:t>- </a:t>
            </a:r>
            <a:r>
              <a:rPr sz="2400" b="1" spc="-240" dirty="0">
                <a:latin typeface="Arial"/>
                <a:cs typeface="Arial"/>
              </a:rPr>
              <a:t>Prognosis </a:t>
            </a:r>
            <a:r>
              <a:rPr sz="2400" b="1" spc="-190" dirty="0">
                <a:latin typeface="Arial"/>
                <a:cs typeface="Arial"/>
              </a:rPr>
              <a:t>Varies </a:t>
            </a:r>
            <a:r>
              <a:rPr sz="2400" b="1" spc="-130" dirty="0">
                <a:latin typeface="Arial"/>
                <a:cs typeface="Arial"/>
              </a:rPr>
              <a:t>from </a:t>
            </a:r>
            <a:r>
              <a:rPr sz="2400" b="1" spc="-200" dirty="0">
                <a:latin typeface="Arial"/>
                <a:cs typeface="Arial"/>
              </a:rPr>
              <a:t>Poor </a:t>
            </a:r>
            <a:r>
              <a:rPr sz="2400" b="1" spc="-90" dirty="0">
                <a:latin typeface="Arial"/>
                <a:cs typeface="Arial"/>
              </a:rPr>
              <a:t>to </a:t>
            </a:r>
            <a:r>
              <a:rPr sz="2400" b="1" spc="-220" dirty="0">
                <a:latin typeface="Arial"/>
                <a:cs typeface="Arial"/>
              </a:rPr>
              <a:t>Good </a:t>
            </a:r>
            <a:r>
              <a:rPr sz="2400" b="1" spc="-225" dirty="0">
                <a:latin typeface="Arial"/>
                <a:cs typeface="Arial"/>
              </a:rPr>
              <a:t>According </a:t>
            </a:r>
            <a:r>
              <a:rPr sz="2400" b="1" spc="-90" dirty="0">
                <a:latin typeface="Arial"/>
                <a:cs typeface="Arial"/>
              </a:rPr>
              <a:t>to</a:t>
            </a:r>
            <a:r>
              <a:rPr sz="2400" b="1" spc="130" dirty="0">
                <a:latin typeface="Arial"/>
                <a:cs typeface="Arial"/>
              </a:rPr>
              <a:t> </a:t>
            </a:r>
            <a:r>
              <a:rPr sz="2400" b="1" spc="-140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546100" marR="1833880">
              <a:lnSpc>
                <a:spcPct val="100000"/>
              </a:lnSpc>
            </a:pPr>
            <a:r>
              <a:rPr sz="2400" b="1" spc="-95" dirty="0">
                <a:latin typeface="Arial"/>
                <a:cs typeface="Arial"/>
              </a:rPr>
              <a:t>1- </a:t>
            </a:r>
            <a:r>
              <a:rPr sz="2400" b="1" spc="-215" dirty="0">
                <a:latin typeface="Arial"/>
                <a:cs typeface="Arial"/>
              </a:rPr>
              <a:t>Type </a:t>
            </a:r>
            <a:r>
              <a:rPr sz="2400" b="1" spc="-110" dirty="0">
                <a:latin typeface="Arial"/>
                <a:cs typeface="Arial"/>
              </a:rPr>
              <a:t>of </a:t>
            </a:r>
            <a:r>
              <a:rPr sz="2400" b="1" spc="-185" dirty="0">
                <a:latin typeface="Arial"/>
                <a:cs typeface="Arial"/>
              </a:rPr>
              <a:t>Cytogenetic </a:t>
            </a:r>
            <a:r>
              <a:rPr sz="2400" b="1" spc="-145" dirty="0">
                <a:latin typeface="Arial"/>
                <a:cs typeface="Arial"/>
              </a:rPr>
              <a:t>abnormalities  </a:t>
            </a:r>
            <a:r>
              <a:rPr sz="2400" b="1" spc="-95" dirty="0">
                <a:latin typeface="Arial"/>
                <a:cs typeface="Arial"/>
              </a:rPr>
              <a:t>2- </a:t>
            </a:r>
            <a:r>
              <a:rPr sz="2400" b="1" spc="-155" dirty="0">
                <a:latin typeface="Arial"/>
                <a:cs typeface="Arial"/>
              </a:rPr>
              <a:t>Diploidy </a:t>
            </a:r>
            <a:r>
              <a:rPr sz="2400" b="1" spc="-50" dirty="0">
                <a:latin typeface="Arial"/>
                <a:cs typeface="Arial"/>
              </a:rPr>
              <a:t>, </a:t>
            </a:r>
            <a:r>
              <a:rPr sz="2400" b="1" spc="-165" dirty="0">
                <a:latin typeface="Arial"/>
                <a:cs typeface="Arial"/>
              </a:rPr>
              <a:t>Hyper </a:t>
            </a:r>
            <a:r>
              <a:rPr sz="2400" b="1" spc="-130" dirty="0">
                <a:latin typeface="Arial"/>
                <a:cs typeface="Arial"/>
              </a:rPr>
              <a:t>or</a:t>
            </a:r>
            <a:r>
              <a:rPr sz="2400" b="1" spc="-200" dirty="0">
                <a:latin typeface="Arial"/>
                <a:cs typeface="Arial"/>
              </a:rPr>
              <a:t> </a:t>
            </a:r>
            <a:r>
              <a:rPr sz="2400" b="1" spc="-195" dirty="0">
                <a:latin typeface="Arial"/>
                <a:cs typeface="Arial"/>
              </a:rPr>
              <a:t>Hypo</a:t>
            </a:r>
            <a:endParaRPr sz="2400">
              <a:latin typeface="Arial"/>
              <a:cs typeface="Arial"/>
            </a:endParaRPr>
          </a:p>
          <a:p>
            <a:pPr marL="546100">
              <a:lnSpc>
                <a:spcPct val="100000"/>
              </a:lnSpc>
            </a:pPr>
            <a:r>
              <a:rPr sz="2400" b="1" spc="-100" dirty="0">
                <a:latin typeface="Arial"/>
                <a:cs typeface="Arial"/>
              </a:rPr>
              <a:t>3-</a:t>
            </a:r>
            <a:r>
              <a:rPr sz="2400" b="1" spc="-140" dirty="0">
                <a:latin typeface="Arial"/>
                <a:cs typeface="Arial"/>
              </a:rPr>
              <a:t> </a:t>
            </a:r>
            <a:r>
              <a:rPr sz="2400" b="1" spc="-160" dirty="0">
                <a:latin typeface="Arial"/>
                <a:cs typeface="Arial"/>
              </a:rPr>
              <a:t>Metastasis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0" y="3744277"/>
          <a:ext cx="9067165" cy="3108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23765"/>
                <a:gridCol w="4343400"/>
              </a:tblGrid>
              <a:tr h="365760">
                <a:tc>
                  <a:txBody>
                    <a:bodyPr/>
                    <a:lstStyle/>
                    <a:p>
                      <a:pPr marL="14446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40" dirty="0">
                          <a:latin typeface="Arial"/>
                          <a:cs typeface="Arial"/>
                        </a:rPr>
                        <a:t>Cytogenetic</a:t>
                      </a:r>
                      <a:r>
                        <a:rPr sz="180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70" dirty="0">
                          <a:latin typeface="Arial"/>
                          <a:cs typeface="Arial"/>
                        </a:rPr>
                        <a:t>change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9525">
                      <a:solidFill>
                        <a:srgbClr val="AAAAAA"/>
                      </a:solidFill>
                      <a:prstDash val="solid"/>
                    </a:lnL>
                    <a:lnR w="9525">
                      <a:solidFill>
                        <a:srgbClr val="AAAAAA"/>
                      </a:solidFill>
                      <a:prstDash val="solid"/>
                    </a:lnR>
                    <a:lnT w="9525">
                      <a:solidFill>
                        <a:srgbClr val="AAAAAA"/>
                      </a:solidFill>
                      <a:prstDash val="solid"/>
                    </a:lnT>
                    <a:lnB w="9525">
                      <a:solidFill>
                        <a:srgbClr val="AAAAAA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95" dirty="0">
                          <a:latin typeface="Arial"/>
                          <a:cs typeface="Arial"/>
                        </a:rPr>
                        <a:t>Risk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35" dirty="0">
                          <a:latin typeface="Arial"/>
                          <a:cs typeface="Arial"/>
                        </a:rPr>
                        <a:t>category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9525">
                      <a:solidFill>
                        <a:srgbClr val="AAAAAA"/>
                      </a:solidFill>
                      <a:prstDash val="solid"/>
                    </a:lnL>
                    <a:lnR w="9525">
                      <a:solidFill>
                        <a:srgbClr val="AAAAAA"/>
                      </a:solidFill>
                      <a:prstDash val="solid"/>
                    </a:lnR>
                    <a:lnT w="9525">
                      <a:solidFill>
                        <a:srgbClr val="AAAAAA"/>
                      </a:solidFill>
                      <a:prstDash val="solid"/>
                    </a:lnT>
                    <a:lnB w="9525">
                      <a:solidFill>
                        <a:srgbClr val="AAAAAA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80" dirty="0">
                          <a:latin typeface="Arial"/>
                          <a:cs typeface="Arial"/>
                        </a:rPr>
                        <a:t>t(4;11)(q21;q23)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9525">
                      <a:solidFill>
                        <a:srgbClr val="AAAAAA"/>
                      </a:solidFill>
                      <a:prstDash val="solid"/>
                    </a:lnL>
                    <a:lnR w="9525">
                      <a:solidFill>
                        <a:srgbClr val="AAAAAA"/>
                      </a:solidFill>
                      <a:prstDash val="solid"/>
                    </a:lnR>
                    <a:lnT w="9525">
                      <a:solidFill>
                        <a:srgbClr val="AAAAAA"/>
                      </a:solidFill>
                      <a:prstDash val="solid"/>
                    </a:lnT>
                    <a:lnB w="9525">
                      <a:solidFill>
                        <a:srgbClr val="AAAAAA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50" dirty="0">
                          <a:latin typeface="Arial"/>
                          <a:cs typeface="Arial"/>
                        </a:rPr>
                        <a:t>Poor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70" dirty="0">
                          <a:latin typeface="Arial"/>
                          <a:cs typeface="Arial"/>
                        </a:rPr>
                        <a:t>prognosis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9525">
                      <a:solidFill>
                        <a:srgbClr val="AAAAAA"/>
                      </a:solidFill>
                      <a:prstDash val="solid"/>
                    </a:lnL>
                    <a:lnR w="9525">
                      <a:solidFill>
                        <a:srgbClr val="AAAAAA"/>
                      </a:solidFill>
                      <a:prstDash val="solid"/>
                    </a:lnR>
                    <a:lnT w="9525">
                      <a:solidFill>
                        <a:srgbClr val="AAAAAA"/>
                      </a:solidFill>
                      <a:prstDash val="solid"/>
                    </a:lnT>
                    <a:lnB w="9525">
                      <a:solidFill>
                        <a:srgbClr val="AAAAAA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75" dirty="0">
                          <a:latin typeface="Arial"/>
                          <a:cs typeface="Arial"/>
                        </a:rPr>
                        <a:t>t(8;14)(q24.1;q32)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9525">
                      <a:solidFill>
                        <a:srgbClr val="AAAAAA"/>
                      </a:solidFill>
                      <a:prstDash val="solid"/>
                    </a:lnL>
                    <a:lnR w="9525">
                      <a:solidFill>
                        <a:srgbClr val="AAAAAA"/>
                      </a:solidFill>
                      <a:prstDash val="solid"/>
                    </a:lnR>
                    <a:lnT w="9525">
                      <a:solidFill>
                        <a:srgbClr val="AAAAAA"/>
                      </a:solidFill>
                      <a:prstDash val="solid"/>
                    </a:lnT>
                    <a:lnB w="9525">
                      <a:solidFill>
                        <a:srgbClr val="AAAAAA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50" dirty="0">
                          <a:latin typeface="Arial"/>
                          <a:cs typeface="Arial"/>
                        </a:rPr>
                        <a:t>Poor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70" dirty="0">
                          <a:latin typeface="Arial"/>
                          <a:cs typeface="Arial"/>
                        </a:rPr>
                        <a:t>prognosis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9525">
                      <a:solidFill>
                        <a:srgbClr val="AAAAAA"/>
                      </a:solidFill>
                      <a:prstDash val="solid"/>
                    </a:lnL>
                    <a:lnR w="9525">
                      <a:solidFill>
                        <a:srgbClr val="AAAAAA"/>
                      </a:solidFill>
                      <a:prstDash val="solid"/>
                    </a:lnR>
                    <a:lnT w="9525">
                      <a:solidFill>
                        <a:srgbClr val="AAAAAA"/>
                      </a:solidFill>
                      <a:prstDash val="solid"/>
                    </a:lnT>
                    <a:lnB w="9525">
                      <a:solidFill>
                        <a:srgbClr val="AAAAAA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60" dirty="0">
                          <a:latin typeface="Arial"/>
                          <a:cs typeface="Arial"/>
                        </a:rPr>
                        <a:t>Complex </a:t>
                      </a:r>
                      <a:r>
                        <a:rPr sz="1800" b="1" spc="-110" dirty="0">
                          <a:latin typeface="Arial"/>
                          <a:cs typeface="Arial"/>
                        </a:rPr>
                        <a:t>karyotype 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(more </a:t>
                      </a:r>
                      <a:r>
                        <a:rPr sz="1800" b="1" spc="-90" dirty="0">
                          <a:latin typeface="Arial"/>
                          <a:cs typeface="Arial"/>
                        </a:rPr>
                        <a:t>than</a:t>
                      </a:r>
                      <a:r>
                        <a:rPr sz="18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four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1800" b="1" spc="-105" dirty="0">
                          <a:latin typeface="Arial"/>
                          <a:cs typeface="Arial"/>
                        </a:rPr>
                        <a:t>abnormalities)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9525">
                      <a:solidFill>
                        <a:srgbClr val="AAAAAA"/>
                      </a:solidFill>
                      <a:prstDash val="solid"/>
                    </a:lnL>
                    <a:lnR w="9525">
                      <a:solidFill>
                        <a:srgbClr val="AAAAAA"/>
                      </a:solidFill>
                      <a:prstDash val="solid"/>
                    </a:lnR>
                    <a:lnT w="9525">
                      <a:solidFill>
                        <a:srgbClr val="AAAAAA"/>
                      </a:solidFill>
                      <a:prstDash val="solid"/>
                    </a:lnT>
                    <a:lnB w="9525">
                      <a:solidFill>
                        <a:srgbClr val="AAAAAA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1325"/>
                        </a:spcBef>
                      </a:pPr>
                      <a:r>
                        <a:rPr sz="1800" b="1" spc="-150" dirty="0">
                          <a:latin typeface="Arial"/>
                          <a:cs typeface="Arial"/>
                        </a:rPr>
                        <a:t>Poor</a:t>
                      </a:r>
                      <a:r>
                        <a:rPr sz="18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70" dirty="0">
                          <a:latin typeface="Arial"/>
                          <a:cs typeface="Arial"/>
                        </a:rPr>
                        <a:t>prognosis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68275" marB="0">
                    <a:lnL w="9525">
                      <a:solidFill>
                        <a:srgbClr val="AAAAAA"/>
                      </a:solidFill>
                      <a:prstDash val="solid"/>
                    </a:lnL>
                    <a:lnR w="9525">
                      <a:solidFill>
                        <a:srgbClr val="AAAAAA"/>
                      </a:solidFill>
                      <a:prstDash val="solid"/>
                    </a:lnR>
                    <a:lnT w="9525">
                      <a:solidFill>
                        <a:srgbClr val="AAAAAA"/>
                      </a:solidFill>
                      <a:prstDash val="solid"/>
                    </a:lnT>
                    <a:lnB w="9525">
                      <a:solidFill>
                        <a:srgbClr val="AAAAAA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180" dirty="0">
                          <a:latin typeface="Arial"/>
                          <a:cs typeface="Arial"/>
                        </a:rPr>
                        <a:t>Low </a:t>
                      </a:r>
                      <a:r>
                        <a:rPr sz="1800" b="1" spc="-125" dirty="0">
                          <a:latin typeface="Arial"/>
                          <a:cs typeface="Arial"/>
                        </a:rPr>
                        <a:t>hypodiploidy </a:t>
                      </a:r>
                      <a:r>
                        <a:rPr sz="1800" b="1" spc="-100" dirty="0">
                          <a:latin typeface="Arial"/>
                          <a:cs typeface="Arial"/>
                        </a:rPr>
                        <a:t>or near</a:t>
                      </a:r>
                      <a:r>
                        <a:rPr sz="18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85" dirty="0">
                          <a:latin typeface="Arial"/>
                          <a:cs typeface="Arial"/>
                        </a:rPr>
                        <a:t>triploidy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9525">
                      <a:solidFill>
                        <a:srgbClr val="AAAAAA"/>
                      </a:solidFill>
                      <a:prstDash val="solid"/>
                    </a:lnL>
                    <a:lnR w="9525">
                      <a:solidFill>
                        <a:srgbClr val="AAAAAA"/>
                      </a:solidFill>
                      <a:prstDash val="solid"/>
                    </a:lnR>
                    <a:lnT w="9525">
                      <a:solidFill>
                        <a:srgbClr val="AAAAAA"/>
                      </a:solidFill>
                      <a:prstDash val="solid"/>
                    </a:lnT>
                    <a:lnB w="9525">
                      <a:solidFill>
                        <a:srgbClr val="AAAAAA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150" dirty="0">
                          <a:latin typeface="Arial"/>
                          <a:cs typeface="Arial"/>
                        </a:rPr>
                        <a:t>Poor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70" dirty="0">
                          <a:latin typeface="Arial"/>
                          <a:cs typeface="Arial"/>
                        </a:rPr>
                        <a:t>prognosis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9525">
                      <a:solidFill>
                        <a:srgbClr val="AAAAAA"/>
                      </a:solidFill>
                      <a:prstDash val="solid"/>
                    </a:lnL>
                    <a:lnR w="9525">
                      <a:solidFill>
                        <a:srgbClr val="AAAAAA"/>
                      </a:solidFill>
                      <a:prstDash val="solid"/>
                    </a:lnR>
                    <a:lnT w="9525">
                      <a:solidFill>
                        <a:srgbClr val="AAAAAA"/>
                      </a:solidFill>
                      <a:prstDash val="solid"/>
                    </a:lnT>
                    <a:lnB w="9525">
                      <a:solidFill>
                        <a:srgbClr val="AAAAAA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155" dirty="0">
                          <a:latin typeface="Arial"/>
                          <a:cs typeface="Arial"/>
                        </a:rPr>
                        <a:t>High </a:t>
                      </a:r>
                      <a:r>
                        <a:rPr sz="1800" b="1" spc="-120" dirty="0">
                          <a:latin typeface="Arial"/>
                          <a:cs typeface="Arial"/>
                        </a:rPr>
                        <a:t>hyperdiploidy </a:t>
                      </a:r>
                      <a:r>
                        <a:rPr sz="1800" b="1" spc="-130" dirty="0">
                          <a:latin typeface="Arial"/>
                          <a:cs typeface="Arial"/>
                        </a:rPr>
                        <a:t>(specifically, </a:t>
                      </a:r>
                      <a:r>
                        <a:rPr sz="1800" b="1" spc="-120" dirty="0">
                          <a:latin typeface="Arial"/>
                          <a:cs typeface="Arial"/>
                        </a:rPr>
                        <a:t>trisomy </a:t>
                      </a:r>
                      <a:r>
                        <a:rPr sz="1800" b="1" spc="-65" dirty="0">
                          <a:latin typeface="Arial"/>
                          <a:cs typeface="Arial"/>
                        </a:rPr>
                        <a:t>4,</a:t>
                      </a:r>
                      <a:r>
                        <a:rPr sz="18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75" dirty="0">
                          <a:latin typeface="Arial"/>
                          <a:cs typeface="Arial"/>
                        </a:rPr>
                        <a:t>10,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1800" b="1" spc="-80" dirty="0">
                          <a:latin typeface="Arial"/>
                          <a:cs typeface="Arial"/>
                        </a:rPr>
                        <a:t>17)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9525">
                      <a:solidFill>
                        <a:srgbClr val="AAAAAA"/>
                      </a:solidFill>
                      <a:prstDash val="solid"/>
                    </a:lnL>
                    <a:lnR w="9525">
                      <a:solidFill>
                        <a:srgbClr val="AAAAAA"/>
                      </a:solidFill>
                      <a:prstDash val="solid"/>
                    </a:lnR>
                    <a:lnT w="9525">
                      <a:solidFill>
                        <a:srgbClr val="AAAAAA"/>
                      </a:solidFill>
                      <a:prstDash val="solid"/>
                    </a:lnT>
                    <a:lnB w="9525">
                      <a:solidFill>
                        <a:srgbClr val="AAAAAA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sz="1800" b="1" spc="-165" dirty="0">
                          <a:latin typeface="Arial"/>
                          <a:cs typeface="Arial"/>
                        </a:rPr>
                        <a:t>Good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70" dirty="0">
                          <a:latin typeface="Arial"/>
                          <a:cs typeface="Arial"/>
                        </a:rPr>
                        <a:t>prognosis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68910" marB="0">
                    <a:lnL w="9525">
                      <a:solidFill>
                        <a:srgbClr val="AAAAAA"/>
                      </a:solidFill>
                      <a:prstDash val="solid"/>
                    </a:lnL>
                    <a:lnR w="9525">
                      <a:solidFill>
                        <a:srgbClr val="AAAAAA"/>
                      </a:solidFill>
                      <a:prstDash val="solid"/>
                    </a:lnR>
                    <a:lnT w="9525">
                      <a:solidFill>
                        <a:srgbClr val="AAAAAA"/>
                      </a:solidFill>
                      <a:prstDash val="solid"/>
                    </a:lnT>
                    <a:lnB w="9525">
                      <a:solidFill>
                        <a:srgbClr val="AAAAAA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85" dirty="0">
                          <a:latin typeface="Arial"/>
                          <a:cs typeface="Arial"/>
                        </a:rPr>
                        <a:t>del(9p)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9525">
                      <a:solidFill>
                        <a:srgbClr val="AAAAAA"/>
                      </a:solidFill>
                      <a:prstDash val="solid"/>
                    </a:lnL>
                    <a:lnR w="9525">
                      <a:solidFill>
                        <a:srgbClr val="AAAAAA"/>
                      </a:solidFill>
                      <a:prstDash val="solid"/>
                    </a:lnR>
                    <a:lnT w="9525">
                      <a:solidFill>
                        <a:srgbClr val="AAAAAA"/>
                      </a:solidFill>
                      <a:prstDash val="solid"/>
                    </a:lnT>
                    <a:lnB w="9525">
                      <a:solidFill>
                        <a:srgbClr val="AAAAAA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165" dirty="0">
                          <a:latin typeface="Arial"/>
                          <a:cs typeface="Arial"/>
                        </a:rPr>
                        <a:t>Good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70" dirty="0">
                          <a:latin typeface="Arial"/>
                          <a:cs typeface="Arial"/>
                        </a:rPr>
                        <a:t>prognosis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9525">
                      <a:solidFill>
                        <a:srgbClr val="AAAAAA"/>
                      </a:solidFill>
                      <a:prstDash val="solid"/>
                    </a:lnL>
                    <a:lnR w="9525">
                      <a:solidFill>
                        <a:srgbClr val="AAAAAA"/>
                      </a:solidFill>
                      <a:prstDash val="solid"/>
                    </a:lnR>
                    <a:lnT w="9525">
                      <a:solidFill>
                        <a:srgbClr val="AAAAAA"/>
                      </a:solidFill>
                      <a:prstDash val="solid"/>
                    </a:lnT>
                    <a:lnB w="9525">
                      <a:solidFill>
                        <a:srgbClr val="AAAAAA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8885" y="461899"/>
            <a:ext cx="412622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254" dirty="0">
                <a:latin typeface="Arial"/>
                <a:cs typeface="Arial"/>
              </a:rPr>
              <a:t>Treatment </a:t>
            </a:r>
            <a:r>
              <a:rPr sz="4400" b="1" spc="-200" dirty="0">
                <a:latin typeface="Arial"/>
                <a:cs typeface="Arial"/>
              </a:rPr>
              <a:t>of</a:t>
            </a:r>
            <a:r>
              <a:rPr sz="4400" b="1" spc="-275" dirty="0">
                <a:latin typeface="Arial"/>
                <a:cs typeface="Arial"/>
              </a:rPr>
              <a:t> </a:t>
            </a:r>
            <a:r>
              <a:rPr sz="4400" b="1" spc="-630" dirty="0">
                <a:latin typeface="Arial"/>
                <a:cs typeface="Arial"/>
              </a:rPr>
              <a:t>ALL</a:t>
            </a:r>
            <a:r>
              <a:rPr sz="4400" spc="-630" dirty="0"/>
              <a:t>: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202609"/>
            <a:ext cx="8438515" cy="477456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90" dirty="0">
                <a:latin typeface="Arial"/>
                <a:cs typeface="Arial"/>
              </a:rPr>
              <a:t>Induction </a:t>
            </a:r>
            <a:r>
              <a:rPr sz="3200" b="1" spc="-270" dirty="0">
                <a:latin typeface="Arial"/>
                <a:cs typeface="Arial"/>
              </a:rPr>
              <a:t>phase </a:t>
            </a:r>
            <a:r>
              <a:rPr sz="3200" b="1" spc="-35" dirty="0">
                <a:latin typeface="Arial"/>
                <a:cs typeface="Arial"/>
              </a:rPr>
              <a:t>I </a:t>
            </a:r>
            <a:r>
              <a:rPr sz="3200" b="1" spc="-114" dirty="0">
                <a:latin typeface="Arial"/>
                <a:cs typeface="Arial"/>
              </a:rPr>
              <a:t>(4</a:t>
            </a:r>
            <a:r>
              <a:rPr sz="3200" b="1" spc="-240" dirty="0">
                <a:latin typeface="Arial"/>
                <a:cs typeface="Arial"/>
              </a:rPr>
              <a:t> </a:t>
            </a:r>
            <a:r>
              <a:rPr sz="3200" b="1" spc="-220" dirty="0">
                <a:latin typeface="Arial"/>
                <a:cs typeface="Arial"/>
              </a:rPr>
              <a:t>weeks)</a:t>
            </a:r>
            <a:endParaRPr sz="32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9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275" dirty="0">
                <a:latin typeface="DejaVu Sans"/>
                <a:cs typeface="DejaVu Sans"/>
              </a:rPr>
              <a:t>Prednisone, </a:t>
            </a:r>
            <a:r>
              <a:rPr sz="2800" spc="-260" dirty="0">
                <a:latin typeface="DejaVu Sans"/>
                <a:cs typeface="DejaVu Sans"/>
              </a:rPr>
              <a:t>vincristine, </a:t>
            </a:r>
            <a:r>
              <a:rPr sz="2800" spc="-270" dirty="0">
                <a:latin typeface="DejaVu Sans"/>
                <a:cs typeface="DejaVu Sans"/>
              </a:rPr>
              <a:t>daunorubicin,</a:t>
            </a:r>
            <a:r>
              <a:rPr sz="2800" spc="-140" dirty="0">
                <a:latin typeface="DejaVu Sans"/>
                <a:cs typeface="DejaVu Sans"/>
              </a:rPr>
              <a:t> </a:t>
            </a:r>
            <a:r>
              <a:rPr sz="2800" spc="-325" dirty="0">
                <a:latin typeface="DejaVu Sans"/>
                <a:cs typeface="DejaVu Sans"/>
              </a:rPr>
              <a:t>L-asparaginase</a:t>
            </a:r>
            <a:endParaRPr sz="2800">
              <a:latin typeface="DejaVu Sans"/>
              <a:cs typeface="DejaVu Sans"/>
            </a:endParaRPr>
          </a:p>
          <a:p>
            <a:pPr marL="756285" marR="328930" lvl="1" indent="-28638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265" dirty="0">
                <a:latin typeface="DejaVu Sans"/>
                <a:cs typeface="DejaVu Sans"/>
              </a:rPr>
              <a:t>No </a:t>
            </a:r>
            <a:r>
              <a:rPr sz="2800" spc="-254" dirty="0">
                <a:latin typeface="DejaVu Sans"/>
                <a:cs typeface="DejaVu Sans"/>
              </a:rPr>
              <a:t>benefit </a:t>
            </a:r>
            <a:r>
              <a:rPr sz="2800" spc="-215" dirty="0">
                <a:latin typeface="DejaVu Sans"/>
                <a:cs typeface="DejaVu Sans"/>
              </a:rPr>
              <a:t>to </a:t>
            </a:r>
            <a:r>
              <a:rPr sz="2800" spc="-325" dirty="0">
                <a:latin typeface="DejaVu Sans"/>
                <a:cs typeface="DejaVu Sans"/>
              </a:rPr>
              <a:t>adding </a:t>
            </a:r>
            <a:r>
              <a:rPr sz="2800" spc="-310" dirty="0">
                <a:latin typeface="DejaVu Sans"/>
                <a:cs typeface="DejaVu Sans"/>
              </a:rPr>
              <a:t>cyclophosphamide, </a:t>
            </a:r>
            <a:r>
              <a:rPr sz="2800" spc="-295" dirty="0">
                <a:latin typeface="DejaVu Sans"/>
                <a:cs typeface="DejaVu Sans"/>
              </a:rPr>
              <a:t>high-dose  cytarabine, </a:t>
            </a:r>
            <a:r>
              <a:rPr sz="2800" spc="-210" dirty="0">
                <a:latin typeface="DejaVu Sans"/>
                <a:cs typeface="DejaVu Sans"/>
              </a:rPr>
              <a:t>or </a:t>
            </a:r>
            <a:r>
              <a:rPr sz="2800" spc="-295" dirty="0">
                <a:latin typeface="DejaVu Sans"/>
                <a:cs typeface="DejaVu Sans"/>
              </a:rPr>
              <a:t>high-dose</a:t>
            </a:r>
            <a:r>
              <a:rPr sz="2800" spc="-204" dirty="0">
                <a:latin typeface="DejaVu Sans"/>
                <a:cs typeface="DejaVu Sans"/>
              </a:rPr>
              <a:t> </a:t>
            </a:r>
            <a:r>
              <a:rPr sz="2800" spc="-300" dirty="0">
                <a:latin typeface="DejaVu Sans"/>
                <a:cs typeface="DejaVu Sans"/>
              </a:rPr>
              <a:t>anthracycline</a:t>
            </a:r>
            <a:endParaRPr sz="28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7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95" dirty="0">
                <a:latin typeface="Arial"/>
                <a:cs typeface="Arial"/>
              </a:rPr>
              <a:t>Induction </a:t>
            </a:r>
            <a:r>
              <a:rPr sz="3200" b="1" spc="-270" dirty="0">
                <a:latin typeface="Arial"/>
                <a:cs typeface="Arial"/>
              </a:rPr>
              <a:t>phase </a:t>
            </a:r>
            <a:r>
              <a:rPr sz="3200" b="1" spc="-35" dirty="0">
                <a:latin typeface="Arial"/>
                <a:cs typeface="Arial"/>
              </a:rPr>
              <a:t>II </a:t>
            </a:r>
            <a:r>
              <a:rPr sz="3200" b="1" spc="-114" dirty="0">
                <a:latin typeface="Arial"/>
                <a:cs typeface="Arial"/>
              </a:rPr>
              <a:t>(4</a:t>
            </a:r>
            <a:r>
              <a:rPr sz="3200" b="1" spc="-229" dirty="0">
                <a:latin typeface="Arial"/>
                <a:cs typeface="Arial"/>
              </a:rPr>
              <a:t> </a:t>
            </a:r>
            <a:r>
              <a:rPr sz="3200" b="1" spc="-220" dirty="0">
                <a:latin typeface="Arial"/>
                <a:cs typeface="Arial"/>
              </a:rPr>
              <a:t>weeks)</a:t>
            </a:r>
            <a:endParaRPr sz="32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9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315" dirty="0">
                <a:latin typeface="DejaVu Sans"/>
                <a:cs typeface="DejaVu Sans"/>
              </a:rPr>
              <a:t>Cyclophosphamide, </a:t>
            </a:r>
            <a:r>
              <a:rPr sz="2800" spc="-295" dirty="0">
                <a:latin typeface="DejaVu Sans"/>
                <a:cs typeface="DejaVu Sans"/>
              </a:rPr>
              <a:t>cytarabine,</a:t>
            </a:r>
            <a:r>
              <a:rPr sz="2800" spc="-120" dirty="0">
                <a:latin typeface="DejaVu Sans"/>
                <a:cs typeface="DejaVu Sans"/>
              </a:rPr>
              <a:t> </a:t>
            </a:r>
            <a:r>
              <a:rPr sz="2800" spc="-295" dirty="0">
                <a:latin typeface="DejaVu Sans"/>
                <a:cs typeface="DejaVu Sans"/>
              </a:rPr>
              <a:t>6-mercaptopurine</a:t>
            </a:r>
            <a:endParaRPr sz="28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35" dirty="0">
                <a:latin typeface="Arial"/>
                <a:cs typeface="Arial"/>
              </a:rPr>
              <a:t>Consolidation</a:t>
            </a:r>
            <a:endParaRPr sz="32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8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295" dirty="0">
                <a:latin typeface="DejaVu Sans"/>
                <a:cs typeface="DejaVu Sans"/>
              </a:rPr>
              <a:t>4-7 </a:t>
            </a:r>
            <a:r>
              <a:rPr sz="2800" spc="-330" dirty="0">
                <a:latin typeface="DejaVu Sans"/>
                <a:cs typeface="DejaVu Sans"/>
              </a:rPr>
              <a:t>cycles </a:t>
            </a:r>
            <a:r>
              <a:rPr sz="2800" spc="-190" dirty="0">
                <a:latin typeface="DejaVu Sans"/>
                <a:cs typeface="DejaVu Sans"/>
              </a:rPr>
              <a:t>of </a:t>
            </a:r>
            <a:r>
              <a:rPr sz="2800" spc="-290" dirty="0">
                <a:latin typeface="DejaVu Sans"/>
                <a:cs typeface="DejaVu Sans"/>
              </a:rPr>
              <a:t>intensive </a:t>
            </a:r>
            <a:r>
              <a:rPr sz="2800" spc="-295" dirty="0">
                <a:latin typeface="DejaVu Sans"/>
                <a:cs typeface="DejaVu Sans"/>
              </a:rPr>
              <a:t>multiagent</a:t>
            </a:r>
            <a:r>
              <a:rPr sz="2800" spc="-135" dirty="0">
                <a:latin typeface="DejaVu Sans"/>
                <a:cs typeface="DejaVu Sans"/>
              </a:rPr>
              <a:t> </a:t>
            </a:r>
            <a:r>
              <a:rPr sz="2800" spc="-325" dirty="0">
                <a:latin typeface="DejaVu Sans"/>
                <a:cs typeface="DejaVu Sans"/>
              </a:rPr>
              <a:t>chemotherapy</a:t>
            </a:r>
            <a:endParaRPr sz="28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350" dirty="0">
                <a:latin typeface="DejaVu Sans"/>
                <a:cs typeface="DejaVu Sans"/>
              </a:rPr>
              <a:t>Delayed</a:t>
            </a:r>
            <a:r>
              <a:rPr sz="2800" spc="-250" dirty="0">
                <a:latin typeface="DejaVu Sans"/>
                <a:cs typeface="DejaVu Sans"/>
              </a:rPr>
              <a:t> </a:t>
            </a:r>
            <a:r>
              <a:rPr sz="2800" spc="-260" dirty="0">
                <a:latin typeface="DejaVu Sans"/>
                <a:cs typeface="DejaVu Sans"/>
              </a:rPr>
              <a:t>reinduction</a:t>
            </a:r>
            <a:endParaRPr sz="28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9754" y="222249"/>
            <a:ext cx="73831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15" dirty="0">
                <a:solidFill>
                  <a:srgbClr val="FFFF00"/>
                </a:solidFill>
              </a:rPr>
              <a:t>Central </a:t>
            </a:r>
            <a:r>
              <a:rPr spc="-434" dirty="0">
                <a:solidFill>
                  <a:srgbClr val="FFFF00"/>
                </a:solidFill>
              </a:rPr>
              <a:t>Nervous </a:t>
            </a:r>
            <a:r>
              <a:rPr spc="-565" dirty="0">
                <a:solidFill>
                  <a:srgbClr val="FFFF00"/>
                </a:solidFill>
              </a:rPr>
              <a:t>System</a:t>
            </a:r>
            <a:r>
              <a:rPr spc="-270" dirty="0">
                <a:solidFill>
                  <a:srgbClr val="FFFF00"/>
                </a:solidFill>
              </a:rPr>
              <a:t> </a:t>
            </a:r>
            <a:r>
              <a:rPr spc="-425" dirty="0">
                <a:solidFill>
                  <a:srgbClr val="FFFF00"/>
                </a:solidFill>
              </a:rPr>
              <a:t>Prophylaxis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796797"/>
            <a:ext cx="8883650" cy="596074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marR="306705" indent="-342900">
              <a:lnSpc>
                <a:spcPct val="9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415" dirty="0">
                <a:latin typeface="DejaVu Sans"/>
                <a:cs typeface="DejaVu Sans"/>
              </a:rPr>
              <a:t>Less </a:t>
            </a:r>
            <a:r>
              <a:rPr sz="3200" spc="-325" dirty="0">
                <a:latin typeface="DejaVu Sans"/>
                <a:cs typeface="DejaVu Sans"/>
              </a:rPr>
              <a:t>than </a:t>
            </a:r>
            <a:r>
              <a:rPr sz="3200" spc="-530" dirty="0">
                <a:latin typeface="DejaVu Sans"/>
                <a:cs typeface="DejaVu Sans"/>
              </a:rPr>
              <a:t>10% </a:t>
            </a:r>
            <a:r>
              <a:rPr sz="3200" spc="-210" dirty="0">
                <a:latin typeface="DejaVu Sans"/>
                <a:cs typeface="DejaVu Sans"/>
              </a:rPr>
              <a:t>of </a:t>
            </a:r>
            <a:r>
              <a:rPr sz="3200" spc="-409" dirty="0">
                <a:latin typeface="DejaVu Sans"/>
                <a:cs typeface="DejaVu Sans"/>
              </a:rPr>
              <a:t>ALL </a:t>
            </a:r>
            <a:r>
              <a:rPr sz="3200" spc="-345" dirty="0">
                <a:latin typeface="DejaVu Sans"/>
                <a:cs typeface="DejaVu Sans"/>
              </a:rPr>
              <a:t>presents </a:t>
            </a:r>
            <a:r>
              <a:rPr sz="3200" spc="-260" dirty="0">
                <a:latin typeface="DejaVu Sans"/>
                <a:cs typeface="DejaVu Sans"/>
              </a:rPr>
              <a:t>with </a:t>
            </a:r>
            <a:r>
              <a:rPr sz="3200" spc="-480" dirty="0">
                <a:latin typeface="DejaVu Sans"/>
                <a:cs typeface="DejaVu Sans"/>
              </a:rPr>
              <a:t>CNS  </a:t>
            </a:r>
            <a:r>
              <a:rPr sz="3200" spc="-350" dirty="0">
                <a:latin typeface="DejaVu Sans"/>
                <a:cs typeface="DejaVu Sans"/>
              </a:rPr>
              <a:t>involvement </a:t>
            </a:r>
            <a:r>
              <a:rPr sz="3200" spc="-370" dirty="0">
                <a:latin typeface="DejaVu Sans"/>
                <a:cs typeface="DejaVu Sans"/>
              </a:rPr>
              <a:t>however, </a:t>
            </a:r>
            <a:r>
              <a:rPr sz="3200" spc="-254" dirty="0">
                <a:latin typeface="DejaVu Sans"/>
                <a:cs typeface="DejaVu Sans"/>
              </a:rPr>
              <a:t>with </a:t>
            </a:r>
            <a:r>
              <a:rPr sz="3200" spc="-310" dirty="0">
                <a:latin typeface="DejaVu Sans"/>
                <a:cs typeface="DejaVu Sans"/>
              </a:rPr>
              <a:t>no </a:t>
            </a:r>
            <a:r>
              <a:rPr sz="3200" spc="-475" dirty="0">
                <a:latin typeface="DejaVu Sans"/>
                <a:cs typeface="DejaVu Sans"/>
              </a:rPr>
              <a:t>CNS </a:t>
            </a:r>
            <a:r>
              <a:rPr sz="3200" spc="-345" dirty="0">
                <a:latin typeface="DejaVu Sans"/>
                <a:cs typeface="DejaVu Sans"/>
              </a:rPr>
              <a:t>prophylaxis </a:t>
            </a:r>
            <a:r>
              <a:rPr sz="3200" dirty="0">
                <a:latin typeface="Wingdings"/>
                <a:cs typeface="Wingdings"/>
              </a:rPr>
              <a:t></a:t>
            </a: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spc="-480" dirty="0">
                <a:latin typeface="DejaVu Sans"/>
                <a:cs typeface="DejaVu Sans"/>
              </a:rPr>
              <a:t>CNS </a:t>
            </a:r>
            <a:r>
              <a:rPr sz="3200" spc="-340" dirty="0">
                <a:latin typeface="DejaVu Sans"/>
                <a:cs typeface="DejaVu Sans"/>
              </a:rPr>
              <a:t>relapse </a:t>
            </a:r>
            <a:r>
              <a:rPr sz="3200" spc="-405" dirty="0">
                <a:latin typeface="DejaVu Sans"/>
                <a:cs typeface="DejaVu Sans"/>
              </a:rPr>
              <a:t>can </a:t>
            </a:r>
            <a:r>
              <a:rPr sz="3200" spc="-330" dirty="0">
                <a:latin typeface="DejaVu Sans"/>
                <a:cs typeface="DejaVu Sans"/>
              </a:rPr>
              <a:t>occur </a:t>
            </a:r>
            <a:r>
              <a:rPr sz="3200" spc="-250" dirty="0">
                <a:latin typeface="DejaVu Sans"/>
                <a:cs typeface="DejaVu Sans"/>
              </a:rPr>
              <a:t>in </a:t>
            </a:r>
            <a:r>
              <a:rPr sz="3200" spc="-535" dirty="0">
                <a:latin typeface="DejaVu Sans"/>
                <a:cs typeface="DejaVu Sans"/>
              </a:rPr>
              <a:t>60% </a:t>
            </a:r>
            <a:r>
              <a:rPr sz="3200" spc="-210" dirty="0">
                <a:latin typeface="DejaVu Sans"/>
                <a:cs typeface="DejaVu Sans"/>
              </a:rPr>
              <a:t>of</a:t>
            </a:r>
            <a:r>
              <a:rPr sz="3200" spc="-765" dirty="0">
                <a:latin typeface="DejaVu Sans"/>
                <a:cs typeface="DejaVu Sans"/>
              </a:rPr>
              <a:t> </a:t>
            </a:r>
            <a:r>
              <a:rPr sz="3200" spc="-300" dirty="0">
                <a:latin typeface="DejaVu Sans"/>
                <a:cs typeface="DejaVu Sans"/>
              </a:rPr>
              <a:t>patients.</a:t>
            </a:r>
            <a:endParaRPr sz="3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65" dirty="0">
                <a:latin typeface="DejaVu Sans"/>
                <a:cs typeface="DejaVu Sans"/>
              </a:rPr>
              <a:t>Risk </a:t>
            </a:r>
            <a:r>
              <a:rPr sz="3200" spc="-320" dirty="0">
                <a:latin typeface="DejaVu Sans"/>
                <a:cs typeface="DejaVu Sans"/>
              </a:rPr>
              <a:t>factors </a:t>
            </a:r>
            <a:r>
              <a:rPr sz="3200" spc="-235" dirty="0">
                <a:latin typeface="DejaVu Sans"/>
                <a:cs typeface="DejaVu Sans"/>
              </a:rPr>
              <a:t>for </a:t>
            </a:r>
            <a:r>
              <a:rPr sz="3200" spc="-480" dirty="0">
                <a:latin typeface="DejaVu Sans"/>
                <a:cs typeface="DejaVu Sans"/>
              </a:rPr>
              <a:t>CNS </a:t>
            </a:r>
            <a:r>
              <a:rPr sz="3200" spc="-350" dirty="0">
                <a:latin typeface="DejaVu Sans"/>
                <a:cs typeface="DejaVu Sans"/>
              </a:rPr>
              <a:t>involvement </a:t>
            </a:r>
            <a:r>
              <a:rPr sz="3200" spc="-250" dirty="0">
                <a:latin typeface="DejaVu Sans"/>
                <a:cs typeface="DejaVu Sans"/>
              </a:rPr>
              <a:t>in</a:t>
            </a:r>
            <a:r>
              <a:rPr sz="3200" spc="-560" dirty="0">
                <a:latin typeface="DejaVu Sans"/>
                <a:cs typeface="DejaVu Sans"/>
              </a:rPr>
              <a:t> </a:t>
            </a:r>
            <a:r>
              <a:rPr sz="3200" spc="-315" dirty="0">
                <a:latin typeface="DejaVu Sans"/>
                <a:cs typeface="DejaVu Sans"/>
              </a:rPr>
              <a:t>adults</a:t>
            </a:r>
            <a:endParaRPr sz="3200">
              <a:latin typeface="DejaVu Sans"/>
              <a:cs typeface="DejaVu Sans"/>
            </a:endParaRPr>
          </a:p>
          <a:p>
            <a:pPr marL="1292860" lvl="1" indent="-228600">
              <a:lnSpc>
                <a:spcPct val="100000"/>
              </a:lnSpc>
              <a:spcBef>
                <a:spcPts val="310"/>
              </a:spcBef>
              <a:buClr>
                <a:srgbClr val="8063A1"/>
              </a:buClr>
              <a:buFont typeface="Arial"/>
              <a:buChar char="–"/>
              <a:tabLst>
                <a:tab pos="1293495" algn="l"/>
              </a:tabLst>
            </a:pPr>
            <a:r>
              <a:rPr sz="2000" spc="-229" dirty="0">
                <a:latin typeface="DejaVu Sans"/>
                <a:cs typeface="DejaVu Sans"/>
              </a:rPr>
              <a:t>mature </a:t>
            </a:r>
            <a:r>
              <a:rPr sz="2000" spc="-180" dirty="0">
                <a:latin typeface="DejaVu Sans"/>
                <a:cs typeface="DejaVu Sans"/>
              </a:rPr>
              <a:t>B-cell</a:t>
            </a:r>
            <a:r>
              <a:rPr sz="2000" spc="-130" dirty="0">
                <a:latin typeface="DejaVu Sans"/>
                <a:cs typeface="DejaVu Sans"/>
              </a:rPr>
              <a:t> </a:t>
            </a:r>
            <a:r>
              <a:rPr sz="2000" spc="-254" dirty="0">
                <a:latin typeface="DejaVu Sans"/>
                <a:cs typeface="DejaVu Sans"/>
              </a:rPr>
              <a:t>ALL</a:t>
            </a:r>
            <a:endParaRPr sz="2000">
              <a:latin typeface="DejaVu Sans"/>
              <a:cs typeface="DejaVu Sans"/>
            </a:endParaRPr>
          </a:p>
          <a:p>
            <a:pPr marL="1292860" lvl="1" indent="-228600">
              <a:lnSpc>
                <a:spcPct val="100000"/>
              </a:lnSpc>
              <a:spcBef>
                <a:spcPts val="240"/>
              </a:spcBef>
              <a:buClr>
                <a:srgbClr val="8063A1"/>
              </a:buClr>
              <a:buFont typeface="Arial"/>
              <a:buChar char="–"/>
              <a:tabLst>
                <a:tab pos="1293495" algn="l"/>
              </a:tabLst>
            </a:pPr>
            <a:r>
              <a:rPr sz="2000" spc="-220" dirty="0">
                <a:latin typeface="DejaVu Sans"/>
                <a:cs typeface="DejaVu Sans"/>
              </a:rPr>
              <a:t>high </a:t>
            </a:r>
            <a:r>
              <a:rPr sz="2000" spc="-245" dirty="0">
                <a:latin typeface="DejaVu Sans"/>
                <a:cs typeface="DejaVu Sans"/>
              </a:rPr>
              <a:t>serum </a:t>
            </a:r>
            <a:r>
              <a:rPr sz="2000" spc="-204" dirty="0">
                <a:latin typeface="DejaVu Sans"/>
                <a:cs typeface="DejaVu Sans"/>
              </a:rPr>
              <a:t>lactate </a:t>
            </a:r>
            <a:r>
              <a:rPr sz="2000" spc="-240" dirty="0">
                <a:latin typeface="DejaVu Sans"/>
                <a:cs typeface="DejaVu Sans"/>
              </a:rPr>
              <a:t>dehydrogenase </a:t>
            </a:r>
            <a:r>
              <a:rPr sz="2000" spc="-210" dirty="0">
                <a:latin typeface="DejaVu Sans"/>
                <a:cs typeface="DejaVu Sans"/>
              </a:rPr>
              <a:t>levels </a:t>
            </a:r>
            <a:r>
              <a:rPr sz="2000" spc="-680" dirty="0">
                <a:latin typeface="DejaVu Sans"/>
                <a:cs typeface="DejaVu Sans"/>
              </a:rPr>
              <a:t>&gt;</a:t>
            </a:r>
            <a:r>
              <a:rPr sz="2000" spc="-190" dirty="0">
                <a:latin typeface="DejaVu Sans"/>
                <a:cs typeface="DejaVu Sans"/>
              </a:rPr>
              <a:t> </a:t>
            </a:r>
            <a:r>
              <a:rPr sz="2000" spc="-260" dirty="0">
                <a:latin typeface="DejaVu Sans"/>
                <a:cs typeface="DejaVu Sans"/>
              </a:rPr>
              <a:t>600</a:t>
            </a:r>
            <a:r>
              <a:rPr sz="2000" spc="45" dirty="0">
                <a:latin typeface="DejaVu Sans"/>
                <a:cs typeface="DejaVu Sans"/>
              </a:rPr>
              <a:t> </a:t>
            </a:r>
            <a:r>
              <a:rPr sz="2000" spc="-135" dirty="0">
                <a:latin typeface="DejaVu Sans"/>
                <a:cs typeface="DejaVu Sans"/>
              </a:rPr>
              <a:t>U/L)</a:t>
            </a:r>
            <a:endParaRPr sz="2000">
              <a:latin typeface="DejaVu Sans"/>
              <a:cs typeface="DejaVu Sans"/>
            </a:endParaRPr>
          </a:p>
          <a:p>
            <a:pPr marL="1292860" lvl="1" indent="-228600">
              <a:lnSpc>
                <a:spcPts val="2280"/>
              </a:lnSpc>
              <a:spcBef>
                <a:spcPts val="240"/>
              </a:spcBef>
              <a:buClr>
                <a:srgbClr val="8063A1"/>
              </a:buClr>
              <a:buFont typeface="Arial"/>
              <a:buChar char="–"/>
              <a:tabLst>
                <a:tab pos="1293495" algn="l"/>
              </a:tabLst>
            </a:pPr>
            <a:r>
              <a:rPr sz="2000" spc="-229" dirty="0">
                <a:latin typeface="DejaVu Sans"/>
                <a:cs typeface="DejaVu Sans"/>
              </a:rPr>
              <a:t>presence </a:t>
            </a:r>
            <a:r>
              <a:rPr sz="2000" spc="-135" dirty="0">
                <a:latin typeface="DejaVu Sans"/>
                <a:cs typeface="DejaVu Sans"/>
              </a:rPr>
              <a:t>of </a:t>
            </a:r>
            <a:r>
              <a:rPr sz="2000" spc="-265" dirty="0">
                <a:latin typeface="DejaVu Sans"/>
                <a:cs typeface="DejaVu Sans"/>
              </a:rPr>
              <a:t>a </a:t>
            </a:r>
            <a:r>
              <a:rPr sz="2000" spc="-220" dirty="0">
                <a:latin typeface="DejaVu Sans"/>
                <a:cs typeface="DejaVu Sans"/>
              </a:rPr>
              <a:t>high </a:t>
            </a:r>
            <a:r>
              <a:rPr sz="2000" spc="-185" dirty="0">
                <a:latin typeface="DejaVu Sans"/>
                <a:cs typeface="DejaVu Sans"/>
              </a:rPr>
              <a:t>proliferative </a:t>
            </a:r>
            <a:r>
              <a:rPr sz="2000" spc="-225" dirty="0">
                <a:latin typeface="DejaVu Sans"/>
                <a:cs typeface="DejaVu Sans"/>
              </a:rPr>
              <a:t>index </a:t>
            </a:r>
            <a:r>
              <a:rPr sz="2000" spc="-204" dirty="0">
                <a:latin typeface="DejaVu Sans"/>
                <a:cs typeface="DejaVu Sans"/>
              </a:rPr>
              <a:t>at </a:t>
            </a:r>
            <a:r>
              <a:rPr sz="2000" spc="-220" dirty="0">
                <a:latin typeface="DejaVu Sans"/>
                <a:cs typeface="DejaVu Sans"/>
              </a:rPr>
              <a:t>diagnosis </a:t>
            </a:r>
            <a:r>
              <a:rPr sz="2000" spc="-175" dirty="0">
                <a:latin typeface="DejaVu Sans"/>
                <a:cs typeface="DejaVu Sans"/>
              </a:rPr>
              <a:t>( </a:t>
            </a:r>
            <a:r>
              <a:rPr sz="2000" spc="-415" dirty="0">
                <a:latin typeface="DejaVu Sans"/>
                <a:cs typeface="DejaVu Sans"/>
              </a:rPr>
              <a:t>&gt;14% </a:t>
            </a:r>
            <a:r>
              <a:rPr sz="2000" spc="-135" dirty="0">
                <a:latin typeface="DejaVu Sans"/>
                <a:cs typeface="DejaVu Sans"/>
              </a:rPr>
              <a:t>of</a:t>
            </a:r>
            <a:r>
              <a:rPr sz="2000" spc="95" dirty="0">
                <a:latin typeface="DejaVu Sans"/>
                <a:cs typeface="DejaVu Sans"/>
              </a:rPr>
              <a:t> </a:t>
            </a:r>
            <a:r>
              <a:rPr sz="2000" spc="-215" dirty="0">
                <a:latin typeface="DejaVu Sans"/>
                <a:cs typeface="DejaVu Sans"/>
              </a:rPr>
              <a:t>lymphoblasts</a:t>
            </a:r>
            <a:endParaRPr sz="2000">
              <a:latin typeface="DejaVu Sans"/>
              <a:cs typeface="DejaVu Sans"/>
            </a:endParaRPr>
          </a:p>
          <a:p>
            <a:pPr marL="1292860">
              <a:lnSpc>
                <a:spcPts val="2280"/>
              </a:lnSpc>
            </a:pPr>
            <a:r>
              <a:rPr sz="2000" spc="-160" dirty="0">
                <a:latin typeface="DejaVu Sans"/>
                <a:cs typeface="DejaVu Sans"/>
              </a:rPr>
              <a:t>in </a:t>
            </a:r>
            <a:r>
              <a:rPr sz="2000" spc="-190" dirty="0">
                <a:latin typeface="DejaVu Sans"/>
                <a:cs typeface="DejaVu Sans"/>
              </a:rPr>
              <a:t>the </a:t>
            </a:r>
            <a:r>
              <a:rPr sz="2000" spc="-350" dirty="0">
                <a:latin typeface="DejaVu Sans"/>
                <a:cs typeface="DejaVu Sans"/>
              </a:rPr>
              <a:t>S </a:t>
            </a:r>
            <a:r>
              <a:rPr sz="2000" spc="-235" dirty="0">
                <a:latin typeface="DejaVu Sans"/>
                <a:cs typeface="DejaVu Sans"/>
              </a:rPr>
              <a:t>and </a:t>
            </a:r>
            <a:r>
              <a:rPr sz="2000" spc="-114" dirty="0">
                <a:latin typeface="DejaVu Sans"/>
                <a:cs typeface="DejaVu Sans"/>
              </a:rPr>
              <a:t>G2/M </a:t>
            </a:r>
            <a:r>
              <a:rPr sz="2000" spc="-240" dirty="0">
                <a:latin typeface="DejaVu Sans"/>
                <a:cs typeface="DejaVu Sans"/>
              </a:rPr>
              <a:t>phase </a:t>
            </a:r>
            <a:r>
              <a:rPr sz="2000" spc="-135" dirty="0">
                <a:latin typeface="DejaVu Sans"/>
                <a:cs typeface="DejaVu Sans"/>
              </a:rPr>
              <a:t>of </a:t>
            </a:r>
            <a:r>
              <a:rPr sz="2000" spc="-190" dirty="0">
                <a:latin typeface="DejaVu Sans"/>
                <a:cs typeface="DejaVu Sans"/>
              </a:rPr>
              <a:t>the </a:t>
            </a:r>
            <a:r>
              <a:rPr sz="2000" spc="-170" dirty="0">
                <a:latin typeface="DejaVu Sans"/>
                <a:cs typeface="DejaVu Sans"/>
              </a:rPr>
              <a:t>cell</a:t>
            </a:r>
            <a:r>
              <a:rPr sz="2000" spc="-375" dirty="0">
                <a:latin typeface="DejaVu Sans"/>
                <a:cs typeface="DejaVu Sans"/>
              </a:rPr>
              <a:t> </a:t>
            </a:r>
            <a:r>
              <a:rPr sz="2000" spc="-220" dirty="0">
                <a:latin typeface="DejaVu Sans"/>
                <a:cs typeface="DejaVu Sans"/>
              </a:rPr>
              <a:t>cycle)</a:t>
            </a:r>
            <a:endParaRPr sz="2000">
              <a:latin typeface="DejaVu Sans"/>
              <a:cs typeface="DejaVu Sans"/>
            </a:endParaRPr>
          </a:p>
          <a:p>
            <a:pPr marL="447040" indent="-434340">
              <a:lnSpc>
                <a:spcPts val="3635"/>
              </a:lnSpc>
              <a:spcBef>
                <a:spcPts val="335"/>
              </a:spcBef>
              <a:buFont typeface="Arial"/>
              <a:buChar char="•"/>
              <a:tabLst>
                <a:tab pos="446405" algn="l"/>
                <a:tab pos="447040" algn="l"/>
              </a:tabLst>
            </a:pPr>
            <a:r>
              <a:rPr sz="3200" spc="-145" dirty="0">
                <a:latin typeface="DejaVu Sans"/>
                <a:cs typeface="DejaVu Sans"/>
              </a:rPr>
              <a:t>If </a:t>
            </a:r>
            <a:r>
              <a:rPr sz="3200" spc="-375" dirty="0">
                <a:latin typeface="DejaVu Sans"/>
                <a:cs typeface="DejaVu Sans"/>
              </a:rPr>
              <a:t>symptomatic </a:t>
            </a:r>
            <a:r>
              <a:rPr sz="3200" spc="-475" dirty="0">
                <a:latin typeface="DejaVu Sans"/>
                <a:cs typeface="DejaVu Sans"/>
              </a:rPr>
              <a:t>CNS </a:t>
            </a:r>
            <a:r>
              <a:rPr sz="3200" spc="-365" dirty="0">
                <a:latin typeface="DejaVu Sans"/>
                <a:cs typeface="DejaVu Sans"/>
              </a:rPr>
              <a:t>disease </a:t>
            </a:r>
            <a:r>
              <a:rPr sz="3200" spc="-335" dirty="0">
                <a:latin typeface="DejaVu Sans"/>
                <a:cs typeface="DejaVu Sans"/>
              </a:rPr>
              <a:t>present </a:t>
            </a:r>
            <a:r>
              <a:rPr sz="3200" spc="-325" dirty="0">
                <a:latin typeface="DejaVu Sans"/>
                <a:cs typeface="DejaVu Sans"/>
              </a:rPr>
              <a:t>at </a:t>
            </a:r>
            <a:r>
              <a:rPr sz="3200" spc="-345" dirty="0">
                <a:latin typeface="DejaVu Sans"/>
                <a:cs typeface="DejaVu Sans"/>
              </a:rPr>
              <a:t>diagnosis</a:t>
            </a:r>
            <a:r>
              <a:rPr sz="3200" spc="-525" dirty="0">
                <a:latin typeface="DejaVu Sans"/>
                <a:cs typeface="DejaVu Sans"/>
              </a:rPr>
              <a:t> </a:t>
            </a:r>
            <a:r>
              <a:rPr sz="3200" dirty="0">
                <a:latin typeface="Wingdings"/>
                <a:cs typeface="Wingdings"/>
              </a:rPr>
              <a:t></a:t>
            </a:r>
            <a:endParaRPr sz="3200">
              <a:latin typeface="Wingdings"/>
              <a:cs typeface="Wingdings"/>
            </a:endParaRPr>
          </a:p>
          <a:p>
            <a:pPr marL="355600">
              <a:lnSpc>
                <a:spcPts val="3635"/>
              </a:lnSpc>
            </a:pPr>
            <a:r>
              <a:rPr sz="3200" spc="-320" dirty="0">
                <a:latin typeface="DejaVu Sans"/>
                <a:cs typeface="DejaVu Sans"/>
              </a:rPr>
              <a:t>concurrent </a:t>
            </a:r>
            <a:r>
              <a:rPr sz="3200" spc="-315" dirty="0">
                <a:latin typeface="DejaVu Sans"/>
                <a:cs typeface="DejaVu Sans"/>
              </a:rPr>
              <a:t>cranial </a:t>
            </a:r>
            <a:r>
              <a:rPr sz="3200" spc="-270" dirty="0">
                <a:latin typeface="DejaVu Sans"/>
                <a:cs typeface="DejaVu Sans"/>
              </a:rPr>
              <a:t>irradiation </a:t>
            </a:r>
            <a:r>
              <a:rPr sz="3200" spc="-1090" dirty="0">
                <a:latin typeface="DejaVu Sans"/>
                <a:cs typeface="DejaVu Sans"/>
              </a:rPr>
              <a:t>+</a:t>
            </a:r>
            <a:r>
              <a:rPr sz="3200" spc="-300" dirty="0">
                <a:latin typeface="DejaVu Sans"/>
                <a:cs typeface="DejaVu Sans"/>
              </a:rPr>
              <a:t> </a:t>
            </a:r>
            <a:r>
              <a:rPr sz="3200" spc="-265" dirty="0">
                <a:latin typeface="DejaVu Sans"/>
                <a:cs typeface="DejaVu Sans"/>
              </a:rPr>
              <a:t>IT</a:t>
            </a:r>
            <a:r>
              <a:rPr sz="3200" spc="-280" dirty="0">
                <a:latin typeface="DejaVu Sans"/>
                <a:cs typeface="DejaVu Sans"/>
              </a:rPr>
              <a:t> </a:t>
            </a:r>
            <a:r>
              <a:rPr sz="3200" spc="-365" dirty="0">
                <a:latin typeface="DejaVu Sans"/>
                <a:cs typeface="DejaVu Sans"/>
              </a:rPr>
              <a:t>chemotherapy</a:t>
            </a:r>
            <a:endParaRPr sz="3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00" dirty="0">
                <a:latin typeface="DejaVu Sans"/>
                <a:cs typeface="DejaVu Sans"/>
              </a:rPr>
              <a:t>For </a:t>
            </a:r>
            <a:r>
              <a:rPr sz="3200" spc="-480" dirty="0">
                <a:latin typeface="DejaVu Sans"/>
                <a:cs typeface="DejaVu Sans"/>
              </a:rPr>
              <a:t>CNS </a:t>
            </a:r>
            <a:r>
              <a:rPr sz="3200" spc="-345" dirty="0">
                <a:latin typeface="DejaVu Sans"/>
                <a:cs typeface="DejaVu Sans"/>
              </a:rPr>
              <a:t>prophylaxis </a:t>
            </a:r>
            <a:r>
              <a:rPr sz="3200" spc="-250" dirty="0">
                <a:latin typeface="DejaVu Sans"/>
                <a:cs typeface="DejaVu Sans"/>
              </a:rPr>
              <a:t>in </a:t>
            </a:r>
            <a:r>
              <a:rPr sz="3200" spc="-245" dirty="0">
                <a:latin typeface="DejaVu Sans"/>
                <a:cs typeface="DejaVu Sans"/>
              </a:rPr>
              <a:t>all </a:t>
            </a:r>
            <a:r>
              <a:rPr sz="3200" spc="-280" dirty="0">
                <a:latin typeface="DejaVu Sans"/>
                <a:cs typeface="DejaVu Sans"/>
              </a:rPr>
              <a:t>other </a:t>
            </a:r>
            <a:r>
              <a:rPr sz="3200" spc="-415" dirty="0">
                <a:latin typeface="DejaVu Sans"/>
                <a:cs typeface="DejaVu Sans"/>
              </a:rPr>
              <a:t>cases</a:t>
            </a:r>
            <a:r>
              <a:rPr sz="3200" spc="-725" dirty="0">
                <a:latin typeface="DejaVu Sans"/>
                <a:cs typeface="DejaVu Sans"/>
              </a:rPr>
              <a:t> </a:t>
            </a:r>
            <a:r>
              <a:rPr sz="3200" spc="-225" dirty="0">
                <a:latin typeface="DejaVu Sans"/>
                <a:cs typeface="DejaVu Sans"/>
              </a:rPr>
              <a:t>:</a:t>
            </a:r>
            <a:endParaRPr sz="3200">
              <a:latin typeface="DejaVu Sans"/>
              <a:cs typeface="DejaVu Sans"/>
            </a:endParaRPr>
          </a:p>
          <a:p>
            <a:pPr marL="652780" marR="254635" lvl="1" indent="-285115">
              <a:lnSpc>
                <a:spcPts val="3020"/>
              </a:lnSpc>
              <a:spcBef>
                <a:spcPts val="735"/>
              </a:spcBef>
              <a:buFont typeface="Arial"/>
              <a:buChar char="–"/>
              <a:tabLst>
                <a:tab pos="733425" algn="l"/>
                <a:tab pos="734060" algn="l"/>
              </a:tabLst>
            </a:pPr>
            <a:r>
              <a:rPr sz="2800" spc="-245" dirty="0">
                <a:latin typeface="DejaVu Sans"/>
                <a:cs typeface="DejaVu Sans"/>
              </a:rPr>
              <a:t>IT-MTX </a:t>
            </a:r>
            <a:r>
              <a:rPr sz="2800" spc="-335" dirty="0">
                <a:latin typeface="DejaVu Sans"/>
                <a:cs typeface="DejaVu Sans"/>
              </a:rPr>
              <a:t>and </a:t>
            </a:r>
            <a:r>
              <a:rPr sz="2800" spc="-350" dirty="0">
                <a:latin typeface="DejaVu Sans"/>
                <a:cs typeface="DejaVu Sans"/>
              </a:rPr>
              <a:t>systemic </a:t>
            </a:r>
            <a:r>
              <a:rPr sz="2800" spc="-295" dirty="0">
                <a:latin typeface="DejaVu Sans"/>
                <a:cs typeface="DejaVu Sans"/>
              </a:rPr>
              <a:t>high-dose </a:t>
            </a:r>
            <a:r>
              <a:rPr sz="2800" spc="-280" dirty="0">
                <a:latin typeface="DejaVu Sans"/>
                <a:cs typeface="DejaVu Sans"/>
              </a:rPr>
              <a:t>MTX </a:t>
            </a:r>
            <a:r>
              <a:rPr sz="2800" spc="-210" dirty="0">
                <a:latin typeface="DejaVu Sans"/>
                <a:cs typeface="DejaVu Sans"/>
              </a:rPr>
              <a:t>or </a:t>
            </a:r>
            <a:r>
              <a:rPr sz="2800" spc="-365" dirty="0">
                <a:latin typeface="DejaVu Sans"/>
                <a:cs typeface="DejaVu Sans"/>
              </a:rPr>
              <a:t>some </a:t>
            </a:r>
            <a:r>
              <a:rPr sz="2800" spc="-335" dirty="0">
                <a:latin typeface="DejaVu Sans"/>
                <a:cs typeface="DejaVu Sans"/>
              </a:rPr>
              <a:t>regimens  </a:t>
            </a:r>
            <a:r>
              <a:rPr sz="2800" spc="-275" dirty="0">
                <a:latin typeface="DejaVu Sans"/>
                <a:cs typeface="DejaVu Sans"/>
              </a:rPr>
              <a:t>incorporate </a:t>
            </a:r>
            <a:r>
              <a:rPr sz="2800" spc="-229" dirty="0">
                <a:latin typeface="DejaVu Sans"/>
                <a:cs typeface="DejaVu Sans"/>
              </a:rPr>
              <a:t>“triple” </a:t>
            </a:r>
            <a:r>
              <a:rPr sz="2800" spc="-310" dirty="0">
                <a:latin typeface="DejaVu Sans"/>
                <a:cs typeface="DejaVu Sans"/>
              </a:rPr>
              <a:t>therapy </a:t>
            </a:r>
            <a:r>
              <a:rPr sz="2800" spc="-245" dirty="0">
                <a:latin typeface="DejaVu Sans"/>
                <a:cs typeface="DejaVu Sans"/>
              </a:rPr>
              <a:t>( </a:t>
            </a:r>
            <a:r>
              <a:rPr sz="2800" spc="-235" dirty="0">
                <a:latin typeface="DejaVu Sans"/>
                <a:cs typeface="DejaVu Sans"/>
              </a:rPr>
              <a:t>IT </a:t>
            </a:r>
            <a:r>
              <a:rPr sz="2800" spc="-290" dirty="0">
                <a:latin typeface="DejaVu Sans"/>
                <a:cs typeface="DejaVu Sans"/>
              </a:rPr>
              <a:t>MTX </a:t>
            </a:r>
            <a:r>
              <a:rPr sz="2800" spc="-425" dirty="0">
                <a:latin typeface="DejaVu Sans"/>
                <a:cs typeface="DejaVu Sans"/>
              </a:rPr>
              <a:t>+ARA-  </a:t>
            </a:r>
            <a:r>
              <a:rPr sz="2800" spc="-320" dirty="0">
                <a:latin typeface="DejaVu Sans"/>
                <a:cs typeface="DejaVu Sans"/>
              </a:rPr>
              <a:t>C+Corticosteroids)</a:t>
            </a:r>
            <a:endParaRPr sz="28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44292" y="0"/>
            <a:ext cx="44538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660" dirty="0">
                <a:latin typeface="Arial"/>
                <a:cs typeface="Arial"/>
              </a:rPr>
              <a:t>ALL </a:t>
            </a:r>
            <a:r>
              <a:rPr b="1" spc="-110" dirty="0">
                <a:latin typeface="Arial"/>
                <a:cs typeface="Arial"/>
              </a:rPr>
              <a:t>- </a:t>
            </a:r>
            <a:r>
              <a:rPr b="1" spc="-280" dirty="0">
                <a:latin typeface="Arial"/>
                <a:cs typeface="Arial"/>
              </a:rPr>
              <a:t>Supportive</a:t>
            </a:r>
            <a:r>
              <a:rPr b="1" spc="-375" dirty="0">
                <a:latin typeface="Arial"/>
                <a:cs typeface="Arial"/>
              </a:rPr>
              <a:t> </a:t>
            </a:r>
            <a:r>
              <a:rPr b="1" spc="-310" dirty="0">
                <a:latin typeface="Arial"/>
                <a:cs typeface="Arial"/>
              </a:rPr>
              <a:t>care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1140" y="620013"/>
            <a:ext cx="8351520" cy="594423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70" dirty="0">
                <a:latin typeface="DejaVu Sans"/>
                <a:cs typeface="DejaVu Sans"/>
              </a:rPr>
              <a:t>Cytopenias </a:t>
            </a:r>
            <a:r>
              <a:rPr sz="2400" spc="-170" dirty="0">
                <a:latin typeface="DejaVu Sans"/>
                <a:cs typeface="DejaVu Sans"/>
              </a:rPr>
              <a:t>:</a:t>
            </a:r>
            <a:r>
              <a:rPr sz="2400" spc="-190" dirty="0">
                <a:latin typeface="DejaVu Sans"/>
                <a:cs typeface="DejaVu Sans"/>
              </a:rPr>
              <a:t> </a:t>
            </a:r>
            <a:r>
              <a:rPr sz="2400" spc="-160" dirty="0">
                <a:latin typeface="DejaVu Sans"/>
                <a:cs typeface="DejaVu Sans"/>
              </a:rPr>
              <a:t>.</a:t>
            </a:r>
            <a:endParaRPr sz="2400">
              <a:latin typeface="DejaVu Sans"/>
              <a:cs typeface="DejaVu Sans"/>
            </a:endParaRPr>
          </a:p>
          <a:p>
            <a:pPr marL="652780" marR="297815" lvl="1" indent="-285115">
              <a:lnSpc>
                <a:spcPct val="100000"/>
              </a:lnSpc>
              <a:spcBef>
                <a:spcPts val="465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1800" spc="-195" dirty="0">
                <a:latin typeface="DejaVu Sans"/>
                <a:cs typeface="DejaVu Sans"/>
              </a:rPr>
              <a:t>Transfusion </a:t>
            </a:r>
            <a:r>
              <a:rPr sz="1800" spc="-175" dirty="0">
                <a:latin typeface="DejaVu Sans"/>
                <a:cs typeface="DejaVu Sans"/>
              </a:rPr>
              <a:t>support </a:t>
            </a:r>
            <a:r>
              <a:rPr sz="1800" spc="-125" dirty="0">
                <a:latin typeface="DejaVu Sans"/>
                <a:cs typeface="DejaVu Sans"/>
              </a:rPr>
              <a:t>: </a:t>
            </a:r>
            <a:r>
              <a:rPr sz="1800" spc="-170" dirty="0">
                <a:latin typeface="DejaVu Sans"/>
                <a:cs typeface="DejaVu Sans"/>
              </a:rPr>
              <a:t>Platelets </a:t>
            </a:r>
            <a:r>
              <a:rPr sz="1800" spc="-210" dirty="0">
                <a:latin typeface="DejaVu Sans"/>
                <a:cs typeface="DejaVu Sans"/>
              </a:rPr>
              <a:t>and </a:t>
            </a:r>
            <a:r>
              <a:rPr sz="1800" spc="-229" dirty="0">
                <a:latin typeface="DejaVu Sans"/>
                <a:cs typeface="DejaVu Sans"/>
              </a:rPr>
              <a:t>Packed </a:t>
            </a:r>
            <a:r>
              <a:rPr sz="1800" spc="-185" dirty="0">
                <a:latin typeface="DejaVu Sans"/>
                <a:cs typeface="DejaVu Sans"/>
              </a:rPr>
              <a:t>red </a:t>
            </a:r>
            <a:r>
              <a:rPr sz="1800" spc="-160" dirty="0">
                <a:latin typeface="DejaVu Sans"/>
                <a:cs typeface="DejaVu Sans"/>
              </a:rPr>
              <a:t>cell </a:t>
            </a:r>
            <a:r>
              <a:rPr sz="1800" spc="-175" dirty="0">
                <a:latin typeface="DejaVu Sans"/>
                <a:cs typeface="DejaVu Sans"/>
              </a:rPr>
              <a:t>transfusion </a:t>
            </a:r>
            <a:r>
              <a:rPr sz="1800" spc="-200" dirty="0">
                <a:latin typeface="DejaVu Sans"/>
                <a:cs typeface="DejaVu Sans"/>
              </a:rPr>
              <a:t>when </a:t>
            </a:r>
            <a:r>
              <a:rPr sz="1800" spc="-215" dirty="0">
                <a:latin typeface="DejaVu Sans"/>
                <a:cs typeface="DejaVu Sans"/>
              </a:rPr>
              <a:t>necessary </a:t>
            </a:r>
            <a:r>
              <a:rPr sz="1800" spc="-160" dirty="0">
                <a:latin typeface="DejaVu Sans"/>
                <a:cs typeface="DejaVu Sans"/>
              </a:rPr>
              <a:t>(  </a:t>
            </a:r>
            <a:r>
              <a:rPr sz="1800" spc="-190" dirty="0">
                <a:latin typeface="DejaVu Sans"/>
                <a:cs typeface="DejaVu Sans"/>
              </a:rPr>
              <a:t>leukodepleted </a:t>
            </a:r>
            <a:r>
              <a:rPr sz="1800" spc="-215" dirty="0">
                <a:latin typeface="DejaVu Sans"/>
                <a:cs typeface="DejaVu Sans"/>
              </a:rPr>
              <a:t>and </a:t>
            </a:r>
            <a:r>
              <a:rPr sz="1800" spc="-170" dirty="0">
                <a:latin typeface="DejaVu Sans"/>
                <a:cs typeface="DejaVu Sans"/>
              </a:rPr>
              <a:t>irradiated </a:t>
            </a:r>
            <a:r>
              <a:rPr sz="1800" spc="-135" dirty="0">
                <a:latin typeface="DejaVu Sans"/>
                <a:cs typeface="DejaVu Sans"/>
              </a:rPr>
              <a:t>to </a:t>
            </a:r>
            <a:r>
              <a:rPr sz="1800" spc="-195" dirty="0">
                <a:latin typeface="DejaVu Sans"/>
                <a:cs typeface="DejaVu Sans"/>
              </a:rPr>
              <a:t>prevent</a:t>
            </a:r>
            <a:r>
              <a:rPr sz="1800" spc="-60" dirty="0">
                <a:latin typeface="DejaVu Sans"/>
                <a:cs typeface="DejaVu Sans"/>
              </a:rPr>
              <a:t> </a:t>
            </a:r>
            <a:r>
              <a:rPr sz="1800" spc="-235" dirty="0">
                <a:latin typeface="DejaVu Sans"/>
                <a:cs typeface="DejaVu Sans"/>
              </a:rPr>
              <a:t>GVHD)</a:t>
            </a:r>
            <a:endParaRPr sz="18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1800" spc="-240" dirty="0">
                <a:latin typeface="DejaVu Sans"/>
                <a:cs typeface="DejaVu Sans"/>
              </a:rPr>
              <a:t>G-CSF</a:t>
            </a:r>
            <a:r>
              <a:rPr sz="1800" spc="-170" dirty="0">
                <a:latin typeface="DejaVu Sans"/>
                <a:cs typeface="DejaVu Sans"/>
              </a:rPr>
              <a:t> </a:t>
            </a:r>
            <a:r>
              <a:rPr sz="1800" spc="-190" dirty="0">
                <a:latin typeface="DejaVu Sans"/>
                <a:cs typeface="DejaVu Sans"/>
              </a:rPr>
              <a:t>Support</a:t>
            </a:r>
            <a:endParaRPr sz="1800">
              <a:latin typeface="DejaVu Sans"/>
              <a:cs typeface="DejaVu Sans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–"/>
            </a:pPr>
            <a:endParaRPr sz="27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35" dirty="0">
                <a:latin typeface="DejaVu Sans"/>
                <a:cs typeface="DejaVu Sans"/>
              </a:rPr>
              <a:t>Prevention </a:t>
            </a:r>
            <a:r>
              <a:rPr sz="2400" spc="-165" dirty="0">
                <a:latin typeface="DejaVu Sans"/>
                <a:cs typeface="DejaVu Sans"/>
              </a:rPr>
              <a:t>of </a:t>
            </a:r>
            <a:r>
              <a:rPr sz="2400" spc="-300" dirty="0">
                <a:latin typeface="DejaVu Sans"/>
                <a:cs typeface="DejaVu Sans"/>
              </a:rPr>
              <a:t>Tumor </a:t>
            </a:r>
            <a:r>
              <a:rPr sz="2400" spc="-310" dirty="0">
                <a:latin typeface="DejaVu Sans"/>
                <a:cs typeface="DejaVu Sans"/>
              </a:rPr>
              <a:t>Lysis </a:t>
            </a:r>
            <a:r>
              <a:rPr sz="2400" spc="-300" dirty="0">
                <a:latin typeface="DejaVu Sans"/>
                <a:cs typeface="DejaVu Sans"/>
              </a:rPr>
              <a:t>Syndrome </a:t>
            </a:r>
            <a:r>
              <a:rPr sz="2400" spc="-210" dirty="0">
                <a:latin typeface="DejaVu Sans"/>
                <a:cs typeface="DejaVu Sans"/>
              </a:rPr>
              <a:t>( </a:t>
            </a:r>
            <a:r>
              <a:rPr sz="2400" spc="-275" dirty="0">
                <a:latin typeface="DejaVu Sans"/>
                <a:cs typeface="DejaVu Sans"/>
              </a:rPr>
              <a:t>Risk </a:t>
            </a:r>
            <a:r>
              <a:rPr sz="2400" spc="-260" dirty="0">
                <a:latin typeface="DejaVu Sans"/>
                <a:cs typeface="DejaVu Sans"/>
              </a:rPr>
              <a:t>highest </a:t>
            </a:r>
            <a:r>
              <a:rPr sz="2400" spc="-190" dirty="0">
                <a:latin typeface="DejaVu Sans"/>
                <a:cs typeface="DejaVu Sans"/>
              </a:rPr>
              <a:t>in </a:t>
            </a:r>
            <a:r>
              <a:rPr sz="2400" spc="-229" dirty="0">
                <a:latin typeface="DejaVu Sans"/>
                <a:cs typeface="DejaVu Sans"/>
              </a:rPr>
              <a:t>Burkitt-ALL  </a:t>
            </a:r>
            <a:r>
              <a:rPr sz="2400" spc="-285" dirty="0">
                <a:latin typeface="DejaVu Sans"/>
                <a:cs typeface="DejaVu Sans"/>
              </a:rPr>
              <a:t>and </a:t>
            </a:r>
            <a:r>
              <a:rPr sz="2400" spc="-225" dirty="0">
                <a:latin typeface="DejaVu Sans"/>
                <a:cs typeface="DejaVu Sans"/>
              </a:rPr>
              <a:t>T-Cell</a:t>
            </a:r>
            <a:r>
              <a:rPr sz="2400" spc="-165" dirty="0">
                <a:latin typeface="DejaVu Sans"/>
                <a:cs typeface="DejaVu Sans"/>
              </a:rPr>
              <a:t> </a:t>
            </a:r>
            <a:r>
              <a:rPr sz="2400" spc="-280" dirty="0">
                <a:latin typeface="DejaVu Sans"/>
                <a:cs typeface="DejaVu Sans"/>
              </a:rPr>
              <a:t>ALL)</a:t>
            </a:r>
            <a:endParaRPr sz="24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465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1800" spc="-190" dirty="0">
                <a:latin typeface="DejaVu Sans"/>
                <a:cs typeface="DejaVu Sans"/>
              </a:rPr>
              <a:t>Intravenos hydration</a:t>
            </a:r>
            <a:r>
              <a:rPr sz="1800" spc="-145" dirty="0">
                <a:latin typeface="DejaVu Sans"/>
                <a:cs typeface="DejaVu Sans"/>
              </a:rPr>
              <a:t> </a:t>
            </a:r>
            <a:r>
              <a:rPr sz="1800" spc="-170" dirty="0">
                <a:latin typeface="DejaVu Sans"/>
                <a:cs typeface="DejaVu Sans"/>
              </a:rPr>
              <a:t>100ml/hr</a:t>
            </a:r>
            <a:endParaRPr sz="18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1800" spc="-150" dirty="0">
                <a:latin typeface="DejaVu Sans"/>
                <a:cs typeface="DejaVu Sans"/>
              </a:rPr>
              <a:t>Allopurinol</a:t>
            </a:r>
            <a:endParaRPr sz="18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1800" spc="-210" dirty="0">
                <a:latin typeface="DejaVu Sans"/>
                <a:cs typeface="DejaVu Sans"/>
              </a:rPr>
              <a:t>Rasburicase</a:t>
            </a:r>
            <a:endParaRPr sz="18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1800" spc="-175" dirty="0">
                <a:latin typeface="DejaVu Sans"/>
                <a:cs typeface="DejaVu Sans"/>
              </a:rPr>
              <a:t>Correction </a:t>
            </a:r>
            <a:r>
              <a:rPr sz="1800" spc="-125" dirty="0">
                <a:latin typeface="DejaVu Sans"/>
                <a:cs typeface="DejaVu Sans"/>
              </a:rPr>
              <a:t>of </a:t>
            </a:r>
            <a:r>
              <a:rPr sz="1800" spc="-170" dirty="0">
                <a:latin typeface="DejaVu Sans"/>
                <a:cs typeface="DejaVu Sans"/>
              </a:rPr>
              <a:t>electrolyte </a:t>
            </a:r>
            <a:r>
              <a:rPr sz="1800" spc="-190" dirty="0">
                <a:latin typeface="DejaVu Sans"/>
                <a:cs typeface="DejaVu Sans"/>
              </a:rPr>
              <a:t>disturbances </a:t>
            </a:r>
            <a:r>
              <a:rPr sz="1800" spc="-200" dirty="0">
                <a:latin typeface="DejaVu Sans"/>
                <a:cs typeface="DejaVu Sans"/>
              </a:rPr>
              <a:t>(Hypocalcemia,</a:t>
            </a:r>
            <a:r>
              <a:rPr sz="1800" spc="-75" dirty="0">
                <a:latin typeface="DejaVu Sans"/>
                <a:cs typeface="DejaVu Sans"/>
              </a:rPr>
              <a:t> </a:t>
            </a:r>
            <a:r>
              <a:rPr sz="1800" spc="-200" dirty="0">
                <a:latin typeface="DejaVu Sans"/>
                <a:cs typeface="DejaVu Sans"/>
              </a:rPr>
              <a:t>Hyperphospahtemia)</a:t>
            </a:r>
            <a:endParaRPr sz="1800">
              <a:latin typeface="DejaVu Sans"/>
              <a:cs typeface="DejaVu Sans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–"/>
            </a:pPr>
            <a:endParaRPr sz="27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195" dirty="0">
                <a:latin typeface="DejaVu Sans"/>
                <a:cs typeface="DejaVu Sans"/>
              </a:rPr>
              <a:t>Antibiotic </a:t>
            </a:r>
            <a:r>
              <a:rPr sz="2400" spc="-254" dirty="0">
                <a:latin typeface="DejaVu Sans"/>
                <a:cs typeface="DejaVu Sans"/>
              </a:rPr>
              <a:t>Prophylaxis </a:t>
            </a:r>
            <a:r>
              <a:rPr sz="2400" spc="-204" dirty="0">
                <a:latin typeface="DejaVu Sans"/>
                <a:cs typeface="DejaVu Sans"/>
              </a:rPr>
              <a:t>while </a:t>
            </a:r>
            <a:r>
              <a:rPr sz="2400" spc="-235" dirty="0">
                <a:latin typeface="DejaVu Sans"/>
                <a:cs typeface="DejaVu Sans"/>
              </a:rPr>
              <a:t>on </a:t>
            </a:r>
            <a:r>
              <a:rPr sz="2400" spc="-295" dirty="0">
                <a:latin typeface="DejaVu Sans"/>
                <a:cs typeface="DejaVu Sans"/>
              </a:rPr>
              <a:t>aggressive </a:t>
            </a:r>
            <a:r>
              <a:rPr sz="2400" spc="-260" dirty="0">
                <a:latin typeface="DejaVu Sans"/>
                <a:cs typeface="DejaVu Sans"/>
              </a:rPr>
              <a:t>chemotherapies</a:t>
            </a:r>
            <a:r>
              <a:rPr sz="2400" spc="-229" dirty="0">
                <a:latin typeface="DejaVu Sans"/>
                <a:cs typeface="DejaVu Sans"/>
              </a:rPr>
              <a:t> </a:t>
            </a:r>
            <a:r>
              <a:rPr sz="2400" spc="-170" dirty="0">
                <a:latin typeface="DejaVu Sans"/>
                <a:cs typeface="DejaVu Sans"/>
              </a:rPr>
              <a:t>:</a:t>
            </a:r>
            <a:endParaRPr sz="24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470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1800" spc="-185" dirty="0">
                <a:latin typeface="DejaVu Sans"/>
                <a:cs typeface="DejaVu Sans"/>
              </a:rPr>
              <a:t>Acyclovir </a:t>
            </a:r>
            <a:r>
              <a:rPr sz="1800" spc="-200" dirty="0">
                <a:latin typeface="DejaVu Sans"/>
                <a:cs typeface="DejaVu Sans"/>
              </a:rPr>
              <a:t>prophylaxis </a:t>
            </a:r>
            <a:r>
              <a:rPr sz="1800" spc="-130" dirty="0">
                <a:latin typeface="DejaVu Sans"/>
                <a:cs typeface="DejaVu Sans"/>
              </a:rPr>
              <a:t>for </a:t>
            </a:r>
            <a:r>
              <a:rPr sz="1800" spc="-145" dirty="0">
                <a:latin typeface="DejaVu Sans"/>
                <a:cs typeface="DejaVu Sans"/>
              </a:rPr>
              <a:t>all </a:t>
            </a:r>
            <a:r>
              <a:rPr sz="1800" spc="-260" dirty="0">
                <a:latin typeface="DejaVu Sans"/>
                <a:cs typeface="DejaVu Sans"/>
              </a:rPr>
              <a:t>HSV </a:t>
            </a:r>
            <a:r>
              <a:rPr sz="1800" spc="-180" dirty="0">
                <a:latin typeface="DejaVu Sans"/>
                <a:cs typeface="DejaVu Sans"/>
              </a:rPr>
              <a:t>seropositive</a:t>
            </a:r>
            <a:r>
              <a:rPr sz="1800" spc="-365" dirty="0">
                <a:latin typeface="DejaVu Sans"/>
                <a:cs typeface="DejaVu Sans"/>
              </a:rPr>
              <a:t> </a:t>
            </a:r>
            <a:r>
              <a:rPr sz="1800" spc="-180" dirty="0">
                <a:latin typeface="DejaVu Sans"/>
                <a:cs typeface="DejaVu Sans"/>
              </a:rPr>
              <a:t>adults</a:t>
            </a:r>
            <a:endParaRPr sz="18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1800" spc="-195" dirty="0">
                <a:latin typeface="DejaVu Sans"/>
                <a:cs typeface="DejaVu Sans"/>
              </a:rPr>
              <a:t>Prophylaxis </a:t>
            </a:r>
            <a:r>
              <a:rPr sz="1800" spc="-150" dirty="0">
                <a:latin typeface="DejaVu Sans"/>
                <a:cs typeface="DejaVu Sans"/>
              </a:rPr>
              <a:t>with </a:t>
            </a:r>
            <a:r>
              <a:rPr sz="1800" spc="-165" dirty="0">
                <a:latin typeface="DejaVu Sans"/>
                <a:cs typeface="DejaVu Sans"/>
              </a:rPr>
              <a:t>antibiotics </a:t>
            </a:r>
            <a:r>
              <a:rPr sz="1800" spc="-175" dirty="0">
                <a:latin typeface="DejaVu Sans"/>
                <a:cs typeface="DejaVu Sans"/>
              </a:rPr>
              <a:t>(quinolones) </a:t>
            </a:r>
            <a:r>
              <a:rPr sz="1800" spc="-145" dirty="0">
                <a:latin typeface="DejaVu Sans"/>
                <a:cs typeface="DejaVu Sans"/>
              </a:rPr>
              <a:t>and/or </a:t>
            </a:r>
            <a:r>
              <a:rPr sz="1800" spc="-185" dirty="0">
                <a:latin typeface="DejaVu Sans"/>
                <a:cs typeface="DejaVu Sans"/>
              </a:rPr>
              <a:t>antifungals during</a:t>
            </a:r>
            <a:r>
              <a:rPr sz="1800" spc="-30" dirty="0">
                <a:latin typeface="DejaVu Sans"/>
                <a:cs typeface="DejaVu Sans"/>
              </a:rPr>
              <a:t> </a:t>
            </a:r>
            <a:r>
              <a:rPr sz="1800" spc="-175" dirty="0">
                <a:latin typeface="DejaVu Sans"/>
                <a:cs typeface="DejaVu Sans"/>
              </a:rPr>
              <a:t>neutropenia.</a:t>
            </a:r>
            <a:endParaRPr sz="18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1800" spc="-190" dirty="0">
                <a:latin typeface="DejaVu Sans"/>
                <a:cs typeface="DejaVu Sans"/>
              </a:rPr>
              <a:t>Trimtheoprim/sulfamethoxazole </a:t>
            </a:r>
            <a:r>
              <a:rPr sz="1800" spc="-130" dirty="0">
                <a:latin typeface="DejaVu Sans"/>
                <a:cs typeface="DejaVu Sans"/>
              </a:rPr>
              <a:t>for </a:t>
            </a:r>
            <a:r>
              <a:rPr sz="1800" spc="-210" dirty="0">
                <a:latin typeface="DejaVu Sans"/>
                <a:cs typeface="DejaVu Sans"/>
              </a:rPr>
              <a:t>PCP</a:t>
            </a:r>
            <a:r>
              <a:rPr sz="1800" spc="-145" dirty="0">
                <a:latin typeface="DejaVu Sans"/>
                <a:cs typeface="DejaVu Sans"/>
              </a:rPr>
              <a:t> </a:t>
            </a:r>
            <a:r>
              <a:rPr sz="1800" spc="-200" dirty="0">
                <a:latin typeface="DejaVu Sans"/>
                <a:cs typeface="DejaVu Sans"/>
              </a:rPr>
              <a:t>prophylaxis</a:t>
            </a:r>
            <a:endParaRPr sz="18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1800" spc="-180" dirty="0">
                <a:latin typeface="DejaVu Sans"/>
                <a:cs typeface="DejaVu Sans"/>
              </a:rPr>
              <a:t>Ganciclovir </a:t>
            </a:r>
            <a:r>
              <a:rPr sz="1800" spc="-200" dirty="0">
                <a:latin typeface="DejaVu Sans"/>
                <a:cs typeface="DejaVu Sans"/>
              </a:rPr>
              <a:t>prophylaxis </a:t>
            </a:r>
            <a:r>
              <a:rPr sz="1800" spc="-130" dirty="0">
                <a:latin typeface="DejaVu Sans"/>
                <a:cs typeface="DejaVu Sans"/>
              </a:rPr>
              <a:t>for </a:t>
            </a:r>
            <a:r>
              <a:rPr sz="1800" spc="-180" dirty="0">
                <a:latin typeface="DejaVu Sans"/>
                <a:cs typeface="DejaVu Sans"/>
              </a:rPr>
              <a:t>CMV seropositive</a:t>
            </a:r>
            <a:r>
              <a:rPr sz="1800" spc="-95" dirty="0">
                <a:latin typeface="DejaVu Sans"/>
                <a:cs typeface="DejaVu Sans"/>
              </a:rPr>
              <a:t> </a:t>
            </a:r>
            <a:r>
              <a:rPr sz="1400" spc="-140" dirty="0">
                <a:latin typeface="DejaVu Sans"/>
                <a:cs typeface="DejaVu Sans"/>
              </a:rPr>
              <a:t>patients</a:t>
            </a:r>
            <a:endParaRPr sz="14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6038" y="461899"/>
            <a:ext cx="741743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80" dirty="0"/>
              <a:t>Adult </a:t>
            </a:r>
            <a:r>
              <a:rPr sz="4400" spc="-495" dirty="0"/>
              <a:t>ALL: </a:t>
            </a:r>
            <a:r>
              <a:rPr sz="4400" spc="-434" dirty="0"/>
              <a:t>Maintenance</a:t>
            </a:r>
            <a:r>
              <a:rPr sz="4400" spc="-380" dirty="0"/>
              <a:t> </a:t>
            </a:r>
            <a:r>
              <a:rPr sz="4400" spc="-515" dirty="0"/>
              <a:t>Therapy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59740" y="1889879"/>
            <a:ext cx="8300084" cy="395605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65" dirty="0">
                <a:latin typeface="DejaVu Sans"/>
                <a:cs typeface="DejaVu Sans"/>
              </a:rPr>
              <a:t>Weekly </a:t>
            </a:r>
            <a:r>
              <a:rPr sz="3200" spc="-355" dirty="0">
                <a:latin typeface="DejaVu Sans"/>
                <a:cs typeface="DejaVu Sans"/>
              </a:rPr>
              <a:t>methotrexate </a:t>
            </a:r>
            <a:r>
              <a:rPr sz="3200" spc="-1090" dirty="0">
                <a:latin typeface="DejaVu Sans"/>
                <a:cs typeface="DejaVu Sans"/>
              </a:rPr>
              <a:t>+</a:t>
            </a:r>
            <a:r>
              <a:rPr sz="3200" spc="-280" dirty="0">
                <a:latin typeface="DejaVu Sans"/>
                <a:cs typeface="DejaVu Sans"/>
              </a:rPr>
              <a:t> </a:t>
            </a:r>
            <a:r>
              <a:rPr sz="3200" spc="-315" dirty="0">
                <a:latin typeface="DejaVu Sans"/>
                <a:cs typeface="DejaVu Sans"/>
              </a:rPr>
              <a:t>daily</a:t>
            </a:r>
            <a:r>
              <a:rPr sz="3200" spc="-135" dirty="0">
                <a:latin typeface="DejaVu Sans"/>
                <a:cs typeface="DejaVu Sans"/>
              </a:rPr>
              <a:t> </a:t>
            </a:r>
            <a:r>
              <a:rPr sz="3200" spc="-335" dirty="0">
                <a:latin typeface="DejaVu Sans"/>
                <a:cs typeface="DejaVu Sans"/>
              </a:rPr>
              <a:t>6-mercaptopurine</a:t>
            </a:r>
            <a:endParaRPr sz="3200">
              <a:latin typeface="DejaVu Sans"/>
              <a:cs typeface="DejaVu Sans"/>
            </a:endParaRP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sz="2800" spc="-5" dirty="0">
                <a:latin typeface="Arial"/>
                <a:cs typeface="Arial"/>
              </a:rPr>
              <a:t>– </a:t>
            </a:r>
            <a:r>
              <a:rPr sz="2800" spc="-229" dirty="0">
                <a:latin typeface="DejaVu Sans"/>
                <a:cs typeface="DejaVu Sans"/>
              </a:rPr>
              <a:t>Monthly </a:t>
            </a:r>
            <a:r>
              <a:rPr sz="2800" spc="-254" dirty="0">
                <a:latin typeface="DejaVu Sans"/>
                <a:cs typeface="DejaVu Sans"/>
              </a:rPr>
              <a:t>Vincristine/prednisone</a:t>
            </a:r>
            <a:r>
              <a:rPr sz="2800" spc="-260" dirty="0">
                <a:latin typeface="DejaVu Sans"/>
                <a:cs typeface="DejaVu Sans"/>
              </a:rPr>
              <a:t> </a:t>
            </a:r>
            <a:r>
              <a:rPr sz="2800" spc="-310" dirty="0">
                <a:latin typeface="DejaVu Sans"/>
                <a:cs typeface="DejaVu Sans"/>
              </a:rPr>
              <a:t>pulses</a:t>
            </a:r>
            <a:endParaRPr sz="28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7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10" dirty="0">
                <a:latin typeface="DejaVu Sans"/>
                <a:cs typeface="DejaVu Sans"/>
              </a:rPr>
              <a:t>Duration: </a:t>
            </a:r>
            <a:r>
              <a:rPr sz="3200" spc="-335" dirty="0">
                <a:latin typeface="DejaVu Sans"/>
                <a:cs typeface="DejaVu Sans"/>
              </a:rPr>
              <a:t>2-3</a:t>
            </a:r>
            <a:r>
              <a:rPr sz="3200" spc="-265" dirty="0">
                <a:latin typeface="DejaVu Sans"/>
                <a:cs typeface="DejaVu Sans"/>
              </a:rPr>
              <a:t> </a:t>
            </a:r>
            <a:r>
              <a:rPr sz="3200" spc="-395" dirty="0">
                <a:latin typeface="DejaVu Sans"/>
                <a:cs typeface="DejaVu Sans"/>
              </a:rPr>
              <a:t>years</a:t>
            </a:r>
            <a:endParaRPr sz="3200">
              <a:latin typeface="DejaVu Sans"/>
              <a:cs typeface="DejaVu Sans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05" dirty="0">
                <a:latin typeface="DejaVu Sans"/>
                <a:cs typeface="DejaVu Sans"/>
              </a:rPr>
              <a:t>Appropriate </a:t>
            </a:r>
            <a:r>
              <a:rPr sz="3200" spc="-235" dirty="0">
                <a:latin typeface="DejaVu Sans"/>
                <a:cs typeface="DejaVu Sans"/>
              </a:rPr>
              <a:t>for </a:t>
            </a:r>
            <a:r>
              <a:rPr sz="3200" spc="-245" dirty="0">
                <a:latin typeface="DejaVu Sans"/>
                <a:cs typeface="DejaVu Sans"/>
              </a:rPr>
              <a:t>all </a:t>
            </a:r>
            <a:r>
              <a:rPr sz="3200" spc="-415" dirty="0">
                <a:latin typeface="DejaVu Sans"/>
                <a:cs typeface="DejaVu Sans"/>
              </a:rPr>
              <a:t>cases </a:t>
            </a:r>
            <a:r>
              <a:rPr sz="3200" b="1" i="1" spc="-265" dirty="0">
                <a:latin typeface="Arial"/>
                <a:cs typeface="Arial"/>
              </a:rPr>
              <a:t>except </a:t>
            </a:r>
            <a:r>
              <a:rPr sz="3200" spc="-295" dirty="0">
                <a:latin typeface="DejaVu Sans"/>
                <a:cs typeface="DejaVu Sans"/>
              </a:rPr>
              <a:t>B-cell </a:t>
            </a:r>
            <a:r>
              <a:rPr sz="3200" spc="-375" dirty="0">
                <a:latin typeface="DejaVu Sans"/>
                <a:cs typeface="DejaVu Sans"/>
              </a:rPr>
              <a:t>and </a:t>
            </a:r>
            <a:r>
              <a:rPr sz="3200" spc="-570" dirty="0">
                <a:latin typeface="DejaVu Sans"/>
                <a:cs typeface="DejaVu Sans"/>
              </a:rPr>
              <a:t>Ph+  </a:t>
            </a:r>
            <a:r>
              <a:rPr sz="3200" spc="-405" dirty="0">
                <a:latin typeface="DejaVu Sans"/>
                <a:cs typeface="DejaVu Sans"/>
              </a:rPr>
              <a:t>ALL</a:t>
            </a:r>
            <a:endParaRPr sz="3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70" dirty="0">
                <a:latin typeface="DejaVu Sans"/>
                <a:cs typeface="DejaVu Sans"/>
              </a:rPr>
              <a:t>Poor </a:t>
            </a:r>
            <a:r>
              <a:rPr sz="3200" spc="-355" dirty="0">
                <a:latin typeface="DejaVu Sans"/>
                <a:cs typeface="DejaVu Sans"/>
              </a:rPr>
              <a:t>outcome </a:t>
            </a:r>
            <a:r>
              <a:rPr sz="3200" spc="-155" dirty="0">
                <a:latin typeface="DejaVu Sans"/>
                <a:cs typeface="DejaVu Sans"/>
              </a:rPr>
              <a:t>if</a:t>
            </a:r>
            <a:r>
              <a:rPr sz="3200" spc="-285" dirty="0">
                <a:latin typeface="DejaVu Sans"/>
                <a:cs typeface="DejaVu Sans"/>
              </a:rPr>
              <a:t> </a:t>
            </a:r>
            <a:r>
              <a:rPr sz="3200" spc="-315" dirty="0">
                <a:latin typeface="DejaVu Sans"/>
                <a:cs typeface="DejaVu Sans"/>
              </a:rPr>
              <a:t>omitted</a:t>
            </a:r>
            <a:endParaRPr sz="3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00" dirty="0">
                <a:latin typeface="DejaVu Sans"/>
                <a:cs typeface="DejaVu Sans"/>
              </a:rPr>
              <a:t>No </a:t>
            </a:r>
            <a:r>
              <a:rPr sz="3200" spc="-360" dirty="0">
                <a:latin typeface="DejaVu Sans"/>
                <a:cs typeface="DejaVu Sans"/>
              </a:rPr>
              <a:t>randomized </a:t>
            </a:r>
            <a:r>
              <a:rPr sz="3200" spc="-260" dirty="0">
                <a:latin typeface="DejaVu Sans"/>
                <a:cs typeface="DejaVu Sans"/>
              </a:rPr>
              <a:t>trials </a:t>
            </a:r>
            <a:r>
              <a:rPr sz="3200" spc="-254" dirty="0">
                <a:latin typeface="DejaVu Sans"/>
                <a:cs typeface="DejaVu Sans"/>
              </a:rPr>
              <a:t>in</a:t>
            </a:r>
            <a:r>
              <a:rPr sz="3200" spc="-240" dirty="0">
                <a:latin typeface="DejaVu Sans"/>
                <a:cs typeface="DejaVu Sans"/>
              </a:rPr>
              <a:t> </a:t>
            </a:r>
            <a:r>
              <a:rPr sz="3200" spc="-315" dirty="0">
                <a:latin typeface="DejaVu Sans"/>
                <a:cs typeface="DejaVu Sans"/>
              </a:rPr>
              <a:t>adults</a:t>
            </a:r>
            <a:endParaRPr sz="32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687069"/>
            <a:ext cx="46081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660" dirty="0">
                <a:solidFill>
                  <a:srgbClr val="000000"/>
                </a:solidFill>
                <a:latin typeface="Arial"/>
                <a:cs typeface="Arial"/>
              </a:rPr>
              <a:t>ALL </a:t>
            </a:r>
            <a:r>
              <a:rPr b="1" spc="-535" dirty="0">
                <a:solidFill>
                  <a:srgbClr val="000000"/>
                </a:solidFill>
                <a:latin typeface="Arial"/>
                <a:cs typeface="Arial"/>
              </a:rPr>
              <a:t>-SPECIAL</a:t>
            </a:r>
            <a:r>
              <a:rPr b="1" spc="-2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1" spc="-550" dirty="0">
                <a:solidFill>
                  <a:srgbClr val="000000"/>
                </a:solidFill>
                <a:latin typeface="Arial"/>
                <a:cs typeface="Arial"/>
              </a:rPr>
              <a:t>GROUPS</a:t>
            </a:r>
          </a:p>
        </p:txBody>
      </p:sp>
      <p:sp>
        <p:nvSpPr>
          <p:cNvPr id="3" name="object 3"/>
          <p:cNvSpPr/>
          <p:nvPr/>
        </p:nvSpPr>
        <p:spPr>
          <a:xfrm>
            <a:off x="38100" y="1365503"/>
            <a:ext cx="562356" cy="736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5759" y="1347216"/>
            <a:ext cx="3063240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100" y="1877567"/>
            <a:ext cx="562356" cy="736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5759" y="1859279"/>
            <a:ext cx="848868" cy="789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45236" y="1859279"/>
            <a:ext cx="1077468" cy="789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100" y="2389632"/>
            <a:ext cx="562356" cy="736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5759" y="2371344"/>
            <a:ext cx="1840992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37360" y="2371344"/>
            <a:ext cx="577595" cy="7894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45564" y="2371344"/>
            <a:ext cx="1289303" cy="7894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65476" y="2371344"/>
            <a:ext cx="1476755" cy="7894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72840" y="2371344"/>
            <a:ext cx="577596" cy="7894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66388" y="2371344"/>
            <a:ext cx="1098803" cy="7894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495800" y="2371344"/>
            <a:ext cx="649224" cy="7894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675632" y="2371344"/>
            <a:ext cx="580643" cy="78943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100" y="2901695"/>
            <a:ext cx="562356" cy="736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65759" y="2883407"/>
            <a:ext cx="644652" cy="78943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1019" y="2883407"/>
            <a:ext cx="577596" cy="7894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49223" y="2883407"/>
            <a:ext cx="1405127" cy="78943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31140" y="1340637"/>
            <a:ext cx="4789805" cy="207391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75" dirty="0">
                <a:solidFill>
                  <a:srgbClr val="001F5F"/>
                </a:solidFill>
                <a:latin typeface="Arial"/>
                <a:cs typeface="Arial"/>
              </a:rPr>
              <a:t>All </a:t>
            </a:r>
            <a:r>
              <a:rPr sz="2800" b="1" spc="-155" dirty="0">
                <a:solidFill>
                  <a:srgbClr val="001F5F"/>
                </a:solidFill>
                <a:latin typeface="Arial"/>
                <a:cs typeface="Arial"/>
              </a:rPr>
              <a:t>in older</a:t>
            </a:r>
            <a:r>
              <a:rPr sz="2800" b="1" spc="-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-185" dirty="0">
                <a:solidFill>
                  <a:srgbClr val="001F5F"/>
                </a:solidFill>
                <a:latin typeface="Arial"/>
                <a:cs typeface="Arial"/>
              </a:rPr>
              <a:t>adults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280" dirty="0">
                <a:solidFill>
                  <a:srgbClr val="001F5F"/>
                </a:solidFill>
                <a:latin typeface="Arial"/>
                <a:cs typeface="Arial"/>
              </a:rPr>
              <a:t>Ph+</a:t>
            </a:r>
            <a:r>
              <a:rPr sz="2800" b="1" spc="-1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-120" dirty="0">
                <a:solidFill>
                  <a:srgbClr val="001F5F"/>
                </a:solidFill>
                <a:latin typeface="Arial"/>
                <a:cs typeface="Arial"/>
              </a:rPr>
              <a:t>all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95" dirty="0">
                <a:solidFill>
                  <a:srgbClr val="001F5F"/>
                </a:solidFill>
                <a:latin typeface="Arial"/>
                <a:cs typeface="Arial"/>
              </a:rPr>
              <a:t>Mature </a:t>
            </a:r>
            <a:r>
              <a:rPr sz="2800" b="1" spc="-175" dirty="0">
                <a:solidFill>
                  <a:srgbClr val="001F5F"/>
                </a:solidFill>
                <a:latin typeface="Arial"/>
                <a:cs typeface="Arial"/>
              </a:rPr>
              <a:t>b-cell </a:t>
            </a:r>
            <a:r>
              <a:rPr sz="2800" b="1" spc="420" dirty="0">
                <a:solidFill>
                  <a:srgbClr val="001F5F"/>
                </a:solidFill>
                <a:latin typeface="Arial"/>
                <a:cs typeface="Arial"/>
              </a:rPr>
              <a:t>/</a:t>
            </a:r>
            <a:r>
              <a:rPr sz="2800" b="1" spc="-1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-110" dirty="0">
                <a:solidFill>
                  <a:srgbClr val="001F5F"/>
                </a:solidFill>
                <a:latin typeface="Arial"/>
                <a:cs typeface="Arial"/>
              </a:rPr>
              <a:t>burkitt- </a:t>
            </a:r>
            <a:r>
              <a:rPr sz="2800" b="1" spc="-120" dirty="0">
                <a:solidFill>
                  <a:srgbClr val="001F5F"/>
                </a:solidFill>
                <a:latin typeface="Arial"/>
                <a:cs typeface="Arial"/>
              </a:rPr>
              <a:t>all </a:t>
            </a:r>
            <a:r>
              <a:rPr sz="2800" b="1" spc="-90" dirty="0">
                <a:solidFill>
                  <a:srgbClr val="001F5F"/>
                </a:solidFill>
                <a:latin typeface="Arial"/>
                <a:cs typeface="Arial"/>
              </a:rPr>
              <a:t>(l3)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95" dirty="0">
                <a:solidFill>
                  <a:srgbClr val="001F5F"/>
                </a:solidFill>
                <a:latin typeface="Arial"/>
                <a:cs typeface="Arial"/>
              </a:rPr>
              <a:t>T-cell</a:t>
            </a:r>
            <a:r>
              <a:rPr sz="2800" b="1" spc="-1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-120" dirty="0">
                <a:solidFill>
                  <a:srgbClr val="001F5F"/>
                </a:solidFill>
                <a:latin typeface="Arial"/>
                <a:cs typeface="Arial"/>
              </a:rPr>
              <a:t>all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5252" y="461899"/>
            <a:ext cx="43326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55" dirty="0"/>
              <a:t>ALL </a:t>
            </a:r>
            <a:r>
              <a:rPr sz="4400" spc="-345" dirty="0"/>
              <a:t>in </a:t>
            </a:r>
            <a:r>
              <a:rPr sz="4400" spc="-409" dirty="0"/>
              <a:t>Older</a:t>
            </a:r>
            <a:r>
              <a:rPr sz="4400" spc="-360" dirty="0"/>
              <a:t> </a:t>
            </a:r>
            <a:r>
              <a:rPr sz="4400" spc="-420" dirty="0"/>
              <a:t>Adults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236220" y="3089148"/>
            <a:ext cx="644652" cy="8427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3880" y="3070860"/>
            <a:ext cx="2633472" cy="8991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63951" y="3070860"/>
            <a:ext cx="964691" cy="8991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95244" y="3070860"/>
            <a:ext cx="658368" cy="8991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20211" y="3070860"/>
            <a:ext cx="4696968" cy="8991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83780" y="3070860"/>
            <a:ext cx="944879" cy="8991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95259" y="3070860"/>
            <a:ext cx="923544" cy="8991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3880" y="3558540"/>
            <a:ext cx="3072384" cy="899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02864" y="3558540"/>
            <a:ext cx="944880" cy="8991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14344" y="3558540"/>
            <a:ext cx="659891" cy="8991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59740" y="1893544"/>
            <a:ext cx="7898130" cy="343979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55" dirty="0">
                <a:latin typeface="DejaVu Sans"/>
                <a:cs typeface="DejaVu Sans"/>
              </a:rPr>
              <a:t>Low </a:t>
            </a:r>
            <a:r>
              <a:rPr sz="3200" spc="-509" dirty="0">
                <a:latin typeface="DejaVu Sans"/>
                <a:cs typeface="DejaVu Sans"/>
              </a:rPr>
              <a:t>CR </a:t>
            </a:r>
            <a:r>
              <a:rPr sz="3200" spc="-375" dirty="0">
                <a:latin typeface="DejaVu Sans"/>
                <a:cs typeface="DejaVu Sans"/>
              </a:rPr>
              <a:t>and </a:t>
            </a:r>
            <a:r>
              <a:rPr sz="3200" spc="-330" dirty="0">
                <a:latin typeface="DejaVu Sans"/>
                <a:cs typeface="DejaVu Sans"/>
              </a:rPr>
              <a:t>survival</a:t>
            </a:r>
            <a:r>
              <a:rPr sz="3200" spc="-430" dirty="0">
                <a:latin typeface="DejaVu Sans"/>
                <a:cs typeface="DejaVu Sans"/>
              </a:rPr>
              <a:t> </a:t>
            </a:r>
            <a:r>
              <a:rPr sz="3200" spc="-345" dirty="0">
                <a:latin typeface="DejaVu Sans"/>
                <a:cs typeface="DejaVu Sans"/>
              </a:rPr>
              <a:t>rates</a:t>
            </a:r>
            <a:endParaRPr sz="3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30" dirty="0">
                <a:latin typeface="DejaVu Sans"/>
                <a:cs typeface="DejaVu Sans"/>
              </a:rPr>
              <a:t>Lower rate </a:t>
            </a:r>
            <a:r>
              <a:rPr sz="3200" spc="-215" dirty="0">
                <a:latin typeface="DejaVu Sans"/>
                <a:cs typeface="DejaVu Sans"/>
              </a:rPr>
              <a:t>of </a:t>
            </a:r>
            <a:r>
              <a:rPr sz="3200" spc="-280" dirty="0">
                <a:latin typeface="DejaVu Sans"/>
                <a:cs typeface="DejaVu Sans"/>
              </a:rPr>
              <a:t>T-cell</a:t>
            </a:r>
            <a:r>
              <a:rPr sz="3200" spc="-355" dirty="0">
                <a:latin typeface="DejaVu Sans"/>
                <a:cs typeface="DejaVu Sans"/>
              </a:rPr>
              <a:t> </a:t>
            </a:r>
            <a:r>
              <a:rPr sz="3200" spc="-405" dirty="0">
                <a:latin typeface="DejaVu Sans"/>
                <a:cs typeface="DejaVu Sans"/>
              </a:rPr>
              <a:t>ALL</a:t>
            </a:r>
            <a:endParaRPr sz="3200">
              <a:latin typeface="DejaVu Sans"/>
              <a:cs typeface="DejaVu Sans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spc="-235" dirty="0">
                <a:latin typeface="Arial"/>
                <a:cs typeface="Arial"/>
              </a:rPr>
              <a:t>High </a:t>
            </a:r>
            <a:r>
              <a:rPr sz="3200" b="1" i="1" spc="-105" dirty="0">
                <a:latin typeface="Arial"/>
                <a:cs typeface="Arial"/>
              </a:rPr>
              <a:t>rate </a:t>
            </a:r>
            <a:r>
              <a:rPr sz="3200" b="1" i="1" spc="-165" dirty="0">
                <a:latin typeface="Arial"/>
                <a:cs typeface="Arial"/>
              </a:rPr>
              <a:t>of </a:t>
            </a:r>
            <a:r>
              <a:rPr sz="3200" b="1" i="1" spc="-225" dirty="0">
                <a:latin typeface="Arial"/>
                <a:cs typeface="Arial"/>
              </a:rPr>
              <a:t>Ph-positive </a:t>
            </a:r>
            <a:r>
              <a:rPr sz="3200" b="1" i="1" spc="-525" dirty="0">
                <a:latin typeface="Arial"/>
                <a:cs typeface="Arial"/>
              </a:rPr>
              <a:t>ALL </a:t>
            </a:r>
            <a:r>
              <a:rPr sz="3200" b="1" i="1" spc="-70" dirty="0">
                <a:latin typeface="Arial"/>
                <a:cs typeface="Arial"/>
              </a:rPr>
              <a:t>( </a:t>
            </a:r>
            <a:r>
              <a:rPr sz="3200" b="1" i="1" spc="-215" dirty="0">
                <a:latin typeface="Arial"/>
                <a:cs typeface="Arial"/>
              </a:rPr>
              <a:t>more </a:t>
            </a:r>
            <a:r>
              <a:rPr sz="3200" b="1" i="1" spc="-145" dirty="0">
                <a:latin typeface="Arial"/>
                <a:cs typeface="Arial"/>
              </a:rPr>
              <a:t>than </a:t>
            </a:r>
            <a:r>
              <a:rPr sz="3200" b="1" i="1" spc="-280" dirty="0">
                <a:latin typeface="Arial"/>
                <a:cs typeface="Arial"/>
              </a:rPr>
              <a:t>50%  </a:t>
            </a:r>
            <a:r>
              <a:rPr sz="3200" b="1" i="1" spc="-165" dirty="0">
                <a:latin typeface="Arial"/>
                <a:cs typeface="Arial"/>
              </a:rPr>
              <a:t>of </a:t>
            </a:r>
            <a:r>
              <a:rPr sz="3200" b="1" i="1" spc="-525" dirty="0">
                <a:latin typeface="Arial"/>
                <a:cs typeface="Arial"/>
              </a:rPr>
              <a:t>ALL </a:t>
            </a:r>
            <a:r>
              <a:rPr sz="3200" b="1" i="1" spc="-185" dirty="0">
                <a:latin typeface="Arial"/>
                <a:cs typeface="Arial"/>
              </a:rPr>
              <a:t>in </a:t>
            </a:r>
            <a:r>
              <a:rPr sz="3200" b="1" i="1" spc="-190" dirty="0">
                <a:latin typeface="Arial"/>
                <a:cs typeface="Arial"/>
              </a:rPr>
              <a:t>age </a:t>
            </a:r>
            <a:r>
              <a:rPr sz="3200" b="1" i="1" spc="-275" dirty="0">
                <a:latin typeface="Arial"/>
                <a:cs typeface="Arial"/>
              </a:rPr>
              <a:t>&gt;</a:t>
            </a:r>
            <a:r>
              <a:rPr sz="3200" b="1" i="1" spc="-160" dirty="0">
                <a:latin typeface="Arial"/>
                <a:cs typeface="Arial"/>
              </a:rPr>
              <a:t> </a:t>
            </a:r>
            <a:r>
              <a:rPr sz="3200" b="1" i="1" spc="-130" dirty="0">
                <a:latin typeface="Arial"/>
                <a:cs typeface="Arial"/>
              </a:rPr>
              <a:t>65)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05" dirty="0">
                <a:latin typeface="DejaVu Sans"/>
                <a:cs typeface="DejaVu Sans"/>
              </a:rPr>
              <a:t>Often </a:t>
            </a:r>
            <a:r>
              <a:rPr sz="3200" spc="-375" dirty="0">
                <a:latin typeface="DejaVu Sans"/>
                <a:cs typeface="DejaVu Sans"/>
              </a:rPr>
              <a:t>excluded </a:t>
            </a:r>
            <a:r>
              <a:rPr sz="3200" spc="-310" dirty="0">
                <a:latin typeface="DejaVu Sans"/>
                <a:cs typeface="DejaVu Sans"/>
              </a:rPr>
              <a:t>from </a:t>
            </a:r>
            <a:r>
              <a:rPr sz="3200" spc="-285" dirty="0">
                <a:latin typeface="DejaVu Sans"/>
                <a:cs typeface="DejaVu Sans"/>
              </a:rPr>
              <a:t>clinical</a:t>
            </a:r>
            <a:r>
              <a:rPr sz="3200" spc="-195" dirty="0">
                <a:latin typeface="DejaVu Sans"/>
                <a:cs typeface="DejaVu Sans"/>
              </a:rPr>
              <a:t> </a:t>
            </a:r>
            <a:r>
              <a:rPr sz="3200" spc="-260" dirty="0">
                <a:latin typeface="DejaVu Sans"/>
                <a:cs typeface="DejaVu Sans"/>
              </a:rPr>
              <a:t>trials</a:t>
            </a:r>
            <a:endParaRPr sz="3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05" dirty="0">
                <a:latin typeface="DejaVu Sans"/>
                <a:cs typeface="DejaVu Sans"/>
              </a:rPr>
              <a:t>Often </a:t>
            </a:r>
            <a:r>
              <a:rPr sz="3200" spc="-345" dirty="0">
                <a:latin typeface="DejaVu Sans"/>
                <a:cs typeface="DejaVu Sans"/>
              </a:rPr>
              <a:t>receive </a:t>
            </a:r>
            <a:r>
              <a:rPr sz="3200" spc="-340" dirty="0">
                <a:latin typeface="DejaVu Sans"/>
                <a:cs typeface="DejaVu Sans"/>
              </a:rPr>
              <a:t>attenuated</a:t>
            </a:r>
            <a:r>
              <a:rPr sz="3200" spc="-245" dirty="0">
                <a:latin typeface="DejaVu Sans"/>
                <a:cs typeface="DejaVu Sans"/>
              </a:rPr>
              <a:t> </a:t>
            </a:r>
            <a:r>
              <a:rPr sz="3200" spc="-365" dirty="0">
                <a:latin typeface="DejaVu Sans"/>
                <a:cs typeface="DejaVu Sans"/>
              </a:rPr>
              <a:t>chemotherapy</a:t>
            </a:r>
            <a:endParaRPr sz="32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7038" rIns="0" bIns="0" rtlCol="0">
            <a:spAutoFit/>
          </a:bodyPr>
          <a:lstStyle/>
          <a:p>
            <a:pPr marL="2113915" marR="5080" indent="-1750060">
              <a:lnSpc>
                <a:spcPct val="100000"/>
              </a:lnSpc>
              <a:spcBef>
                <a:spcPts val="95"/>
              </a:spcBef>
            </a:pPr>
            <a:r>
              <a:rPr spc="-415" dirty="0"/>
              <a:t>Complications </a:t>
            </a:r>
            <a:r>
              <a:rPr spc="-470" dirty="0"/>
              <a:t>Observed </a:t>
            </a:r>
            <a:r>
              <a:rPr spc="-315" dirty="0"/>
              <a:t>in </a:t>
            </a:r>
            <a:r>
              <a:rPr spc="-380" dirty="0"/>
              <a:t>Older  </a:t>
            </a:r>
            <a:r>
              <a:rPr spc="-375" dirty="0"/>
              <a:t>Adults </a:t>
            </a:r>
            <a:r>
              <a:rPr spc="-315" dirty="0"/>
              <a:t>With</a:t>
            </a:r>
            <a:r>
              <a:rPr spc="-385" dirty="0"/>
              <a:t> </a:t>
            </a:r>
            <a:r>
              <a:rPr spc="-509" dirty="0"/>
              <a:t>ALL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900554"/>
            <a:ext cx="8173720" cy="414147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5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320" dirty="0">
                <a:latin typeface="DejaVu Sans"/>
                <a:cs typeface="DejaVu Sans"/>
              </a:rPr>
              <a:t>Comorbid</a:t>
            </a:r>
            <a:r>
              <a:rPr sz="3000" spc="-275" dirty="0">
                <a:latin typeface="DejaVu Sans"/>
                <a:cs typeface="DejaVu Sans"/>
              </a:rPr>
              <a:t> </a:t>
            </a:r>
            <a:r>
              <a:rPr sz="3000" spc="-280" dirty="0">
                <a:latin typeface="DejaVu Sans"/>
                <a:cs typeface="DejaVu Sans"/>
              </a:rPr>
              <a:t>conditions</a:t>
            </a:r>
            <a:endParaRPr sz="30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15" dirty="0">
                <a:latin typeface="DejaVu Sans"/>
                <a:cs typeface="DejaVu Sans"/>
              </a:rPr>
              <a:t>More </a:t>
            </a:r>
            <a:r>
              <a:rPr sz="3000" spc="-360" dirty="0">
                <a:latin typeface="DejaVu Sans"/>
                <a:cs typeface="DejaVu Sans"/>
              </a:rPr>
              <a:t>severe </a:t>
            </a:r>
            <a:r>
              <a:rPr sz="3000" spc="-310" dirty="0">
                <a:latin typeface="DejaVu Sans"/>
                <a:cs typeface="DejaVu Sans"/>
              </a:rPr>
              <a:t>mucositis </a:t>
            </a:r>
            <a:r>
              <a:rPr sz="3000" spc="-295" dirty="0">
                <a:latin typeface="DejaVu Sans"/>
                <a:cs typeface="DejaVu Sans"/>
              </a:rPr>
              <a:t>related </a:t>
            </a:r>
            <a:r>
              <a:rPr sz="3000" spc="-229" dirty="0">
                <a:latin typeface="DejaVu Sans"/>
                <a:cs typeface="DejaVu Sans"/>
              </a:rPr>
              <a:t>to </a:t>
            </a:r>
            <a:r>
              <a:rPr sz="3000" spc="-305" dirty="0">
                <a:latin typeface="DejaVu Sans"/>
                <a:cs typeface="DejaVu Sans"/>
              </a:rPr>
              <a:t>pain</a:t>
            </a:r>
            <a:r>
              <a:rPr sz="3000" spc="-325" dirty="0">
                <a:latin typeface="DejaVu Sans"/>
                <a:cs typeface="DejaVu Sans"/>
              </a:rPr>
              <a:t> </a:t>
            </a:r>
            <a:r>
              <a:rPr sz="3000" spc="-320" dirty="0">
                <a:latin typeface="DejaVu Sans"/>
                <a:cs typeface="DejaVu Sans"/>
              </a:rPr>
              <a:t>medications</a:t>
            </a:r>
            <a:endParaRPr sz="30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370" dirty="0">
                <a:latin typeface="DejaVu Sans"/>
                <a:cs typeface="DejaVu Sans"/>
              </a:rPr>
              <a:t>Events </a:t>
            </a:r>
            <a:r>
              <a:rPr sz="3000" spc="-330" dirty="0">
                <a:latin typeface="DejaVu Sans"/>
                <a:cs typeface="DejaVu Sans"/>
              </a:rPr>
              <a:t>associated </a:t>
            </a:r>
            <a:r>
              <a:rPr sz="3000" spc="-240" dirty="0">
                <a:latin typeface="DejaVu Sans"/>
                <a:cs typeface="DejaVu Sans"/>
              </a:rPr>
              <a:t>with </a:t>
            </a:r>
            <a:r>
              <a:rPr sz="3000" spc="-290" dirty="0">
                <a:latin typeface="DejaVu Sans"/>
                <a:cs typeface="DejaVu Sans"/>
              </a:rPr>
              <a:t>specific</a:t>
            </a:r>
            <a:r>
              <a:rPr sz="3000" spc="-235" dirty="0">
                <a:latin typeface="DejaVu Sans"/>
                <a:cs typeface="DejaVu Sans"/>
              </a:rPr>
              <a:t> </a:t>
            </a:r>
            <a:r>
              <a:rPr sz="3000" spc="-330" dirty="0">
                <a:latin typeface="DejaVu Sans"/>
                <a:cs typeface="DejaVu Sans"/>
              </a:rPr>
              <a:t>chemotherapies</a:t>
            </a:r>
            <a:endParaRPr sz="30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340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229" dirty="0">
                <a:latin typeface="DejaVu Sans"/>
                <a:cs typeface="DejaVu Sans"/>
              </a:rPr>
              <a:t>Vincristine: </a:t>
            </a:r>
            <a:r>
              <a:rPr sz="2600" spc="-290" dirty="0">
                <a:latin typeface="DejaVu Sans"/>
                <a:cs typeface="DejaVu Sans"/>
              </a:rPr>
              <a:t>neuropathy,</a:t>
            </a:r>
            <a:r>
              <a:rPr sz="2600" spc="-325" dirty="0">
                <a:latin typeface="DejaVu Sans"/>
                <a:cs typeface="DejaVu Sans"/>
              </a:rPr>
              <a:t> </a:t>
            </a:r>
            <a:r>
              <a:rPr sz="2600" spc="-245" dirty="0">
                <a:latin typeface="DejaVu Sans"/>
                <a:cs typeface="DejaVu Sans"/>
              </a:rPr>
              <a:t>constipation</a:t>
            </a:r>
            <a:endParaRPr sz="26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315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254" dirty="0">
                <a:latin typeface="DejaVu Sans"/>
                <a:cs typeface="DejaVu Sans"/>
              </a:rPr>
              <a:t>Steroids: </a:t>
            </a:r>
            <a:r>
              <a:rPr sz="2600" spc="-300" dirty="0">
                <a:latin typeface="DejaVu Sans"/>
                <a:cs typeface="DejaVu Sans"/>
              </a:rPr>
              <a:t>hyperglycemia,</a:t>
            </a:r>
            <a:r>
              <a:rPr sz="2600" spc="-290" dirty="0">
                <a:latin typeface="DejaVu Sans"/>
                <a:cs typeface="DejaVu Sans"/>
              </a:rPr>
              <a:t> </a:t>
            </a:r>
            <a:r>
              <a:rPr sz="2600" spc="-235" dirty="0">
                <a:latin typeface="DejaVu Sans"/>
                <a:cs typeface="DejaVu Sans"/>
              </a:rPr>
              <a:t>infections</a:t>
            </a:r>
            <a:endParaRPr sz="2600">
              <a:latin typeface="DejaVu Sans"/>
              <a:cs typeface="DejaVu Sans"/>
            </a:endParaRPr>
          </a:p>
          <a:p>
            <a:pPr marL="756285" marR="394970" lvl="1" indent="-286385">
              <a:lnSpc>
                <a:spcPts val="2810"/>
              </a:lnSpc>
              <a:spcBef>
                <a:spcPts val="660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295" dirty="0">
                <a:latin typeface="DejaVu Sans"/>
                <a:cs typeface="DejaVu Sans"/>
              </a:rPr>
              <a:t>L-asparaginase: </a:t>
            </a:r>
            <a:r>
              <a:rPr sz="2600" spc="-285" dirty="0">
                <a:latin typeface="DejaVu Sans"/>
                <a:cs typeface="DejaVu Sans"/>
              </a:rPr>
              <a:t>encephalopathy </a:t>
            </a:r>
            <a:r>
              <a:rPr sz="2600" spc="-225" dirty="0">
                <a:latin typeface="DejaVu Sans"/>
                <a:cs typeface="DejaVu Sans"/>
              </a:rPr>
              <a:t>( </a:t>
            </a:r>
            <a:r>
              <a:rPr sz="2600" spc="-295" dirty="0">
                <a:latin typeface="DejaVu Sans"/>
                <a:cs typeface="DejaVu Sans"/>
              </a:rPr>
              <a:t>more </a:t>
            </a:r>
            <a:r>
              <a:rPr sz="2600" spc="-275" dirty="0">
                <a:latin typeface="DejaVu Sans"/>
                <a:cs typeface="DejaVu Sans"/>
              </a:rPr>
              <a:t>lethargy </a:t>
            </a:r>
            <a:r>
              <a:rPr sz="2600" spc="-305" dirty="0">
                <a:latin typeface="DejaVu Sans"/>
                <a:cs typeface="DejaVu Sans"/>
              </a:rPr>
              <a:t>and  </a:t>
            </a:r>
            <a:r>
              <a:rPr sz="2600" spc="-290" dirty="0">
                <a:latin typeface="DejaVu Sans"/>
                <a:cs typeface="DejaVu Sans"/>
              </a:rPr>
              <a:t>somnolence </a:t>
            </a:r>
            <a:r>
              <a:rPr sz="2600" spc="-270" dirty="0">
                <a:latin typeface="DejaVu Sans"/>
                <a:cs typeface="DejaVu Sans"/>
              </a:rPr>
              <a:t>occur </a:t>
            </a:r>
            <a:r>
              <a:rPr sz="2600" spc="-204" dirty="0">
                <a:latin typeface="DejaVu Sans"/>
                <a:cs typeface="DejaVu Sans"/>
              </a:rPr>
              <a:t>in </a:t>
            </a:r>
            <a:r>
              <a:rPr sz="2600" spc="-225" dirty="0">
                <a:latin typeface="DejaVu Sans"/>
                <a:cs typeface="DejaVu Sans"/>
              </a:rPr>
              <a:t>older</a:t>
            </a:r>
            <a:r>
              <a:rPr sz="2600" spc="-254" dirty="0">
                <a:latin typeface="DejaVu Sans"/>
                <a:cs typeface="DejaVu Sans"/>
              </a:rPr>
              <a:t> </a:t>
            </a:r>
            <a:r>
              <a:rPr sz="2600" spc="-250" dirty="0">
                <a:latin typeface="DejaVu Sans"/>
                <a:cs typeface="DejaVu Sans"/>
              </a:rPr>
              <a:t>adults)</a:t>
            </a:r>
            <a:endParaRPr sz="26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2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335" dirty="0">
                <a:latin typeface="DejaVu Sans"/>
                <a:cs typeface="DejaVu Sans"/>
              </a:rPr>
              <a:t>Low </a:t>
            </a:r>
            <a:r>
              <a:rPr sz="3000" spc="-320" dirty="0">
                <a:latin typeface="DejaVu Sans"/>
                <a:cs typeface="DejaVu Sans"/>
              </a:rPr>
              <a:t>marrow</a:t>
            </a:r>
            <a:r>
              <a:rPr sz="3000" spc="-210" dirty="0">
                <a:latin typeface="DejaVu Sans"/>
                <a:cs typeface="DejaVu Sans"/>
              </a:rPr>
              <a:t> </a:t>
            </a:r>
            <a:r>
              <a:rPr sz="3000" spc="-330" dirty="0">
                <a:latin typeface="DejaVu Sans"/>
                <a:cs typeface="DejaVu Sans"/>
              </a:rPr>
              <a:t>reserve</a:t>
            </a:r>
            <a:endParaRPr sz="30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280" dirty="0">
                <a:latin typeface="DejaVu Sans"/>
                <a:cs typeface="DejaVu Sans"/>
              </a:rPr>
              <a:t>Adding </a:t>
            </a:r>
            <a:r>
              <a:rPr sz="2600" spc="-345" dirty="0">
                <a:latin typeface="DejaVu Sans"/>
                <a:cs typeface="DejaVu Sans"/>
              </a:rPr>
              <a:t>G-CSF </a:t>
            </a:r>
            <a:r>
              <a:rPr sz="2600" spc="-295" dirty="0">
                <a:latin typeface="DejaVu Sans"/>
                <a:cs typeface="DejaVu Sans"/>
              </a:rPr>
              <a:t>improves </a:t>
            </a:r>
            <a:r>
              <a:rPr sz="2600" spc="-415" dirty="0">
                <a:latin typeface="DejaVu Sans"/>
                <a:cs typeface="DejaVu Sans"/>
              </a:rPr>
              <a:t>CR</a:t>
            </a:r>
            <a:r>
              <a:rPr sz="2600" spc="-95" dirty="0">
                <a:latin typeface="DejaVu Sans"/>
                <a:cs typeface="DejaVu Sans"/>
              </a:rPr>
              <a:t> </a:t>
            </a:r>
            <a:r>
              <a:rPr sz="2600" spc="-265" dirty="0">
                <a:latin typeface="DejaVu Sans"/>
                <a:cs typeface="DejaVu Sans"/>
              </a:rPr>
              <a:t>rate</a:t>
            </a:r>
            <a:endParaRPr sz="26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2289" y="260349"/>
            <a:ext cx="76593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250" dirty="0">
                <a:latin typeface="Arial"/>
                <a:cs typeface="Arial"/>
              </a:rPr>
              <a:t>Philadelphia </a:t>
            </a:r>
            <a:r>
              <a:rPr b="1" spc="-360" dirty="0">
                <a:latin typeface="Arial"/>
                <a:cs typeface="Arial"/>
              </a:rPr>
              <a:t>Chromosome </a:t>
            </a:r>
            <a:r>
              <a:rPr b="1" spc="-280" dirty="0">
                <a:latin typeface="Arial"/>
                <a:cs typeface="Arial"/>
              </a:rPr>
              <a:t>(Ph+)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spc="-660" dirty="0">
                <a:latin typeface="Arial"/>
                <a:cs typeface="Arial"/>
              </a:rPr>
              <a:t>ALL</a:t>
            </a:r>
          </a:p>
        </p:txBody>
      </p:sp>
      <p:sp>
        <p:nvSpPr>
          <p:cNvPr id="3" name="object 3"/>
          <p:cNvSpPr/>
          <p:nvPr/>
        </p:nvSpPr>
        <p:spPr>
          <a:xfrm>
            <a:off x="4821935" y="5417820"/>
            <a:ext cx="1877567" cy="679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1140" y="1053780"/>
            <a:ext cx="8495030" cy="515239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20" dirty="0">
                <a:latin typeface="DejaVu Sans"/>
                <a:cs typeface="DejaVu Sans"/>
              </a:rPr>
              <a:t>t(9;22) </a:t>
            </a:r>
            <a:r>
              <a:rPr sz="3200" spc="-260" dirty="0">
                <a:latin typeface="DejaVu Sans"/>
                <a:cs typeface="DejaVu Sans"/>
              </a:rPr>
              <a:t>bcr/abl</a:t>
            </a:r>
            <a:r>
              <a:rPr sz="3200" spc="-225" dirty="0">
                <a:latin typeface="DejaVu Sans"/>
                <a:cs typeface="DejaVu Sans"/>
              </a:rPr>
              <a:t> </a:t>
            </a:r>
            <a:r>
              <a:rPr sz="3200" spc="-305" dirty="0">
                <a:latin typeface="DejaVu Sans"/>
                <a:cs typeface="DejaVu Sans"/>
              </a:rPr>
              <a:t>translocation</a:t>
            </a:r>
            <a:endParaRPr sz="3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15" dirty="0">
                <a:latin typeface="DejaVu Sans"/>
                <a:cs typeface="DejaVu Sans"/>
              </a:rPr>
              <a:t>Precursor </a:t>
            </a:r>
            <a:r>
              <a:rPr sz="3200" spc="-455" dirty="0">
                <a:latin typeface="DejaVu Sans"/>
                <a:cs typeface="DejaVu Sans"/>
              </a:rPr>
              <a:t>B</a:t>
            </a:r>
            <a:r>
              <a:rPr sz="3200" spc="-315" dirty="0">
                <a:latin typeface="DejaVu Sans"/>
                <a:cs typeface="DejaVu Sans"/>
              </a:rPr>
              <a:t> </a:t>
            </a:r>
            <a:r>
              <a:rPr sz="3200" spc="-275" dirty="0">
                <a:latin typeface="DejaVu Sans"/>
                <a:cs typeface="DejaVu Sans"/>
              </a:rPr>
              <a:t>cell</a:t>
            </a:r>
            <a:endParaRPr sz="3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25" dirty="0">
                <a:latin typeface="DejaVu Sans"/>
                <a:cs typeface="DejaVu Sans"/>
              </a:rPr>
              <a:t>Incidence </a:t>
            </a:r>
            <a:r>
              <a:rPr sz="3200" spc="-315" dirty="0">
                <a:latin typeface="DejaVu Sans"/>
                <a:cs typeface="DejaVu Sans"/>
              </a:rPr>
              <a:t>continuously </a:t>
            </a:r>
            <a:r>
              <a:rPr sz="3200" spc="-340" dirty="0">
                <a:latin typeface="DejaVu Sans"/>
                <a:cs typeface="DejaVu Sans"/>
              </a:rPr>
              <a:t>increasing </a:t>
            </a:r>
            <a:r>
              <a:rPr sz="3200" spc="-254" dirty="0">
                <a:latin typeface="DejaVu Sans"/>
                <a:cs typeface="DejaVu Sans"/>
              </a:rPr>
              <a:t>with</a:t>
            </a:r>
            <a:r>
              <a:rPr sz="3200" spc="-180" dirty="0">
                <a:latin typeface="DejaVu Sans"/>
                <a:cs typeface="DejaVu Sans"/>
              </a:rPr>
              <a:t> </a:t>
            </a:r>
            <a:r>
              <a:rPr sz="3200" spc="-450" dirty="0">
                <a:latin typeface="DejaVu Sans"/>
                <a:cs typeface="DejaVu Sans"/>
              </a:rPr>
              <a:t>age</a:t>
            </a:r>
            <a:endParaRPr sz="32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4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45" dirty="0">
                <a:latin typeface="DejaVu Sans"/>
                <a:cs typeface="DejaVu Sans"/>
              </a:rPr>
              <a:t>Associated </a:t>
            </a:r>
            <a:r>
              <a:rPr sz="3200" spc="-254" dirty="0">
                <a:latin typeface="DejaVu Sans"/>
                <a:cs typeface="DejaVu Sans"/>
              </a:rPr>
              <a:t>with </a:t>
            </a:r>
            <a:r>
              <a:rPr sz="3200" spc="-375" dirty="0">
                <a:latin typeface="DejaVu Sans"/>
                <a:cs typeface="DejaVu Sans"/>
              </a:rPr>
              <a:t>very </a:t>
            </a:r>
            <a:r>
              <a:rPr sz="3200" spc="-280" dirty="0">
                <a:latin typeface="DejaVu Sans"/>
                <a:cs typeface="DejaVu Sans"/>
              </a:rPr>
              <a:t>poor</a:t>
            </a:r>
            <a:r>
              <a:rPr sz="3200" spc="-195" dirty="0">
                <a:latin typeface="DejaVu Sans"/>
                <a:cs typeface="DejaVu Sans"/>
              </a:rPr>
              <a:t> </a:t>
            </a:r>
            <a:r>
              <a:rPr sz="3200" spc="-360" dirty="0">
                <a:latin typeface="DejaVu Sans"/>
                <a:cs typeface="DejaVu Sans"/>
              </a:rPr>
              <a:t>outcome</a:t>
            </a:r>
            <a:endParaRPr sz="3200">
              <a:latin typeface="DejaVu Sans"/>
              <a:cs typeface="DejaVu Sans"/>
            </a:endParaRPr>
          </a:p>
          <a:p>
            <a:pPr marL="652780" marR="182880" lvl="1" indent="-285115">
              <a:lnSpc>
                <a:spcPts val="3020"/>
              </a:lnSpc>
              <a:spcBef>
                <a:spcPts val="735"/>
              </a:spcBef>
              <a:buFont typeface="Arial"/>
              <a:buChar char="–"/>
              <a:tabLst>
                <a:tab pos="652780" algn="l"/>
              </a:tabLst>
            </a:pPr>
            <a:r>
              <a:rPr sz="2800" spc="-265" dirty="0">
                <a:latin typeface="DejaVu Sans"/>
                <a:cs typeface="DejaVu Sans"/>
              </a:rPr>
              <a:t>No </a:t>
            </a:r>
            <a:r>
              <a:rPr sz="2800" spc="-305" dirty="0">
                <a:latin typeface="DejaVu Sans"/>
                <a:cs typeface="DejaVu Sans"/>
              </a:rPr>
              <a:t>cure </a:t>
            </a:r>
            <a:r>
              <a:rPr sz="2800" spc="-225" dirty="0">
                <a:latin typeface="DejaVu Sans"/>
                <a:cs typeface="DejaVu Sans"/>
              </a:rPr>
              <a:t>with </a:t>
            </a:r>
            <a:r>
              <a:rPr sz="2800" spc="-285" dirty="0">
                <a:latin typeface="DejaVu Sans"/>
                <a:cs typeface="DejaVu Sans"/>
              </a:rPr>
              <a:t>intensive </a:t>
            </a:r>
            <a:r>
              <a:rPr sz="2800" spc="-360" dirty="0">
                <a:latin typeface="DejaVu Sans"/>
                <a:cs typeface="DejaVu Sans"/>
              </a:rPr>
              <a:t>ALL </a:t>
            </a:r>
            <a:r>
              <a:rPr sz="2800" spc="-325" dirty="0">
                <a:latin typeface="DejaVu Sans"/>
                <a:cs typeface="DejaVu Sans"/>
              </a:rPr>
              <a:t>chemotherapy </a:t>
            </a:r>
            <a:r>
              <a:rPr sz="2800" spc="-225" dirty="0">
                <a:latin typeface="DejaVu Sans"/>
                <a:cs typeface="DejaVu Sans"/>
              </a:rPr>
              <a:t>(all </a:t>
            </a:r>
            <a:r>
              <a:rPr sz="2800" spc="-330" dirty="0">
                <a:latin typeface="DejaVu Sans"/>
                <a:cs typeface="DejaVu Sans"/>
              </a:rPr>
              <a:t>ages).  </a:t>
            </a:r>
            <a:r>
              <a:rPr sz="2800" spc="-305" dirty="0">
                <a:latin typeface="DejaVu Sans"/>
                <a:cs typeface="DejaVu Sans"/>
              </a:rPr>
              <a:t>Despite </a:t>
            </a:r>
            <a:r>
              <a:rPr sz="2800" spc="-285" dirty="0">
                <a:latin typeface="DejaVu Sans"/>
                <a:cs typeface="DejaVu Sans"/>
              </a:rPr>
              <a:t>intensive </a:t>
            </a:r>
            <a:r>
              <a:rPr sz="2800" spc="-330" dirty="0">
                <a:latin typeface="DejaVu Sans"/>
                <a:cs typeface="DejaVu Sans"/>
              </a:rPr>
              <a:t>chemotherapy, </a:t>
            </a:r>
            <a:r>
              <a:rPr sz="2800" spc="-290" dirty="0">
                <a:latin typeface="DejaVu Sans"/>
                <a:cs typeface="DejaVu Sans"/>
              </a:rPr>
              <a:t>long </a:t>
            </a:r>
            <a:r>
              <a:rPr sz="2800" spc="-300" dirty="0">
                <a:latin typeface="DejaVu Sans"/>
                <a:cs typeface="DejaVu Sans"/>
              </a:rPr>
              <a:t>term </a:t>
            </a:r>
            <a:r>
              <a:rPr sz="2800" spc="-295" dirty="0">
                <a:latin typeface="DejaVu Sans"/>
                <a:cs typeface="DejaVu Sans"/>
              </a:rPr>
              <a:t>survival </a:t>
            </a:r>
            <a:r>
              <a:rPr sz="2800" spc="-955" dirty="0">
                <a:latin typeface="DejaVu Sans"/>
                <a:cs typeface="DejaVu Sans"/>
              </a:rPr>
              <a:t>&lt; </a:t>
            </a:r>
            <a:r>
              <a:rPr sz="2800" spc="-530" dirty="0">
                <a:latin typeface="DejaVu Sans"/>
                <a:cs typeface="DejaVu Sans"/>
              </a:rPr>
              <a:t> </a:t>
            </a:r>
            <a:r>
              <a:rPr sz="2800" spc="-470" dirty="0">
                <a:latin typeface="DejaVu Sans"/>
                <a:cs typeface="DejaVu Sans"/>
              </a:rPr>
              <a:t>10%</a:t>
            </a:r>
            <a:endParaRPr sz="28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300"/>
              </a:spcBef>
              <a:buFont typeface="Arial"/>
              <a:buChar char="–"/>
              <a:tabLst>
                <a:tab pos="652780" algn="l"/>
              </a:tabLst>
            </a:pPr>
            <a:r>
              <a:rPr sz="2800" spc="-335" dirty="0">
                <a:latin typeface="DejaVu Sans"/>
                <a:cs typeface="DejaVu Sans"/>
              </a:rPr>
              <a:t>Cure </a:t>
            </a:r>
            <a:r>
              <a:rPr sz="2800" spc="-225" dirty="0">
                <a:latin typeface="DejaVu Sans"/>
                <a:cs typeface="DejaVu Sans"/>
              </a:rPr>
              <a:t>with </a:t>
            </a:r>
            <a:r>
              <a:rPr sz="2800" spc="-434" dirty="0">
                <a:latin typeface="DejaVu Sans"/>
                <a:cs typeface="DejaVu Sans"/>
              </a:rPr>
              <a:t>SCT</a:t>
            </a:r>
            <a:r>
              <a:rPr sz="2800" spc="-200" dirty="0">
                <a:latin typeface="DejaVu Sans"/>
                <a:cs typeface="DejaVu Sans"/>
              </a:rPr>
              <a:t> </a:t>
            </a:r>
            <a:r>
              <a:rPr sz="2800" spc="-280" dirty="0">
                <a:latin typeface="DejaVu Sans"/>
                <a:cs typeface="DejaVu Sans"/>
              </a:rPr>
              <a:t>possible</a:t>
            </a:r>
            <a:endParaRPr sz="2800">
              <a:latin typeface="DejaVu Sans"/>
              <a:cs typeface="DejaVu Sans"/>
            </a:endParaRPr>
          </a:p>
          <a:p>
            <a:pPr marL="1155700" marR="5080" lvl="2" indent="-228600">
              <a:lnSpc>
                <a:spcPts val="2590"/>
              </a:lnSpc>
              <a:spcBef>
                <a:spcPts val="650"/>
              </a:spcBef>
              <a:buClr>
                <a:srgbClr val="9BBA58"/>
              </a:buClr>
              <a:buFont typeface="Arial"/>
              <a:buChar char="•"/>
              <a:tabLst>
                <a:tab pos="1156335" algn="l"/>
              </a:tabLst>
            </a:pPr>
            <a:r>
              <a:rPr sz="2400" spc="-175" dirty="0">
                <a:latin typeface="DejaVu Sans"/>
                <a:cs typeface="DejaVu Sans"/>
              </a:rPr>
              <a:t>Allo </a:t>
            </a:r>
            <a:r>
              <a:rPr sz="2400" spc="-370" dirty="0">
                <a:latin typeface="DejaVu Sans"/>
                <a:cs typeface="DejaVu Sans"/>
              </a:rPr>
              <a:t>SCT </a:t>
            </a:r>
            <a:r>
              <a:rPr sz="2400" spc="-215" dirty="0">
                <a:latin typeface="DejaVu Sans"/>
                <a:cs typeface="DejaVu Sans"/>
              </a:rPr>
              <a:t>is </a:t>
            </a:r>
            <a:r>
              <a:rPr sz="2400" spc="-295" dirty="0">
                <a:latin typeface="DejaVu Sans"/>
                <a:cs typeface="DejaVu Sans"/>
              </a:rPr>
              <a:t>recommended </a:t>
            </a:r>
            <a:r>
              <a:rPr sz="2400" spc="-175" dirty="0">
                <a:latin typeface="DejaVu Sans"/>
                <a:cs typeface="DejaVu Sans"/>
              </a:rPr>
              <a:t>for </a:t>
            </a:r>
            <a:r>
              <a:rPr sz="2400" b="1" u="heavy" spc="-1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all </a:t>
            </a:r>
            <a:r>
              <a:rPr sz="2400" b="1" u="heavy" spc="-1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patients</a:t>
            </a:r>
            <a:r>
              <a:rPr sz="2400" b="1" spc="-140" dirty="0">
                <a:latin typeface="Arial"/>
                <a:cs typeface="Arial"/>
              </a:rPr>
              <a:t> </a:t>
            </a:r>
            <a:r>
              <a:rPr sz="2400" spc="-195" dirty="0">
                <a:latin typeface="DejaVu Sans"/>
                <a:cs typeface="DejaVu Sans"/>
              </a:rPr>
              <a:t>with </a:t>
            </a:r>
            <a:r>
              <a:rPr sz="2400" spc="-445" dirty="0">
                <a:latin typeface="DejaVu Sans"/>
                <a:cs typeface="DejaVu Sans"/>
              </a:rPr>
              <a:t>PH+ </a:t>
            </a:r>
            <a:r>
              <a:rPr sz="2400" spc="-305" dirty="0">
                <a:latin typeface="DejaVu Sans"/>
                <a:cs typeface="DejaVu Sans"/>
              </a:rPr>
              <a:t>ALL </a:t>
            </a:r>
            <a:r>
              <a:rPr sz="2400" spc="-240" dirty="0">
                <a:latin typeface="DejaVu Sans"/>
                <a:cs typeface="DejaVu Sans"/>
              </a:rPr>
              <a:t>who  </a:t>
            </a:r>
            <a:r>
              <a:rPr sz="2400" spc="-280" dirty="0">
                <a:latin typeface="DejaVu Sans"/>
                <a:cs typeface="DejaVu Sans"/>
              </a:rPr>
              <a:t>achieve </a:t>
            </a:r>
            <a:r>
              <a:rPr sz="2400" spc="-325" dirty="0">
                <a:latin typeface="DejaVu Sans"/>
                <a:cs typeface="DejaVu Sans"/>
              </a:rPr>
              <a:t>a</a:t>
            </a:r>
            <a:r>
              <a:rPr sz="2400" spc="-180" dirty="0">
                <a:latin typeface="DejaVu Sans"/>
                <a:cs typeface="DejaVu Sans"/>
              </a:rPr>
              <a:t> </a:t>
            </a:r>
            <a:r>
              <a:rPr sz="2400" spc="-305" dirty="0">
                <a:latin typeface="DejaVu Sans"/>
                <a:cs typeface="DejaVu Sans"/>
              </a:rPr>
              <a:t>CR.</a:t>
            </a:r>
            <a:endParaRPr sz="24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0013" y="461899"/>
            <a:ext cx="43688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5" dirty="0"/>
              <a:t>Imatinib </a:t>
            </a:r>
            <a:r>
              <a:rPr sz="4400" spc="-345" dirty="0"/>
              <a:t>in </a:t>
            </a:r>
            <a:r>
              <a:rPr sz="4400" spc="-785" dirty="0"/>
              <a:t>Ph+</a:t>
            </a:r>
            <a:r>
              <a:rPr sz="4400" spc="-480" dirty="0"/>
              <a:t> </a:t>
            </a:r>
            <a:r>
              <a:rPr sz="4400" spc="-565" dirty="0"/>
              <a:t>ALL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075432" y="5620511"/>
            <a:ext cx="2109216" cy="789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61263" y="1963226"/>
            <a:ext cx="8061959" cy="418909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340" dirty="0">
                <a:latin typeface="DejaVu Sans"/>
                <a:cs typeface="DejaVu Sans"/>
              </a:rPr>
              <a:t>Induces </a:t>
            </a:r>
            <a:r>
              <a:rPr sz="3200" spc="-350" dirty="0">
                <a:latin typeface="DejaVu Sans"/>
                <a:cs typeface="DejaVu Sans"/>
              </a:rPr>
              <a:t>high response </a:t>
            </a:r>
            <a:r>
              <a:rPr sz="3200" spc="-335" dirty="0">
                <a:latin typeface="DejaVu Sans"/>
                <a:cs typeface="DejaVu Sans"/>
              </a:rPr>
              <a:t>rate </a:t>
            </a:r>
            <a:r>
              <a:rPr sz="3200" spc="-425" dirty="0">
                <a:latin typeface="DejaVu Sans"/>
                <a:cs typeface="DejaVu Sans"/>
              </a:rPr>
              <a:t>as </a:t>
            </a:r>
            <a:r>
              <a:rPr sz="3200" spc="-335" dirty="0">
                <a:latin typeface="DejaVu Sans"/>
                <a:cs typeface="DejaVu Sans"/>
              </a:rPr>
              <a:t>single</a:t>
            </a:r>
            <a:r>
              <a:rPr sz="3200" spc="25" dirty="0">
                <a:latin typeface="DejaVu Sans"/>
                <a:cs typeface="DejaVu Sans"/>
              </a:rPr>
              <a:t> </a:t>
            </a:r>
            <a:r>
              <a:rPr sz="3200" spc="-380" dirty="0">
                <a:latin typeface="DejaVu Sans"/>
                <a:cs typeface="DejaVu Sans"/>
              </a:rPr>
              <a:t>agent</a:t>
            </a:r>
            <a:endParaRPr sz="32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185"/>
              </a:spcBef>
              <a:buFont typeface="Arial"/>
              <a:buChar char="–"/>
              <a:tabLst>
                <a:tab pos="653415" algn="l"/>
              </a:tabLst>
            </a:pPr>
            <a:r>
              <a:rPr sz="2800" spc="-340" dirty="0">
                <a:latin typeface="DejaVu Sans"/>
                <a:cs typeface="DejaVu Sans"/>
              </a:rPr>
              <a:t>Response </a:t>
            </a:r>
            <a:r>
              <a:rPr sz="2800" spc="-310" dirty="0">
                <a:latin typeface="DejaVu Sans"/>
                <a:cs typeface="DejaVu Sans"/>
              </a:rPr>
              <a:t>generally </a:t>
            </a:r>
            <a:r>
              <a:rPr sz="2800" spc="-240" dirty="0">
                <a:latin typeface="DejaVu Sans"/>
                <a:cs typeface="DejaVu Sans"/>
              </a:rPr>
              <a:t>not</a:t>
            </a:r>
            <a:r>
              <a:rPr sz="2800" spc="-105" dirty="0">
                <a:latin typeface="DejaVu Sans"/>
                <a:cs typeface="DejaVu Sans"/>
              </a:rPr>
              <a:t> </a:t>
            </a:r>
            <a:r>
              <a:rPr sz="2800" spc="-290" dirty="0">
                <a:latin typeface="DejaVu Sans"/>
                <a:cs typeface="DejaVu Sans"/>
              </a:rPr>
              <a:t>durable</a:t>
            </a:r>
            <a:endParaRPr sz="2800">
              <a:latin typeface="DejaVu Sans"/>
              <a:cs typeface="DejaVu Sans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–"/>
            </a:pPr>
            <a:endParaRPr sz="3200">
              <a:latin typeface="Times New Roman"/>
              <a:cs typeface="Times New Roman"/>
            </a:endParaRPr>
          </a:p>
          <a:p>
            <a:pPr marL="355600" marR="998855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245" dirty="0">
                <a:latin typeface="DejaVu Sans"/>
                <a:cs typeface="DejaVu Sans"/>
              </a:rPr>
              <a:t>In </a:t>
            </a:r>
            <a:r>
              <a:rPr sz="3200" spc="-325" dirty="0">
                <a:latin typeface="DejaVu Sans"/>
                <a:cs typeface="DejaVu Sans"/>
              </a:rPr>
              <a:t>combination </a:t>
            </a:r>
            <a:r>
              <a:rPr sz="3200" spc="-254" dirty="0">
                <a:latin typeface="DejaVu Sans"/>
                <a:cs typeface="DejaVu Sans"/>
              </a:rPr>
              <a:t>with </a:t>
            </a:r>
            <a:r>
              <a:rPr sz="3200" spc="-405" dirty="0">
                <a:latin typeface="DejaVu Sans"/>
                <a:cs typeface="DejaVu Sans"/>
              </a:rPr>
              <a:t>ALL </a:t>
            </a:r>
            <a:r>
              <a:rPr sz="3200" spc="-365" dirty="0">
                <a:latin typeface="DejaVu Sans"/>
                <a:cs typeface="DejaVu Sans"/>
              </a:rPr>
              <a:t>chemotherapy </a:t>
            </a:r>
            <a:r>
              <a:rPr sz="3200" spc="-280" dirty="0">
                <a:latin typeface="DejaVu Sans"/>
                <a:cs typeface="DejaVu Sans"/>
              </a:rPr>
              <a:t>(  </a:t>
            </a:r>
            <a:r>
              <a:rPr sz="3200" spc="-310" dirty="0">
                <a:latin typeface="DejaVu Sans"/>
                <a:cs typeface="DejaVu Sans"/>
              </a:rPr>
              <a:t>preferred </a:t>
            </a:r>
            <a:r>
              <a:rPr sz="3200" spc="-295" dirty="0">
                <a:latin typeface="DejaVu Sans"/>
                <a:cs typeface="DejaVu Sans"/>
              </a:rPr>
              <a:t>choice)for</a:t>
            </a:r>
            <a:r>
              <a:rPr sz="3200" spc="-315" dirty="0">
                <a:latin typeface="DejaVu Sans"/>
                <a:cs typeface="DejaVu Sans"/>
              </a:rPr>
              <a:t> </a:t>
            </a:r>
            <a:r>
              <a:rPr sz="3200" spc="-290" dirty="0">
                <a:latin typeface="DejaVu Sans"/>
                <a:cs typeface="DejaVu Sans"/>
              </a:rPr>
              <a:t>induction</a:t>
            </a:r>
            <a:endParaRPr sz="3200">
              <a:latin typeface="DejaVu Sans"/>
              <a:cs typeface="DejaVu Sans"/>
            </a:endParaRPr>
          </a:p>
          <a:p>
            <a:pPr marL="652780" marR="5080" lvl="1" indent="-285115">
              <a:lnSpc>
                <a:spcPct val="100000"/>
              </a:lnSpc>
              <a:spcBef>
                <a:spcPts val="185"/>
              </a:spcBef>
              <a:buFont typeface="Arial"/>
              <a:buChar char="–"/>
              <a:tabLst>
                <a:tab pos="653415" algn="l"/>
              </a:tabLst>
            </a:pPr>
            <a:r>
              <a:rPr sz="2800" spc="-300" dirty="0">
                <a:latin typeface="DejaVu Sans"/>
                <a:cs typeface="DejaVu Sans"/>
              </a:rPr>
              <a:t>Higher </a:t>
            </a:r>
            <a:r>
              <a:rPr sz="2800" spc="-450" dirty="0">
                <a:latin typeface="DejaVu Sans"/>
                <a:cs typeface="DejaVu Sans"/>
              </a:rPr>
              <a:t>CR </a:t>
            </a:r>
            <a:r>
              <a:rPr sz="2800" spc="-270" dirty="0">
                <a:latin typeface="DejaVu Sans"/>
                <a:cs typeface="DejaVu Sans"/>
              </a:rPr>
              <a:t>rate: </a:t>
            </a:r>
            <a:r>
              <a:rPr sz="2800" spc="-470" dirty="0">
                <a:latin typeface="DejaVu Sans"/>
                <a:cs typeface="DejaVu Sans"/>
              </a:rPr>
              <a:t>90% </a:t>
            </a:r>
            <a:r>
              <a:rPr sz="2800" spc="-215" dirty="0">
                <a:latin typeface="DejaVu Sans"/>
                <a:cs typeface="DejaVu Sans"/>
              </a:rPr>
              <a:t>to </a:t>
            </a:r>
            <a:r>
              <a:rPr sz="2800" spc="-470" dirty="0">
                <a:latin typeface="DejaVu Sans"/>
                <a:cs typeface="DejaVu Sans"/>
              </a:rPr>
              <a:t>97% </a:t>
            </a:r>
            <a:r>
              <a:rPr sz="2800" spc="-335" dirty="0">
                <a:latin typeface="DejaVu Sans"/>
                <a:cs typeface="DejaVu Sans"/>
              </a:rPr>
              <a:t>and </a:t>
            </a:r>
            <a:r>
              <a:rPr sz="2800" spc="-315" dirty="0">
                <a:latin typeface="DejaVu Sans"/>
                <a:cs typeface="DejaVu Sans"/>
              </a:rPr>
              <a:t>improved </a:t>
            </a:r>
            <a:r>
              <a:rPr sz="2800" spc="-320" dirty="0">
                <a:latin typeface="DejaVu Sans"/>
                <a:cs typeface="DejaVu Sans"/>
              </a:rPr>
              <a:t>outcome  </a:t>
            </a:r>
            <a:r>
              <a:rPr sz="2800" spc="-335" dirty="0">
                <a:latin typeface="DejaVu Sans"/>
                <a:cs typeface="DejaVu Sans"/>
              </a:rPr>
              <a:t>compared </a:t>
            </a:r>
            <a:r>
              <a:rPr sz="2800" spc="-225" dirty="0">
                <a:latin typeface="DejaVu Sans"/>
                <a:cs typeface="DejaVu Sans"/>
              </a:rPr>
              <a:t>with </a:t>
            </a:r>
            <a:r>
              <a:rPr sz="2800" spc="-325" dirty="0">
                <a:latin typeface="DejaVu Sans"/>
                <a:cs typeface="DejaVu Sans"/>
              </a:rPr>
              <a:t>chemotherapy</a:t>
            </a:r>
            <a:r>
              <a:rPr sz="2800" spc="-175" dirty="0">
                <a:latin typeface="DejaVu Sans"/>
                <a:cs typeface="DejaVu Sans"/>
              </a:rPr>
              <a:t> </a:t>
            </a:r>
            <a:r>
              <a:rPr sz="2800" spc="-280" dirty="0">
                <a:latin typeface="DejaVu Sans"/>
                <a:cs typeface="DejaVu Sans"/>
              </a:rPr>
              <a:t>alone</a:t>
            </a:r>
            <a:endParaRPr sz="2800">
              <a:latin typeface="DejaVu Sans"/>
              <a:cs typeface="DejaVu Sans"/>
            </a:endParaRPr>
          </a:p>
          <a:p>
            <a:pPr marL="652780" marR="640080" lvl="1" indent="-285115">
              <a:lnSpc>
                <a:spcPct val="100000"/>
              </a:lnSpc>
              <a:spcBef>
                <a:spcPts val="170"/>
              </a:spcBef>
              <a:buFont typeface="Arial"/>
              <a:buChar char="–"/>
              <a:tabLst>
                <a:tab pos="653415" algn="l"/>
              </a:tabLst>
            </a:pPr>
            <a:r>
              <a:rPr sz="2800" b="1" i="1" spc="-235" dirty="0">
                <a:latin typeface="Arial"/>
                <a:cs typeface="Arial"/>
              </a:rPr>
              <a:t>Concurrent </a:t>
            </a:r>
            <a:r>
              <a:rPr sz="2800" spc="-275" dirty="0">
                <a:latin typeface="DejaVu Sans"/>
                <a:cs typeface="DejaVu Sans"/>
              </a:rPr>
              <a:t>administration </a:t>
            </a:r>
            <a:r>
              <a:rPr sz="2800" spc="-190" dirty="0">
                <a:latin typeface="DejaVu Sans"/>
                <a:cs typeface="DejaVu Sans"/>
              </a:rPr>
              <a:t>of </a:t>
            </a:r>
            <a:r>
              <a:rPr sz="2800" spc="-265" dirty="0">
                <a:latin typeface="DejaVu Sans"/>
                <a:cs typeface="DejaVu Sans"/>
              </a:rPr>
              <a:t>imatinib </a:t>
            </a:r>
            <a:r>
              <a:rPr sz="2800" spc="-955" dirty="0">
                <a:latin typeface="DejaVu Sans"/>
                <a:cs typeface="DejaVu Sans"/>
              </a:rPr>
              <a:t>+ </a:t>
            </a:r>
            <a:r>
              <a:rPr sz="2800" spc="-770" dirty="0">
                <a:latin typeface="DejaVu Sans"/>
                <a:cs typeface="DejaVu Sans"/>
              </a:rPr>
              <a:t> </a:t>
            </a:r>
            <a:r>
              <a:rPr sz="2800" spc="-325" dirty="0">
                <a:latin typeface="DejaVu Sans"/>
                <a:cs typeface="DejaVu Sans"/>
              </a:rPr>
              <a:t>chemotherapy </a:t>
            </a:r>
            <a:r>
              <a:rPr sz="2800" i="1" spc="-150" dirty="0">
                <a:latin typeface="Trebuchet MS"/>
                <a:cs typeface="Trebuchet MS"/>
              </a:rPr>
              <a:t>superior </a:t>
            </a:r>
            <a:r>
              <a:rPr sz="2800" i="1" spc="-175" dirty="0">
                <a:latin typeface="Trebuchet MS"/>
                <a:cs typeface="Trebuchet MS"/>
              </a:rPr>
              <a:t>to </a:t>
            </a:r>
            <a:r>
              <a:rPr sz="2800" spc="-275" dirty="0">
                <a:latin typeface="DejaVu Sans"/>
                <a:cs typeface="DejaVu Sans"/>
              </a:rPr>
              <a:t>alternating</a:t>
            </a:r>
            <a:r>
              <a:rPr sz="2800" spc="-245" dirty="0">
                <a:latin typeface="DejaVu Sans"/>
                <a:cs typeface="DejaVu Sans"/>
              </a:rPr>
              <a:t> </a:t>
            </a:r>
            <a:r>
              <a:rPr sz="2800" spc="-310" dirty="0">
                <a:latin typeface="DejaVu Sans"/>
                <a:cs typeface="DejaVu Sans"/>
              </a:rPr>
              <a:t>schedule</a:t>
            </a:r>
            <a:endParaRPr sz="28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073" y="260349"/>
            <a:ext cx="80670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340" dirty="0">
                <a:latin typeface="Arial"/>
                <a:cs typeface="Arial"/>
              </a:rPr>
              <a:t>B-Cell </a:t>
            </a:r>
            <a:r>
              <a:rPr b="1" spc="-660" dirty="0">
                <a:latin typeface="Arial"/>
                <a:cs typeface="Arial"/>
              </a:rPr>
              <a:t>ALL </a:t>
            </a:r>
            <a:r>
              <a:rPr b="1" spc="-515" dirty="0">
                <a:latin typeface="Arial"/>
                <a:cs typeface="Arial"/>
              </a:rPr>
              <a:t>(FAB </a:t>
            </a:r>
            <a:r>
              <a:rPr b="1" spc="-315" dirty="0">
                <a:latin typeface="Arial"/>
                <a:cs typeface="Arial"/>
              </a:rPr>
              <a:t>L3): </a:t>
            </a:r>
            <a:r>
              <a:rPr b="1" spc="-260" dirty="0">
                <a:latin typeface="Arial"/>
                <a:cs typeface="Arial"/>
              </a:rPr>
              <a:t>Burkitt’s</a:t>
            </a:r>
            <a:r>
              <a:rPr b="1" spc="-245" dirty="0">
                <a:latin typeface="Arial"/>
                <a:cs typeface="Arial"/>
              </a:rPr>
              <a:t> </a:t>
            </a:r>
            <a:r>
              <a:rPr b="1" spc="-325" dirty="0">
                <a:latin typeface="Arial"/>
                <a:cs typeface="Arial"/>
              </a:rPr>
              <a:t>Leukemia</a:t>
            </a:r>
          </a:p>
        </p:txBody>
      </p:sp>
      <p:sp>
        <p:nvSpPr>
          <p:cNvPr id="3" name="object 3"/>
          <p:cNvSpPr/>
          <p:nvPr/>
        </p:nvSpPr>
        <p:spPr>
          <a:xfrm>
            <a:off x="3174492" y="3244595"/>
            <a:ext cx="5260848" cy="845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8739" y="984250"/>
            <a:ext cx="8515350" cy="555561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5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335" dirty="0">
                <a:latin typeface="DejaVu Sans"/>
                <a:cs typeface="DejaVu Sans"/>
              </a:rPr>
              <a:t>Rapid </a:t>
            </a:r>
            <a:r>
              <a:rPr sz="3000" spc="-260" dirty="0">
                <a:latin typeface="DejaVu Sans"/>
                <a:cs typeface="DejaVu Sans"/>
              </a:rPr>
              <a:t>cell </a:t>
            </a:r>
            <a:r>
              <a:rPr sz="3000" spc="-254" dirty="0">
                <a:latin typeface="DejaVu Sans"/>
                <a:cs typeface="DejaVu Sans"/>
              </a:rPr>
              <a:t>proliferation </a:t>
            </a:r>
            <a:r>
              <a:rPr sz="3000" spc="-355" dirty="0">
                <a:latin typeface="DejaVu Sans"/>
                <a:cs typeface="DejaVu Sans"/>
              </a:rPr>
              <a:t>and very </a:t>
            </a:r>
            <a:r>
              <a:rPr sz="3000" spc="-330" dirty="0">
                <a:latin typeface="DejaVu Sans"/>
                <a:cs typeface="DejaVu Sans"/>
              </a:rPr>
              <a:t>high</a:t>
            </a:r>
            <a:r>
              <a:rPr sz="3000" spc="-125" dirty="0">
                <a:latin typeface="DejaVu Sans"/>
                <a:cs typeface="DejaVu Sans"/>
              </a:rPr>
              <a:t> </a:t>
            </a:r>
            <a:r>
              <a:rPr sz="3000" spc="-430" dirty="0">
                <a:latin typeface="DejaVu Sans"/>
                <a:cs typeface="DejaVu Sans"/>
              </a:rPr>
              <a:t>LDH</a:t>
            </a:r>
            <a:endParaRPr sz="30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85" dirty="0">
                <a:latin typeface="DejaVu Sans"/>
                <a:cs typeface="DejaVu Sans"/>
              </a:rPr>
              <a:t>t(8;14), </a:t>
            </a:r>
            <a:r>
              <a:rPr sz="3000" spc="-275" dirty="0">
                <a:latin typeface="DejaVu Sans"/>
                <a:cs typeface="DejaVu Sans"/>
              </a:rPr>
              <a:t>t(2;8),</a:t>
            </a:r>
            <a:r>
              <a:rPr sz="3000" spc="-280" dirty="0">
                <a:latin typeface="DejaVu Sans"/>
                <a:cs typeface="DejaVu Sans"/>
              </a:rPr>
              <a:t> </a:t>
            </a:r>
            <a:r>
              <a:rPr sz="3000" spc="-300" dirty="0">
                <a:latin typeface="DejaVu Sans"/>
                <a:cs typeface="DejaVu Sans"/>
              </a:rPr>
              <a:t>t(8;22)</a:t>
            </a:r>
            <a:endParaRPr sz="3000">
              <a:latin typeface="DejaVu Sans"/>
              <a:cs typeface="DejaVu Sans"/>
            </a:endParaRPr>
          </a:p>
          <a:p>
            <a:pPr marL="652780" marR="5080" lvl="1" indent="-285115">
              <a:lnSpc>
                <a:spcPts val="2810"/>
              </a:lnSpc>
              <a:spcBef>
                <a:spcPts val="695"/>
              </a:spcBef>
              <a:buFont typeface="Arial"/>
              <a:buChar char="–"/>
              <a:tabLst>
                <a:tab pos="652780" algn="l"/>
              </a:tabLst>
            </a:pPr>
            <a:r>
              <a:rPr sz="2600" spc="-315" dirty="0">
                <a:latin typeface="DejaVu Sans"/>
                <a:cs typeface="DejaVu Sans"/>
              </a:rPr>
              <a:t>Rearrangement </a:t>
            </a:r>
            <a:r>
              <a:rPr sz="2600" spc="-175" dirty="0">
                <a:latin typeface="DejaVu Sans"/>
                <a:cs typeface="DejaVu Sans"/>
              </a:rPr>
              <a:t>of </a:t>
            </a:r>
            <a:r>
              <a:rPr sz="2600" i="1" spc="-130" dirty="0">
                <a:latin typeface="Trebuchet MS"/>
                <a:cs typeface="Trebuchet MS"/>
              </a:rPr>
              <a:t>myc </a:t>
            </a:r>
            <a:r>
              <a:rPr sz="2600" spc="-275" dirty="0">
                <a:latin typeface="DejaVu Sans"/>
                <a:cs typeface="DejaVu Sans"/>
              </a:rPr>
              <a:t>protooncogene </a:t>
            </a:r>
            <a:r>
              <a:rPr sz="2600" spc="-280" dirty="0">
                <a:latin typeface="DejaVu Sans"/>
                <a:cs typeface="DejaVu Sans"/>
              </a:rPr>
              <a:t>(ch 8) </a:t>
            </a:r>
            <a:r>
              <a:rPr sz="2600" spc="-204" dirty="0">
                <a:latin typeface="DejaVu Sans"/>
                <a:cs typeface="DejaVu Sans"/>
              </a:rPr>
              <a:t>with </a:t>
            </a:r>
            <a:r>
              <a:rPr sz="2600" spc="-270" dirty="0">
                <a:latin typeface="DejaVu Sans"/>
                <a:cs typeface="DejaVu Sans"/>
              </a:rPr>
              <a:t>Ig </a:t>
            </a:r>
            <a:r>
              <a:rPr sz="2600" spc="-345" dirty="0">
                <a:latin typeface="DejaVu Sans"/>
                <a:cs typeface="DejaVu Sans"/>
              </a:rPr>
              <a:t>heavy  </a:t>
            </a:r>
            <a:r>
              <a:rPr sz="2600" spc="-285" dirty="0">
                <a:latin typeface="DejaVu Sans"/>
                <a:cs typeface="DejaVu Sans"/>
              </a:rPr>
              <a:t>chains </a:t>
            </a:r>
            <a:r>
              <a:rPr sz="2600" spc="-280" dirty="0">
                <a:latin typeface="DejaVu Sans"/>
                <a:cs typeface="DejaVu Sans"/>
              </a:rPr>
              <a:t>(ch </a:t>
            </a:r>
            <a:r>
              <a:rPr sz="2600" spc="-300" dirty="0">
                <a:latin typeface="DejaVu Sans"/>
                <a:cs typeface="DejaVu Sans"/>
              </a:rPr>
              <a:t>14) </a:t>
            </a:r>
            <a:r>
              <a:rPr sz="2600" spc="-195" dirty="0">
                <a:latin typeface="DejaVu Sans"/>
                <a:cs typeface="DejaVu Sans"/>
              </a:rPr>
              <a:t>or </a:t>
            </a:r>
            <a:r>
              <a:rPr sz="2600" spc="-229" dirty="0">
                <a:latin typeface="DejaVu Sans"/>
                <a:cs typeface="DejaVu Sans"/>
              </a:rPr>
              <a:t>light </a:t>
            </a:r>
            <a:r>
              <a:rPr sz="2600" spc="-285" dirty="0">
                <a:latin typeface="DejaVu Sans"/>
                <a:cs typeface="DejaVu Sans"/>
              </a:rPr>
              <a:t>chains </a:t>
            </a:r>
            <a:r>
              <a:rPr sz="2600" spc="-280" dirty="0">
                <a:latin typeface="DejaVu Sans"/>
                <a:cs typeface="DejaVu Sans"/>
              </a:rPr>
              <a:t>(ch </a:t>
            </a:r>
            <a:r>
              <a:rPr sz="2600" spc="-335" dirty="0">
                <a:latin typeface="DejaVu Sans"/>
                <a:cs typeface="DejaVu Sans"/>
              </a:rPr>
              <a:t>2 </a:t>
            </a:r>
            <a:r>
              <a:rPr sz="2600" spc="-195" dirty="0">
                <a:latin typeface="DejaVu Sans"/>
                <a:cs typeface="DejaVu Sans"/>
              </a:rPr>
              <a:t>or</a:t>
            </a:r>
            <a:r>
              <a:rPr sz="2600" spc="-65" dirty="0">
                <a:latin typeface="DejaVu Sans"/>
                <a:cs typeface="DejaVu Sans"/>
              </a:rPr>
              <a:t> </a:t>
            </a:r>
            <a:r>
              <a:rPr sz="2600" spc="-300" dirty="0">
                <a:latin typeface="DejaVu Sans"/>
                <a:cs typeface="DejaVu Sans"/>
              </a:rPr>
              <a:t>22)</a:t>
            </a:r>
            <a:endParaRPr sz="26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345" dirty="0">
                <a:latin typeface="DejaVu Sans"/>
                <a:cs typeface="DejaVu Sans"/>
              </a:rPr>
              <a:t>High </a:t>
            </a:r>
            <a:r>
              <a:rPr sz="3000" spc="-335" dirty="0">
                <a:latin typeface="DejaVu Sans"/>
                <a:cs typeface="DejaVu Sans"/>
              </a:rPr>
              <a:t>expression </a:t>
            </a:r>
            <a:r>
              <a:rPr sz="3000" spc="-200" dirty="0">
                <a:latin typeface="DejaVu Sans"/>
                <a:cs typeface="DejaVu Sans"/>
              </a:rPr>
              <a:t>of</a:t>
            </a:r>
            <a:r>
              <a:rPr sz="3000" spc="-150" dirty="0">
                <a:latin typeface="DejaVu Sans"/>
                <a:cs typeface="DejaVu Sans"/>
              </a:rPr>
              <a:t> </a:t>
            </a:r>
            <a:r>
              <a:rPr sz="3000" spc="-440" dirty="0">
                <a:latin typeface="DejaVu Sans"/>
                <a:cs typeface="DejaVu Sans"/>
              </a:rPr>
              <a:t>CD20</a:t>
            </a:r>
            <a:endParaRPr sz="30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350" dirty="0">
                <a:latin typeface="DejaVu Sans"/>
                <a:cs typeface="DejaVu Sans"/>
              </a:rPr>
              <a:t>Treatment </a:t>
            </a:r>
            <a:r>
              <a:rPr sz="3000" spc="-250" dirty="0">
                <a:latin typeface="DejaVu Sans"/>
                <a:cs typeface="DejaVu Sans"/>
              </a:rPr>
              <a:t>option </a:t>
            </a:r>
            <a:r>
              <a:rPr sz="3000" spc="-210" dirty="0">
                <a:latin typeface="DejaVu Sans"/>
                <a:cs typeface="DejaVu Sans"/>
              </a:rPr>
              <a:t>: </a:t>
            </a:r>
            <a:r>
              <a:rPr sz="3000" b="1" spc="-220" dirty="0">
                <a:latin typeface="Arial"/>
                <a:cs typeface="Arial"/>
              </a:rPr>
              <a:t>Short </a:t>
            </a:r>
            <a:r>
              <a:rPr sz="3000" b="1" spc="-200" dirty="0">
                <a:latin typeface="Arial"/>
                <a:cs typeface="Arial"/>
              </a:rPr>
              <a:t>intensive</a:t>
            </a:r>
            <a:r>
              <a:rPr sz="3000" b="1" spc="-165" dirty="0">
                <a:latin typeface="Arial"/>
                <a:cs typeface="Arial"/>
              </a:rPr>
              <a:t> </a:t>
            </a:r>
            <a:r>
              <a:rPr sz="3000" b="1" spc="-204" dirty="0">
                <a:latin typeface="Arial"/>
                <a:cs typeface="Arial"/>
              </a:rPr>
              <a:t>chemotherapy</a:t>
            </a:r>
            <a:endParaRPr sz="3000">
              <a:latin typeface="Arial"/>
              <a:cs typeface="Arial"/>
            </a:endParaRPr>
          </a:p>
          <a:p>
            <a:pPr marL="652780" lvl="1" indent="-285115">
              <a:lnSpc>
                <a:spcPct val="100000"/>
              </a:lnSpc>
              <a:spcBef>
                <a:spcPts val="345"/>
              </a:spcBef>
              <a:buFont typeface="Arial"/>
              <a:buChar char="–"/>
              <a:tabLst>
                <a:tab pos="652780" algn="l"/>
              </a:tabLst>
            </a:pPr>
            <a:r>
              <a:rPr sz="2600" spc="-280" dirty="0">
                <a:latin typeface="DejaVu Sans"/>
                <a:cs typeface="DejaVu Sans"/>
              </a:rPr>
              <a:t>High-dose </a:t>
            </a:r>
            <a:r>
              <a:rPr sz="2600" spc="-254" dirty="0">
                <a:latin typeface="DejaVu Sans"/>
                <a:cs typeface="DejaVu Sans"/>
              </a:rPr>
              <a:t>MTX </a:t>
            </a:r>
            <a:r>
              <a:rPr sz="2600" spc="-305" dirty="0">
                <a:latin typeface="DejaVu Sans"/>
                <a:cs typeface="DejaVu Sans"/>
              </a:rPr>
              <a:t>and</a:t>
            </a:r>
            <a:r>
              <a:rPr sz="2600" spc="-225" dirty="0">
                <a:latin typeface="DejaVu Sans"/>
                <a:cs typeface="DejaVu Sans"/>
              </a:rPr>
              <a:t> </a:t>
            </a:r>
            <a:r>
              <a:rPr sz="2600" spc="-290" dirty="0">
                <a:latin typeface="DejaVu Sans"/>
                <a:cs typeface="DejaVu Sans"/>
              </a:rPr>
              <a:t>cyclophosphamide</a:t>
            </a:r>
            <a:endParaRPr sz="26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310"/>
              </a:spcBef>
              <a:buFont typeface="Arial"/>
              <a:buChar char="–"/>
              <a:tabLst>
                <a:tab pos="652780" algn="l"/>
              </a:tabLst>
            </a:pPr>
            <a:r>
              <a:rPr sz="2600" spc="-275" dirty="0">
                <a:latin typeface="DejaVu Sans"/>
                <a:cs typeface="DejaVu Sans"/>
              </a:rPr>
              <a:t>Role </a:t>
            </a:r>
            <a:r>
              <a:rPr sz="2600" spc="-175" dirty="0">
                <a:latin typeface="DejaVu Sans"/>
                <a:cs typeface="DejaVu Sans"/>
              </a:rPr>
              <a:t>of </a:t>
            </a:r>
            <a:r>
              <a:rPr sz="2600" spc="-285" dirty="0">
                <a:latin typeface="DejaVu Sans"/>
                <a:cs typeface="DejaVu Sans"/>
              </a:rPr>
              <a:t>anti-CD20 </a:t>
            </a:r>
            <a:r>
              <a:rPr sz="2600" spc="-180" dirty="0">
                <a:latin typeface="DejaVu Sans"/>
                <a:cs typeface="DejaVu Sans"/>
              </a:rPr>
              <a:t>: </a:t>
            </a:r>
            <a:r>
              <a:rPr sz="2600" spc="-220" dirty="0">
                <a:latin typeface="DejaVu Sans"/>
                <a:cs typeface="DejaVu Sans"/>
              </a:rPr>
              <a:t>Addition </a:t>
            </a:r>
            <a:r>
              <a:rPr sz="2600" spc="-175" dirty="0">
                <a:latin typeface="DejaVu Sans"/>
                <a:cs typeface="DejaVu Sans"/>
              </a:rPr>
              <a:t>of</a:t>
            </a:r>
            <a:r>
              <a:rPr sz="2600" spc="-355" dirty="0">
                <a:latin typeface="DejaVu Sans"/>
                <a:cs typeface="DejaVu Sans"/>
              </a:rPr>
              <a:t> </a:t>
            </a:r>
            <a:r>
              <a:rPr sz="2600" spc="-260" dirty="0">
                <a:latin typeface="DejaVu Sans"/>
                <a:cs typeface="DejaVu Sans"/>
              </a:rPr>
              <a:t>rituximab</a:t>
            </a:r>
            <a:endParaRPr sz="26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310"/>
              </a:spcBef>
              <a:buFont typeface="Arial"/>
              <a:buChar char="–"/>
              <a:tabLst>
                <a:tab pos="652780" algn="l"/>
              </a:tabLst>
            </a:pPr>
            <a:r>
              <a:rPr sz="2600" spc="-260" dirty="0">
                <a:latin typeface="DejaVu Sans"/>
                <a:cs typeface="DejaVu Sans"/>
              </a:rPr>
              <a:t>Intensive </a:t>
            </a:r>
            <a:r>
              <a:rPr sz="2600" spc="-385" dirty="0">
                <a:latin typeface="DejaVu Sans"/>
                <a:cs typeface="DejaVu Sans"/>
              </a:rPr>
              <a:t>CNS</a:t>
            </a:r>
            <a:r>
              <a:rPr sz="2600" spc="-260" dirty="0">
                <a:latin typeface="DejaVu Sans"/>
                <a:cs typeface="DejaVu Sans"/>
              </a:rPr>
              <a:t> </a:t>
            </a:r>
            <a:r>
              <a:rPr sz="2600" spc="-280" dirty="0">
                <a:latin typeface="DejaVu Sans"/>
                <a:cs typeface="DejaVu Sans"/>
              </a:rPr>
              <a:t>prophylaxis</a:t>
            </a:r>
            <a:endParaRPr sz="2600">
              <a:latin typeface="DejaVu Sans"/>
              <a:cs typeface="DejaVu Sans"/>
            </a:endParaRPr>
          </a:p>
          <a:p>
            <a:pPr marL="355600" marR="795655" indent="-342900">
              <a:lnSpc>
                <a:spcPts val="3240"/>
              </a:lnSpc>
              <a:spcBef>
                <a:spcPts val="7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85" dirty="0">
                <a:latin typeface="DejaVu Sans"/>
                <a:cs typeface="DejaVu Sans"/>
              </a:rPr>
              <a:t>No </a:t>
            </a:r>
            <a:r>
              <a:rPr sz="3000" spc="-345" dirty="0">
                <a:latin typeface="DejaVu Sans"/>
                <a:cs typeface="DejaVu Sans"/>
              </a:rPr>
              <a:t>maintenance </a:t>
            </a:r>
            <a:r>
              <a:rPr sz="3000" spc="-290" dirty="0">
                <a:latin typeface="DejaVu Sans"/>
                <a:cs typeface="DejaVu Sans"/>
              </a:rPr>
              <a:t>required </a:t>
            </a:r>
            <a:r>
              <a:rPr sz="3000" spc="-265" dirty="0">
                <a:latin typeface="DejaVu Sans"/>
                <a:cs typeface="DejaVu Sans"/>
              </a:rPr>
              <a:t>( </a:t>
            </a:r>
            <a:r>
              <a:rPr sz="3000" spc="-330" dirty="0">
                <a:latin typeface="DejaVu Sans"/>
                <a:cs typeface="DejaVu Sans"/>
              </a:rPr>
              <a:t>high </a:t>
            </a:r>
            <a:r>
              <a:rPr sz="3000" spc="-325" dirty="0">
                <a:latin typeface="DejaVu Sans"/>
                <a:cs typeface="DejaVu Sans"/>
              </a:rPr>
              <a:t>cure </a:t>
            </a:r>
            <a:r>
              <a:rPr sz="3000" spc="-330" dirty="0">
                <a:latin typeface="DejaVu Sans"/>
                <a:cs typeface="DejaVu Sans"/>
              </a:rPr>
              <a:t>rates </a:t>
            </a:r>
            <a:r>
              <a:rPr sz="3000" spc="-265" dirty="0">
                <a:latin typeface="DejaVu Sans"/>
                <a:cs typeface="DejaVu Sans"/>
              </a:rPr>
              <a:t>after  </a:t>
            </a:r>
            <a:r>
              <a:rPr sz="3000" spc="-310" dirty="0">
                <a:latin typeface="DejaVu Sans"/>
                <a:cs typeface="DejaVu Sans"/>
              </a:rPr>
              <a:t>intensive</a:t>
            </a:r>
            <a:r>
              <a:rPr sz="3000" spc="-290" dirty="0">
                <a:latin typeface="DejaVu Sans"/>
                <a:cs typeface="DejaVu Sans"/>
              </a:rPr>
              <a:t> </a:t>
            </a:r>
            <a:r>
              <a:rPr sz="3000" spc="-340" dirty="0">
                <a:latin typeface="DejaVu Sans"/>
                <a:cs typeface="DejaVu Sans"/>
              </a:rPr>
              <a:t>chemotherapy)</a:t>
            </a:r>
            <a:endParaRPr sz="30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360" dirty="0">
                <a:latin typeface="DejaVu Sans"/>
                <a:cs typeface="DejaVu Sans"/>
              </a:rPr>
              <a:t>Cure </a:t>
            </a:r>
            <a:r>
              <a:rPr sz="3000" spc="-290" dirty="0">
                <a:latin typeface="DejaVu Sans"/>
                <a:cs typeface="DejaVu Sans"/>
              </a:rPr>
              <a:t>rate: </a:t>
            </a:r>
            <a:r>
              <a:rPr sz="3000" spc="-425" dirty="0">
                <a:latin typeface="DejaVu Sans"/>
                <a:cs typeface="DejaVu Sans"/>
              </a:rPr>
              <a:t>60%; </a:t>
            </a:r>
            <a:r>
              <a:rPr sz="3000" spc="-250" dirty="0">
                <a:latin typeface="DejaVu Sans"/>
                <a:cs typeface="DejaVu Sans"/>
              </a:rPr>
              <a:t>r</a:t>
            </a:r>
            <a:r>
              <a:rPr sz="2300" spc="-250" dirty="0">
                <a:latin typeface="DejaVu Sans"/>
                <a:cs typeface="DejaVu Sans"/>
              </a:rPr>
              <a:t>elapses </a:t>
            </a:r>
            <a:r>
              <a:rPr sz="2300" spc="-254" dirty="0">
                <a:latin typeface="DejaVu Sans"/>
                <a:cs typeface="DejaVu Sans"/>
              </a:rPr>
              <a:t>are </a:t>
            </a:r>
            <a:r>
              <a:rPr sz="2300" spc="-240" dirty="0">
                <a:latin typeface="DejaVu Sans"/>
                <a:cs typeface="DejaVu Sans"/>
              </a:rPr>
              <a:t>rare </a:t>
            </a:r>
            <a:r>
              <a:rPr sz="2300" spc="-300" dirty="0">
                <a:latin typeface="DejaVu Sans"/>
                <a:cs typeface="DejaVu Sans"/>
              </a:rPr>
              <a:t>6 </a:t>
            </a:r>
            <a:r>
              <a:rPr sz="2300" spc="-260" dirty="0">
                <a:latin typeface="DejaVu Sans"/>
                <a:cs typeface="DejaVu Sans"/>
              </a:rPr>
              <a:t>months </a:t>
            </a:r>
            <a:r>
              <a:rPr sz="2300" spc="-200" dirty="0">
                <a:latin typeface="DejaVu Sans"/>
                <a:cs typeface="DejaVu Sans"/>
              </a:rPr>
              <a:t>after</a:t>
            </a:r>
            <a:r>
              <a:rPr sz="2300" spc="315" dirty="0">
                <a:latin typeface="DejaVu Sans"/>
                <a:cs typeface="DejaVu Sans"/>
              </a:rPr>
              <a:t> </a:t>
            </a:r>
            <a:r>
              <a:rPr sz="2300" spc="-370" dirty="0">
                <a:latin typeface="DejaVu Sans"/>
                <a:cs typeface="DejaVu Sans"/>
              </a:rPr>
              <a:t>CR</a:t>
            </a:r>
            <a:endParaRPr sz="23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45941" y="461899"/>
            <a:ext cx="24504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655" dirty="0">
                <a:latin typeface="Arial"/>
                <a:cs typeface="Arial"/>
              </a:rPr>
              <a:t>T-CELL</a:t>
            </a:r>
            <a:r>
              <a:rPr sz="4400" b="1" spc="-310" dirty="0">
                <a:latin typeface="Arial"/>
                <a:cs typeface="Arial"/>
              </a:rPr>
              <a:t> </a:t>
            </a:r>
            <a:r>
              <a:rPr sz="4400" b="1" spc="-730" dirty="0">
                <a:latin typeface="Arial"/>
                <a:cs typeface="Arial"/>
              </a:rPr>
              <a:t>ALL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37461"/>
            <a:ext cx="7992745" cy="438848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55600" marR="1030605" indent="-342900">
              <a:lnSpc>
                <a:spcPts val="259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280" dirty="0">
                <a:latin typeface="DejaVu Sans"/>
                <a:cs typeface="DejaVu Sans"/>
              </a:rPr>
              <a:t>Current </a:t>
            </a:r>
            <a:r>
              <a:rPr sz="2700" spc="-275" dirty="0">
                <a:latin typeface="DejaVu Sans"/>
                <a:cs typeface="DejaVu Sans"/>
              </a:rPr>
              <a:t>therapies </a:t>
            </a:r>
            <a:r>
              <a:rPr sz="2700" spc="-200" dirty="0">
                <a:latin typeface="DejaVu Sans"/>
                <a:cs typeface="DejaVu Sans"/>
              </a:rPr>
              <a:t>for </a:t>
            </a:r>
            <a:r>
              <a:rPr sz="2700" spc="-240" dirty="0">
                <a:latin typeface="DejaVu Sans"/>
                <a:cs typeface="DejaVu Sans"/>
              </a:rPr>
              <a:t>T-cell </a:t>
            </a:r>
            <a:r>
              <a:rPr sz="2700" spc="-300" dirty="0">
                <a:latin typeface="DejaVu Sans"/>
                <a:cs typeface="DejaVu Sans"/>
              </a:rPr>
              <a:t>acute </a:t>
            </a:r>
            <a:r>
              <a:rPr sz="2700" spc="-280" dirty="0">
                <a:latin typeface="DejaVu Sans"/>
                <a:cs typeface="DejaVu Sans"/>
              </a:rPr>
              <a:t>lymphoblastic  </a:t>
            </a:r>
            <a:r>
              <a:rPr sz="2700" spc="-305" dirty="0">
                <a:latin typeface="DejaVu Sans"/>
                <a:cs typeface="DejaVu Sans"/>
              </a:rPr>
              <a:t>leukemia </a:t>
            </a:r>
            <a:r>
              <a:rPr sz="2700" spc="-300" dirty="0">
                <a:latin typeface="DejaVu Sans"/>
                <a:cs typeface="DejaVu Sans"/>
              </a:rPr>
              <a:t>(ALL) </a:t>
            </a:r>
            <a:r>
              <a:rPr sz="2700" spc="-290" dirty="0">
                <a:latin typeface="DejaVu Sans"/>
                <a:cs typeface="DejaVu Sans"/>
              </a:rPr>
              <a:t>produce </a:t>
            </a:r>
            <a:r>
              <a:rPr sz="2700" spc="-295" dirty="0">
                <a:latin typeface="DejaVu Sans"/>
                <a:cs typeface="DejaVu Sans"/>
              </a:rPr>
              <a:t>high</a:t>
            </a:r>
            <a:r>
              <a:rPr sz="2700" spc="-140" dirty="0">
                <a:latin typeface="DejaVu Sans"/>
                <a:cs typeface="DejaVu Sans"/>
              </a:rPr>
              <a:t> </a:t>
            </a:r>
            <a:r>
              <a:rPr sz="2700" spc="-295" dirty="0">
                <a:latin typeface="DejaVu Sans"/>
                <a:cs typeface="DejaVu Sans"/>
              </a:rPr>
              <a:t>responses,</a:t>
            </a:r>
            <a:endParaRPr sz="27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•"/>
            </a:pPr>
            <a:endParaRPr sz="3350">
              <a:latin typeface="Times New Roman"/>
              <a:cs typeface="Times New Roman"/>
            </a:endParaRPr>
          </a:p>
          <a:p>
            <a:pPr marL="355600" marR="661035" indent="-342900">
              <a:lnSpc>
                <a:spcPts val="259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254" dirty="0">
                <a:latin typeface="DejaVu Sans"/>
                <a:cs typeface="DejaVu Sans"/>
              </a:rPr>
              <a:t>but </a:t>
            </a:r>
            <a:r>
              <a:rPr sz="2700" spc="-300" dirty="0">
                <a:latin typeface="DejaVu Sans"/>
                <a:cs typeface="DejaVu Sans"/>
              </a:rPr>
              <a:t>approximately </a:t>
            </a:r>
            <a:r>
              <a:rPr sz="2700" spc="-285" dirty="0">
                <a:latin typeface="DejaVu Sans"/>
                <a:cs typeface="DejaVu Sans"/>
              </a:rPr>
              <a:t>one </a:t>
            </a:r>
            <a:r>
              <a:rPr sz="2700" spc="-235" dirty="0">
                <a:latin typeface="DejaVu Sans"/>
                <a:cs typeface="DejaVu Sans"/>
              </a:rPr>
              <a:t>half </a:t>
            </a:r>
            <a:r>
              <a:rPr sz="2700" spc="-180" dirty="0">
                <a:latin typeface="DejaVu Sans"/>
                <a:cs typeface="DejaVu Sans"/>
              </a:rPr>
              <a:t>of </a:t>
            </a:r>
            <a:r>
              <a:rPr sz="2700" spc="-265" dirty="0">
                <a:latin typeface="DejaVu Sans"/>
                <a:cs typeface="DejaVu Sans"/>
              </a:rPr>
              <a:t>patients </a:t>
            </a:r>
            <a:r>
              <a:rPr sz="2700" spc="-170" dirty="0">
                <a:latin typeface="DejaVu Sans"/>
                <a:cs typeface="DejaVu Sans"/>
              </a:rPr>
              <a:t>will</a:t>
            </a:r>
            <a:r>
              <a:rPr sz="2700" spc="-325" dirty="0">
                <a:latin typeface="DejaVu Sans"/>
                <a:cs typeface="DejaVu Sans"/>
              </a:rPr>
              <a:t> </a:t>
            </a:r>
            <a:r>
              <a:rPr sz="2700" spc="-290" dirty="0">
                <a:latin typeface="DejaVu Sans"/>
                <a:cs typeface="DejaVu Sans"/>
              </a:rPr>
              <a:t>relapse  </a:t>
            </a:r>
            <a:r>
              <a:rPr sz="2700" spc="-215" dirty="0">
                <a:latin typeface="DejaVu Sans"/>
                <a:cs typeface="DejaVu Sans"/>
              </a:rPr>
              <a:t>within </a:t>
            </a:r>
            <a:r>
              <a:rPr sz="2700" spc="-350" dirty="0">
                <a:latin typeface="DejaVu Sans"/>
                <a:cs typeface="DejaVu Sans"/>
              </a:rPr>
              <a:t>2</a:t>
            </a:r>
            <a:r>
              <a:rPr sz="2700" spc="-300" dirty="0">
                <a:latin typeface="DejaVu Sans"/>
                <a:cs typeface="DejaVu Sans"/>
              </a:rPr>
              <a:t> </a:t>
            </a:r>
            <a:r>
              <a:rPr sz="2700" spc="-310" dirty="0">
                <a:latin typeface="DejaVu Sans"/>
                <a:cs typeface="DejaVu Sans"/>
              </a:rPr>
              <a:t>years.</a:t>
            </a:r>
            <a:endParaRPr sz="27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•"/>
            </a:pPr>
            <a:endParaRPr sz="3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8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275" dirty="0">
                <a:solidFill>
                  <a:srgbClr val="FF0000"/>
                </a:solidFill>
                <a:latin typeface="DejaVu Sans"/>
                <a:cs typeface="DejaVu Sans"/>
              </a:rPr>
              <a:t>Nelarabine </a:t>
            </a:r>
            <a:r>
              <a:rPr sz="2700" spc="-305" dirty="0">
                <a:latin typeface="DejaVu Sans"/>
                <a:cs typeface="DejaVu Sans"/>
              </a:rPr>
              <a:t>demonstrates </a:t>
            </a:r>
            <a:r>
              <a:rPr sz="2700" spc="-260" dirty="0">
                <a:latin typeface="DejaVu Sans"/>
                <a:cs typeface="DejaVu Sans"/>
              </a:rPr>
              <a:t>antineoplastic </a:t>
            </a:r>
            <a:r>
              <a:rPr sz="2700" spc="-254" dirty="0">
                <a:latin typeface="DejaVu Sans"/>
                <a:cs typeface="DejaVu Sans"/>
              </a:rPr>
              <a:t>activity </a:t>
            </a:r>
            <a:r>
              <a:rPr sz="2700" spc="-215" dirty="0">
                <a:latin typeface="DejaVu Sans"/>
                <a:cs typeface="DejaVu Sans"/>
              </a:rPr>
              <a:t>in  </a:t>
            </a:r>
            <a:r>
              <a:rPr sz="2700" spc="-265" dirty="0">
                <a:latin typeface="DejaVu Sans"/>
                <a:cs typeface="DejaVu Sans"/>
              </a:rPr>
              <a:t>patients </a:t>
            </a:r>
            <a:r>
              <a:rPr sz="2700" spc="-215" dirty="0">
                <a:latin typeface="DejaVu Sans"/>
                <a:cs typeface="DejaVu Sans"/>
              </a:rPr>
              <a:t>with </a:t>
            </a:r>
            <a:r>
              <a:rPr sz="2700" spc="-254" dirty="0">
                <a:latin typeface="DejaVu Sans"/>
                <a:cs typeface="DejaVu Sans"/>
              </a:rPr>
              <a:t>relapsed/refractory </a:t>
            </a:r>
            <a:r>
              <a:rPr sz="2700" spc="-240" dirty="0">
                <a:latin typeface="DejaVu Sans"/>
                <a:cs typeface="DejaVu Sans"/>
              </a:rPr>
              <a:t>T-cell </a:t>
            </a:r>
            <a:r>
              <a:rPr sz="2700" spc="-300" dirty="0">
                <a:latin typeface="DejaVu Sans"/>
                <a:cs typeface="DejaVu Sans"/>
              </a:rPr>
              <a:t>ALL. </a:t>
            </a:r>
            <a:r>
              <a:rPr sz="2700" spc="-204" dirty="0">
                <a:latin typeface="DejaVu Sans"/>
                <a:cs typeface="DejaVu Sans"/>
              </a:rPr>
              <a:t>In </a:t>
            </a:r>
            <a:r>
              <a:rPr sz="2700" spc="-365" dirty="0">
                <a:latin typeface="DejaVu Sans"/>
                <a:cs typeface="DejaVu Sans"/>
              </a:rPr>
              <a:t>a </a:t>
            </a:r>
            <a:r>
              <a:rPr sz="2700" spc="-280" dirty="0">
                <a:latin typeface="DejaVu Sans"/>
                <a:cs typeface="DejaVu Sans"/>
              </a:rPr>
              <a:t>recent  </a:t>
            </a:r>
            <a:r>
              <a:rPr sz="2700" spc="-305" dirty="0">
                <a:latin typeface="DejaVu Sans"/>
                <a:cs typeface="DejaVu Sans"/>
              </a:rPr>
              <a:t>study </a:t>
            </a:r>
            <a:r>
              <a:rPr sz="2700" spc="-345" dirty="0">
                <a:latin typeface="DejaVu Sans"/>
                <a:cs typeface="DejaVu Sans"/>
              </a:rPr>
              <a:t>by </a:t>
            </a:r>
            <a:r>
              <a:rPr sz="2700" spc="-254" dirty="0">
                <a:latin typeface="DejaVu Sans"/>
                <a:cs typeface="DejaVu Sans"/>
              </a:rPr>
              <a:t>the </a:t>
            </a:r>
            <a:r>
              <a:rPr sz="2700" spc="-330" dirty="0">
                <a:latin typeface="DejaVu Sans"/>
                <a:cs typeface="DejaVu Sans"/>
              </a:rPr>
              <a:t>Cancer </a:t>
            </a:r>
            <a:r>
              <a:rPr sz="2700" spc="-320" dirty="0">
                <a:latin typeface="DejaVu Sans"/>
                <a:cs typeface="DejaVu Sans"/>
              </a:rPr>
              <a:t>and </a:t>
            </a:r>
            <a:r>
              <a:rPr sz="2700" spc="-335" dirty="0">
                <a:latin typeface="DejaVu Sans"/>
                <a:cs typeface="DejaVu Sans"/>
              </a:rPr>
              <a:t>Leukemia </a:t>
            </a:r>
            <a:r>
              <a:rPr sz="2700" spc="-290" dirty="0">
                <a:latin typeface="DejaVu Sans"/>
                <a:cs typeface="DejaVu Sans"/>
              </a:rPr>
              <a:t>Group </a:t>
            </a:r>
            <a:r>
              <a:rPr sz="2700" spc="-305" dirty="0">
                <a:latin typeface="DejaVu Sans"/>
                <a:cs typeface="DejaVu Sans"/>
              </a:rPr>
              <a:t>B, </a:t>
            </a:r>
            <a:r>
              <a:rPr sz="2700" spc="-280" dirty="0">
                <a:latin typeface="DejaVu Sans"/>
                <a:cs typeface="DejaVu Sans"/>
              </a:rPr>
              <a:t>nelarabine  treatment </a:t>
            </a:r>
            <a:r>
              <a:rPr sz="2700" spc="-290" dirty="0">
                <a:latin typeface="DejaVu Sans"/>
                <a:cs typeface="DejaVu Sans"/>
              </a:rPr>
              <a:t>produced </a:t>
            </a:r>
            <a:r>
              <a:rPr sz="2700" spc="-295" dirty="0">
                <a:latin typeface="DejaVu Sans"/>
                <a:cs typeface="DejaVu Sans"/>
              </a:rPr>
              <a:t>complete </a:t>
            </a:r>
            <a:r>
              <a:rPr sz="2700" spc="-275" dirty="0">
                <a:latin typeface="DejaVu Sans"/>
                <a:cs typeface="DejaVu Sans"/>
              </a:rPr>
              <a:t>remission </a:t>
            </a:r>
            <a:r>
              <a:rPr sz="2700" spc="-295" dirty="0">
                <a:latin typeface="DejaVu Sans"/>
                <a:cs typeface="DejaVu Sans"/>
              </a:rPr>
              <a:t>rates </a:t>
            </a:r>
            <a:r>
              <a:rPr sz="2700" spc="-180" dirty="0">
                <a:latin typeface="DejaVu Sans"/>
                <a:cs typeface="DejaVu Sans"/>
              </a:rPr>
              <a:t>of </a:t>
            </a:r>
            <a:r>
              <a:rPr sz="2700" spc="-450" dirty="0">
                <a:latin typeface="DejaVu Sans"/>
                <a:cs typeface="DejaVu Sans"/>
              </a:rPr>
              <a:t>26%  </a:t>
            </a:r>
            <a:r>
              <a:rPr sz="2700" spc="-215" dirty="0">
                <a:latin typeface="DejaVu Sans"/>
                <a:cs typeface="DejaVu Sans"/>
              </a:rPr>
              <a:t>with </a:t>
            </a:r>
            <a:r>
              <a:rPr sz="2700" spc="-285" dirty="0">
                <a:latin typeface="DejaVu Sans"/>
                <a:cs typeface="DejaVu Sans"/>
              </a:rPr>
              <a:t>minimal </a:t>
            </a:r>
            <a:r>
              <a:rPr sz="2700" spc="-250" dirty="0">
                <a:latin typeface="DejaVu Sans"/>
                <a:cs typeface="DejaVu Sans"/>
              </a:rPr>
              <a:t>toxicities </a:t>
            </a:r>
            <a:r>
              <a:rPr sz="2700" spc="-215" dirty="0">
                <a:latin typeface="DejaVu Sans"/>
                <a:cs typeface="DejaVu Sans"/>
              </a:rPr>
              <a:t>in </a:t>
            </a:r>
            <a:r>
              <a:rPr sz="2700" spc="-254" dirty="0">
                <a:latin typeface="DejaVu Sans"/>
                <a:cs typeface="DejaVu Sans"/>
              </a:rPr>
              <a:t>relapsed/refractory </a:t>
            </a:r>
            <a:r>
              <a:rPr sz="2700" spc="-345" dirty="0">
                <a:latin typeface="DejaVu Sans"/>
                <a:cs typeface="DejaVu Sans"/>
              </a:rPr>
              <a:t>ALL  </a:t>
            </a:r>
            <a:r>
              <a:rPr sz="2700" spc="-254" dirty="0">
                <a:latin typeface="DejaVu Sans"/>
                <a:cs typeface="DejaVu Sans"/>
              </a:rPr>
              <a:t>patients.</a:t>
            </a:r>
            <a:endParaRPr sz="27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5306" y="225297"/>
            <a:ext cx="693356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345" dirty="0">
                <a:latin typeface="Arial"/>
                <a:cs typeface="Arial"/>
              </a:rPr>
              <a:t>Late </a:t>
            </a:r>
            <a:r>
              <a:rPr sz="4400" b="1" spc="-350" dirty="0">
                <a:latin typeface="Arial"/>
                <a:cs typeface="Arial"/>
              </a:rPr>
              <a:t>Complications </a:t>
            </a:r>
            <a:r>
              <a:rPr sz="4400" b="1" spc="-200" dirty="0">
                <a:latin typeface="Arial"/>
                <a:cs typeface="Arial"/>
              </a:rPr>
              <a:t>of</a:t>
            </a:r>
            <a:r>
              <a:rPr sz="4400" b="1" spc="-60" dirty="0">
                <a:latin typeface="Arial"/>
                <a:cs typeface="Arial"/>
              </a:rPr>
              <a:t> </a:t>
            </a:r>
            <a:r>
              <a:rPr sz="4400" b="1" spc="-250" dirty="0">
                <a:latin typeface="Arial"/>
                <a:cs typeface="Arial"/>
              </a:rPr>
              <a:t>therapy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122107"/>
            <a:ext cx="8951595" cy="558736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75" dirty="0">
                <a:latin typeface="DejaVu Sans"/>
                <a:cs typeface="DejaVu Sans"/>
              </a:rPr>
              <a:t>Late </a:t>
            </a:r>
            <a:r>
              <a:rPr sz="3200" spc="-325" dirty="0">
                <a:latin typeface="DejaVu Sans"/>
                <a:cs typeface="DejaVu Sans"/>
              </a:rPr>
              <a:t>complications </a:t>
            </a:r>
            <a:r>
              <a:rPr sz="3200" spc="-215" dirty="0">
                <a:latin typeface="DejaVu Sans"/>
                <a:cs typeface="DejaVu Sans"/>
              </a:rPr>
              <a:t>of</a:t>
            </a:r>
            <a:r>
              <a:rPr sz="3200" spc="-190" dirty="0">
                <a:latin typeface="DejaVu Sans"/>
                <a:cs typeface="DejaVu Sans"/>
              </a:rPr>
              <a:t> </a:t>
            </a:r>
            <a:r>
              <a:rPr sz="3200" spc="-345" dirty="0">
                <a:latin typeface="DejaVu Sans"/>
                <a:cs typeface="DejaVu Sans"/>
              </a:rPr>
              <a:t>therapy</a:t>
            </a:r>
            <a:endParaRPr sz="3200">
              <a:latin typeface="DejaVu Sans"/>
              <a:cs typeface="DejaVu Sans"/>
            </a:endParaRPr>
          </a:p>
          <a:p>
            <a:pPr marL="1155700" lvl="1" indent="-228600">
              <a:lnSpc>
                <a:spcPct val="100000"/>
              </a:lnSpc>
              <a:spcBef>
                <a:spcPts val="334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250" dirty="0">
                <a:latin typeface="DejaVu Sans"/>
                <a:cs typeface="DejaVu Sans"/>
              </a:rPr>
              <a:t>Brain </a:t>
            </a:r>
            <a:r>
              <a:rPr sz="2400" spc="-254" dirty="0">
                <a:latin typeface="DejaVu Sans"/>
                <a:cs typeface="DejaVu Sans"/>
              </a:rPr>
              <a:t>tumors </a:t>
            </a:r>
            <a:r>
              <a:rPr sz="2400" spc="-240" dirty="0">
                <a:latin typeface="DejaVu Sans"/>
                <a:cs typeface="DejaVu Sans"/>
              </a:rPr>
              <a:t>(cerebral</a:t>
            </a:r>
            <a:r>
              <a:rPr sz="2400" spc="-225" dirty="0">
                <a:latin typeface="DejaVu Sans"/>
                <a:cs typeface="DejaVu Sans"/>
              </a:rPr>
              <a:t> </a:t>
            </a:r>
            <a:r>
              <a:rPr sz="2400" spc="-204" dirty="0">
                <a:latin typeface="DejaVu Sans"/>
                <a:cs typeface="DejaVu Sans"/>
              </a:rPr>
              <a:t>irradiation)</a:t>
            </a:r>
            <a:endParaRPr sz="2400">
              <a:latin typeface="DejaVu Sans"/>
              <a:cs typeface="DejaVu Sans"/>
            </a:endParaRPr>
          </a:p>
          <a:p>
            <a:pPr marL="1155700" marR="261620" lvl="1" indent="-228600">
              <a:lnSpc>
                <a:spcPts val="2590"/>
              </a:lnSpc>
              <a:spcBef>
                <a:spcPts val="615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290" dirty="0">
                <a:latin typeface="DejaVu Sans"/>
                <a:cs typeface="DejaVu Sans"/>
              </a:rPr>
              <a:t>Secondary </a:t>
            </a:r>
            <a:r>
              <a:rPr sz="2400" spc="-200" dirty="0">
                <a:latin typeface="DejaVu Sans"/>
                <a:cs typeface="DejaVu Sans"/>
              </a:rPr>
              <a:t>AML </a:t>
            </a:r>
            <a:r>
              <a:rPr sz="2400" spc="-235" dirty="0">
                <a:latin typeface="DejaVu Sans"/>
                <a:cs typeface="DejaVu Sans"/>
              </a:rPr>
              <a:t>from </a:t>
            </a:r>
            <a:r>
              <a:rPr sz="2400" spc="-254" dirty="0">
                <a:latin typeface="DejaVu Sans"/>
                <a:cs typeface="DejaVu Sans"/>
              </a:rPr>
              <a:t>topoisomerase </a:t>
            </a:r>
            <a:r>
              <a:rPr sz="2400" spc="-204" dirty="0">
                <a:latin typeface="DejaVu Sans"/>
                <a:cs typeface="DejaVu Sans"/>
              </a:rPr>
              <a:t>inhibitors </a:t>
            </a:r>
            <a:r>
              <a:rPr sz="2400" spc="-285" dirty="0">
                <a:latin typeface="DejaVu Sans"/>
                <a:cs typeface="DejaVu Sans"/>
              </a:rPr>
              <a:t>and </a:t>
            </a:r>
            <a:r>
              <a:rPr sz="2400" spc="-245" dirty="0">
                <a:latin typeface="DejaVu Sans"/>
                <a:cs typeface="DejaVu Sans"/>
              </a:rPr>
              <a:t>alkylating  </a:t>
            </a:r>
            <a:r>
              <a:rPr sz="2400" spc="-295" dirty="0">
                <a:latin typeface="DejaVu Sans"/>
                <a:cs typeface="DejaVu Sans"/>
              </a:rPr>
              <a:t>agents</a:t>
            </a:r>
            <a:endParaRPr sz="2400">
              <a:latin typeface="DejaVu Sans"/>
              <a:cs typeface="DejaVu Sans"/>
            </a:endParaRPr>
          </a:p>
          <a:p>
            <a:pPr marL="1155700" lvl="1" indent="-228600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285" dirty="0">
                <a:latin typeface="DejaVu Sans"/>
                <a:cs typeface="DejaVu Sans"/>
              </a:rPr>
              <a:t>Cardiomyopathy</a:t>
            </a:r>
            <a:r>
              <a:rPr sz="2400" spc="-250" dirty="0">
                <a:latin typeface="DejaVu Sans"/>
                <a:cs typeface="DejaVu Sans"/>
              </a:rPr>
              <a:t> (anthracyclines)</a:t>
            </a:r>
            <a:endParaRPr sz="2400">
              <a:latin typeface="DejaVu Sans"/>
              <a:cs typeface="DejaVu Sans"/>
            </a:endParaRPr>
          </a:p>
          <a:p>
            <a:pPr marL="1155700" lvl="1" indent="-2286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245" dirty="0">
                <a:latin typeface="DejaVu Sans"/>
                <a:cs typeface="DejaVu Sans"/>
              </a:rPr>
              <a:t>Osteoporosis</a:t>
            </a:r>
            <a:r>
              <a:rPr sz="2400" spc="-225" dirty="0">
                <a:latin typeface="DejaVu Sans"/>
                <a:cs typeface="DejaVu Sans"/>
              </a:rPr>
              <a:t> (corticosteroids)</a:t>
            </a:r>
            <a:endParaRPr sz="2400">
              <a:latin typeface="DejaVu Sans"/>
              <a:cs typeface="DejaVu Sans"/>
            </a:endParaRPr>
          </a:p>
          <a:p>
            <a:pPr marL="1155700" lvl="1" indent="-228600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235" dirty="0">
                <a:latin typeface="DejaVu Sans"/>
                <a:cs typeface="DejaVu Sans"/>
              </a:rPr>
              <a:t>Growth</a:t>
            </a:r>
            <a:r>
              <a:rPr sz="2400" spc="-225" dirty="0">
                <a:latin typeface="DejaVu Sans"/>
                <a:cs typeface="DejaVu Sans"/>
              </a:rPr>
              <a:t> </a:t>
            </a:r>
            <a:r>
              <a:rPr sz="2400" spc="-254" dirty="0">
                <a:latin typeface="DejaVu Sans"/>
                <a:cs typeface="DejaVu Sans"/>
              </a:rPr>
              <a:t>disturbances</a:t>
            </a:r>
            <a:endParaRPr sz="2400">
              <a:latin typeface="DejaVu Sans"/>
              <a:cs typeface="DejaVu Sans"/>
            </a:endParaRPr>
          </a:p>
          <a:p>
            <a:pPr marL="1155700" lvl="1" indent="-228600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250" dirty="0">
                <a:latin typeface="DejaVu Sans"/>
                <a:cs typeface="DejaVu Sans"/>
              </a:rPr>
              <a:t>Thyroid </a:t>
            </a:r>
            <a:r>
              <a:rPr sz="2400" spc="-245" dirty="0">
                <a:latin typeface="DejaVu Sans"/>
                <a:cs typeface="DejaVu Sans"/>
              </a:rPr>
              <a:t>dysfunction </a:t>
            </a:r>
            <a:r>
              <a:rPr sz="2400" spc="-235" dirty="0">
                <a:latin typeface="DejaVu Sans"/>
                <a:cs typeface="DejaVu Sans"/>
              </a:rPr>
              <a:t>(cranial</a:t>
            </a:r>
            <a:r>
              <a:rPr sz="2400" spc="-200" dirty="0">
                <a:latin typeface="DejaVu Sans"/>
                <a:cs typeface="DejaVu Sans"/>
              </a:rPr>
              <a:t> </a:t>
            </a:r>
            <a:r>
              <a:rPr sz="2400" spc="-204" dirty="0">
                <a:latin typeface="DejaVu Sans"/>
                <a:cs typeface="DejaVu Sans"/>
              </a:rPr>
              <a:t>irradiation)</a:t>
            </a:r>
            <a:endParaRPr sz="2400">
              <a:latin typeface="DejaVu Sans"/>
              <a:cs typeface="DejaVu Sans"/>
            </a:endParaRPr>
          </a:p>
          <a:p>
            <a:pPr marL="1155700" lvl="1" indent="-228600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254" dirty="0">
                <a:latin typeface="DejaVu Sans"/>
                <a:cs typeface="DejaVu Sans"/>
              </a:rPr>
              <a:t>Obesity </a:t>
            </a:r>
            <a:r>
              <a:rPr sz="2400" spc="-235" dirty="0">
                <a:latin typeface="DejaVu Sans"/>
                <a:cs typeface="DejaVu Sans"/>
              </a:rPr>
              <a:t>(uncertain </a:t>
            </a:r>
            <a:r>
              <a:rPr sz="2400" spc="-225" dirty="0">
                <a:latin typeface="DejaVu Sans"/>
                <a:cs typeface="DejaVu Sans"/>
              </a:rPr>
              <a:t>etiology)</a:t>
            </a:r>
            <a:endParaRPr sz="2400">
              <a:latin typeface="DejaVu Sans"/>
              <a:cs typeface="DejaVu Sans"/>
            </a:endParaRPr>
          </a:p>
          <a:p>
            <a:pPr marL="1155700" lvl="1" indent="-228600">
              <a:lnSpc>
                <a:spcPts val="2740"/>
              </a:lnSpc>
              <a:spcBef>
                <a:spcPts val="285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245" dirty="0">
                <a:latin typeface="DejaVu Sans"/>
                <a:cs typeface="DejaVu Sans"/>
              </a:rPr>
              <a:t>Neuropsychiatric </a:t>
            </a:r>
            <a:r>
              <a:rPr sz="2400" spc="-254" dirty="0">
                <a:latin typeface="DejaVu Sans"/>
                <a:cs typeface="DejaVu Sans"/>
              </a:rPr>
              <a:t>disturbances </a:t>
            </a:r>
            <a:r>
              <a:rPr sz="2400" spc="-280" dirty="0">
                <a:latin typeface="DejaVu Sans"/>
                <a:cs typeface="DejaVu Sans"/>
              </a:rPr>
              <a:t>and </a:t>
            </a:r>
            <a:r>
              <a:rPr sz="2400" spc="-265" dirty="0">
                <a:latin typeface="DejaVu Sans"/>
                <a:cs typeface="DejaVu Sans"/>
              </a:rPr>
              <a:t>seizures </a:t>
            </a:r>
            <a:r>
              <a:rPr sz="2400" spc="-210" dirty="0">
                <a:latin typeface="DejaVu Sans"/>
                <a:cs typeface="DejaVu Sans"/>
              </a:rPr>
              <a:t>(IT </a:t>
            </a:r>
            <a:r>
              <a:rPr sz="2400" spc="-240" dirty="0">
                <a:latin typeface="DejaVu Sans"/>
                <a:cs typeface="DejaVu Sans"/>
              </a:rPr>
              <a:t>MTX </a:t>
            </a:r>
            <a:r>
              <a:rPr sz="2400" spc="-280" dirty="0">
                <a:latin typeface="DejaVu Sans"/>
                <a:cs typeface="DejaVu Sans"/>
              </a:rPr>
              <a:t>and</a:t>
            </a:r>
            <a:r>
              <a:rPr sz="2400" spc="-70" dirty="0">
                <a:latin typeface="DejaVu Sans"/>
                <a:cs typeface="DejaVu Sans"/>
              </a:rPr>
              <a:t> </a:t>
            </a:r>
            <a:r>
              <a:rPr sz="2400" spc="-235" dirty="0">
                <a:latin typeface="DejaVu Sans"/>
                <a:cs typeface="DejaVu Sans"/>
              </a:rPr>
              <a:t>cranial</a:t>
            </a:r>
            <a:endParaRPr sz="2400">
              <a:latin typeface="DejaVu Sans"/>
              <a:cs typeface="DejaVu Sans"/>
            </a:endParaRPr>
          </a:p>
          <a:p>
            <a:pPr marL="1155700">
              <a:lnSpc>
                <a:spcPts val="2740"/>
              </a:lnSpc>
            </a:pPr>
            <a:r>
              <a:rPr sz="2400" spc="-204" dirty="0">
                <a:latin typeface="DejaVu Sans"/>
                <a:cs typeface="DejaVu Sans"/>
              </a:rPr>
              <a:t>irradiation)</a:t>
            </a:r>
            <a:endParaRPr sz="2400">
              <a:latin typeface="DejaVu Sans"/>
              <a:cs typeface="DejaVu Sans"/>
            </a:endParaRPr>
          </a:p>
          <a:p>
            <a:pPr marL="1155700" lvl="1" indent="-228600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245" dirty="0">
                <a:latin typeface="DejaVu Sans"/>
                <a:cs typeface="DejaVu Sans"/>
              </a:rPr>
              <a:t>Emotional </a:t>
            </a:r>
            <a:r>
              <a:rPr sz="2400" spc="-260" dirty="0">
                <a:latin typeface="DejaVu Sans"/>
                <a:cs typeface="DejaVu Sans"/>
              </a:rPr>
              <a:t>problems</a:t>
            </a:r>
            <a:endParaRPr sz="2400">
              <a:latin typeface="DejaVu Sans"/>
              <a:cs typeface="DejaVu Sans"/>
            </a:endParaRPr>
          </a:p>
          <a:p>
            <a:pPr marL="1155700" marR="473709" lvl="1" indent="-228600">
              <a:lnSpc>
                <a:spcPts val="2590"/>
              </a:lnSpc>
              <a:spcBef>
                <a:spcPts val="615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235" dirty="0">
                <a:latin typeface="DejaVu Sans"/>
                <a:cs typeface="DejaVu Sans"/>
              </a:rPr>
              <a:t>Discrimination </a:t>
            </a:r>
            <a:r>
              <a:rPr sz="2400" spc="-195" dirty="0">
                <a:latin typeface="DejaVu Sans"/>
                <a:cs typeface="DejaVu Sans"/>
              </a:rPr>
              <a:t>with </a:t>
            </a:r>
            <a:r>
              <a:rPr sz="2400" spc="-250" dirty="0">
                <a:latin typeface="DejaVu Sans"/>
                <a:cs typeface="DejaVu Sans"/>
              </a:rPr>
              <a:t>insurance, </a:t>
            </a:r>
            <a:r>
              <a:rPr sz="2400" spc="-190" dirty="0">
                <a:latin typeface="DejaVu Sans"/>
                <a:cs typeface="DejaVu Sans"/>
              </a:rPr>
              <a:t>job </a:t>
            </a:r>
            <a:r>
              <a:rPr sz="2400" spc="-235" dirty="0">
                <a:latin typeface="DejaVu Sans"/>
                <a:cs typeface="DejaVu Sans"/>
              </a:rPr>
              <a:t>applications </a:t>
            </a:r>
            <a:r>
              <a:rPr sz="2400" spc="-285" dirty="0">
                <a:latin typeface="DejaVu Sans"/>
                <a:cs typeface="DejaVu Sans"/>
              </a:rPr>
              <a:t>and </a:t>
            </a:r>
            <a:r>
              <a:rPr sz="2400" spc="-220" dirty="0">
                <a:latin typeface="DejaVu Sans"/>
                <a:cs typeface="DejaVu Sans"/>
              </a:rPr>
              <a:t>military  </a:t>
            </a:r>
            <a:r>
              <a:rPr sz="2400" spc="-254" dirty="0">
                <a:latin typeface="DejaVu Sans"/>
                <a:cs typeface="DejaVu Sans"/>
              </a:rPr>
              <a:t>service</a:t>
            </a:r>
            <a:endParaRPr sz="24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2188" y="461899"/>
            <a:ext cx="61194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605" dirty="0">
                <a:latin typeface="Arial"/>
                <a:cs typeface="Arial"/>
              </a:rPr>
              <a:t>ALL: </a:t>
            </a:r>
            <a:r>
              <a:rPr sz="4400" b="1" spc="-220" dirty="0">
                <a:latin typeface="Arial"/>
                <a:cs typeface="Arial"/>
              </a:rPr>
              <a:t>New</a:t>
            </a:r>
            <a:r>
              <a:rPr sz="4400" b="1" spc="-535" dirty="0">
                <a:latin typeface="Arial"/>
                <a:cs typeface="Arial"/>
              </a:rPr>
              <a:t> </a:t>
            </a:r>
            <a:r>
              <a:rPr sz="4400" b="1" spc="-325" dirty="0">
                <a:latin typeface="Arial"/>
                <a:cs typeface="Arial"/>
              </a:rPr>
              <a:t>Chemotherapies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740" y="1890009"/>
            <a:ext cx="7628890" cy="437959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10" dirty="0">
                <a:latin typeface="DejaVu Sans"/>
                <a:cs typeface="DejaVu Sans"/>
              </a:rPr>
              <a:t>Antimetabolites</a:t>
            </a:r>
            <a:endParaRPr sz="32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35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290" dirty="0">
                <a:latin typeface="DejaVu Sans"/>
                <a:cs typeface="DejaVu Sans"/>
              </a:rPr>
              <a:t>Nelarabine </a:t>
            </a:r>
            <a:r>
              <a:rPr sz="2800" spc="-295" dirty="0">
                <a:latin typeface="DejaVu Sans"/>
                <a:cs typeface="DejaVu Sans"/>
              </a:rPr>
              <a:t>(relapsed</a:t>
            </a:r>
            <a:r>
              <a:rPr sz="2800" spc="-204" dirty="0">
                <a:latin typeface="DejaVu Sans"/>
                <a:cs typeface="DejaVu Sans"/>
              </a:rPr>
              <a:t> </a:t>
            </a:r>
            <a:r>
              <a:rPr sz="2800" spc="-305" dirty="0">
                <a:latin typeface="DejaVu Sans"/>
                <a:cs typeface="DejaVu Sans"/>
              </a:rPr>
              <a:t>T-ALL)</a:t>
            </a:r>
            <a:endParaRPr sz="28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34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290" dirty="0">
                <a:latin typeface="DejaVu Sans"/>
                <a:cs typeface="DejaVu Sans"/>
              </a:rPr>
              <a:t>Clofarabine</a:t>
            </a:r>
            <a:endParaRPr sz="28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325" dirty="0">
                <a:latin typeface="DejaVu Sans"/>
                <a:cs typeface="DejaVu Sans"/>
              </a:rPr>
              <a:t>Trimetrexate </a:t>
            </a:r>
            <a:r>
              <a:rPr sz="2800" spc="-275" dirty="0">
                <a:latin typeface="DejaVu Sans"/>
                <a:cs typeface="DejaVu Sans"/>
              </a:rPr>
              <a:t>(dihydrofolate </a:t>
            </a:r>
            <a:r>
              <a:rPr sz="2800" spc="-315" dirty="0">
                <a:latin typeface="DejaVu Sans"/>
                <a:cs typeface="DejaVu Sans"/>
              </a:rPr>
              <a:t>reductase</a:t>
            </a:r>
            <a:r>
              <a:rPr sz="2800" spc="-120" dirty="0">
                <a:latin typeface="DejaVu Sans"/>
                <a:cs typeface="DejaVu Sans"/>
              </a:rPr>
              <a:t> </a:t>
            </a:r>
            <a:r>
              <a:rPr sz="2800" spc="-225" dirty="0">
                <a:latin typeface="DejaVu Sans"/>
                <a:cs typeface="DejaVu Sans"/>
              </a:rPr>
              <a:t>inhibitor)</a:t>
            </a:r>
            <a:endParaRPr sz="28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45" dirty="0">
                <a:latin typeface="DejaVu Sans"/>
                <a:cs typeface="DejaVu Sans"/>
              </a:rPr>
              <a:t>Liposomal </a:t>
            </a:r>
            <a:r>
              <a:rPr sz="3200" spc="-240" dirty="0">
                <a:latin typeface="DejaVu Sans"/>
                <a:cs typeface="DejaVu Sans"/>
              </a:rPr>
              <a:t>or </a:t>
            </a:r>
            <a:r>
              <a:rPr sz="3200" spc="-365" dirty="0">
                <a:latin typeface="DejaVu Sans"/>
                <a:cs typeface="DejaVu Sans"/>
              </a:rPr>
              <a:t>pegylated</a:t>
            </a:r>
            <a:r>
              <a:rPr sz="3200" spc="-300" dirty="0">
                <a:latin typeface="DejaVu Sans"/>
                <a:cs typeface="DejaVu Sans"/>
              </a:rPr>
              <a:t> </a:t>
            </a:r>
            <a:r>
              <a:rPr sz="3200" spc="-385" dirty="0">
                <a:latin typeface="DejaVu Sans"/>
                <a:cs typeface="DejaVu Sans"/>
              </a:rPr>
              <a:t>agents</a:t>
            </a:r>
            <a:endParaRPr sz="32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35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320" dirty="0">
                <a:latin typeface="DejaVu Sans"/>
                <a:cs typeface="DejaVu Sans"/>
              </a:rPr>
              <a:t>Pegylated</a:t>
            </a:r>
            <a:r>
              <a:rPr sz="2800" spc="-265" dirty="0">
                <a:latin typeface="DejaVu Sans"/>
                <a:cs typeface="DejaVu Sans"/>
              </a:rPr>
              <a:t> </a:t>
            </a:r>
            <a:r>
              <a:rPr sz="2800" spc="-330" dirty="0">
                <a:latin typeface="DejaVu Sans"/>
                <a:cs typeface="DejaVu Sans"/>
              </a:rPr>
              <a:t>L-asparaginase</a:t>
            </a:r>
            <a:endParaRPr sz="28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34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305" dirty="0">
                <a:latin typeface="DejaVu Sans"/>
                <a:cs typeface="DejaVu Sans"/>
              </a:rPr>
              <a:t>Liposomal</a:t>
            </a:r>
            <a:r>
              <a:rPr sz="2800" spc="-240" dirty="0">
                <a:latin typeface="DejaVu Sans"/>
                <a:cs typeface="DejaVu Sans"/>
              </a:rPr>
              <a:t> </a:t>
            </a:r>
            <a:r>
              <a:rPr sz="2800" spc="-280" dirty="0">
                <a:latin typeface="DejaVu Sans"/>
                <a:cs typeface="DejaVu Sans"/>
              </a:rPr>
              <a:t>daunorubicin</a:t>
            </a:r>
            <a:endParaRPr sz="2800">
              <a:latin typeface="DejaVu Sans"/>
              <a:cs typeface="DejaVu Sans"/>
            </a:endParaRPr>
          </a:p>
          <a:p>
            <a:pPr marL="756285" lvl="1" indent="-286385">
              <a:lnSpc>
                <a:spcPts val="3245"/>
              </a:lnSpc>
              <a:spcBef>
                <a:spcPts val="33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305" dirty="0">
                <a:latin typeface="DejaVu Sans"/>
                <a:cs typeface="DejaVu Sans"/>
              </a:rPr>
              <a:t>Liposomal</a:t>
            </a:r>
            <a:r>
              <a:rPr sz="2800" spc="-240" dirty="0">
                <a:latin typeface="DejaVu Sans"/>
                <a:cs typeface="DejaVu Sans"/>
              </a:rPr>
              <a:t> </a:t>
            </a:r>
            <a:r>
              <a:rPr sz="2800" spc="-265" dirty="0">
                <a:latin typeface="DejaVu Sans"/>
                <a:cs typeface="DejaVu Sans"/>
              </a:rPr>
              <a:t>vincristine</a:t>
            </a:r>
            <a:endParaRPr sz="2800">
              <a:latin typeface="DejaVu Sans"/>
              <a:cs typeface="DejaVu Sans"/>
            </a:endParaRPr>
          </a:p>
          <a:p>
            <a:pPr marL="355600" indent="-342900">
              <a:lnSpc>
                <a:spcPts val="372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55" dirty="0">
                <a:latin typeface="DejaVu Sans"/>
                <a:cs typeface="DejaVu Sans"/>
              </a:rPr>
              <a:t>Cytarabine </a:t>
            </a:r>
            <a:r>
              <a:rPr sz="3200" spc="-325" dirty="0">
                <a:latin typeface="DejaVu Sans"/>
                <a:cs typeface="DejaVu Sans"/>
              </a:rPr>
              <a:t>liposome </a:t>
            </a:r>
            <a:r>
              <a:rPr sz="3200" spc="-265" dirty="0">
                <a:latin typeface="DejaVu Sans"/>
                <a:cs typeface="DejaVu Sans"/>
              </a:rPr>
              <a:t>injection</a:t>
            </a:r>
            <a:r>
              <a:rPr sz="3200" spc="-200" dirty="0">
                <a:latin typeface="DejaVu Sans"/>
                <a:cs typeface="DejaVu Sans"/>
              </a:rPr>
              <a:t> </a:t>
            </a:r>
            <a:r>
              <a:rPr sz="3200" spc="-280" dirty="0">
                <a:latin typeface="DejaVu Sans"/>
                <a:cs typeface="DejaVu Sans"/>
              </a:rPr>
              <a:t>(IT)</a:t>
            </a:r>
            <a:endParaRPr sz="32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0577" y="496950"/>
            <a:ext cx="76320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50" dirty="0"/>
              <a:t>ALL: </a:t>
            </a:r>
            <a:r>
              <a:rPr spc="-409" dirty="0"/>
              <a:t>Novel </a:t>
            </a:r>
            <a:r>
              <a:rPr spc="-459" dirty="0"/>
              <a:t>Management</a:t>
            </a:r>
            <a:r>
              <a:rPr spc="-225" dirty="0"/>
              <a:t> </a:t>
            </a:r>
            <a:r>
              <a:rPr spc="-445" dirty="0"/>
              <a:t>Approaches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6226"/>
            <a:ext cx="7892415" cy="273939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65" dirty="0">
                <a:latin typeface="DejaVu Sans"/>
                <a:cs typeface="DejaVu Sans"/>
              </a:rPr>
              <a:t>Minimal </a:t>
            </a:r>
            <a:r>
              <a:rPr sz="3200" spc="-310" dirty="0">
                <a:latin typeface="DejaVu Sans"/>
                <a:cs typeface="DejaVu Sans"/>
              </a:rPr>
              <a:t>residual </a:t>
            </a:r>
            <a:r>
              <a:rPr sz="3200" spc="-365" dirty="0">
                <a:latin typeface="DejaVu Sans"/>
                <a:cs typeface="DejaVu Sans"/>
              </a:rPr>
              <a:t>disease</a:t>
            </a:r>
            <a:r>
              <a:rPr sz="3200" spc="-275" dirty="0">
                <a:latin typeface="DejaVu Sans"/>
                <a:cs typeface="DejaVu Sans"/>
              </a:rPr>
              <a:t> </a:t>
            </a:r>
            <a:r>
              <a:rPr sz="3200" spc="-320" dirty="0">
                <a:latin typeface="DejaVu Sans"/>
                <a:cs typeface="DejaVu Sans"/>
              </a:rPr>
              <a:t>evaluation</a:t>
            </a:r>
            <a:endParaRPr sz="32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69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290" dirty="0">
                <a:latin typeface="DejaVu Sans"/>
                <a:cs typeface="DejaVu Sans"/>
              </a:rPr>
              <a:t>Define prognostic </a:t>
            </a:r>
            <a:r>
              <a:rPr sz="2800" spc="-325" dirty="0">
                <a:latin typeface="DejaVu Sans"/>
                <a:cs typeface="DejaVu Sans"/>
              </a:rPr>
              <a:t>groups </a:t>
            </a:r>
            <a:r>
              <a:rPr sz="2800" spc="-210" dirty="0">
                <a:latin typeface="DejaVu Sans"/>
                <a:cs typeface="DejaVu Sans"/>
              </a:rPr>
              <a:t>for </a:t>
            </a:r>
            <a:r>
              <a:rPr sz="2800" spc="-290" dirty="0">
                <a:latin typeface="DejaVu Sans"/>
                <a:cs typeface="DejaVu Sans"/>
              </a:rPr>
              <a:t>treatment</a:t>
            </a:r>
            <a:r>
              <a:rPr sz="2800" spc="-114" dirty="0">
                <a:latin typeface="DejaVu Sans"/>
                <a:cs typeface="DejaVu Sans"/>
              </a:rPr>
              <a:t> </a:t>
            </a:r>
            <a:r>
              <a:rPr sz="2800" spc="-265" dirty="0">
                <a:latin typeface="DejaVu Sans"/>
                <a:cs typeface="DejaVu Sans"/>
              </a:rPr>
              <a:t>selection</a:t>
            </a:r>
            <a:endParaRPr sz="28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95" dirty="0">
                <a:latin typeface="DejaVu Sans"/>
                <a:cs typeface="DejaVu Sans"/>
              </a:rPr>
              <a:t>Microarray </a:t>
            </a:r>
            <a:r>
              <a:rPr sz="3200" spc="-355" dirty="0">
                <a:latin typeface="DejaVu Sans"/>
                <a:cs typeface="DejaVu Sans"/>
              </a:rPr>
              <a:t>analysis </a:t>
            </a:r>
            <a:r>
              <a:rPr sz="3200" spc="-385" dirty="0">
                <a:latin typeface="DejaVu Sans"/>
                <a:cs typeface="DejaVu Sans"/>
              </a:rPr>
              <a:t>(gene </a:t>
            </a:r>
            <a:r>
              <a:rPr sz="3200" spc="-350" dirty="0">
                <a:latin typeface="DejaVu Sans"/>
                <a:cs typeface="DejaVu Sans"/>
              </a:rPr>
              <a:t>expression</a:t>
            </a:r>
            <a:r>
              <a:rPr sz="3200" spc="-165" dirty="0">
                <a:latin typeface="DejaVu Sans"/>
                <a:cs typeface="DejaVu Sans"/>
              </a:rPr>
              <a:t> </a:t>
            </a:r>
            <a:r>
              <a:rPr sz="3200" spc="-270" dirty="0">
                <a:latin typeface="DejaVu Sans"/>
                <a:cs typeface="DejaVu Sans"/>
              </a:rPr>
              <a:t>profiles)</a:t>
            </a:r>
            <a:endParaRPr sz="3200">
              <a:latin typeface="DejaVu Sans"/>
              <a:cs typeface="DejaVu Sans"/>
            </a:endParaRPr>
          </a:p>
          <a:p>
            <a:pPr marL="836930" lvl="1" indent="-367030">
              <a:lnSpc>
                <a:spcPct val="100000"/>
              </a:lnSpc>
              <a:spcBef>
                <a:spcPts val="685"/>
              </a:spcBef>
              <a:buFont typeface="Arial"/>
              <a:buChar char="–"/>
              <a:tabLst>
                <a:tab pos="836930" algn="l"/>
                <a:tab pos="837565" algn="l"/>
              </a:tabLst>
            </a:pPr>
            <a:r>
              <a:rPr sz="2800" spc="-295" dirty="0">
                <a:latin typeface="DejaVu Sans"/>
                <a:cs typeface="DejaVu Sans"/>
              </a:rPr>
              <a:t>Prognosis</a:t>
            </a:r>
            <a:endParaRPr sz="2800">
              <a:latin typeface="DejaVu Sans"/>
              <a:cs typeface="DejaVu Sans"/>
            </a:endParaRPr>
          </a:p>
          <a:p>
            <a:pPr marL="836930" lvl="1" indent="-36703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836930" algn="l"/>
                <a:tab pos="837565" algn="l"/>
              </a:tabLst>
            </a:pPr>
            <a:r>
              <a:rPr sz="2800" spc="-240" dirty="0">
                <a:latin typeface="DejaVu Sans"/>
                <a:cs typeface="DejaVu Sans"/>
              </a:rPr>
              <a:t>Identify </a:t>
            </a:r>
            <a:r>
              <a:rPr sz="2800" spc="-320" dirty="0">
                <a:latin typeface="DejaVu Sans"/>
                <a:cs typeface="DejaVu Sans"/>
              </a:rPr>
              <a:t>new</a:t>
            </a:r>
            <a:r>
              <a:rPr sz="2800" spc="-260" dirty="0">
                <a:latin typeface="DejaVu Sans"/>
                <a:cs typeface="DejaVu Sans"/>
              </a:rPr>
              <a:t> </a:t>
            </a:r>
            <a:r>
              <a:rPr sz="2800" spc="-310" dirty="0">
                <a:latin typeface="DejaVu Sans"/>
                <a:cs typeface="DejaVu Sans"/>
              </a:rPr>
              <a:t>targets</a:t>
            </a:r>
            <a:endParaRPr sz="28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7038" rIns="0" bIns="0" rtlCol="0">
            <a:spAutoFit/>
          </a:bodyPr>
          <a:lstStyle/>
          <a:p>
            <a:pPr marL="1966595" marR="5080" indent="-1530985">
              <a:lnSpc>
                <a:spcPct val="100000"/>
              </a:lnSpc>
              <a:spcBef>
                <a:spcPts val="95"/>
              </a:spcBef>
            </a:pPr>
            <a:r>
              <a:rPr spc="-470" dirty="0"/>
              <a:t>Treatment </a:t>
            </a:r>
            <a:r>
              <a:rPr spc="-270" dirty="0"/>
              <a:t>of </a:t>
            </a:r>
            <a:r>
              <a:rPr spc="-450" dirty="0"/>
              <a:t>ALL: </a:t>
            </a:r>
            <a:r>
              <a:rPr spc="-560" dirty="0"/>
              <a:t>Summary </a:t>
            </a:r>
            <a:r>
              <a:rPr spc="-475" dirty="0"/>
              <a:t>and  </a:t>
            </a:r>
            <a:r>
              <a:rPr spc="-395" dirty="0"/>
              <a:t>Future</a:t>
            </a:r>
            <a:r>
              <a:rPr spc="-390" dirty="0"/>
              <a:t> </a:t>
            </a:r>
            <a:r>
              <a:rPr spc="-385" dirty="0"/>
              <a:t>Directions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6952"/>
            <a:ext cx="7795895" cy="418211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95" dirty="0">
                <a:latin typeface="DejaVu Sans"/>
                <a:cs typeface="DejaVu Sans"/>
              </a:rPr>
              <a:t>Preferable </a:t>
            </a:r>
            <a:r>
              <a:rPr sz="3000" spc="-225" dirty="0">
                <a:latin typeface="DejaVu Sans"/>
                <a:cs typeface="DejaVu Sans"/>
              </a:rPr>
              <a:t>to </a:t>
            </a:r>
            <a:r>
              <a:rPr sz="3000" spc="-270" dirty="0">
                <a:latin typeface="DejaVu Sans"/>
                <a:cs typeface="DejaVu Sans"/>
              </a:rPr>
              <a:t>treat </a:t>
            </a:r>
            <a:r>
              <a:rPr sz="3000" spc="-275" dirty="0">
                <a:latin typeface="DejaVu Sans"/>
                <a:cs typeface="DejaVu Sans"/>
              </a:rPr>
              <a:t>adult </a:t>
            </a:r>
            <a:r>
              <a:rPr sz="3000" spc="-295" dirty="0">
                <a:latin typeface="DejaVu Sans"/>
                <a:cs typeface="DejaVu Sans"/>
              </a:rPr>
              <a:t>patients </a:t>
            </a:r>
            <a:r>
              <a:rPr sz="3000" spc="-235" dirty="0">
                <a:latin typeface="DejaVu Sans"/>
                <a:cs typeface="DejaVu Sans"/>
              </a:rPr>
              <a:t>in </a:t>
            </a:r>
            <a:r>
              <a:rPr sz="3000" spc="-265" dirty="0">
                <a:latin typeface="DejaVu Sans"/>
                <a:cs typeface="DejaVu Sans"/>
              </a:rPr>
              <a:t>clinical</a:t>
            </a:r>
            <a:r>
              <a:rPr sz="3000" spc="-425" dirty="0">
                <a:latin typeface="DejaVu Sans"/>
                <a:cs typeface="DejaVu Sans"/>
              </a:rPr>
              <a:t> </a:t>
            </a:r>
            <a:r>
              <a:rPr sz="3000" spc="-245" dirty="0">
                <a:latin typeface="DejaVu Sans"/>
                <a:cs typeface="DejaVu Sans"/>
              </a:rPr>
              <a:t>trials</a:t>
            </a:r>
            <a:endParaRPr sz="30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305" dirty="0">
                <a:latin typeface="DejaVu Sans"/>
                <a:cs typeface="DejaVu Sans"/>
              </a:rPr>
              <a:t>Trials </a:t>
            </a:r>
            <a:r>
              <a:rPr sz="3000" spc="-225" dirty="0">
                <a:latin typeface="DejaVu Sans"/>
                <a:cs typeface="DejaVu Sans"/>
              </a:rPr>
              <a:t>for </a:t>
            </a:r>
            <a:r>
              <a:rPr sz="3000" spc="-375" dirty="0">
                <a:latin typeface="DejaVu Sans"/>
                <a:cs typeface="DejaVu Sans"/>
              </a:rPr>
              <a:t>young </a:t>
            </a:r>
            <a:r>
              <a:rPr sz="3000" spc="-295" dirty="0">
                <a:latin typeface="DejaVu Sans"/>
                <a:cs typeface="DejaVu Sans"/>
              </a:rPr>
              <a:t>adults </a:t>
            </a:r>
            <a:r>
              <a:rPr sz="3000" spc="-355" dirty="0">
                <a:latin typeface="DejaVu Sans"/>
                <a:cs typeface="DejaVu Sans"/>
              </a:rPr>
              <a:t>and </a:t>
            </a:r>
            <a:r>
              <a:rPr sz="3000" spc="-320" dirty="0">
                <a:latin typeface="DejaVu Sans"/>
                <a:cs typeface="DejaVu Sans"/>
              </a:rPr>
              <a:t>adolescents</a:t>
            </a:r>
            <a:r>
              <a:rPr sz="3000" spc="-105" dirty="0">
                <a:latin typeface="DejaVu Sans"/>
                <a:cs typeface="DejaVu Sans"/>
              </a:rPr>
              <a:t> </a:t>
            </a:r>
            <a:r>
              <a:rPr sz="3000" spc="-350" dirty="0">
                <a:latin typeface="DejaVu Sans"/>
                <a:cs typeface="DejaVu Sans"/>
              </a:rPr>
              <a:t>needed</a:t>
            </a:r>
            <a:endParaRPr sz="3000">
              <a:latin typeface="DejaVu Sans"/>
              <a:cs typeface="DejaVu Sans"/>
            </a:endParaRPr>
          </a:p>
          <a:p>
            <a:pPr marL="355600" marR="402590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80" dirty="0">
                <a:latin typeface="DejaVu Sans"/>
                <a:cs typeface="DejaVu Sans"/>
              </a:rPr>
              <a:t>For </a:t>
            </a:r>
            <a:r>
              <a:rPr sz="3000" spc="-295" dirty="0">
                <a:latin typeface="DejaVu Sans"/>
                <a:cs typeface="DejaVu Sans"/>
              </a:rPr>
              <a:t>patients </a:t>
            </a:r>
            <a:r>
              <a:rPr sz="3000" spc="-254" dirty="0">
                <a:latin typeface="DejaVu Sans"/>
                <a:cs typeface="DejaVu Sans"/>
              </a:rPr>
              <a:t>not </a:t>
            </a:r>
            <a:r>
              <a:rPr sz="3000" spc="-240" dirty="0">
                <a:latin typeface="DejaVu Sans"/>
                <a:cs typeface="DejaVu Sans"/>
              </a:rPr>
              <a:t>in </a:t>
            </a:r>
            <a:r>
              <a:rPr sz="3000" spc="-235" dirty="0">
                <a:latin typeface="DejaVu Sans"/>
                <a:cs typeface="DejaVu Sans"/>
              </a:rPr>
              <a:t>trials, </a:t>
            </a:r>
            <a:r>
              <a:rPr sz="3000" spc="-405" dirty="0">
                <a:latin typeface="DejaVu Sans"/>
                <a:cs typeface="DejaVu Sans"/>
              </a:rPr>
              <a:t>a </a:t>
            </a:r>
            <a:r>
              <a:rPr sz="3000" spc="-345" dirty="0">
                <a:latin typeface="DejaVu Sans"/>
                <a:cs typeface="DejaVu Sans"/>
              </a:rPr>
              <a:t>number </a:t>
            </a:r>
            <a:r>
              <a:rPr sz="3000" spc="-195" dirty="0">
                <a:latin typeface="DejaVu Sans"/>
                <a:cs typeface="DejaVu Sans"/>
              </a:rPr>
              <a:t>of </a:t>
            </a:r>
            <a:r>
              <a:rPr sz="3000" spc="-325" dirty="0">
                <a:latin typeface="DejaVu Sans"/>
                <a:cs typeface="DejaVu Sans"/>
              </a:rPr>
              <a:t>existing  </a:t>
            </a:r>
            <a:r>
              <a:rPr sz="3000" spc="-345" dirty="0">
                <a:latin typeface="DejaVu Sans"/>
                <a:cs typeface="DejaVu Sans"/>
              </a:rPr>
              <a:t>chemotherapy </a:t>
            </a:r>
            <a:r>
              <a:rPr sz="3000" spc="-355" dirty="0">
                <a:latin typeface="DejaVu Sans"/>
                <a:cs typeface="DejaVu Sans"/>
              </a:rPr>
              <a:t>regimens</a:t>
            </a:r>
            <a:r>
              <a:rPr sz="3000" spc="-200" dirty="0">
                <a:latin typeface="DejaVu Sans"/>
                <a:cs typeface="DejaVu Sans"/>
              </a:rPr>
              <a:t> </a:t>
            </a:r>
            <a:r>
              <a:rPr sz="3000" spc="-320" dirty="0">
                <a:latin typeface="DejaVu Sans"/>
                <a:cs typeface="DejaVu Sans"/>
              </a:rPr>
              <a:t>available</a:t>
            </a:r>
            <a:endParaRPr sz="30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60" dirty="0">
                <a:latin typeface="DejaVu Sans"/>
                <a:cs typeface="DejaVu Sans"/>
              </a:rPr>
              <a:t>Adult </a:t>
            </a:r>
            <a:r>
              <a:rPr sz="3000" spc="-295" dirty="0">
                <a:latin typeface="DejaVu Sans"/>
                <a:cs typeface="DejaVu Sans"/>
              </a:rPr>
              <a:t>patients </a:t>
            </a:r>
            <a:r>
              <a:rPr sz="3000" spc="-240" dirty="0">
                <a:latin typeface="DejaVu Sans"/>
                <a:cs typeface="DejaVu Sans"/>
              </a:rPr>
              <a:t>with </a:t>
            </a:r>
            <a:r>
              <a:rPr sz="3000" spc="-280" dirty="0">
                <a:latin typeface="DejaVu Sans"/>
                <a:cs typeface="DejaVu Sans"/>
              </a:rPr>
              <a:t>Ph-positive </a:t>
            </a:r>
            <a:r>
              <a:rPr sz="3000" spc="-340" dirty="0">
                <a:latin typeface="DejaVu Sans"/>
                <a:cs typeface="DejaVu Sans"/>
              </a:rPr>
              <a:t>ALL:</a:t>
            </a:r>
            <a:r>
              <a:rPr sz="3000" spc="-345" dirty="0">
                <a:latin typeface="DejaVu Sans"/>
                <a:cs typeface="DejaVu Sans"/>
              </a:rPr>
              <a:t> </a:t>
            </a:r>
            <a:r>
              <a:rPr sz="3000" spc="-280" dirty="0">
                <a:latin typeface="DejaVu Sans"/>
                <a:cs typeface="DejaVu Sans"/>
              </a:rPr>
              <a:t>imatinib</a:t>
            </a:r>
            <a:endParaRPr sz="30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650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250" dirty="0">
                <a:latin typeface="DejaVu Sans"/>
                <a:cs typeface="DejaVu Sans"/>
              </a:rPr>
              <a:t>Options </a:t>
            </a:r>
            <a:r>
              <a:rPr sz="2600" spc="-204" dirty="0">
                <a:latin typeface="DejaVu Sans"/>
                <a:cs typeface="DejaVu Sans"/>
              </a:rPr>
              <a:t>in </a:t>
            </a:r>
            <a:r>
              <a:rPr sz="2600" spc="-245" dirty="0">
                <a:latin typeface="DejaVu Sans"/>
                <a:cs typeface="DejaVu Sans"/>
              </a:rPr>
              <a:t>imatinib-resistant </a:t>
            </a:r>
            <a:r>
              <a:rPr sz="2600" spc="-295" dirty="0">
                <a:latin typeface="DejaVu Sans"/>
                <a:cs typeface="DejaVu Sans"/>
              </a:rPr>
              <a:t>disease </a:t>
            </a:r>
            <a:r>
              <a:rPr sz="2600" spc="-265" dirty="0">
                <a:latin typeface="DejaVu Sans"/>
                <a:cs typeface="DejaVu Sans"/>
              </a:rPr>
              <a:t>now</a:t>
            </a:r>
            <a:r>
              <a:rPr sz="2600" spc="-285" dirty="0">
                <a:latin typeface="DejaVu Sans"/>
                <a:cs typeface="DejaVu Sans"/>
              </a:rPr>
              <a:t> </a:t>
            </a:r>
            <a:r>
              <a:rPr sz="2600" spc="-275" dirty="0">
                <a:latin typeface="DejaVu Sans"/>
                <a:cs typeface="DejaVu Sans"/>
              </a:rPr>
              <a:t>available</a:t>
            </a:r>
            <a:endParaRPr sz="26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220" dirty="0">
                <a:latin typeface="DejaVu Sans"/>
                <a:cs typeface="DejaVu Sans"/>
              </a:rPr>
              <a:t>Allo </a:t>
            </a:r>
            <a:r>
              <a:rPr sz="3000" spc="-465" dirty="0">
                <a:latin typeface="DejaVu Sans"/>
                <a:cs typeface="DejaVu Sans"/>
              </a:rPr>
              <a:t>SCT </a:t>
            </a:r>
            <a:r>
              <a:rPr sz="3000" spc="-295" dirty="0">
                <a:latin typeface="DejaVu Sans"/>
                <a:cs typeface="DejaVu Sans"/>
              </a:rPr>
              <a:t>appropriate </a:t>
            </a:r>
            <a:r>
              <a:rPr sz="3000" spc="-235" dirty="0">
                <a:latin typeface="DejaVu Sans"/>
                <a:cs typeface="DejaVu Sans"/>
              </a:rPr>
              <a:t>in </a:t>
            </a:r>
            <a:r>
              <a:rPr sz="3000" spc="-290" dirty="0">
                <a:latin typeface="DejaVu Sans"/>
                <a:cs typeface="DejaVu Sans"/>
              </a:rPr>
              <a:t>high-risk</a:t>
            </a:r>
            <a:r>
              <a:rPr sz="3000" spc="-670" dirty="0">
                <a:latin typeface="DejaVu Sans"/>
                <a:cs typeface="DejaVu Sans"/>
              </a:rPr>
              <a:t> </a:t>
            </a:r>
            <a:r>
              <a:rPr sz="3000" spc="-380" dirty="0">
                <a:latin typeface="DejaVu Sans"/>
                <a:cs typeface="DejaVu Sans"/>
              </a:rPr>
              <a:t>ALL</a:t>
            </a:r>
            <a:endParaRPr sz="30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655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275" dirty="0">
                <a:latin typeface="DejaVu Sans"/>
                <a:cs typeface="DejaVu Sans"/>
              </a:rPr>
              <a:t>Role </a:t>
            </a:r>
            <a:r>
              <a:rPr sz="2600" spc="-175" dirty="0">
                <a:latin typeface="DejaVu Sans"/>
                <a:cs typeface="DejaVu Sans"/>
              </a:rPr>
              <a:t>of </a:t>
            </a:r>
            <a:r>
              <a:rPr sz="2600" spc="-260" dirty="0">
                <a:latin typeface="DejaVu Sans"/>
                <a:cs typeface="DejaVu Sans"/>
              </a:rPr>
              <a:t>auto </a:t>
            </a:r>
            <a:r>
              <a:rPr sz="2600" spc="-400" dirty="0">
                <a:latin typeface="DejaVu Sans"/>
                <a:cs typeface="DejaVu Sans"/>
              </a:rPr>
              <a:t>SCT </a:t>
            </a:r>
            <a:r>
              <a:rPr sz="2600" spc="-220" dirty="0">
                <a:latin typeface="DejaVu Sans"/>
                <a:cs typeface="DejaVu Sans"/>
              </a:rPr>
              <a:t>not </a:t>
            </a:r>
            <a:r>
              <a:rPr sz="2600" spc="-290" dirty="0">
                <a:latin typeface="DejaVu Sans"/>
                <a:cs typeface="DejaVu Sans"/>
              </a:rPr>
              <a:t>yet</a:t>
            </a:r>
            <a:r>
              <a:rPr sz="2600" spc="-585" dirty="0">
                <a:latin typeface="DejaVu Sans"/>
                <a:cs typeface="DejaVu Sans"/>
              </a:rPr>
              <a:t> </a:t>
            </a:r>
            <a:r>
              <a:rPr sz="2600" spc="-254" dirty="0">
                <a:latin typeface="DejaVu Sans"/>
                <a:cs typeface="DejaVu Sans"/>
              </a:rPr>
              <a:t>defined</a:t>
            </a:r>
            <a:endParaRPr sz="26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9794" y="461899"/>
            <a:ext cx="674115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40" dirty="0">
                <a:solidFill>
                  <a:srgbClr val="000000"/>
                </a:solidFill>
              </a:rPr>
              <a:t>Biphenotypic </a:t>
            </a:r>
            <a:r>
              <a:rPr sz="4400" spc="-465" dirty="0">
                <a:solidFill>
                  <a:srgbClr val="000000"/>
                </a:solidFill>
              </a:rPr>
              <a:t>Acute</a:t>
            </a:r>
            <a:r>
              <a:rPr sz="4400" spc="-450" dirty="0">
                <a:solidFill>
                  <a:srgbClr val="000000"/>
                </a:solidFill>
              </a:rPr>
              <a:t> </a:t>
            </a:r>
            <a:r>
              <a:rPr sz="4400" spc="-550" dirty="0">
                <a:solidFill>
                  <a:srgbClr val="000000"/>
                </a:solidFill>
              </a:rPr>
              <a:t>Leukemia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8739" y="1616710"/>
            <a:ext cx="8986520" cy="4585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250" dirty="0">
                <a:latin typeface="DejaVu Sans"/>
                <a:cs typeface="DejaVu Sans"/>
              </a:rPr>
              <a:t>Single </a:t>
            </a:r>
            <a:r>
              <a:rPr sz="2200" spc="-204" dirty="0">
                <a:latin typeface="DejaVu Sans"/>
                <a:cs typeface="DejaVu Sans"/>
              </a:rPr>
              <a:t>population </a:t>
            </a:r>
            <a:r>
              <a:rPr sz="2200" spc="-145" dirty="0">
                <a:latin typeface="DejaVu Sans"/>
                <a:cs typeface="DejaVu Sans"/>
              </a:rPr>
              <a:t>of </a:t>
            </a:r>
            <a:r>
              <a:rPr sz="2200" spc="-235" dirty="0">
                <a:latin typeface="DejaVu Sans"/>
                <a:cs typeface="DejaVu Sans"/>
              </a:rPr>
              <a:t>blasts </a:t>
            </a:r>
            <a:r>
              <a:rPr sz="2200" spc="-260" dirty="0">
                <a:latin typeface="DejaVu Sans"/>
                <a:cs typeface="DejaVu Sans"/>
              </a:rPr>
              <a:t>coexpressing </a:t>
            </a:r>
            <a:r>
              <a:rPr sz="2200" spc="-275" dirty="0">
                <a:latin typeface="DejaVu Sans"/>
                <a:cs typeface="DejaVu Sans"/>
              </a:rPr>
              <a:t>markers </a:t>
            </a:r>
            <a:r>
              <a:rPr sz="2200" spc="-145" dirty="0">
                <a:latin typeface="DejaVu Sans"/>
                <a:cs typeface="DejaVu Sans"/>
              </a:rPr>
              <a:t>of </a:t>
            </a:r>
            <a:r>
              <a:rPr sz="2200" spc="-195" dirty="0">
                <a:latin typeface="DejaVu Sans"/>
                <a:cs typeface="DejaVu Sans"/>
              </a:rPr>
              <a:t>two different</a:t>
            </a:r>
            <a:r>
              <a:rPr sz="2200" spc="-35" dirty="0">
                <a:latin typeface="DejaVu Sans"/>
                <a:cs typeface="DejaVu Sans"/>
              </a:rPr>
              <a:t> </a:t>
            </a:r>
            <a:r>
              <a:rPr sz="2200" spc="-245" dirty="0">
                <a:latin typeface="DejaVu Sans"/>
                <a:cs typeface="DejaVu Sans"/>
              </a:rPr>
              <a:t>lineages</a:t>
            </a:r>
            <a:endParaRPr sz="22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265" dirty="0">
                <a:latin typeface="DejaVu Sans"/>
                <a:cs typeface="DejaVu Sans"/>
              </a:rPr>
              <a:t>Rare</a:t>
            </a:r>
            <a:endParaRPr sz="22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32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225" dirty="0">
                <a:latin typeface="DejaVu Sans"/>
                <a:cs typeface="DejaVu Sans"/>
              </a:rPr>
              <a:t>Biphenotypic </a:t>
            </a:r>
            <a:r>
              <a:rPr sz="2200" spc="-250" dirty="0">
                <a:latin typeface="DejaVu Sans"/>
                <a:cs typeface="DejaVu Sans"/>
              </a:rPr>
              <a:t>acute </a:t>
            </a:r>
            <a:r>
              <a:rPr sz="2200" spc="-254" dirty="0">
                <a:latin typeface="DejaVu Sans"/>
                <a:cs typeface="DejaVu Sans"/>
              </a:rPr>
              <a:t>leukemia </a:t>
            </a:r>
            <a:r>
              <a:rPr sz="2200" spc="-200" dirty="0">
                <a:latin typeface="DejaVu Sans"/>
                <a:cs typeface="DejaVu Sans"/>
              </a:rPr>
              <a:t>is </a:t>
            </a:r>
            <a:r>
              <a:rPr sz="2200" spc="-215" dirty="0">
                <a:latin typeface="DejaVu Sans"/>
                <a:cs typeface="DejaVu Sans"/>
              </a:rPr>
              <a:t>defined </a:t>
            </a:r>
            <a:r>
              <a:rPr sz="2200" spc="-245" dirty="0">
                <a:latin typeface="DejaVu Sans"/>
                <a:cs typeface="DejaVu Sans"/>
              </a:rPr>
              <a:t>when </a:t>
            </a:r>
            <a:r>
              <a:rPr sz="2200" spc="-250" dirty="0">
                <a:latin typeface="DejaVu Sans"/>
                <a:cs typeface="DejaVu Sans"/>
              </a:rPr>
              <a:t>scores </a:t>
            </a:r>
            <a:r>
              <a:rPr sz="2200" spc="-240" dirty="0">
                <a:latin typeface="DejaVu Sans"/>
                <a:cs typeface="DejaVu Sans"/>
              </a:rPr>
              <a:t>are </a:t>
            </a:r>
            <a:r>
              <a:rPr sz="2200" spc="-525" dirty="0">
                <a:latin typeface="DejaVu Sans"/>
                <a:cs typeface="DejaVu Sans"/>
              </a:rPr>
              <a:t>&gt;2 </a:t>
            </a:r>
            <a:r>
              <a:rPr sz="2200" spc="-165" dirty="0">
                <a:latin typeface="DejaVu Sans"/>
                <a:cs typeface="DejaVu Sans"/>
              </a:rPr>
              <a:t>for </a:t>
            </a:r>
            <a:r>
              <a:rPr sz="2200" spc="-210" dirty="0">
                <a:latin typeface="DejaVu Sans"/>
                <a:cs typeface="DejaVu Sans"/>
              </a:rPr>
              <a:t>the </a:t>
            </a:r>
            <a:r>
              <a:rPr sz="2200" spc="-240" dirty="0">
                <a:latin typeface="DejaVu Sans"/>
                <a:cs typeface="DejaVu Sans"/>
              </a:rPr>
              <a:t>myeloid  lineage </a:t>
            </a:r>
            <a:r>
              <a:rPr sz="2200" spc="-260" dirty="0">
                <a:latin typeface="DejaVu Sans"/>
                <a:cs typeface="DejaVu Sans"/>
              </a:rPr>
              <a:t>and </a:t>
            </a:r>
            <a:r>
              <a:rPr sz="2200" spc="-525" dirty="0">
                <a:latin typeface="DejaVu Sans"/>
                <a:cs typeface="DejaVu Sans"/>
              </a:rPr>
              <a:t>&gt;1 </a:t>
            </a:r>
            <a:r>
              <a:rPr sz="2200" spc="-165" dirty="0">
                <a:latin typeface="DejaVu Sans"/>
                <a:cs typeface="DejaVu Sans"/>
              </a:rPr>
              <a:t>for </a:t>
            </a:r>
            <a:r>
              <a:rPr sz="2200" spc="-210" dirty="0">
                <a:latin typeface="DejaVu Sans"/>
                <a:cs typeface="DejaVu Sans"/>
              </a:rPr>
              <a:t>the </a:t>
            </a:r>
            <a:r>
              <a:rPr sz="2200" spc="-229" dirty="0">
                <a:latin typeface="DejaVu Sans"/>
                <a:cs typeface="DejaVu Sans"/>
              </a:rPr>
              <a:t>lymphoid</a:t>
            </a:r>
            <a:r>
              <a:rPr sz="2200" spc="-170" dirty="0">
                <a:latin typeface="DejaVu Sans"/>
                <a:cs typeface="DejaVu Sans"/>
              </a:rPr>
              <a:t> </a:t>
            </a:r>
            <a:r>
              <a:rPr sz="2200" spc="-240" dirty="0">
                <a:latin typeface="DejaVu Sans"/>
                <a:cs typeface="DejaVu Sans"/>
              </a:rPr>
              <a:t>lineage</a:t>
            </a:r>
            <a:endParaRPr sz="2200">
              <a:latin typeface="DejaVu Sans"/>
              <a:cs typeface="DejaVu Sans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265" dirty="0">
                <a:latin typeface="DejaVu Sans"/>
                <a:cs typeface="DejaVu Sans"/>
              </a:rPr>
              <a:t>The </a:t>
            </a:r>
            <a:r>
              <a:rPr sz="2200" spc="-235" dirty="0">
                <a:latin typeface="DejaVu Sans"/>
                <a:cs typeface="DejaVu Sans"/>
              </a:rPr>
              <a:t>prognosis </a:t>
            </a:r>
            <a:r>
              <a:rPr sz="2200" spc="-145" dirty="0">
                <a:latin typeface="DejaVu Sans"/>
                <a:cs typeface="DejaVu Sans"/>
              </a:rPr>
              <a:t>of </a:t>
            </a:r>
            <a:r>
              <a:rPr sz="2200" spc="-225" dirty="0">
                <a:latin typeface="DejaVu Sans"/>
                <a:cs typeface="DejaVu Sans"/>
              </a:rPr>
              <a:t>biphenotypic </a:t>
            </a:r>
            <a:r>
              <a:rPr sz="2200" spc="-250" dirty="0">
                <a:latin typeface="DejaVu Sans"/>
                <a:cs typeface="DejaVu Sans"/>
              </a:rPr>
              <a:t>acute </a:t>
            </a:r>
            <a:r>
              <a:rPr sz="2200" spc="-254" dirty="0">
                <a:latin typeface="DejaVu Sans"/>
                <a:cs typeface="DejaVu Sans"/>
              </a:rPr>
              <a:t>leukemia </a:t>
            </a:r>
            <a:r>
              <a:rPr sz="2200" spc="-220" dirty="0">
                <a:latin typeface="DejaVu Sans"/>
                <a:cs typeface="DejaVu Sans"/>
              </a:rPr>
              <a:t>patients </a:t>
            </a:r>
            <a:r>
              <a:rPr sz="2200" spc="-200" dirty="0">
                <a:latin typeface="DejaVu Sans"/>
                <a:cs typeface="DejaVu Sans"/>
              </a:rPr>
              <a:t>is</a:t>
            </a:r>
            <a:r>
              <a:rPr sz="2200" spc="35" dirty="0">
                <a:latin typeface="DejaVu Sans"/>
                <a:cs typeface="DejaVu Sans"/>
              </a:rPr>
              <a:t> </a:t>
            </a:r>
            <a:r>
              <a:rPr sz="2200" spc="-190" dirty="0">
                <a:latin typeface="DejaVu Sans"/>
                <a:cs typeface="DejaVu Sans"/>
              </a:rPr>
              <a:t>poor</a:t>
            </a:r>
            <a:endParaRPr sz="2200">
              <a:latin typeface="DejaVu Sans"/>
              <a:cs typeface="DejaVu Sans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2200" spc="-5" dirty="0"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355600" algn="l"/>
              </a:tabLst>
            </a:pPr>
            <a:r>
              <a:rPr sz="2200" spc="-240" dirty="0">
                <a:latin typeface="DejaVu Sans"/>
                <a:cs typeface="DejaVu Sans"/>
              </a:rPr>
              <a:t>Higher </a:t>
            </a:r>
            <a:r>
              <a:rPr sz="2200" spc="-225" dirty="0">
                <a:latin typeface="DejaVu Sans"/>
                <a:cs typeface="DejaVu Sans"/>
              </a:rPr>
              <a:t>incidence </a:t>
            </a:r>
            <a:r>
              <a:rPr sz="2200" spc="-145" dirty="0">
                <a:latin typeface="DejaVu Sans"/>
                <a:cs typeface="DejaVu Sans"/>
              </a:rPr>
              <a:t>of </a:t>
            </a:r>
            <a:r>
              <a:rPr sz="2200" spc="-320" dirty="0">
                <a:latin typeface="DejaVu Sans"/>
                <a:cs typeface="DejaVu Sans"/>
              </a:rPr>
              <a:t>CD34 </a:t>
            </a:r>
            <a:r>
              <a:rPr sz="2200" spc="-245" dirty="0">
                <a:latin typeface="DejaVu Sans"/>
                <a:cs typeface="DejaVu Sans"/>
              </a:rPr>
              <a:t>antigen </a:t>
            </a:r>
            <a:r>
              <a:rPr sz="2200" spc="-235" dirty="0">
                <a:latin typeface="DejaVu Sans"/>
                <a:cs typeface="DejaVu Sans"/>
              </a:rPr>
              <a:t>expression, </a:t>
            </a:r>
            <a:r>
              <a:rPr sz="2200" spc="-270" dirty="0">
                <a:latin typeface="DejaVu Sans"/>
                <a:cs typeface="DejaVu Sans"/>
              </a:rPr>
              <a:t>complex  </a:t>
            </a:r>
            <a:r>
              <a:rPr sz="2200" spc="-240" dirty="0">
                <a:latin typeface="DejaVu Sans"/>
                <a:cs typeface="DejaVu Sans"/>
              </a:rPr>
              <a:t>abnormal karyotype, extramedullary </a:t>
            </a:r>
            <a:r>
              <a:rPr sz="2200" spc="-170" dirty="0">
                <a:latin typeface="DejaVu Sans"/>
                <a:cs typeface="DejaVu Sans"/>
              </a:rPr>
              <a:t>infiltration, </a:t>
            </a:r>
            <a:r>
              <a:rPr sz="2200" spc="-229" dirty="0">
                <a:latin typeface="DejaVu Sans"/>
                <a:cs typeface="DejaVu Sans"/>
              </a:rPr>
              <a:t>relapse, </a:t>
            </a:r>
            <a:r>
              <a:rPr sz="2200" spc="-260" dirty="0">
                <a:latin typeface="DejaVu Sans"/>
                <a:cs typeface="DejaVu Sans"/>
              </a:rPr>
              <a:t>and </a:t>
            </a:r>
            <a:r>
              <a:rPr sz="2200" spc="-240" dirty="0">
                <a:latin typeface="DejaVu Sans"/>
                <a:cs typeface="DejaVu Sans"/>
              </a:rPr>
              <a:t>resistance </a:t>
            </a:r>
            <a:r>
              <a:rPr sz="2200" spc="-190" dirty="0">
                <a:latin typeface="DejaVu Sans"/>
                <a:cs typeface="DejaVu Sans"/>
              </a:rPr>
              <a:t>to  </a:t>
            </a:r>
            <a:r>
              <a:rPr sz="2200" spc="-240" dirty="0">
                <a:latin typeface="DejaVu Sans"/>
                <a:cs typeface="DejaVu Sans"/>
              </a:rPr>
              <a:t>therapy </a:t>
            </a:r>
            <a:r>
              <a:rPr sz="2200" spc="-195" dirty="0">
                <a:latin typeface="DejaVu Sans"/>
                <a:cs typeface="DejaVu Sans"/>
              </a:rPr>
              <a:t>after</a:t>
            </a:r>
            <a:r>
              <a:rPr sz="2200" spc="-155" dirty="0">
                <a:latin typeface="DejaVu Sans"/>
                <a:cs typeface="DejaVu Sans"/>
              </a:rPr>
              <a:t> </a:t>
            </a:r>
            <a:r>
              <a:rPr sz="2200" spc="-235" dirty="0">
                <a:latin typeface="DejaVu Sans"/>
                <a:cs typeface="DejaVu Sans"/>
              </a:rPr>
              <a:t>relapse</a:t>
            </a:r>
            <a:endParaRPr sz="22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" y="1295400"/>
            <a:ext cx="8915400" cy="419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246" y="1282446"/>
            <a:ext cx="8941435" cy="4217035"/>
          </a:xfrm>
          <a:custGeom>
            <a:avLst/>
            <a:gdLst/>
            <a:ahLst/>
            <a:cxnLst/>
            <a:rect l="l" t="t" r="r" b="b"/>
            <a:pathLst>
              <a:path w="8941435" h="4217035">
                <a:moveTo>
                  <a:pt x="0" y="4216908"/>
                </a:moveTo>
                <a:lnTo>
                  <a:pt x="8941308" y="4216908"/>
                </a:lnTo>
                <a:lnTo>
                  <a:pt x="8941308" y="0"/>
                </a:lnTo>
                <a:lnTo>
                  <a:pt x="0" y="0"/>
                </a:lnTo>
                <a:lnTo>
                  <a:pt x="0" y="4216908"/>
                </a:lnTo>
                <a:close/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4618" y="2313749"/>
            <a:ext cx="7442304" cy="22136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7038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5"/>
              </a:spcBef>
            </a:pPr>
            <a:r>
              <a:rPr spc="-275" dirty="0"/>
              <a:t>All</a:t>
            </a:r>
          </a:p>
          <a:p>
            <a:pPr marL="635" algn="ctr">
              <a:lnSpc>
                <a:spcPct val="100000"/>
              </a:lnSpc>
            </a:pPr>
            <a:r>
              <a:rPr spc="-459" dirty="0"/>
              <a:t>Risk</a:t>
            </a:r>
            <a:r>
              <a:rPr spc="-434" dirty="0"/>
              <a:t> </a:t>
            </a:r>
            <a:r>
              <a:rPr spc="-345" dirty="0"/>
              <a:t>stratification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2345563"/>
            <a:ext cx="7508240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60" dirty="0">
                <a:latin typeface="DejaVu Sans"/>
                <a:cs typeface="DejaVu Sans"/>
              </a:rPr>
              <a:t>After </a:t>
            </a:r>
            <a:r>
              <a:rPr sz="3200" spc="-285" dirty="0">
                <a:latin typeface="DejaVu Sans"/>
                <a:cs typeface="DejaVu Sans"/>
              </a:rPr>
              <a:t>induction </a:t>
            </a:r>
            <a:r>
              <a:rPr sz="3200" spc="-215" dirty="0">
                <a:latin typeface="DejaVu Sans"/>
                <a:cs typeface="DejaVu Sans"/>
              </a:rPr>
              <a:t>of </a:t>
            </a:r>
            <a:r>
              <a:rPr sz="3200" spc="-350" dirty="0">
                <a:latin typeface="DejaVu Sans"/>
                <a:cs typeface="DejaVu Sans"/>
              </a:rPr>
              <a:t>complete </a:t>
            </a:r>
            <a:r>
              <a:rPr sz="3200" spc="-330" dirty="0">
                <a:latin typeface="DejaVu Sans"/>
                <a:cs typeface="DejaVu Sans"/>
              </a:rPr>
              <a:t>remission </a:t>
            </a:r>
            <a:r>
              <a:rPr sz="3200" spc="-365" dirty="0">
                <a:latin typeface="DejaVu Sans"/>
                <a:cs typeface="DejaVu Sans"/>
              </a:rPr>
              <a:t>(CR),  </a:t>
            </a:r>
            <a:r>
              <a:rPr sz="3200" spc="-315" dirty="0">
                <a:latin typeface="DejaVu Sans"/>
                <a:cs typeface="DejaVu Sans"/>
              </a:rPr>
              <a:t>patients </a:t>
            </a:r>
            <a:r>
              <a:rPr sz="3200" spc="-385" dirty="0">
                <a:latin typeface="DejaVu Sans"/>
                <a:cs typeface="DejaVu Sans"/>
              </a:rPr>
              <a:t>must </a:t>
            </a:r>
            <a:r>
              <a:rPr sz="3200" spc="-365" dirty="0">
                <a:latin typeface="DejaVu Sans"/>
                <a:cs typeface="DejaVu Sans"/>
              </a:rPr>
              <a:t>be </a:t>
            </a:r>
            <a:r>
              <a:rPr sz="3200" spc="-275" dirty="0">
                <a:latin typeface="DejaVu Sans"/>
                <a:cs typeface="DejaVu Sans"/>
              </a:rPr>
              <a:t>risk-stratified </a:t>
            </a:r>
            <a:r>
              <a:rPr sz="3200" spc="-250" dirty="0">
                <a:latin typeface="DejaVu Sans"/>
                <a:cs typeface="DejaVu Sans"/>
              </a:rPr>
              <a:t>in </a:t>
            </a:r>
            <a:r>
              <a:rPr sz="3200" spc="-290" dirty="0">
                <a:latin typeface="DejaVu Sans"/>
                <a:cs typeface="DejaVu Sans"/>
              </a:rPr>
              <a:t>order </a:t>
            </a:r>
            <a:r>
              <a:rPr sz="3200" spc="-250" dirty="0">
                <a:latin typeface="DejaVu Sans"/>
                <a:cs typeface="DejaVu Sans"/>
              </a:rPr>
              <a:t>to  </a:t>
            </a:r>
            <a:r>
              <a:rPr sz="3200" spc="-275" dirty="0">
                <a:latin typeface="DejaVu Sans"/>
                <a:cs typeface="DejaVu Sans"/>
              </a:rPr>
              <a:t>identify </a:t>
            </a:r>
            <a:r>
              <a:rPr sz="3200" spc="-300" dirty="0">
                <a:latin typeface="DejaVu Sans"/>
                <a:cs typeface="DejaVu Sans"/>
              </a:rPr>
              <a:t>the </a:t>
            </a:r>
            <a:r>
              <a:rPr sz="3200" spc="-345" dirty="0">
                <a:latin typeface="DejaVu Sans"/>
                <a:cs typeface="DejaVu Sans"/>
              </a:rPr>
              <a:t>best </a:t>
            </a:r>
            <a:r>
              <a:rPr sz="3200" spc="-315" dirty="0">
                <a:latin typeface="DejaVu Sans"/>
                <a:cs typeface="DejaVu Sans"/>
              </a:rPr>
              <a:t>post-remission </a:t>
            </a:r>
            <a:r>
              <a:rPr sz="3200" spc="-370" dirty="0">
                <a:latin typeface="DejaVu Sans"/>
                <a:cs typeface="DejaVu Sans"/>
              </a:rPr>
              <a:t>strategy </a:t>
            </a:r>
            <a:r>
              <a:rPr sz="3200" spc="-280" dirty="0">
                <a:latin typeface="DejaVu Sans"/>
                <a:cs typeface="DejaVu Sans"/>
              </a:rPr>
              <a:t>(  </a:t>
            </a:r>
            <a:r>
              <a:rPr sz="3200" spc="-305" dirty="0">
                <a:latin typeface="DejaVu Sans"/>
                <a:cs typeface="DejaVu Sans"/>
              </a:rPr>
              <a:t>Consolidation</a:t>
            </a:r>
            <a:r>
              <a:rPr sz="3200" spc="-260" dirty="0">
                <a:latin typeface="DejaVu Sans"/>
                <a:cs typeface="DejaVu Sans"/>
              </a:rPr>
              <a:t> </a:t>
            </a:r>
            <a:r>
              <a:rPr sz="3200" spc="-335" dirty="0">
                <a:latin typeface="DejaVu Sans"/>
                <a:cs typeface="DejaVu Sans"/>
              </a:rPr>
              <a:t>therapy)</a:t>
            </a:r>
            <a:endParaRPr sz="32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66800"/>
            <a:ext cx="9144000" cy="5638800"/>
          </a:xfrm>
          <a:custGeom>
            <a:avLst/>
            <a:gdLst/>
            <a:ahLst/>
            <a:cxnLst/>
            <a:rect l="l" t="t" r="r" b="b"/>
            <a:pathLst>
              <a:path w="9144000" h="5638800">
                <a:moveTo>
                  <a:pt x="0" y="5638800"/>
                </a:moveTo>
                <a:lnTo>
                  <a:pt x="9144000" y="5638800"/>
                </a:lnTo>
                <a:lnTo>
                  <a:pt x="9144000" y="0"/>
                </a:lnTo>
                <a:lnTo>
                  <a:pt x="0" y="0"/>
                </a:lnTo>
                <a:lnTo>
                  <a:pt x="0" y="563880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39" y="969685"/>
            <a:ext cx="8900160" cy="528320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25" dirty="0">
                <a:solidFill>
                  <a:srgbClr val="FFFFFF"/>
                </a:solidFill>
                <a:latin typeface="Arial"/>
                <a:cs typeface="Arial"/>
              </a:rPr>
              <a:t>Standard</a:t>
            </a:r>
            <a:r>
              <a:rPr sz="3000" b="1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spc="-229" dirty="0">
                <a:solidFill>
                  <a:srgbClr val="FFFFFF"/>
                </a:solidFill>
                <a:latin typeface="Arial"/>
                <a:cs typeface="Arial"/>
              </a:rPr>
              <a:t>risk</a:t>
            </a:r>
            <a:endParaRPr sz="3000">
              <a:latin typeface="Arial"/>
              <a:cs typeface="Arial"/>
            </a:endParaRPr>
          </a:p>
          <a:p>
            <a:pPr marL="1338580">
              <a:lnSpc>
                <a:spcPct val="100000"/>
              </a:lnSpc>
              <a:spcBef>
                <a:spcPts val="295"/>
              </a:spcBef>
            </a:pPr>
            <a:r>
              <a:rPr sz="1900" spc="-5" dirty="0">
                <a:solidFill>
                  <a:srgbClr val="4AACC5"/>
                </a:solidFill>
                <a:latin typeface="Arial"/>
                <a:cs typeface="Arial"/>
              </a:rPr>
              <a:t>» </a:t>
            </a:r>
            <a:r>
              <a:rPr sz="1900" b="1" spc="-165" dirty="0">
                <a:solidFill>
                  <a:srgbClr val="FFFFFF"/>
                </a:solidFill>
                <a:latin typeface="Arial"/>
                <a:cs typeface="Arial"/>
              </a:rPr>
              <a:t>Decreasing </a:t>
            </a:r>
            <a:r>
              <a:rPr sz="1900" b="1" spc="-170" dirty="0">
                <a:solidFill>
                  <a:srgbClr val="FFFFFF"/>
                </a:solidFill>
                <a:latin typeface="Arial"/>
                <a:cs typeface="Arial"/>
              </a:rPr>
              <a:t>age </a:t>
            </a:r>
            <a:r>
              <a:rPr sz="1900" b="1" spc="-140" dirty="0">
                <a:solidFill>
                  <a:srgbClr val="FFFFFF"/>
                </a:solidFill>
                <a:latin typeface="Arial"/>
                <a:cs typeface="Arial"/>
              </a:rPr>
              <a:t>(continuous </a:t>
            </a:r>
            <a:r>
              <a:rPr sz="1900" b="1" spc="-110" dirty="0">
                <a:solidFill>
                  <a:srgbClr val="FFFFFF"/>
                </a:solidFill>
                <a:latin typeface="Arial"/>
                <a:cs typeface="Arial"/>
              </a:rPr>
              <a:t>variable; </a:t>
            </a:r>
            <a:r>
              <a:rPr sz="1900" b="1" spc="-170" dirty="0">
                <a:solidFill>
                  <a:srgbClr val="FFFFFF"/>
                </a:solidFill>
                <a:latin typeface="Arial"/>
                <a:cs typeface="Arial"/>
              </a:rPr>
              <a:t>&lt; </a:t>
            </a:r>
            <a:r>
              <a:rPr sz="1900" b="1" spc="-100" dirty="0">
                <a:solidFill>
                  <a:srgbClr val="FFFFFF"/>
                </a:solidFill>
                <a:latin typeface="Arial"/>
                <a:cs typeface="Arial"/>
              </a:rPr>
              <a:t>35</a:t>
            </a:r>
            <a:r>
              <a:rPr sz="19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145" dirty="0">
                <a:solidFill>
                  <a:srgbClr val="FFFFFF"/>
                </a:solidFill>
                <a:latin typeface="Arial"/>
                <a:cs typeface="Arial"/>
              </a:rPr>
              <a:t>years)</a:t>
            </a:r>
            <a:endParaRPr sz="1900">
              <a:latin typeface="Arial"/>
              <a:cs typeface="Arial"/>
            </a:endParaRPr>
          </a:p>
          <a:p>
            <a:pPr marL="1338580">
              <a:lnSpc>
                <a:spcPct val="100000"/>
              </a:lnSpc>
              <a:spcBef>
                <a:spcPts val="225"/>
              </a:spcBef>
            </a:pPr>
            <a:r>
              <a:rPr sz="1900" spc="-5" dirty="0">
                <a:solidFill>
                  <a:srgbClr val="4AACC5"/>
                </a:solidFill>
                <a:latin typeface="Arial"/>
                <a:cs typeface="Arial"/>
              </a:rPr>
              <a:t>» </a:t>
            </a:r>
            <a:r>
              <a:rPr sz="1900" b="1" spc="-165" dirty="0">
                <a:solidFill>
                  <a:srgbClr val="FFFFFF"/>
                </a:solidFill>
                <a:latin typeface="Arial"/>
                <a:cs typeface="Arial"/>
              </a:rPr>
              <a:t>Decreasing </a:t>
            </a:r>
            <a:r>
              <a:rPr sz="1900" b="1" spc="-254" dirty="0">
                <a:solidFill>
                  <a:srgbClr val="FFFFFF"/>
                </a:solidFill>
                <a:latin typeface="Arial"/>
                <a:cs typeface="Arial"/>
              </a:rPr>
              <a:t>WBC </a:t>
            </a:r>
            <a:r>
              <a:rPr sz="1900" b="1" spc="-140" dirty="0">
                <a:solidFill>
                  <a:srgbClr val="FFFFFF"/>
                </a:solidFill>
                <a:latin typeface="Arial"/>
                <a:cs typeface="Arial"/>
              </a:rPr>
              <a:t>(continuous</a:t>
            </a:r>
            <a:r>
              <a:rPr sz="190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100" dirty="0">
                <a:solidFill>
                  <a:srgbClr val="FFFFFF"/>
                </a:solidFill>
                <a:latin typeface="Arial"/>
                <a:cs typeface="Arial"/>
              </a:rPr>
              <a:t>variable)</a:t>
            </a:r>
            <a:endParaRPr sz="1900">
              <a:latin typeface="Arial"/>
              <a:cs typeface="Arial"/>
            </a:endParaRPr>
          </a:p>
          <a:p>
            <a:pPr marL="2527300" lvl="1" indent="-228600">
              <a:lnSpc>
                <a:spcPct val="100000"/>
              </a:lnSpc>
              <a:spcBef>
                <a:spcPts val="234"/>
              </a:spcBef>
              <a:buFont typeface="Arial"/>
              <a:buChar char="•"/>
              <a:tabLst>
                <a:tab pos="2527300" algn="l"/>
                <a:tab pos="2527935" algn="l"/>
              </a:tabLst>
            </a:pPr>
            <a:r>
              <a:rPr sz="1900" b="1" spc="-170" dirty="0">
                <a:solidFill>
                  <a:srgbClr val="FFFFFF"/>
                </a:solidFill>
                <a:latin typeface="Arial"/>
                <a:cs typeface="Arial"/>
              </a:rPr>
              <a:t>&lt; </a:t>
            </a:r>
            <a:r>
              <a:rPr sz="1900" b="1" spc="-90" dirty="0">
                <a:solidFill>
                  <a:srgbClr val="FFFFFF"/>
                </a:solidFill>
                <a:latin typeface="Arial"/>
                <a:cs typeface="Arial"/>
              </a:rPr>
              <a:t>30,000 for </a:t>
            </a:r>
            <a:r>
              <a:rPr sz="1900" b="1" spc="-145" dirty="0">
                <a:solidFill>
                  <a:srgbClr val="FFFFFF"/>
                </a:solidFill>
                <a:latin typeface="Arial"/>
                <a:cs typeface="Arial"/>
              </a:rPr>
              <a:t>B-cell</a:t>
            </a:r>
            <a:r>
              <a:rPr sz="19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125" dirty="0">
                <a:solidFill>
                  <a:srgbClr val="FFFFFF"/>
                </a:solidFill>
                <a:latin typeface="Arial"/>
                <a:cs typeface="Arial"/>
              </a:rPr>
              <a:t>lineage</a:t>
            </a:r>
            <a:endParaRPr sz="1900">
              <a:latin typeface="Arial"/>
              <a:cs typeface="Arial"/>
            </a:endParaRPr>
          </a:p>
          <a:p>
            <a:pPr marL="2580640" lvl="1" indent="-281940">
              <a:lnSpc>
                <a:spcPct val="100000"/>
              </a:lnSpc>
              <a:spcBef>
                <a:spcPts val="225"/>
              </a:spcBef>
              <a:buFont typeface="Arial"/>
              <a:buChar char="•"/>
              <a:tabLst>
                <a:tab pos="2580640" algn="l"/>
                <a:tab pos="2581275" algn="l"/>
              </a:tabLst>
            </a:pPr>
            <a:r>
              <a:rPr sz="1900" b="1" spc="-170" dirty="0">
                <a:solidFill>
                  <a:srgbClr val="FFFFFF"/>
                </a:solidFill>
                <a:latin typeface="Arial"/>
                <a:cs typeface="Arial"/>
              </a:rPr>
              <a:t>&lt; </a:t>
            </a:r>
            <a:r>
              <a:rPr sz="1900" b="1" spc="-90" dirty="0">
                <a:solidFill>
                  <a:srgbClr val="FFFFFF"/>
                </a:solidFill>
                <a:latin typeface="Arial"/>
                <a:cs typeface="Arial"/>
              </a:rPr>
              <a:t>100,000 for </a:t>
            </a:r>
            <a:r>
              <a:rPr sz="1900" b="1" spc="-130" dirty="0">
                <a:solidFill>
                  <a:srgbClr val="FFFFFF"/>
                </a:solidFill>
                <a:latin typeface="Arial"/>
                <a:cs typeface="Arial"/>
              </a:rPr>
              <a:t>T-cell</a:t>
            </a:r>
            <a:r>
              <a:rPr sz="19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125" dirty="0">
                <a:solidFill>
                  <a:srgbClr val="FFFFFF"/>
                </a:solidFill>
                <a:latin typeface="Arial"/>
                <a:cs typeface="Arial"/>
              </a:rPr>
              <a:t>lineage</a:t>
            </a:r>
            <a:endParaRPr sz="1900">
              <a:latin typeface="Arial"/>
              <a:cs typeface="Arial"/>
            </a:endParaRPr>
          </a:p>
          <a:p>
            <a:pPr marL="1338580">
              <a:lnSpc>
                <a:spcPct val="100000"/>
              </a:lnSpc>
              <a:spcBef>
                <a:spcPts val="229"/>
              </a:spcBef>
            </a:pPr>
            <a:r>
              <a:rPr sz="1900" spc="-5" dirty="0">
                <a:solidFill>
                  <a:srgbClr val="4AACC5"/>
                </a:solidFill>
                <a:latin typeface="Arial"/>
                <a:cs typeface="Arial"/>
              </a:rPr>
              <a:t>» </a:t>
            </a:r>
            <a:r>
              <a:rPr sz="1900" b="1" spc="-130" dirty="0">
                <a:solidFill>
                  <a:srgbClr val="FFFFFF"/>
                </a:solidFill>
                <a:latin typeface="Arial"/>
                <a:cs typeface="Arial"/>
              </a:rPr>
              <a:t>T-cell </a:t>
            </a:r>
            <a:r>
              <a:rPr sz="1900" b="1" spc="-125" dirty="0">
                <a:solidFill>
                  <a:srgbClr val="FFFFFF"/>
                </a:solidFill>
                <a:latin typeface="Arial"/>
                <a:cs typeface="Arial"/>
              </a:rPr>
              <a:t>lineage </a:t>
            </a:r>
            <a:r>
              <a:rPr sz="1900" b="1" spc="-45" dirty="0">
                <a:solidFill>
                  <a:srgbClr val="FFFFFF"/>
                </a:solidFill>
                <a:latin typeface="Arial"/>
                <a:cs typeface="Arial"/>
              </a:rPr>
              <a:t>( </a:t>
            </a:r>
            <a:r>
              <a:rPr sz="1900" b="1" spc="-175" dirty="0">
                <a:solidFill>
                  <a:srgbClr val="FFFFFF"/>
                </a:solidFill>
                <a:latin typeface="Arial"/>
                <a:cs typeface="Arial"/>
              </a:rPr>
              <a:t>Thymic </a:t>
            </a:r>
            <a:r>
              <a:rPr sz="1900" b="1" spc="-130" dirty="0">
                <a:solidFill>
                  <a:srgbClr val="FFFFFF"/>
                </a:solidFill>
                <a:latin typeface="Arial"/>
                <a:cs typeface="Arial"/>
              </a:rPr>
              <a:t>T-cell </a:t>
            </a:r>
            <a:r>
              <a:rPr sz="1900" b="1" spc="-90" dirty="0">
                <a:solidFill>
                  <a:srgbClr val="FFFFFF"/>
                </a:solidFill>
                <a:latin typeface="Arial"/>
                <a:cs typeface="Arial"/>
              </a:rPr>
              <a:t>better, </a:t>
            </a:r>
            <a:r>
              <a:rPr sz="1900" b="1" spc="-105" dirty="0">
                <a:solidFill>
                  <a:srgbClr val="FFFFFF"/>
                </a:solidFill>
                <a:latin typeface="Arial"/>
                <a:cs typeface="Arial"/>
              </a:rPr>
              <a:t>early </a:t>
            </a:r>
            <a:r>
              <a:rPr sz="1900" b="1" spc="-130" dirty="0">
                <a:solidFill>
                  <a:srgbClr val="FFFFFF"/>
                </a:solidFill>
                <a:latin typeface="Arial"/>
                <a:cs typeface="Arial"/>
              </a:rPr>
              <a:t>T-cell </a:t>
            </a:r>
            <a:r>
              <a:rPr sz="1900" b="1" spc="-185" dirty="0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sz="1900" b="1" spc="-150" dirty="0">
                <a:solidFill>
                  <a:srgbClr val="FFFFFF"/>
                </a:solidFill>
                <a:latin typeface="Arial"/>
                <a:cs typeface="Arial"/>
              </a:rPr>
              <a:t>adverse</a:t>
            </a:r>
            <a:r>
              <a:rPr sz="1900" b="1" spc="-130" dirty="0">
                <a:solidFill>
                  <a:srgbClr val="FFFFFF"/>
                </a:solidFill>
                <a:latin typeface="Arial"/>
                <a:cs typeface="Arial"/>
              </a:rPr>
              <a:t> risk)</a:t>
            </a:r>
            <a:endParaRPr sz="1900">
              <a:latin typeface="Arial"/>
              <a:cs typeface="Arial"/>
            </a:endParaRPr>
          </a:p>
          <a:p>
            <a:pPr marL="1338580">
              <a:lnSpc>
                <a:spcPct val="100000"/>
              </a:lnSpc>
              <a:spcBef>
                <a:spcPts val="225"/>
              </a:spcBef>
            </a:pPr>
            <a:r>
              <a:rPr sz="1900" spc="-5" dirty="0">
                <a:solidFill>
                  <a:srgbClr val="4AACC5"/>
                </a:solidFill>
                <a:latin typeface="Arial"/>
                <a:cs typeface="Arial"/>
              </a:rPr>
              <a:t>» </a:t>
            </a:r>
            <a:r>
              <a:rPr sz="1900" b="1" spc="-340" dirty="0">
                <a:solidFill>
                  <a:srgbClr val="FFFFFF"/>
                </a:solidFill>
                <a:latin typeface="Arial"/>
                <a:cs typeface="Arial"/>
              </a:rPr>
              <a:t>CR </a:t>
            </a:r>
            <a:r>
              <a:rPr sz="1900" b="1" spc="-80" dirty="0">
                <a:solidFill>
                  <a:srgbClr val="FFFFFF"/>
                </a:solidFill>
                <a:latin typeface="Arial"/>
                <a:cs typeface="Arial"/>
              </a:rPr>
              <a:t>within </a:t>
            </a:r>
            <a:r>
              <a:rPr sz="1900" b="1" spc="-10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1900" b="1" spc="-3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150" dirty="0">
                <a:solidFill>
                  <a:srgbClr val="FFFFFF"/>
                </a:solidFill>
                <a:latin typeface="Arial"/>
                <a:cs typeface="Arial"/>
              </a:rPr>
              <a:t>weeks</a:t>
            </a:r>
            <a:endParaRPr sz="19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spc="-250" dirty="0">
                <a:solidFill>
                  <a:srgbClr val="FFFFFF"/>
                </a:solidFill>
                <a:latin typeface="Arial"/>
                <a:cs typeface="Arial"/>
              </a:rPr>
              <a:t>High </a:t>
            </a:r>
            <a:r>
              <a:rPr sz="3000" b="1" spc="-290" dirty="0">
                <a:solidFill>
                  <a:srgbClr val="FFFFFF"/>
                </a:solidFill>
                <a:latin typeface="Arial"/>
                <a:cs typeface="Arial"/>
              </a:rPr>
              <a:t>Risk: </a:t>
            </a:r>
            <a:r>
              <a:rPr sz="3000" b="1" spc="-240" dirty="0">
                <a:solidFill>
                  <a:srgbClr val="FFFFFF"/>
                </a:solidFill>
                <a:latin typeface="Arial"/>
                <a:cs typeface="Arial"/>
              </a:rPr>
              <a:t>any </a:t>
            </a:r>
            <a:r>
              <a:rPr sz="3000" b="1" spc="-135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3000" b="1" spc="-114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300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b="1" spc="-180" dirty="0">
                <a:solidFill>
                  <a:srgbClr val="FFFFFF"/>
                </a:solidFill>
                <a:latin typeface="Arial"/>
                <a:cs typeface="Arial"/>
              </a:rPr>
              <a:t>following:</a:t>
            </a:r>
            <a:endParaRPr sz="3000">
              <a:latin typeface="Arial"/>
              <a:cs typeface="Arial"/>
            </a:endParaRPr>
          </a:p>
          <a:p>
            <a:pPr marL="1338580">
              <a:lnSpc>
                <a:spcPct val="100000"/>
              </a:lnSpc>
              <a:spcBef>
                <a:spcPts val="295"/>
              </a:spcBef>
            </a:pPr>
            <a:r>
              <a:rPr sz="1900" spc="-5" dirty="0">
                <a:solidFill>
                  <a:srgbClr val="4AACC5"/>
                </a:solidFill>
                <a:latin typeface="Arial"/>
                <a:cs typeface="Arial"/>
              </a:rPr>
              <a:t>» </a:t>
            </a:r>
            <a:r>
              <a:rPr sz="1900" b="1" spc="-165" dirty="0">
                <a:solidFill>
                  <a:srgbClr val="FFFFFF"/>
                </a:solidFill>
                <a:latin typeface="Arial"/>
                <a:cs typeface="Arial"/>
              </a:rPr>
              <a:t>High </a:t>
            </a:r>
            <a:r>
              <a:rPr sz="1900" b="1" spc="-254" dirty="0">
                <a:solidFill>
                  <a:srgbClr val="FFFFFF"/>
                </a:solidFill>
                <a:latin typeface="Arial"/>
                <a:cs typeface="Arial"/>
              </a:rPr>
              <a:t>WBC </a:t>
            </a:r>
            <a:r>
              <a:rPr sz="1900" b="1" spc="-60" dirty="0">
                <a:solidFill>
                  <a:srgbClr val="FFFFFF"/>
                </a:solidFill>
                <a:latin typeface="Arial"/>
                <a:cs typeface="Arial"/>
              </a:rPr>
              <a:t>at </a:t>
            </a:r>
            <a:r>
              <a:rPr sz="1900" b="1" spc="-170" dirty="0">
                <a:solidFill>
                  <a:srgbClr val="FFFFFF"/>
                </a:solidFill>
                <a:latin typeface="Arial"/>
                <a:cs typeface="Arial"/>
              </a:rPr>
              <a:t>diagnosis </a:t>
            </a:r>
            <a:r>
              <a:rPr sz="1900" b="1" spc="-65" dirty="0">
                <a:solidFill>
                  <a:srgbClr val="FFFFFF"/>
                </a:solidFill>
                <a:latin typeface="Arial"/>
                <a:cs typeface="Arial"/>
              </a:rPr>
              <a:t>(ie, </a:t>
            </a:r>
            <a:r>
              <a:rPr sz="1900" b="1" spc="-100" dirty="0">
                <a:solidFill>
                  <a:srgbClr val="FFFFFF"/>
                </a:solidFill>
                <a:latin typeface="Arial"/>
                <a:cs typeface="Arial"/>
              </a:rPr>
              <a:t>&gt;30,000 </a:t>
            </a:r>
            <a:r>
              <a:rPr sz="1900" b="1" spc="-105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1900" b="1" spc="-265" dirty="0">
                <a:solidFill>
                  <a:srgbClr val="FFFFFF"/>
                </a:solidFill>
                <a:latin typeface="Arial"/>
                <a:cs typeface="Arial"/>
              </a:rPr>
              <a:t>B-ALL </a:t>
            </a:r>
            <a:r>
              <a:rPr sz="1900" b="1" spc="-105" dirty="0">
                <a:solidFill>
                  <a:srgbClr val="FFFFFF"/>
                </a:solidFill>
                <a:latin typeface="Arial"/>
                <a:cs typeface="Arial"/>
              </a:rPr>
              <a:t>or </a:t>
            </a:r>
            <a:r>
              <a:rPr sz="1900" b="1" spc="-100" dirty="0">
                <a:solidFill>
                  <a:srgbClr val="FFFFFF"/>
                </a:solidFill>
                <a:latin typeface="Arial"/>
                <a:cs typeface="Arial"/>
              </a:rPr>
              <a:t>&gt;100,000 </a:t>
            </a:r>
            <a:r>
              <a:rPr sz="1900" b="1" spc="-10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9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185" dirty="0">
                <a:solidFill>
                  <a:srgbClr val="FFFFFF"/>
                </a:solidFill>
                <a:latin typeface="Arial"/>
                <a:cs typeface="Arial"/>
              </a:rPr>
              <a:t>T-ALL).</a:t>
            </a:r>
            <a:endParaRPr sz="1900">
              <a:latin typeface="Arial"/>
              <a:cs typeface="Arial"/>
            </a:endParaRPr>
          </a:p>
          <a:p>
            <a:pPr marL="1567180" marR="291465" indent="-228600">
              <a:lnSpc>
                <a:spcPts val="2050"/>
              </a:lnSpc>
              <a:spcBef>
                <a:spcPts val="490"/>
              </a:spcBef>
            </a:pPr>
            <a:r>
              <a:rPr sz="1900" spc="-5" dirty="0">
                <a:solidFill>
                  <a:srgbClr val="4AACC5"/>
                </a:solidFill>
                <a:latin typeface="Arial"/>
                <a:cs typeface="Arial"/>
              </a:rPr>
              <a:t>» </a:t>
            </a:r>
            <a:r>
              <a:rPr sz="1900" b="1" spc="-155" dirty="0">
                <a:solidFill>
                  <a:srgbClr val="FFFFFF"/>
                </a:solidFill>
                <a:latin typeface="Arial"/>
                <a:cs typeface="Arial"/>
              </a:rPr>
              <a:t>Clonal </a:t>
            </a:r>
            <a:r>
              <a:rPr sz="1900" b="1" spc="-140" dirty="0">
                <a:solidFill>
                  <a:srgbClr val="FFFFFF"/>
                </a:solidFill>
                <a:latin typeface="Arial"/>
                <a:cs typeface="Arial"/>
              </a:rPr>
              <a:t>cytogenetic </a:t>
            </a:r>
            <a:r>
              <a:rPr sz="1900" b="1" spc="-114" dirty="0">
                <a:solidFill>
                  <a:srgbClr val="FFFFFF"/>
                </a:solidFill>
                <a:latin typeface="Arial"/>
                <a:cs typeface="Arial"/>
              </a:rPr>
              <a:t>abnormalities </a:t>
            </a:r>
            <a:r>
              <a:rPr sz="1900" b="1" spc="-185" dirty="0">
                <a:solidFill>
                  <a:srgbClr val="FFFFFF"/>
                </a:solidFill>
                <a:latin typeface="Arial"/>
                <a:cs typeface="Arial"/>
              </a:rPr>
              <a:t>— </a:t>
            </a:r>
            <a:r>
              <a:rPr sz="1900" b="1" spc="-65" dirty="0">
                <a:solidFill>
                  <a:srgbClr val="FFFFFF"/>
                </a:solidFill>
                <a:latin typeface="Arial"/>
                <a:cs typeface="Arial"/>
              </a:rPr>
              <a:t>t(4;11), t(1;19), t(9;22), </a:t>
            </a:r>
            <a:r>
              <a:rPr sz="1900" b="1" spc="-105" dirty="0">
                <a:solidFill>
                  <a:srgbClr val="FFFFFF"/>
                </a:solidFill>
                <a:latin typeface="Arial"/>
                <a:cs typeface="Arial"/>
              </a:rPr>
              <a:t>or </a:t>
            </a:r>
            <a:r>
              <a:rPr sz="1900" b="1" spc="-125" dirty="0">
                <a:solidFill>
                  <a:srgbClr val="FFFFFF"/>
                </a:solidFill>
                <a:latin typeface="Arial"/>
                <a:cs typeface="Arial"/>
              </a:rPr>
              <a:t>bcr-abl  </a:t>
            </a:r>
            <a:r>
              <a:rPr sz="1900" b="1" spc="-160" dirty="0">
                <a:solidFill>
                  <a:srgbClr val="FFFFFF"/>
                </a:solidFill>
                <a:latin typeface="Arial"/>
                <a:cs typeface="Arial"/>
              </a:rPr>
              <a:t>gene </a:t>
            </a:r>
            <a:r>
              <a:rPr sz="1900" b="1" spc="-110" dirty="0">
                <a:solidFill>
                  <a:srgbClr val="FFFFFF"/>
                </a:solidFill>
                <a:latin typeface="Arial"/>
                <a:cs typeface="Arial"/>
              </a:rPr>
              <a:t>positivity. </a:t>
            </a:r>
            <a:r>
              <a:rPr sz="1900" b="1" spc="-160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900" b="1" spc="-155" dirty="0">
                <a:solidFill>
                  <a:srgbClr val="FFFFFF"/>
                </a:solidFill>
                <a:latin typeface="Arial"/>
                <a:cs typeface="Arial"/>
              </a:rPr>
              <a:t>prognostic </a:t>
            </a:r>
            <a:r>
              <a:rPr sz="1900" b="1" spc="-125" dirty="0">
                <a:solidFill>
                  <a:srgbClr val="FFFFFF"/>
                </a:solidFill>
                <a:latin typeface="Arial"/>
                <a:cs typeface="Arial"/>
              </a:rPr>
              <a:t>value </a:t>
            </a:r>
            <a:r>
              <a:rPr sz="1900" b="1" spc="-90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1900" b="1" spc="-70" dirty="0">
                <a:solidFill>
                  <a:srgbClr val="FFFFFF"/>
                </a:solidFill>
                <a:latin typeface="Arial"/>
                <a:cs typeface="Arial"/>
              </a:rPr>
              <a:t>t(1;19) </a:t>
            </a:r>
            <a:r>
              <a:rPr sz="1900" b="1" spc="-105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1900" b="1" spc="-90" dirty="0">
                <a:solidFill>
                  <a:srgbClr val="FFFFFF"/>
                </a:solidFill>
                <a:latin typeface="Arial"/>
                <a:cs typeface="Arial"/>
              </a:rPr>
              <a:t>adult </a:t>
            </a:r>
            <a:r>
              <a:rPr sz="1900" b="1" spc="-315" dirty="0">
                <a:solidFill>
                  <a:srgbClr val="FFFFFF"/>
                </a:solidFill>
                <a:latin typeface="Arial"/>
                <a:cs typeface="Arial"/>
              </a:rPr>
              <a:t>ALL </a:t>
            </a:r>
            <a:r>
              <a:rPr sz="1900" b="1" spc="-185" dirty="0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sz="1900" b="1" spc="-195" dirty="0">
                <a:solidFill>
                  <a:srgbClr val="FFFFFF"/>
                </a:solidFill>
                <a:latin typeface="Arial"/>
                <a:cs typeface="Arial"/>
              </a:rPr>
              <a:t>less </a:t>
            </a:r>
            <a:r>
              <a:rPr sz="1900" b="1" spc="-125" dirty="0">
                <a:solidFill>
                  <a:srgbClr val="FFFFFF"/>
                </a:solidFill>
                <a:latin typeface="Arial"/>
                <a:cs typeface="Arial"/>
              </a:rPr>
              <a:t>clear  </a:t>
            </a:r>
            <a:r>
              <a:rPr sz="1900" b="1" spc="-100" dirty="0">
                <a:solidFill>
                  <a:srgbClr val="FFFFFF"/>
                </a:solidFill>
                <a:latin typeface="Arial"/>
                <a:cs typeface="Arial"/>
              </a:rPr>
              <a:t>than </a:t>
            </a:r>
            <a:r>
              <a:rPr sz="1900" b="1" spc="-105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1900" b="1" spc="-110" dirty="0">
                <a:solidFill>
                  <a:srgbClr val="FFFFFF"/>
                </a:solidFill>
                <a:latin typeface="Arial"/>
                <a:cs typeface="Arial"/>
              </a:rPr>
              <a:t>pediatric</a:t>
            </a:r>
            <a:r>
              <a:rPr sz="19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315" dirty="0">
                <a:solidFill>
                  <a:srgbClr val="FFFFFF"/>
                </a:solidFill>
                <a:latin typeface="Arial"/>
                <a:cs typeface="Arial"/>
              </a:rPr>
              <a:t>ALL</a:t>
            </a:r>
            <a:endParaRPr sz="1900">
              <a:latin typeface="Arial"/>
              <a:cs typeface="Arial"/>
            </a:endParaRPr>
          </a:p>
          <a:p>
            <a:pPr marL="1338580">
              <a:lnSpc>
                <a:spcPts val="2165"/>
              </a:lnSpc>
              <a:spcBef>
                <a:spcPts val="200"/>
              </a:spcBef>
            </a:pPr>
            <a:r>
              <a:rPr sz="1900" spc="-5" dirty="0">
                <a:solidFill>
                  <a:srgbClr val="4AACC5"/>
                </a:solidFill>
                <a:latin typeface="Arial"/>
                <a:cs typeface="Arial"/>
              </a:rPr>
              <a:t>» </a:t>
            </a:r>
            <a:r>
              <a:rPr sz="1900" b="1" spc="-140" dirty="0">
                <a:solidFill>
                  <a:srgbClr val="FFFFFF"/>
                </a:solidFill>
                <a:latin typeface="Arial"/>
                <a:cs typeface="Arial"/>
              </a:rPr>
              <a:t>Time </a:t>
            </a:r>
            <a:r>
              <a:rPr sz="1900" b="1" spc="-70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1900" b="1" spc="-80" dirty="0">
                <a:solidFill>
                  <a:srgbClr val="FFFFFF"/>
                </a:solidFill>
                <a:latin typeface="Arial"/>
                <a:cs typeface="Arial"/>
              </a:rPr>
              <a:t>attain </a:t>
            </a:r>
            <a:r>
              <a:rPr sz="1900" b="1" spc="-340" dirty="0">
                <a:solidFill>
                  <a:srgbClr val="FFFFFF"/>
                </a:solidFill>
                <a:latin typeface="Arial"/>
                <a:cs typeface="Arial"/>
              </a:rPr>
              <a:t>CR </a:t>
            </a:r>
            <a:r>
              <a:rPr sz="1900" b="1" spc="-70" dirty="0">
                <a:solidFill>
                  <a:srgbClr val="FFFFFF"/>
                </a:solidFill>
                <a:latin typeface="Arial"/>
                <a:cs typeface="Arial"/>
              </a:rPr>
              <a:t>after </a:t>
            </a:r>
            <a:r>
              <a:rPr sz="1900" b="1" spc="-100" dirty="0">
                <a:solidFill>
                  <a:srgbClr val="FFFFFF"/>
                </a:solidFill>
                <a:latin typeface="Arial"/>
                <a:cs typeface="Arial"/>
              </a:rPr>
              <a:t>start </a:t>
            </a:r>
            <a:r>
              <a:rPr sz="1900" b="1" spc="-90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1900" b="1" spc="-120" dirty="0">
                <a:solidFill>
                  <a:srgbClr val="FFFFFF"/>
                </a:solidFill>
                <a:latin typeface="Arial"/>
                <a:cs typeface="Arial"/>
              </a:rPr>
              <a:t>induction </a:t>
            </a:r>
            <a:r>
              <a:rPr sz="1900" b="1" spc="-110" dirty="0">
                <a:solidFill>
                  <a:srgbClr val="FFFFFF"/>
                </a:solidFill>
                <a:latin typeface="Arial"/>
                <a:cs typeface="Arial"/>
              </a:rPr>
              <a:t>therapy </a:t>
            </a:r>
            <a:r>
              <a:rPr sz="1900" b="1" spc="-165" dirty="0">
                <a:solidFill>
                  <a:srgbClr val="FFFFFF"/>
                </a:solidFill>
                <a:latin typeface="Arial"/>
                <a:cs typeface="Arial"/>
              </a:rPr>
              <a:t>&gt; </a:t>
            </a:r>
            <a:r>
              <a:rPr sz="1900" b="1" spc="-100" dirty="0">
                <a:solidFill>
                  <a:srgbClr val="FFFFFF"/>
                </a:solidFill>
                <a:latin typeface="Arial"/>
                <a:cs typeface="Arial"/>
              </a:rPr>
              <a:t>four </a:t>
            </a:r>
            <a:r>
              <a:rPr sz="1900" b="1" spc="-150" dirty="0">
                <a:solidFill>
                  <a:srgbClr val="FFFFFF"/>
                </a:solidFill>
                <a:latin typeface="Arial"/>
                <a:cs typeface="Arial"/>
              </a:rPr>
              <a:t>weeks </a:t>
            </a:r>
            <a:r>
              <a:rPr sz="1900" b="1" spc="-185" dirty="0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sz="1900" b="1" spc="-9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9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155" dirty="0">
                <a:solidFill>
                  <a:srgbClr val="FFFFFF"/>
                </a:solidFill>
                <a:latin typeface="Arial"/>
                <a:cs typeface="Arial"/>
              </a:rPr>
              <a:t>lesser</a:t>
            </a:r>
            <a:endParaRPr sz="1900">
              <a:latin typeface="Arial"/>
              <a:cs typeface="Arial"/>
            </a:endParaRPr>
          </a:p>
          <a:p>
            <a:pPr marL="1567180">
              <a:lnSpc>
                <a:spcPts val="2165"/>
              </a:lnSpc>
            </a:pPr>
            <a:r>
              <a:rPr sz="1900" b="1" spc="-110" dirty="0">
                <a:solidFill>
                  <a:srgbClr val="FFFFFF"/>
                </a:solidFill>
                <a:latin typeface="Arial"/>
                <a:cs typeface="Arial"/>
              </a:rPr>
              <a:t>importance.</a:t>
            </a:r>
            <a:endParaRPr sz="1900">
              <a:latin typeface="Arial"/>
              <a:cs typeface="Arial"/>
            </a:endParaRPr>
          </a:p>
          <a:p>
            <a:pPr marL="1567180" marR="147320" indent="-228600">
              <a:lnSpc>
                <a:spcPts val="2050"/>
              </a:lnSpc>
              <a:spcBef>
                <a:spcPts val="490"/>
              </a:spcBef>
            </a:pPr>
            <a:r>
              <a:rPr sz="1900" spc="-5" dirty="0">
                <a:solidFill>
                  <a:srgbClr val="4AACC5"/>
                </a:solidFill>
                <a:latin typeface="Arial"/>
                <a:cs typeface="Arial"/>
              </a:rPr>
              <a:t>» </a:t>
            </a:r>
            <a:r>
              <a:rPr sz="1900" b="1" spc="-120" dirty="0">
                <a:solidFill>
                  <a:srgbClr val="FFFFFF"/>
                </a:solidFill>
                <a:latin typeface="Arial"/>
                <a:cs typeface="Arial"/>
              </a:rPr>
              <a:t>Older </a:t>
            </a:r>
            <a:r>
              <a:rPr sz="1900" b="1" spc="-170" dirty="0">
                <a:solidFill>
                  <a:srgbClr val="FFFFFF"/>
                </a:solidFill>
                <a:latin typeface="Arial"/>
                <a:cs typeface="Arial"/>
              </a:rPr>
              <a:t>age </a:t>
            </a:r>
            <a:r>
              <a:rPr sz="1900" b="1" spc="-185" dirty="0">
                <a:solidFill>
                  <a:srgbClr val="FFFFFF"/>
                </a:solidFill>
                <a:latin typeface="Arial"/>
                <a:cs typeface="Arial"/>
              </a:rPr>
              <a:t>— </a:t>
            </a:r>
            <a:r>
              <a:rPr sz="1900" b="1" spc="-120" dirty="0">
                <a:solidFill>
                  <a:srgbClr val="FFFFFF"/>
                </a:solidFill>
                <a:latin typeface="Arial"/>
                <a:cs typeface="Arial"/>
              </a:rPr>
              <a:t>&gt;60 </a:t>
            </a:r>
            <a:r>
              <a:rPr sz="1900" b="1" spc="-165" dirty="0">
                <a:solidFill>
                  <a:srgbClr val="FFFFFF"/>
                </a:solidFill>
                <a:latin typeface="Arial"/>
                <a:cs typeface="Arial"/>
              </a:rPr>
              <a:t>years </a:t>
            </a:r>
            <a:r>
              <a:rPr sz="1900" b="1" spc="-120" dirty="0">
                <a:solidFill>
                  <a:srgbClr val="FFFFFF"/>
                </a:solidFill>
                <a:latin typeface="Arial"/>
                <a:cs typeface="Arial"/>
              </a:rPr>
              <a:t>old </a:t>
            </a:r>
            <a:r>
              <a:rPr sz="1900" b="1" spc="-185" dirty="0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sz="1900" b="1" spc="-155" dirty="0">
                <a:solidFill>
                  <a:srgbClr val="FFFFFF"/>
                </a:solidFill>
                <a:latin typeface="Arial"/>
                <a:cs typeface="Arial"/>
              </a:rPr>
              <a:t>high </a:t>
            </a:r>
            <a:r>
              <a:rPr sz="1900" b="1" spc="-130" dirty="0">
                <a:solidFill>
                  <a:srgbClr val="FFFFFF"/>
                </a:solidFill>
                <a:latin typeface="Arial"/>
                <a:cs typeface="Arial"/>
              </a:rPr>
              <a:t>risk, </a:t>
            </a:r>
            <a:r>
              <a:rPr sz="1900" b="1" spc="-100" dirty="0">
                <a:solidFill>
                  <a:srgbClr val="FFFFFF"/>
                </a:solidFill>
                <a:latin typeface="Arial"/>
                <a:cs typeface="Arial"/>
              </a:rPr>
              <a:t>30 </a:t>
            </a:r>
            <a:r>
              <a:rPr sz="1900" b="1" spc="-75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1900" b="1" spc="-100" dirty="0">
                <a:solidFill>
                  <a:srgbClr val="FFFFFF"/>
                </a:solidFill>
                <a:latin typeface="Arial"/>
                <a:cs typeface="Arial"/>
              </a:rPr>
              <a:t>59 </a:t>
            </a:r>
            <a:r>
              <a:rPr sz="1900" b="1" spc="-165" dirty="0">
                <a:solidFill>
                  <a:srgbClr val="FFFFFF"/>
                </a:solidFill>
                <a:latin typeface="Arial"/>
                <a:cs typeface="Arial"/>
              </a:rPr>
              <a:t>years </a:t>
            </a:r>
            <a:r>
              <a:rPr sz="1900" b="1" spc="-120" dirty="0">
                <a:solidFill>
                  <a:srgbClr val="FFFFFF"/>
                </a:solidFill>
                <a:latin typeface="Arial"/>
                <a:cs typeface="Arial"/>
              </a:rPr>
              <a:t>old </a:t>
            </a:r>
            <a:r>
              <a:rPr sz="1900" b="1" spc="-185" dirty="0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sz="1900" b="1" spc="-90" dirty="0">
                <a:solidFill>
                  <a:srgbClr val="FFFFFF"/>
                </a:solidFill>
                <a:latin typeface="Arial"/>
                <a:cs typeface="Arial"/>
              </a:rPr>
              <a:t>intermediate  </a:t>
            </a:r>
            <a:r>
              <a:rPr sz="1900" b="1" spc="-125" dirty="0">
                <a:solidFill>
                  <a:srgbClr val="FFFFFF"/>
                </a:solidFill>
                <a:latin typeface="Arial"/>
                <a:cs typeface="Arial"/>
              </a:rPr>
              <a:t>risk.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84273" y="187197"/>
            <a:ext cx="477202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430" dirty="0"/>
              <a:t>Prognostic</a:t>
            </a:r>
            <a:r>
              <a:rPr sz="4400" spc="-480" dirty="0"/>
              <a:t> </a:t>
            </a:r>
            <a:r>
              <a:rPr sz="4400" spc="-420" dirty="0"/>
              <a:t>Indicators</a:t>
            </a:r>
            <a:endParaRPr sz="440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1413" y="461899"/>
            <a:ext cx="48202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0" dirty="0"/>
              <a:t>All </a:t>
            </a:r>
            <a:r>
              <a:rPr sz="4400" spc="-240" dirty="0"/>
              <a:t>-</a:t>
            </a:r>
            <a:r>
              <a:rPr sz="4400" spc="-565" dirty="0"/>
              <a:t> </a:t>
            </a:r>
            <a:r>
              <a:rPr sz="4400" spc="-555" dirty="0"/>
              <a:t>CONSOLIDATION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899160" y="6035040"/>
            <a:ext cx="903731" cy="513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23132" y="6035040"/>
            <a:ext cx="813815" cy="513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7340" y="1721865"/>
            <a:ext cx="8519795" cy="4662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210" dirty="0">
                <a:latin typeface="DejaVu Sans"/>
                <a:cs typeface="DejaVu Sans"/>
              </a:rPr>
              <a:t>Standard </a:t>
            </a:r>
            <a:r>
              <a:rPr sz="1800" spc="-170" dirty="0">
                <a:latin typeface="DejaVu Sans"/>
                <a:cs typeface="DejaVu Sans"/>
              </a:rPr>
              <a:t>risk </a:t>
            </a:r>
            <a:r>
              <a:rPr sz="1800" spc="-229" dirty="0">
                <a:latin typeface="DejaVu Sans"/>
                <a:cs typeface="DejaVu Sans"/>
              </a:rPr>
              <a:t>ALL </a:t>
            </a:r>
            <a:r>
              <a:rPr sz="1800" spc="-145" dirty="0">
                <a:latin typeface="DejaVu Sans"/>
                <a:cs typeface="DejaVu Sans"/>
              </a:rPr>
              <a:t>in</a:t>
            </a:r>
            <a:r>
              <a:rPr sz="1800" spc="-25" dirty="0">
                <a:latin typeface="DejaVu Sans"/>
                <a:cs typeface="DejaVu Sans"/>
              </a:rPr>
              <a:t> </a:t>
            </a:r>
            <a:r>
              <a:rPr sz="1800" spc="-275" dirty="0">
                <a:latin typeface="DejaVu Sans"/>
                <a:cs typeface="DejaVu Sans"/>
              </a:rPr>
              <a:t>CR1</a:t>
            </a:r>
            <a:endParaRPr sz="1800">
              <a:latin typeface="DejaVu Sans"/>
              <a:cs typeface="DejaVu Sans"/>
            </a:endParaRPr>
          </a:p>
          <a:p>
            <a:pPr marL="652780" lvl="1" indent="-285115">
              <a:lnSpc>
                <a:spcPts val="1620"/>
              </a:lnSpc>
              <a:spcBef>
                <a:spcPts val="10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1500" spc="-160" dirty="0">
                <a:latin typeface="DejaVu Sans"/>
                <a:cs typeface="DejaVu Sans"/>
              </a:rPr>
              <a:t>Proceed </a:t>
            </a:r>
            <a:r>
              <a:rPr sz="1500" spc="-120" dirty="0">
                <a:latin typeface="DejaVu Sans"/>
                <a:cs typeface="DejaVu Sans"/>
              </a:rPr>
              <a:t>with </a:t>
            </a:r>
            <a:r>
              <a:rPr sz="1500" spc="-140" dirty="0">
                <a:latin typeface="DejaVu Sans"/>
                <a:cs typeface="DejaVu Sans"/>
              </a:rPr>
              <a:t>consolidation </a:t>
            </a:r>
            <a:r>
              <a:rPr sz="1500" spc="-175" dirty="0">
                <a:latin typeface="DejaVu Sans"/>
                <a:cs typeface="DejaVu Sans"/>
              </a:rPr>
              <a:t>and </a:t>
            </a:r>
            <a:r>
              <a:rPr sz="1500" spc="-170" dirty="0">
                <a:latin typeface="DejaVu Sans"/>
                <a:cs typeface="DejaVu Sans"/>
              </a:rPr>
              <a:t>maintenance </a:t>
            </a:r>
            <a:r>
              <a:rPr sz="1500" spc="-175" dirty="0">
                <a:latin typeface="DejaVu Sans"/>
                <a:cs typeface="DejaVu Sans"/>
              </a:rPr>
              <a:t>chemotherapy </a:t>
            </a:r>
            <a:r>
              <a:rPr sz="1500" spc="-145" dirty="0">
                <a:latin typeface="DejaVu Sans"/>
                <a:cs typeface="DejaVu Sans"/>
              </a:rPr>
              <a:t>rather </a:t>
            </a:r>
            <a:r>
              <a:rPr sz="1500" spc="-155" dirty="0">
                <a:latin typeface="DejaVu Sans"/>
                <a:cs typeface="DejaVu Sans"/>
              </a:rPr>
              <a:t>than </a:t>
            </a:r>
            <a:r>
              <a:rPr sz="1500" spc="-130" dirty="0">
                <a:latin typeface="DejaVu Sans"/>
                <a:cs typeface="DejaVu Sans"/>
              </a:rPr>
              <a:t>either </a:t>
            </a:r>
            <a:r>
              <a:rPr sz="1500" spc="-155" dirty="0">
                <a:latin typeface="DejaVu Sans"/>
                <a:cs typeface="DejaVu Sans"/>
              </a:rPr>
              <a:t>allogeneic</a:t>
            </a:r>
            <a:r>
              <a:rPr sz="1500" spc="-95" dirty="0">
                <a:latin typeface="DejaVu Sans"/>
                <a:cs typeface="DejaVu Sans"/>
              </a:rPr>
              <a:t> </a:t>
            </a:r>
            <a:r>
              <a:rPr sz="1500" spc="-114" dirty="0">
                <a:latin typeface="DejaVu Sans"/>
                <a:cs typeface="DejaVu Sans"/>
              </a:rPr>
              <a:t>or</a:t>
            </a:r>
            <a:endParaRPr sz="1500">
              <a:latin typeface="DejaVu Sans"/>
              <a:cs typeface="DejaVu Sans"/>
            </a:endParaRPr>
          </a:p>
          <a:p>
            <a:pPr marL="652145">
              <a:lnSpc>
                <a:spcPts val="1620"/>
              </a:lnSpc>
            </a:pPr>
            <a:r>
              <a:rPr sz="1500" spc="-155" dirty="0">
                <a:latin typeface="DejaVu Sans"/>
                <a:cs typeface="DejaVu Sans"/>
              </a:rPr>
              <a:t>autologous </a:t>
            </a:r>
            <a:r>
              <a:rPr sz="1500" spc="-210" dirty="0">
                <a:latin typeface="DejaVu Sans"/>
                <a:cs typeface="DejaVu Sans"/>
              </a:rPr>
              <a:t>HCT</a:t>
            </a:r>
            <a:r>
              <a:rPr sz="1500" spc="-175" dirty="0">
                <a:latin typeface="DejaVu Sans"/>
                <a:cs typeface="DejaVu Sans"/>
              </a:rPr>
              <a:t> </a:t>
            </a:r>
            <a:r>
              <a:rPr sz="1500" spc="-100" dirty="0">
                <a:latin typeface="DejaVu Sans"/>
                <a:cs typeface="DejaVu Sans"/>
              </a:rPr>
              <a:t>.</a:t>
            </a:r>
            <a:endParaRPr sz="1500">
              <a:latin typeface="DejaVu Sans"/>
              <a:cs typeface="DejaVu Sans"/>
            </a:endParaRPr>
          </a:p>
          <a:p>
            <a:pPr marL="652780" marR="235585" lvl="1" indent="-285115">
              <a:lnSpc>
                <a:spcPct val="80000"/>
              </a:lnSpc>
              <a:spcBef>
                <a:spcPts val="360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1500" spc="-160" dirty="0">
                <a:latin typeface="DejaVu Sans"/>
                <a:cs typeface="DejaVu Sans"/>
              </a:rPr>
              <a:t>This preference </a:t>
            </a:r>
            <a:r>
              <a:rPr sz="1500" spc="-170" dirty="0">
                <a:latin typeface="DejaVu Sans"/>
                <a:cs typeface="DejaVu Sans"/>
              </a:rPr>
              <a:t>places </a:t>
            </a:r>
            <a:r>
              <a:rPr sz="1500" spc="-204" dirty="0">
                <a:latin typeface="DejaVu Sans"/>
                <a:cs typeface="DejaVu Sans"/>
              </a:rPr>
              <a:t>a </a:t>
            </a:r>
            <a:r>
              <a:rPr sz="1500" spc="-145" dirty="0">
                <a:latin typeface="DejaVu Sans"/>
                <a:cs typeface="DejaVu Sans"/>
              </a:rPr>
              <a:t>relatively </a:t>
            </a:r>
            <a:r>
              <a:rPr sz="1500" spc="-165" dirty="0">
                <a:latin typeface="DejaVu Sans"/>
                <a:cs typeface="DejaVu Sans"/>
              </a:rPr>
              <a:t>high </a:t>
            </a:r>
            <a:r>
              <a:rPr sz="1500" spc="-175" dirty="0">
                <a:latin typeface="DejaVu Sans"/>
                <a:cs typeface="DejaVu Sans"/>
              </a:rPr>
              <a:t>value </a:t>
            </a:r>
            <a:r>
              <a:rPr sz="1500" spc="-150" dirty="0">
                <a:latin typeface="DejaVu Sans"/>
                <a:cs typeface="DejaVu Sans"/>
              </a:rPr>
              <a:t>on </a:t>
            </a:r>
            <a:r>
              <a:rPr sz="1500" spc="-165" dirty="0">
                <a:latin typeface="DejaVu Sans"/>
                <a:cs typeface="DejaVu Sans"/>
              </a:rPr>
              <a:t>avoiding </a:t>
            </a:r>
            <a:r>
              <a:rPr sz="1500" spc="-145" dirty="0">
                <a:latin typeface="DejaVu Sans"/>
                <a:cs typeface="DejaVu Sans"/>
              </a:rPr>
              <a:t>the </a:t>
            </a:r>
            <a:r>
              <a:rPr sz="1500" spc="-155" dirty="0">
                <a:latin typeface="DejaVu Sans"/>
                <a:cs typeface="DejaVu Sans"/>
              </a:rPr>
              <a:t>higher </a:t>
            </a:r>
            <a:r>
              <a:rPr sz="1500" spc="-140" dirty="0">
                <a:latin typeface="DejaVu Sans"/>
                <a:cs typeface="DejaVu Sans"/>
              </a:rPr>
              <a:t>short-term mortality </a:t>
            </a:r>
            <a:r>
              <a:rPr sz="1500" spc="-180" dirty="0">
                <a:latin typeface="DejaVu Sans"/>
                <a:cs typeface="DejaVu Sans"/>
              </a:rPr>
              <a:t>and </a:t>
            </a:r>
            <a:r>
              <a:rPr sz="1500" spc="-140" dirty="0">
                <a:latin typeface="DejaVu Sans"/>
                <a:cs typeface="DejaVu Sans"/>
              </a:rPr>
              <a:t>long-  </a:t>
            </a:r>
            <a:r>
              <a:rPr sz="1500" spc="-160" dirty="0">
                <a:latin typeface="DejaVu Sans"/>
                <a:cs typeface="DejaVu Sans"/>
              </a:rPr>
              <a:t>term </a:t>
            </a:r>
            <a:r>
              <a:rPr sz="1500" spc="-140" dirty="0">
                <a:latin typeface="DejaVu Sans"/>
                <a:cs typeface="DejaVu Sans"/>
              </a:rPr>
              <a:t>morbidity </a:t>
            </a:r>
            <a:r>
              <a:rPr sz="1500" spc="-165" dirty="0">
                <a:latin typeface="DejaVu Sans"/>
                <a:cs typeface="DejaVu Sans"/>
              </a:rPr>
              <a:t>associated </a:t>
            </a:r>
            <a:r>
              <a:rPr sz="1500" spc="-120" dirty="0">
                <a:latin typeface="DejaVu Sans"/>
                <a:cs typeface="DejaVu Sans"/>
              </a:rPr>
              <a:t>with </a:t>
            </a:r>
            <a:r>
              <a:rPr sz="1500" spc="-210" dirty="0">
                <a:latin typeface="DejaVu Sans"/>
                <a:cs typeface="DejaVu Sans"/>
              </a:rPr>
              <a:t>HCT </a:t>
            </a:r>
            <a:r>
              <a:rPr sz="1500" spc="-180" dirty="0">
                <a:latin typeface="DejaVu Sans"/>
                <a:cs typeface="DejaVu Sans"/>
              </a:rPr>
              <a:t>and </a:t>
            </a:r>
            <a:r>
              <a:rPr sz="1500" spc="-204" dirty="0">
                <a:latin typeface="DejaVu Sans"/>
                <a:cs typeface="DejaVu Sans"/>
              </a:rPr>
              <a:t>a </a:t>
            </a:r>
            <a:r>
              <a:rPr sz="1500" spc="-120" dirty="0">
                <a:latin typeface="DejaVu Sans"/>
                <a:cs typeface="DejaVu Sans"/>
              </a:rPr>
              <a:t>low </a:t>
            </a:r>
            <a:r>
              <a:rPr sz="1500" spc="-175" dirty="0">
                <a:latin typeface="DejaVu Sans"/>
                <a:cs typeface="DejaVu Sans"/>
              </a:rPr>
              <a:t>value </a:t>
            </a:r>
            <a:r>
              <a:rPr sz="1500" spc="-150" dirty="0">
                <a:latin typeface="DejaVu Sans"/>
                <a:cs typeface="DejaVu Sans"/>
              </a:rPr>
              <a:t>on </a:t>
            </a:r>
            <a:r>
              <a:rPr sz="1500" spc="-145" dirty="0">
                <a:latin typeface="DejaVu Sans"/>
                <a:cs typeface="DejaVu Sans"/>
              </a:rPr>
              <a:t>the </a:t>
            </a:r>
            <a:r>
              <a:rPr sz="1500" spc="-130" dirty="0">
                <a:latin typeface="DejaVu Sans"/>
                <a:cs typeface="DejaVu Sans"/>
              </a:rPr>
              <a:t>potential, </a:t>
            </a:r>
            <a:r>
              <a:rPr sz="1500" spc="-140" dirty="0">
                <a:latin typeface="DejaVu Sans"/>
                <a:cs typeface="DejaVu Sans"/>
              </a:rPr>
              <a:t>but </a:t>
            </a:r>
            <a:r>
              <a:rPr sz="1500" spc="-145" dirty="0">
                <a:latin typeface="DejaVu Sans"/>
                <a:cs typeface="DejaVu Sans"/>
              </a:rPr>
              <a:t>uncertain, </a:t>
            </a:r>
            <a:r>
              <a:rPr sz="1500" spc="-125" dirty="0">
                <a:latin typeface="DejaVu Sans"/>
                <a:cs typeface="DejaVu Sans"/>
              </a:rPr>
              <a:t>ability </a:t>
            </a:r>
            <a:r>
              <a:rPr sz="1500" spc="-105" dirty="0">
                <a:latin typeface="DejaVu Sans"/>
                <a:cs typeface="DejaVu Sans"/>
              </a:rPr>
              <a:t>of </a:t>
            </a:r>
            <a:r>
              <a:rPr sz="1500" spc="-145" dirty="0">
                <a:latin typeface="DejaVu Sans"/>
                <a:cs typeface="DejaVu Sans"/>
              </a:rPr>
              <a:t>the  </a:t>
            </a:r>
            <a:r>
              <a:rPr sz="1500" spc="-170" dirty="0">
                <a:latin typeface="DejaVu Sans"/>
                <a:cs typeface="DejaVu Sans"/>
              </a:rPr>
              <a:t>more </a:t>
            </a:r>
            <a:r>
              <a:rPr sz="1500" spc="-150" dirty="0">
                <a:latin typeface="DejaVu Sans"/>
                <a:cs typeface="DejaVu Sans"/>
              </a:rPr>
              <a:t>intensive transplant </a:t>
            </a:r>
            <a:r>
              <a:rPr sz="1500" spc="-165" dirty="0">
                <a:latin typeface="DejaVu Sans"/>
                <a:cs typeface="DejaVu Sans"/>
              </a:rPr>
              <a:t>therapy </a:t>
            </a:r>
            <a:r>
              <a:rPr sz="1500" spc="-114" dirty="0">
                <a:latin typeface="DejaVu Sans"/>
                <a:cs typeface="DejaVu Sans"/>
              </a:rPr>
              <a:t>to </a:t>
            </a:r>
            <a:r>
              <a:rPr sz="1500" spc="-145" dirty="0">
                <a:latin typeface="DejaVu Sans"/>
                <a:cs typeface="DejaVu Sans"/>
              </a:rPr>
              <a:t>eliminate residual</a:t>
            </a:r>
            <a:r>
              <a:rPr sz="1500" spc="-160" dirty="0">
                <a:latin typeface="DejaVu Sans"/>
                <a:cs typeface="DejaVu Sans"/>
              </a:rPr>
              <a:t> </a:t>
            </a:r>
            <a:r>
              <a:rPr sz="1500" spc="-165" dirty="0">
                <a:latin typeface="DejaVu Sans"/>
                <a:cs typeface="DejaVu Sans"/>
              </a:rPr>
              <a:t>disease.</a:t>
            </a:r>
            <a:endParaRPr sz="1500">
              <a:latin typeface="DejaVu Sans"/>
              <a:cs typeface="DejaVu Sans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–"/>
            </a:pPr>
            <a:endParaRPr sz="15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210" dirty="0">
                <a:latin typeface="DejaVu Sans"/>
                <a:cs typeface="DejaVu Sans"/>
              </a:rPr>
              <a:t>High Risk</a:t>
            </a:r>
            <a:r>
              <a:rPr sz="1800" spc="-100" dirty="0">
                <a:latin typeface="DejaVu Sans"/>
                <a:cs typeface="DejaVu Sans"/>
              </a:rPr>
              <a:t> </a:t>
            </a:r>
            <a:r>
              <a:rPr sz="1800" spc="-229" dirty="0">
                <a:latin typeface="DejaVu Sans"/>
                <a:cs typeface="DejaVu Sans"/>
              </a:rPr>
              <a:t>ALL</a:t>
            </a:r>
            <a:endParaRPr sz="1800">
              <a:latin typeface="DejaVu Sans"/>
              <a:cs typeface="DejaVu Sans"/>
            </a:endParaRPr>
          </a:p>
          <a:p>
            <a:pPr marL="652780" marR="583565" lvl="1" indent="-285115">
              <a:lnSpc>
                <a:spcPts val="1440"/>
              </a:lnSpc>
              <a:spcBef>
                <a:spcPts val="360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1500" spc="-145" dirty="0">
                <a:latin typeface="DejaVu Sans"/>
                <a:cs typeface="DejaVu Sans"/>
              </a:rPr>
              <a:t>For </a:t>
            </a:r>
            <a:r>
              <a:rPr sz="1500" spc="-185" dirty="0">
                <a:latin typeface="DejaVu Sans"/>
                <a:cs typeface="DejaVu Sans"/>
              </a:rPr>
              <a:t>young </a:t>
            </a:r>
            <a:r>
              <a:rPr sz="1500" spc="-150" dirty="0">
                <a:latin typeface="DejaVu Sans"/>
                <a:cs typeface="DejaVu Sans"/>
              </a:rPr>
              <a:t>patients </a:t>
            </a:r>
            <a:r>
              <a:rPr sz="1500" spc="-125" dirty="0">
                <a:latin typeface="DejaVu Sans"/>
                <a:cs typeface="DejaVu Sans"/>
              </a:rPr>
              <a:t>with </a:t>
            </a:r>
            <a:r>
              <a:rPr sz="1500" spc="-145" dirty="0">
                <a:latin typeface="DejaVu Sans"/>
                <a:cs typeface="DejaVu Sans"/>
              </a:rPr>
              <a:t>high-risk </a:t>
            </a:r>
            <a:r>
              <a:rPr sz="1500" spc="-195" dirty="0">
                <a:latin typeface="DejaVu Sans"/>
                <a:cs typeface="DejaVu Sans"/>
              </a:rPr>
              <a:t>ALL </a:t>
            </a:r>
            <a:r>
              <a:rPr sz="1500" spc="-120" dirty="0">
                <a:latin typeface="DejaVu Sans"/>
                <a:cs typeface="DejaVu Sans"/>
              </a:rPr>
              <a:t>in </a:t>
            </a:r>
            <a:r>
              <a:rPr sz="1500" spc="-225" dirty="0">
                <a:latin typeface="DejaVu Sans"/>
                <a:cs typeface="DejaVu Sans"/>
              </a:rPr>
              <a:t>CR1 </a:t>
            </a:r>
            <a:r>
              <a:rPr sz="1500" spc="-150" dirty="0">
                <a:latin typeface="DejaVu Sans"/>
                <a:cs typeface="DejaVu Sans"/>
              </a:rPr>
              <a:t>who </a:t>
            </a:r>
            <a:r>
              <a:rPr sz="1500" spc="-200" dirty="0">
                <a:latin typeface="DejaVu Sans"/>
                <a:cs typeface="DejaVu Sans"/>
              </a:rPr>
              <a:t>have </a:t>
            </a:r>
            <a:r>
              <a:rPr sz="1500" spc="-185" dirty="0">
                <a:latin typeface="DejaVu Sans"/>
                <a:cs typeface="DejaVu Sans"/>
              </a:rPr>
              <a:t>an </a:t>
            </a:r>
            <a:r>
              <a:rPr sz="1500" spc="-175" dirty="0">
                <a:latin typeface="DejaVu Sans"/>
                <a:cs typeface="DejaVu Sans"/>
              </a:rPr>
              <a:t>HLA-matched </a:t>
            </a:r>
            <a:r>
              <a:rPr sz="1500" spc="-140" dirty="0">
                <a:latin typeface="DejaVu Sans"/>
                <a:cs typeface="DejaVu Sans"/>
              </a:rPr>
              <a:t>donor </a:t>
            </a:r>
            <a:r>
              <a:rPr sz="1500" spc="-105" dirty="0">
                <a:latin typeface="DejaVu Sans"/>
                <a:cs typeface="DejaVu Sans"/>
              </a:rPr>
              <a:t>: </a:t>
            </a:r>
            <a:r>
              <a:rPr sz="1500" spc="-155" dirty="0">
                <a:latin typeface="DejaVu Sans"/>
                <a:cs typeface="DejaVu Sans"/>
              </a:rPr>
              <a:t>allogeneic </a:t>
            </a:r>
            <a:r>
              <a:rPr sz="1500" spc="-210" dirty="0">
                <a:latin typeface="DejaVu Sans"/>
                <a:cs typeface="DejaVu Sans"/>
              </a:rPr>
              <a:t>HCT  </a:t>
            </a:r>
            <a:r>
              <a:rPr sz="1500" spc="-145" dirty="0">
                <a:latin typeface="DejaVu Sans"/>
                <a:cs typeface="DejaVu Sans"/>
              </a:rPr>
              <a:t>preferred rather </a:t>
            </a:r>
            <a:r>
              <a:rPr sz="1500" spc="-155" dirty="0">
                <a:latin typeface="DejaVu Sans"/>
                <a:cs typeface="DejaVu Sans"/>
              </a:rPr>
              <a:t>than </a:t>
            </a:r>
            <a:r>
              <a:rPr sz="1500" spc="-140" dirty="0">
                <a:latin typeface="DejaVu Sans"/>
                <a:cs typeface="DejaVu Sans"/>
              </a:rPr>
              <a:t>consolidation </a:t>
            </a:r>
            <a:r>
              <a:rPr sz="1500" spc="-175" dirty="0">
                <a:latin typeface="DejaVu Sans"/>
                <a:cs typeface="DejaVu Sans"/>
              </a:rPr>
              <a:t>chemotherapy </a:t>
            </a:r>
            <a:r>
              <a:rPr sz="1500" spc="-114" dirty="0">
                <a:latin typeface="DejaVu Sans"/>
                <a:cs typeface="DejaVu Sans"/>
              </a:rPr>
              <a:t>or </a:t>
            </a:r>
            <a:r>
              <a:rPr sz="1500" spc="-155" dirty="0">
                <a:latin typeface="DejaVu Sans"/>
                <a:cs typeface="DejaVu Sans"/>
              </a:rPr>
              <a:t>autologous</a:t>
            </a:r>
            <a:r>
              <a:rPr sz="1500" spc="-204" dirty="0">
                <a:latin typeface="DejaVu Sans"/>
                <a:cs typeface="DejaVu Sans"/>
              </a:rPr>
              <a:t> </a:t>
            </a:r>
            <a:r>
              <a:rPr sz="1500" spc="-210" dirty="0">
                <a:latin typeface="DejaVu Sans"/>
                <a:cs typeface="DejaVu Sans"/>
              </a:rPr>
              <a:t>HCT</a:t>
            </a:r>
            <a:endParaRPr sz="1500">
              <a:latin typeface="DejaVu Sans"/>
              <a:cs typeface="DejaVu Sans"/>
            </a:endParaRPr>
          </a:p>
          <a:p>
            <a:pPr marL="652780" marR="300990" lvl="1" indent="-285115">
              <a:lnSpc>
                <a:spcPct val="80000"/>
              </a:lnSpc>
              <a:spcBef>
                <a:spcPts val="375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1500" spc="-145" dirty="0">
                <a:latin typeface="DejaVu Sans"/>
                <a:cs typeface="DejaVu Sans"/>
              </a:rPr>
              <a:t>For </a:t>
            </a:r>
            <a:r>
              <a:rPr sz="1500" spc="-150" dirty="0">
                <a:latin typeface="DejaVu Sans"/>
                <a:cs typeface="DejaVu Sans"/>
              </a:rPr>
              <a:t>patients </a:t>
            </a:r>
            <a:r>
              <a:rPr sz="1500" spc="-125" dirty="0">
                <a:latin typeface="DejaVu Sans"/>
                <a:cs typeface="DejaVu Sans"/>
              </a:rPr>
              <a:t>with </a:t>
            </a:r>
            <a:r>
              <a:rPr sz="1500" spc="-145" dirty="0">
                <a:latin typeface="DejaVu Sans"/>
                <a:cs typeface="DejaVu Sans"/>
              </a:rPr>
              <a:t>high-risk </a:t>
            </a:r>
            <a:r>
              <a:rPr sz="1500" spc="-195" dirty="0">
                <a:latin typeface="DejaVu Sans"/>
                <a:cs typeface="DejaVu Sans"/>
              </a:rPr>
              <a:t>ALL </a:t>
            </a:r>
            <a:r>
              <a:rPr sz="1500" spc="-120" dirty="0">
                <a:latin typeface="DejaVu Sans"/>
                <a:cs typeface="DejaVu Sans"/>
              </a:rPr>
              <a:t>in </a:t>
            </a:r>
            <a:r>
              <a:rPr sz="1500" spc="-225" dirty="0">
                <a:latin typeface="DejaVu Sans"/>
                <a:cs typeface="DejaVu Sans"/>
              </a:rPr>
              <a:t>CR1 </a:t>
            </a:r>
            <a:r>
              <a:rPr sz="1500" spc="-150" dirty="0">
                <a:latin typeface="DejaVu Sans"/>
                <a:cs typeface="DejaVu Sans"/>
              </a:rPr>
              <a:t>who </a:t>
            </a:r>
            <a:r>
              <a:rPr sz="1500" spc="-165" dirty="0">
                <a:latin typeface="DejaVu Sans"/>
                <a:cs typeface="DejaVu Sans"/>
              </a:rPr>
              <a:t>are </a:t>
            </a:r>
            <a:r>
              <a:rPr sz="1500" spc="-130" dirty="0">
                <a:latin typeface="DejaVu Sans"/>
                <a:cs typeface="DejaVu Sans"/>
              </a:rPr>
              <a:t>not </a:t>
            </a:r>
            <a:r>
              <a:rPr sz="1500" spc="-170" dirty="0">
                <a:latin typeface="DejaVu Sans"/>
                <a:cs typeface="DejaVu Sans"/>
              </a:rPr>
              <a:t>candidates </a:t>
            </a:r>
            <a:r>
              <a:rPr sz="1500" spc="-114" dirty="0">
                <a:latin typeface="DejaVu Sans"/>
                <a:cs typeface="DejaVu Sans"/>
              </a:rPr>
              <a:t>for </a:t>
            </a:r>
            <a:r>
              <a:rPr sz="1500" spc="-155" dirty="0">
                <a:latin typeface="DejaVu Sans"/>
                <a:cs typeface="DejaVu Sans"/>
              </a:rPr>
              <a:t>allogeneic </a:t>
            </a:r>
            <a:r>
              <a:rPr sz="1500" spc="-210" dirty="0">
                <a:latin typeface="DejaVu Sans"/>
                <a:cs typeface="DejaVu Sans"/>
              </a:rPr>
              <a:t>HCT </a:t>
            </a:r>
            <a:r>
              <a:rPr sz="1500" spc="-135" dirty="0">
                <a:latin typeface="DejaVu Sans"/>
                <a:cs typeface="DejaVu Sans"/>
              </a:rPr>
              <a:t>( </a:t>
            </a:r>
            <a:r>
              <a:rPr sz="1500" spc="-130" dirty="0">
                <a:latin typeface="DejaVu Sans"/>
                <a:cs typeface="DejaVu Sans"/>
              </a:rPr>
              <a:t>older </a:t>
            </a:r>
            <a:r>
              <a:rPr sz="1500" spc="-145" dirty="0">
                <a:latin typeface="DejaVu Sans"/>
                <a:cs typeface="DejaVu Sans"/>
              </a:rPr>
              <a:t>adults, </a:t>
            </a:r>
            <a:r>
              <a:rPr sz="1500" spc="-135" dirty="0">
                <a:latin typeface="DejaVu Sans"/>
                <a:cs typeface="DejaVu Sans"/>
              </a:rPr>
              <a:t>co-  morbidities), </a:t>
            </a:r>
            <a:r>
              <a:rPr sz="1500" spc="-140" dirty="0">
                <a:latin typeface="DejaVu Sans"/>
                <a:cs typeface="DejaVu Sans"/>
              </a:rPr>
              <a:t>consolidation </a:t>
            </a:r>
            <a:r>
              <a:rPr sz="1500" spc="-175" dirty="0">
                <a:latin typeface="DejaVu Sans"/>
                <a:cs typeface="DejaVu Sans"/>
              </a:rPr>
              <a:t>chemotherapy </a:t>
            </a:r>
            <a:r>
              <a:rPr sz="1500" spc="-145" dirty="0">
                <a:latin typeface="DejaVu Sans"/>
                <a:cs typeface="DejaVu Sans"/>
              </a:rPr>
              <a:t>preferred </a:t>
            </a:r>
            <a:r>
              <a:rPr sz="1500" spc="-155" dirty="0">
                <a:latin typeface="DejaVu Sans"/>
                <a:cs typeface="DejaVu Sans"/>
              </a:rPr>
              <a:t>than </a:t>
            </a:r>
            <a:r>
              <a:rPr sz="1500" spc="-160" dirty="0">
                <a:latin typeface="DejaVu Sans"/>
                <a:cs typeface="DejaVu Sans"/>
              </a:rPr>
              <a:t>autologous </a:t>
            </a:r>
            <a:r>
              <a:rPr sz="1500" spc="-210" dirty="0">
                <a:latin typeface="DejaVu Sans"/>
                <a:cs typeface="DejaVu Sans"/>
              </a:rPr>
              <a:t>HCT</a:t>
            </a:r>
            <a:r>
              <a:rPr sz="1500" spc="-160" dirty="0">
                <a:latin typeface="DejaVu Sans"/>
                <a:cs typeface="DejaVu Sans"/>
              </a:rPr>
              <a:t> </a:t>
            </a:r>
            <a:r>
              <a:rPr sz="1500" spc="-100" dirty="0">
                <a:latin typeface="DejaVu Sans"/>
                <a:cs typeface="DejaVu Sans"/>
              </a:rPr>
              <a:t>.</a:t>
            </a:r>
            <a:endParaRPr sz="1500">
              <a:latin typeface="DejaVu Sans"/>
              <a:cs typeface="DejaVu Sans"/>
            </a:endParaRPr>
          </a:p>
          <a:p>
            <a:pPr marL="652780" marR="290195" lvl="1" indent="-285115">
              <a:lnSpc>
                <a:spcPts val="1440"/>
              </a:lnSpc>
              <a:spcBef>
                <a:spcPts val="350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1500" spc="-145" dirty="0">
                <a:latin typeface="DejaVu Sans"/>
                <a:cs typeface="DejaVu Sans"/>
              </a:rPr>
              <a:t>For </a:t>
            </a:r>
            <a:r>
              <a:rPr sz="1500" spc="-150" dirty="0">
                <a:latin typeface="DejaVu Sans"/>
                <a:cs typeface="DejaVu Sans"/>
              </a:rPr>
              <a:t>patients </a:t>
            </a:r>
            <a:r>
              <a:rPr sz="1500" spc="-125" dirty="0">
                <a:latin typeface="DejaVu Sans"/>
                <a:cs typeface="DejaVu Sans"/>
              </a:rPr>
              <a:t>with </a:t>
            </a:r>
            <a:r>
              <a:rPr sz="1500" spc="-140" dirty="0">
                <a:latin typeface="DejaVu Sans"/>
                <a:cs typeface="DejaVu Sans"/>
              </a:rPr>
              <a:t>Philadelphia </a:t>
            </a:r>
            <a:r>
              <a:rPr sz="1500" spc="-180" dirty="0">
                <a:latin typeface="DejaVu Sans"/>
                <a:cs typeface="DejaVu Sans"/>
              </a:rPr>
              <a:t>chromosome </a:t>
            </a:r>
            <a:r>
              <a:rPr sz="1500" spc="-145" dirty="0">
                <a:latin typeface="DejaVu Sans"/>
                <a:cs typeface="DejaVu Sans"/>
              </a:rPr>
              <a:t>positive </a:t>
            </a:r>
            <a:r>
              <a:rPr sz="1500" spc="-195" dirty="0">
                <a:latin typeface="DejaVu Sans"/>
                <a:cs typeface="DejaVu Sans"/>
              </a:rPr>
              <a:t>ALL </a:t>
            </a:r>
            <a:r>
              <a:rPr sz="1500" spc="-120" dirty="0">
                <a:latin typeface="DejaVu Sans"/>
                <a:cs typeface="DejaVu Sans"/>
              </a:rPr>
              <a:t>in </a:t>
            </a:r>
            <a:r>
              <a:rPr sz="1500" spc="-190" dirty="0">
                <a:latin typeface="DejaVu Sans"/>
                <a:cs typeface="DejaVu Sans"/>
              </a:rPr>
              <a:t>CR1, </a:t>
            </a:r>
            <a:r>
              <a:rPr sz="1500" spc="-204" dirty="0">
                <a:latin typeface="DejaVu Sans"/>
                <a:cs typeface="DejaVu Sans"/>
              </a:rPr>
              <a:t>a </a:t>
            </a:r>
            <a:r>
              <a:rPr sz="1500" spc="-185" dirty="0">
                <a:latin typeface="DejaVu Sans"/>
                <a:cs typeface="DejaVu Sans"/>
              </a:rPr>
              <a:t>matched </a:t>
            </a:r>
            <a:r>
              <a:rPr sz="1500" spc="-145" dirty="0">
                <a:latin typeface="DejaVu Sans"/>
                <a:cs typeface="DejaVu Sans"/>
              </a:rPr>
              <a:t>sibling </a:t>
            </a:r>
            <a:r>
              <a:rPr sz="1500" spc="-210" dirty="0">
                <a:latin typeface="DejaVu Sans"/>
                <a:cs typeface="DejaVu Sans"/>
              </a:rPr>
              <a:t>HCT </a:t>
            </a:r>
            <a:r>
              <a:rPr sz="1500" spc="-145" dirty="0">
                <a:latin typeface="DejaVu Sans"/>
                <a:cs typeface="DejaVu Sans"/>
              </a:rPr>
              <a:t>preferred  </a:t>
            </a:r>
            <a:r>
              <a:rPr sz="1500" spc="-155" dirty="0">
                <a:latin typeface="DejaVu Sans"/>
                <a:cs typeface="DejaVu Sans"/>
              </a:rPr>
              <a:t>than </a:t>
            </a:r>
            <a:r>
              <a:rPr sz="1500" spc="-140" dirty="0">
                <a:latin typeface="DejaVu Sans"/>
                <a:cs typeface="DejaVu Sans"/>
              </a:rPr>
              <a:t>consolidation </a:t>
            </a:r>
            <a:r>
              <a:rPr sz="1500" spc="-175" dirty="0">
                <a:latin typeface="DejaVu Sans"/>
                <a:cs typeface="DejaVu Sans"/>
              </a:rPr>
              <a:t>chemotherapy </a:t>
            </a:r>
            <a:r>
              <a:rPr sz="1500" spc="-114" dirty="0">
                <a:latin typeface="DejaVu Sans"/>
                <a:cs typeface="DejaVu Sans"/>
              </a:rPr>
              <a:t>or </a:t>
            </a:r>
            <a:r>
              <a:rPr sz="1500" spc="-160" dirty="0">
                <a:latin typeface="DejaVu Sans"/>
                <a:cs typeface="DejaVu Sans"/>
              </a:rPr>
              <a:t>autologous </a:t>
            </a:r>
            <a:r>
              <a:rPr sz="1500" spc="-210" dirty="0">
                <a:latin typeface="DejaVu Sans"/>
                <a:cs typeface="DejaVu Sans"/>
              </a:rPr>
              <a:t>HCT </a:t>
            </a:r>
            <a:r>
              <a:rPr sz="1500" spc="-100" dirty="0">
                <a:latin typeface="DejaVu Sans"/>
                <a:cs typeface="DejaVu Sans"/>
              </a:rPr>
              <a:t>. </a:t>
            </a:r>
            <a:r>
              <a:rPr sz="1500" spc="-114" dirty="0">
                <a:latin typeface="DejaVu Sans"/>
                <a:cs typeface="DejaVu Sans"/>
              </a:rPr>
              <a:t>In </a:t>
            </a:r>
            <a:r>
              <a:rPr sz="1500" spc="-150" dirty="0">
                <a:latin typeface="DejaVu Sans"/>
                <a:cs typeface="DejaVu Sans"/>
              </a:rPr>
              <a:t>patients </a:t>
            </a:r>
            <a:r>
              <a:rPr sz="1500" spc="-125" dirty="0">
                <a:latin typeface="DejaVu Sans"/>
                <a:cs typeface="DejaVu Sans"/>
              </a:rPr>
              <a:t>without </a:t>
            </a:r>
            <a:r>
              <a:rPr sz="1500" spc="-185" dirty="0">
                <a:latin typeface="DejaVu Sans"/>
                <a:cs typeface="DejaVu Sans"/>
              </a:rPr>
              <a:t>an </a:t>
            </a:r>
            <a:r>
              <a:rPr sz="1500" spc="-145" dirty="0">
                <a:latin typeface="DejaVu Sans"/>
                <a:cs typeface="DejaVu Sans"/>
              </a:rPr>
              <a:t>HLA-identical </a:t>
            </a:r>
            <a:r>
              <a:rPr sz="1500" spc="-135" dirty="0">
                <a:latin typeface="DejaVu Sans"/>
                <a:cs typeface="DejaVu Sans"/>
              </a:rPr>
              <a:t>sibling,  </a:t>
            </a:r>
            <a:r>
              <a:rPr sz="1500" spc="-150" dirty="0">
                <a:latin typeface="DejaVu Sans"/>
                <a:cs typeface="DejaVu Sans"/>
              </a:rPr>
              <a:t>unrelated </a:t>
            </a:r>
            <a:r>
              <a:rPr sz="1500" spc="-140" dirty="0">
                <a:latin typeface="DejaVu Sans"/>
                <a:cs typeface="DejaVu Sans"/>
              </a:rPr>
              <a:t>donor </a:t>
            </a:r>
            <a:r>
              <a:rPr sz="1500" spc="-160" dirty="0">
                <a:latin typeface="DejaVu Sans"/>
                <a:cs typeface="DejaVu Sans"/>
              </a:rPr>
              <a:t>marrow </a:t>
            </a:r>
            <a:r>
              <a:rPr sz="1500" spc="-145" dirty="0">
                <a:latin typeface="DejaVu Sans"/>
                <a:cs typeface="DejaVu Sans"/>
              </a:rPr>
              <a:t>transplantation </a:t>
            </a:r>
            <a:r>
              <a:rPr sz="1500" spc="-135" dirty="0">
                <a:latin typeface="DejaVu Sans"/>
                <a:cs typeface="DejaVu Sans"/>
              </a:rPr>
              <a:t>is </a:t>
            </a:r>
            <a:r>
              <a:rPr sz="1500" spc="-185" dirty="0">
                <a:latin typeface="DejaVu Sans"/>
                <a:cs typeface="DejaVu Sans"/>
              </a:rPr>
              <a:t>an </a:t>
            </a:r>
            <a:r>
              <a:rPr sz="1500" spc="-150" dirty="0">
                <a:latin typeface="DejaVu Sans"/>
                <a:cs typeface="DejaVu Sans"/>
              </a:rPr>
              <a:t>effective</a:t>
            </a:r>
            <a:r>
              <a:rPr sz="1500" spc="-110" dirty="0">
                <a:latin typeface="DejaVu Sans"/>
                <a:cs typeface="DejaVu Sans"/>
              </a:rPr>
              <a:t> </a:t>
            </a:r>
            <a:r>
              <a:rPr sz="1500" spc="-125" dirty="0">
                <a:latin typeface="DejaVu Sans"/>
                <a:cs typeface="DejaVu Sans"/>
              </a:rPr>
              <a:t>option.</a:t>
            </a:r>
            <a:endParaRPr sz="1500">
              <a:latin typeface="DejaVu Sans"/>
              <a:cs typeface="DejaVu Sans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Arial"/>
              <a:buChar char="–"/>
            </a:pPr>
            <a:endParaRPr sz="19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8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170" dirty="0">
                <a:latin typeface="DejaVu Sans"/>
                <a:cs typeface="DejaVu Sans"/>
              </a:rPr>
              <a:t>For </a:t>
            </a:r>
            <a:r>
              <a:rPr sz="1800" spc="-180" dirty="0">
                <a:latin typeface="DejaVu Sans"/>
                <a:cs typeface="DejaVu Sans"/>
              </a:rPr>
              <a:t>patients who </a:t>
            </a:r>
            <a:r>
              <a:rPr sz="1800" spc="-200" dirty="0">
                <a:latin typeface="DejaVu Sans"/>
                <a:cs typeface="DejaVu Sans"/>
              </a:rPr>
              <a:t>are </a:t>
            </a:r>
            <a:r>
              <a:rPr sz="1800" spc="-130" dirty="0">
                <a:latin typeface="DejaVu Sans"/>
                <a:cs typeface="DejaVu Sans"/>
              </a:rPr>
              <a:t>still </a:t>
            </a:r>
            <a:r>
              <a:rPr sz="1800" spc="-150" dirty="0">
                <a:latin typeface="DejaVu Sans"/>
                <a:cs typeface="DejaVu Sans"/>
              </a:rPr>
              <a:t>in </a:t>
            </a:r>
            <a:r>
              <a:rPr sz="1800" spc="-290" dirty="0">
                <a:latin typeface="DejaVu Sans"/>
                <a:cs typeface="DejaVu Sans"/>
              </a:rPr>
              <a:t>CR </a:t>
            </a:r>
            <a:r>
              <a:rPr sz="1800" spc="-160" dirty="0">
                <a:latin typeface="DejaVu Sans"/>
                <a:cs typeface="DejaVu Sans"/>
              </a:rPr>
              <a:t>after </a:t>
            </a:r>
            <a:r>
              <a:rPr sz="1800" spc="-195" dirty="0">
                <a:latin typeface="DejaVu Sans"/>
                <a:cs typeface="DejaVu Sans"/>
              </a:rPr>
              <a:t>completing </a:t>
            </a:r>
            <a:r>
              <a:rPr sz="1800" spc="-170" dirty="0">
                <a:latin typeface="DejaVu Sans"/>
                <a:cs typeface="DejaVu Sans"/>
              </a:rPr>
              <a:t>consolidation </a:t>
            </a:r>
            <a:r>
              <a:rPr sz="1800" spc="-210" dirty="0">
                <a:latin typeface="DejaVu Sans"/>
                <a:cs typeface="DejaVu Sans"/>
              </a:rPr>
              <a:t>chemotherapy </a:t>
            </a:r>
            <a:r>
              <a:rPr sz="1800" dirty="0">
                <a:latin typeface="Wingdings"/>
                <a:cs typeface="Wingdings"/>
              </a:rPr>
              <a:t>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95" dirty="0">
                <a:latin typeface="DejaVu Sans"/>
                <a:cs typeface="DejaVu Sans"/>
              </a:rPr>
              <a:t>proceed </a:t>
            </a:r>
            <a:r>
              <a:rPr sz="1800" spc="-150" dirty="0">
                <a:latin typeface="DejaVu Sans"/>
                <a:cs typeface="DejaVu Sans"/>
              </a:rPr>
              <a:t>with </a:t>
            </a:r>
            <a:r>
              <a:rPr sz="1800" spc="-155" dirty="0">
                <a:latin typeface="DejaVu Sans"/>
                <a:cs typeface="DejaVu Sans"/>
              </a:rPr>
              <a:t>two </a:t>
            </a:r>
            <a:r>
              <a:rPr sz="1800" spc="-135" dirty="0">
                <a:latin typeface="DejaVu Sans"/>
                <a:cs typeface="DejaVu Sans"/>
              </a:rPr>
              <a:t>to </a:t>
            </a:r>
            <a:r>
              <a:rPr sz="1800" spc="-175" dirty="0">
                <a:latin typeface="DejaVu Sans"/>
                <a:cs typeface="DejaVu Sans"/>
              </a:rPr>
              <a:t>three </a:t>
            </a:r>
            <a:r>
              <a:rPr sz="1800" spc="-225" dirty="0">
                <a:latin typeface="DejaVu Sans"/>
                <a:cs typeface="DejaVu Sans"/>
              </a:rPr>
              <a:t>years </a:t>
            </a:r>
            <a:r>
              <a:rPr sz="1800" spc="-125" dirty="0">
                <a:latin typeface="DejaVu Sans"/>
                <a:cs typeface="DejaVu Sans"/>
              </a:rPr>
              <a:t>of </a:t>
            </a:r>
            <a:r>
              <a:rPr sz="1800" spc="-210" dirty="0">
                <a:latin typeface="DejaVu Sans"/>
                <a:cs typeface="DejaVu Sans"/>
              </a:rPr>
              <a:t>maintenance chemotherapy </a:t>
            </a:r>
            <a:r>
              <a:rPr sz="1800" spc="-175" dirty="0">
                <a:latin typeface="DejaVu Sans"/>
                <a:cs typeface="DejaVu Sans"/>
              </a:rPr>
              <a:t>rather </a:t>
            </a:r>
            <a:r>
              <a:rPr sz="1800" spc="-185" dirty="0">
                <a:latin typeface="DejaVu Sans"/>
                <a:cs typeface="DejaVu Sans"/>
              </a:rPr>
              <a:t>than observation  </a:t>
            </a:r>
            <a:r>
              <a:rPr sz="1800" spc="-215" dirty="0">
                <a:latin typeface="DejaVu Sans"/>
                <a:cs typeface="DejaVu Sans"/>
              </a:rPr>
              <a:t>The </a:t>
            </a:r>
            <a:r>
              <a:rPr sz="1800" spc="-210" dirty="0">
                <a:latin typeface="DejaVu Sans"/>
                <a:cs typeface="DejaVu Sans"/>
              </a:rPr>
              <a:t>most </a:t>
            </a:r>
            <a:r>
              <a:rPr sz="1800" spc="-220" dirty="0">
                <a:latin typeface="DejaVu Sans"/>
                <a:cs typeface="DejaVu Sans"/>
              </a:rPr>
              <a:t>commonly </a:t>
            </a:r>
            <a:r>
              <a:rPr sz="1800" spc="-215" dirty="0">
                <a:latin typeface="DejaVu Sans"/>
                <a:cs typeface="DejaVu Sans"/>
              </a:rPr>
              <a:t>used </a:t>
            </a:r>
            <a:r>
              <a:rPr sz="1800" spc="-210" dirty="0">
                <a:latin typeface="DejaVu Sans"/>
                <a:cs typeface="DejaVu Sans"/>
              </a:rPr>
              <a:t>regimen </a:t>
            </a:r>
            <a:r>
              <a:rPr sz="1800" spc="-165" dirty="0">
                <a:latin typeface="DejaVu Sans"/>
                <a:cs typeface="DejaVu Sans"/>
              </a:rPr>
              <a:t>is </a:t>
            </a:r>
            <a:r>
              <a:rPr sz="1800" spc="-180" dirty="0">
                <a:latin typeface="DejaVu Sans"/>
                <a:cs typeface="DejaVu Sans"/>
              </a:rPr>
              <a:t>daily </a:t>
            </a:r>
            <a:r>
              <a:rPr sz="1800" spc="-190" dirty="0">
                <a:latin typeface="DejaVu Sans"/>
                <a:cs typeface="DejaVu Sans"/>
              </a:rPr>
              <a:t>6-mercaptopurine </a:t>
            </a:r>
            <a:r>
              <a:rPr sz="1800" spc="-125" dirty="0">
                <a:latin typeface="DejaVu Sans"/>
                <a:cs typeface="DejaVu Sans"/>
              </a:rPr>
              <a:t>, </a:t>
            </a:r>
            <a:r>
              <a:rPr sz="1800" spc="-200" dirty="0">
                <a:latin typeface="DejaVu Sans"/>
                <a:cs typeface="DejaVu Sans"/>
              </a:rPr>
              <a:t>weekly </a:t>
            </a:r>
            <a:r>
              <a:rPr sz="1800" spc="-195" dirty="0">
                <a:latin typeface="DejaVu Sans"/>
                <a:cs typeface="DejaVu Sans"/>
              </a:rPr>
              <a:t>methotrexate,  </a:t>
            </a:r>
            <a:r>
              <a:rPr sz="1800" spc="-215" dirty="0">
                <a:latin typeface="DejaVu Sans"/>
                <a:cs typeface="DejaVu Sans"/>
              </a:rPr>
              <a:t>and </a:t>
            </a:r>
            <a:r>
              <a:rPr sz="1800" spc="-190" dirty="0">
                <a:latin typeface="DejaVu Sans"/>
                <a:cs typeface="DejaVu Sans"/>
              </a:rPr>
              <a:t>monthly </a:t>
            </a:r>
            <a:r>
              <a:rPr sz="1800" spc="-195" dirty="0">
                <a:latin typeface="DejaVu Sans"/>
                <a:cs typeface="DejaVu Sans"/>
              </a:rPr>
              <a:t>pulses </a:t>
            </a:r>
            <a:r>
              <a:rPr sz="1800" spc="-125" dirty="0">
                <a:latin typeface="DejaVu Sans"/>
                <a:cs typeface="DejaVu Sans"/>
              </a:rPr>
              <a:t>of </a:t>
            </a:r>
            <a:r>
              <a:rPr sz="1800" spc="-170" dirty="0">
                <a:latin typeface="DejaVu Sans"/>
                <a:cs typeface="DejaVu Sans"/>
              </a:rPr>
              <a:t>vincristine </a:t>
            </a:r>
            <a:r>
              <a:rPr sz="1800" spc="-215" dirty="0">
                <a:latin typeface="DejaVu Sans"/>
                <a:cs typeface="DejaVu Sans"/>
              </a:rPr>
              <a:t>and</a:t>
            </a:r>
            <a:r>
              <a:rPr sz="1800" spc="-45" dirty="0">
                <a:latin typeface="DejaVu Sans"/>
                <a:cs typeface="DejaVu Sans"/>
              </a:rPr>
              <a:t> </a:t>
            </a:r>
            <a:r>
              <a:rPr sz="1800" spc="-190" dirty="0">
                <a:latin typeface="DejaVu Sans"/>
                <a:cs typeface="DejaVu Sans"/>
              </a:rPr>
              <a:t>prednisone</a:t>
            </a:r>
            <a:endParaRPr sz="1800">
              <a:latin typeface="DejaVu Sans"/>
              <a:cs typeface="DejaVu Sans"/>
            </a:endParaRPr>
          </a:p>
          <a:p>
            <a:pPr marL="388620">
              <a:lnSpc>
                <a:spcPct val="100000"/>
              </a:lnSpc>
            </a:pPr>
            <a:r>
              <a:rPr sz="1800" spc="-150" dirty="0">
                <a:latin typeface="DejaVu Sans"/>
                <a:cs typeface="DejaVu Sans"/>
              </a:rPr>
              <a:t>(ie, </a:t>
            </a:r>
            <a:r>
              <a:rPr sz="1800" b="1" i="1" spc="-160" dirty="0">
                <a:latin typeface="Arial"/>
                <a:cs typeface="Arial"/>
              </a:rPr>
              <a:t>POMP</a:t>
            </a:r>
            <a:r>
              <a:rPr sz="1800" spc="-160" dirty="0">
                <a:latin typeface="DejaVu Sans"/>
                <a:cs typeface="DejaVu Sans"/>
              </a:rPr>
              <a:t>) </a:t>
            </a:r>
            <a:r>
              <a:rPr sz="1800" spc="-135" dirty="0">
                <a:latin typeface="DejaVu Sans"/>
                <a:cs typeface="DejaVu Sans"/>
              </a:rPr>
              <a:t>or </a:t>
            </a:r>
            <a:r>
              <a:rPr sz="1800" spc="-225" dirty="0">
                <a:latin typeface="DejaVu Sans"/>
                <a:cs typeface="DejaVu Sans"/>
              </a:rPr>
              <a:t>dexamethasone </a:t>
            </a:r>
            <a:r>
              <a:rPr sz="1800" spc="-130" dirty="0">
                <a:latin typeface="DejaVu Sans"/>
                <a:cs typeface="DejaVu Sans"/>
              </a:rPr>
              <a:t>for </a:t>
            </a:r>
            <a:r>
              <a:rPr sz="1800" b="1" i="1" spc="-90" dirty="0">
                <a:latin typeface="Arial"/>
                <a:cs typeface="Arial"/>
              </a:rPr>
              <a:t>three</a:t>
            </a:r>
            <a:r>
              <a:rPr sz="1800" b="1" i="1" spc="-60" dirty="0">
                <a:latin typeface="Arial"/>
                <a:cs typeface="Arial"/>
              </a:rPr>
              <a:t> </a:t>
            </a:r>
            <a:r>
              <a:rPr sz="1800" spc="-210" dirty="0">
                <a:latin typeface="DejaVu Sans"/>
                <a:cs typeface="DejaVu Sans"/>
              </a:rPr>
              <a:t>years.</a:t>
            </a:r>
            <a:endParaRPr sz="18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7038" rIns="0" bIns="0" rtlCol="0">
            <a:spAutoFit/>
          </a:bodyPr>
          <a:lstStyle/>
          <a:p>
            <a:pPr marL="951230" marR="5080" indent="-481965">
              <a:lnSpc>
                <a:spcPct val="100000"/>
              </a:lnSpc>
              <a:spcBef>
                <a:spcPts val="95"/>
              </a:spcBef>
            </a:pPr>
            <a:r>
              <a:rPr spc="-540" dirty="0"/>
              <a:t>Stem </a:t>
            </a:r>
            <a:r>
              <a:rPr spc="-385" dirty="0"/>
              <a:t>Cell </a:t>
            </a:r>
            <a:r>
              <a:rPr spc="-420" dirty="0"/>
              <a:t>Transplantation </a:t>
            </a:r>
            <a:r>
              <a:rPr spc="-475" dirty="0"/>
              <a:t>(SCT):  </a:t>
            </a:r>
            <a:r>
              <a:rPr spc="-445" dirty="0"/>
              <a:t>CIMBTR</a:t>
            </a:r>
            <a:r>
              <a:rPr spc="-370" dirty="0"/>
              <a:t> </a:t>
            </a:r>
            <a:r>
              <a:rPr spc="-475" dirty="0"/>
              <a:t>Recommendations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658627"/>
            <a:ext cx="7181215" cy="419036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90" dirty="0">
                <a:latin typeface="DejaVu Sans"/>
                <a:cs typeface="DejaVu Sans"/>
              </a:rPr>
              <a:t>First </a:t>
            </a:r>
            <a:r>
              <a:rPr sz="3200" spc="-509" dirty="0">
                <a:latin typeface="DejaVu Sans"/>
                <a:cs typeface="DejaVu Sans"/>
              </a:rPr>
              <a:t>CR</a:t>
            </a:r>
            <a:endParaRPr sz="32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690"/>
              </a:spcBef>
              <a:buFont typeface="Arial"/>
              <a:buChar char="–"/>
              <a:tabLst>
                <a:tab pos="653415" algn="l"/>
              </a:tabLst>
            </a:pPr>
            <a:r>
              <a:rPr sz="2800" spc="-210" dirty="0">
                <a:latin typeface="DejaVu Sans"/>
                <a:cs typeface="DejaVu Sans"/>
              </a:rPr>
              <a:t>Allo </a:t>
            </a:r>
            <a:r>
              <a:rPr sz="2800" spc="-434" dirty="0">
                <a:latin typeface="DejaVu Sans"/>
                <a:cs typeface="DejaVu Sans"/>
              </a:rPr>
              <a:t>SCT </a:t>
            </a:r>
            <a:r>
              <a:rPr sz="2800" spc="-210" dirty="0">
                <a:latin typeface="DejaVu Sans"/>
                <a:cs typeface="DejaVu Sans"/>
              </a:rPr>
              <a:t>or </a:t>
            </a:r>
            <a:r>
              <a:rPr sz="2800" spc="-240" dirty="0">
                <a:latin typeface="DejaVu Sans"/>
                <a:cs typeface="DejaVu Sans"/>
              </a:rPr>
              <a:t>MUD </a:t>
            </a:r>
            <a:r>
              <a:rPr sz="2800" spc="-225" dirty="0">
                <a:latin typeface="DejaVu Sans"/>
                <a:cs typeface="DejaVu Sans"/>
              </a:rPr>
              <a:t>in </a:t>
            </a:r>
            <a:r>
              <a:rPr sz="2800" spc="-270" dirty="0">
                <a:latin typeface="DejaVu Sans"/>
                <a:cs typeface="DejaVu Sans"/>
              </a:rPr>
              <a:t>high-risk</a:t>
            </a:r>
            <a:r>
              <a:rPr sz="2800" spc="-615" dirty="0">
                <a:latin typeface="DejaVu Sans"/>
                <a:cs typeface="DejaVu Sans"/>
              </a:rPr>
              <a:t> </a:t>
            </a:r>
            <a:r>
              <a:rPr sz="2800" spc="-280" dirty="0">
                <a:latin typeface="DejaVu Sans"/>
                <a:cs typeface="DejaVu Sans"/>
              </a:rPr>
              <a:t>patients</a:t>
            </a:r>
            <a:endParaRPr sz="28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653415" algn="l"/>
              </a:tabLst>
            </a:pPr>
            <a:r>
              <a:rPr sz="2800" spc="-300" dirty="0">
                <a:latin typeface="DejaVu Sans"/>
                <a:cs typeface="DejaVu Sans"/>
              </a:rPr>
              <a:t>Role </a:t>
            </a:r>
            <a:r>
              <a:rPr sz="2800" spc="-225" dirty="0">
                <a:latin typeface="DejaVu Sans"/>
                <a:cs typeface="DejaVu Sans"/>
              </a:rPr>
              <a:t>in </a:t>
            </a:r>
            <a:r>
              <a:rPr sz="2800" spc="-290" dirty="0">
                <a:latin typeface="DejaVu Sans"/>
                <a:cs typeface="DejaVu Sans"/>
              </a:rPr>
              <a:t>standard-risk </a:t>
            </a:r>
            <a:r>
              <a:rPr sz="2800" spc="-280" dirty="0">
                <a:latin typeface="DejaVu Sans"/>
                <a:cs typeface="DejaVu Sans"/>
              </a:rPr>
              <a:t>patients </a:t>
            </a:r>
            <a:r>
              <a:rPr sz="2800" spc="-290" dirty="0">
                <a:latin typeface="DejaVu Sans"/>
                <a:cs typeface="DejaVu Sans"/>
              </a:rPr>
              <a:t>unclear </a:t>
            </a:r>
            <a:r>
              <a:rPr sz="2800" spc="-265" dirty="0">
                <a:latin typeface="DejaVu Sans"/>
                <a:cs typeface="DejaVu Sans"/>
              </a:rPr>
              <a:t>but</a:t>
            </a:r>
            <a:r>
              <a:rPr sz="2800" spc="-20" dirty="0">
                <a:latin typeface="DejaVu Sans"/>
                <a:cs typeface="DejaVu Sans"/>
              </a:rPr>
              <a:t> </a:t>
            </a:r>
            <a:r>
              <a:rPr sz="2800" b="1" i="1" spc="-145" dirty="0">
                <a:latin typeface="Arial"/>
                <a:cs typeface="Arial"/>
              </a:rPr>
              <a:t>not</a:t>
            </a:r>
            <a:endParaRPr sz="2800">
              <a:latin typeface="Arial"/>
              <a:cs typeface="Arial"/>
            </a:endParaRPr>
          </a:p>
          <a:p>
            <a:pPr marL="652780">
              <a:lnSpc>
                <a:spcPct val="100000"/>
              </a:lnSpc>
            </a:pPr>
            <a:r>
              <a:rPr sz="2800" spc="-345" dirty="0">
                <a:latin typeface="DejaVu Sans"/>
                <a:cs typeface="DejaVu Sans"/>
              </a:rPr>
              <a:t>recommended</a:t>
            </a:r>
            <a:endParaRPr sz="28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653415" algn="l"/>
              </a:tabLst>
            </a:pPr>
            <a:r>
              <a:rPr sz="2800" spc="-260" dirty="0">
                <a:latin typeface="DejaVu Sans"/>
                <a:cs typeface="DejaVu Sans"/>
              </a:rPr>
              <a:t>Auto </a:t>
            </a:r>
            <a:r>
              <a:rPr sz="2800" spc="-420" dirty="0">
                <a:latin typeface="DejaVu Sans"/>
                <a:cs typeface="DejaVu Sans"/>
              </a:rPr>
              <a:t>SCT: </a:t>
            </a:r>
            <a:r>
              <a:rPr sz="2800" spc="-275" dirty="0">
                <a:latin typeface="DejaVu Sans"/>
                <a:cs typeface="DejaVu Sans"/>
              </a:rPr>
              <a:t>no </a:t>
            </a:r>
            <a:r>
              <a:rPr sz="2800" spc="-254" dirty="0">
                <a:latin typeface="DejaVu Sans"/>
                <a:cs typeface="DejaVu Sans"/>
              </a:rPr>
              <a:t>benefit </a:t>
            </a:r>
            <a:r>
              <a:rPr sz="2800" spc="-300" dirty="0">
                <a:latin typeface="DejaVu Sans"/>
                <a:cs typeface="DejaVu Sans"/>
              </a:rPr>
              <a:t>over</a:t>
            </a:r>
            <a:r>
              <a:rPr sz="2800" spc="-525" dirty="0">
                <a:latin typeface="DejaVu Sans"/>
                <a:cs typeface="DejaVu Sans"/>
              </a:rPr>
              <a:t> </a:t>
            </a:r>
            <a:r>
              <a:rPr sz="2800" spc="-325" dirty="0">
                <a:latin typeface="DejaVu Sans"/>
                <a:cs typeface="DejaVu Sans"/>
              </a:rPr>
              <a:t>chemotherapy</a:t>
            </a:r>
            <a:endParaRPr sz="2800">
              <a:latin typeface="DejaVu Sans"/>
              <a:cs typeface="DejaVu Sans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Font typeface="Arial"/>
              <a:buChar char="–"/>
            </a:pPr>
            <a:endParaRPr sz="41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90" dirty="0">
                <a:latin typeface="DejaVu Sans"/>
                <a:cs typeface="DejaVu Sans"/>
              </a:rPr>
              <a:t>Second </a:t>
            </a:r>
            <a:r>
              <a:rPr sz="3200" spc="-515" dirty="0">
                <a:latin typeface="DejaVu Sans"/>
                <a:cs typeface="DejaVu Sans"/>
              </a:rPr>
              <a:t>CR </a:t>
            </a:r>
            <a:r>
              <a:rPr sz="3200" spc="-280" dirty="0">
                <a:latin typeface="DejaVu Sans"/>
                <a:cs typeface="DejaVu Sans"/>
              </a:rPr>
              <a:t>( </a:t>
            </a:r>
            <a:r>
              <a:rPr sz="3200" spc="-300" dirty="0">
                <a:latin typeface="DejaVu Sans"/>
                <a:cs typeface="DejaVu Sans"/>
              </a:rPr>
              <a:t>the </a:t>
            </a:r>
            <a:r>
              <a:rPr sz="3200" spc="-509" dirty="0">
                <a:latin typeface="DejaVu Sans"/>
                <a:cs typeface="DejaVu Sans"/>
              </a:rPr>
              <a:t>CR </a:t>
            </a:r>
            <a:r>
              <a:rPr sz="3200" spc="-285" dirty="0">
                <a:latin typeface="DejaVu Sans"/>
                <a:cs typeface="DejaVu Sans"/>
              </a:rPr>
              <a:t>after</a:t>
            </a:r>
            <a:r>
              <a:rPr sz="3200" spc="-795" dirty="0">
                <a:latin typeface="DejaVu Sans"/>
                <a:cs typeface="DejaVu Sans"/>
              </a:rPr>
              <a:t> </a:t>
            </a:r>
            <a:r>
              <a:rPr sz="3200" spc="-330" dirty="0">
                <a:latin typeface="DejaVu Sans"/>
                <a:cs typeface="DejaVu Sans"/>
              </a:rPr>
              <a:t>relapse)</a:t>
            </a:r>
            <a:endParaRPr sz="3200">
              <a:latin typeface="DejaVu Sans"/>
              <a:cs typeface="DejaVu Sans"/>
            </a:endParaRPr>
          </a:p>
          <a:p>
            <a:pPr marL="733425" lvl="1" indent="-365760">
              <a:lnSpc>
                <a:spcPct val="100000"/>
              </a:lnSpc>
              <a:spcBef>
                <a:spcPts val="690"/>
              </a:spcBef>
              <a:buFont typeface="Arial"/>
              <a:buChar char="–"/>
              <a:tabLst>
                <a:tab pos="733425" algn="l"/>
                <a:tab pos="734060" algn="l"/>
              </a:tabLst>
            </a:pPr>
            <a:r>
              <a:rPr sz="2800" spc="-210" dirty="0">
                <a:latin typeface="DejaVu Sans"/>
                <a:cs typeface="DejaVu Sans"/>
              </a:rPr>
              <a:t>Allo</a:t>
            </a:r>
            <a:r>
              <a:rPr sz="2800" spc="-245" dirty="0">
                <a:latin typeface="DejaVu Sans"/>
                <a:cs typeface="DejaVu Sans"/>
              </a:rPr>
              <a:t> </a:t>
            </a:r>
            <a:r>
              <a:rPr sz="2800" spc="-434" dirty="0">
                <a:latin typeface="DejaVu Sans"/>
                <a:cs typeface="DejaVu Sans"/>
              </a:rPr>
              <a:t>SCT</a:t>
            </a:r>
            <a:endParaRPr sz="2800">
              <a:latin typeface="DejaVu Sans"/>
              <a:cs typeface="DejaVu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1289" y="6408521"/>
            <a:ext cx="58870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. </a:t>
            </a:r>
            <a:r>
              <a:rPr sz="1400" i="1" spc="-5" dirty="0">
                <a:latin typeface="Arial"/>
                <a:cs typeface="Arial"/>
              </a:rPr>
              <a:t>CIBMTR, </a:t>
            </a:r>
            <a:r>
              <a:rPr sz="1400" i="1" dirty="0">
                <a:latin typeface="Arial"/>
                <a:cs typeface="Arial"/>
              </a:rPr>
              <a:t>Center for </a:t>
            </a:r>
            <a:r>
              <a:rPr sz="1400" i="1" spc="-5" dirty="0">
                <a:latin typeface="Arial"/>
                <a:cs typeface="Arial"/>
              </a:rPr>
              <a:t>International </a:t>
            </a:r>
            <a:r>
              <a:rPr sz="1400" i="1" dirty="0">
                <a:latin typeface="Arial"/>
                <a:cs typeface="Arial"/>
              </a:rPr>
              <a:t>Blood and </a:t>
            </a:r>
            <a:r>
              <a:rPr sz="1400" i="1" spc="-5" dirty="0">
                <a:latin typeface="Arial"/>
                <a:cs typeface="Arial"/>
              </a:rPr>
              <a:t>Marrow </a:t>
            </a:r>
            <a:r>
              <a:rPr sz="1400" i="1" spc="-10" dirty="0">
                <a:latin typeface="Arial"/>
                <a:cs typeface="Arial"/>
              </a:rPr>
              <a:t>Transplant</a:t>
            </a:r>
            <a:r>
              <a:rPr sz="1400" i="1" spc="-16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Research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5252" y="461899"/>
            <a:ext cx="43300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95" dirty="0"/>
              <a:t>ALL: </a:t>
            </a:r>
            <a:r>
              <a:rPr sz="4400" spc="-670" dirty="0"/>
              <a:t>SCT </a:t>
            </a:r>
            <a:r>
              <a:rPr sz="4400" spc="-440" dirty="0"/>
              <a:t>at </a:t>
            </a:r>
            <a:r>
              <a:rPr sz="4400" spc="-390" dirty="0"/>
              <a:t>First</a:t>
            </a:r>
            <a:r>
              <a:rPr sz="4400" spc="-819" dirty="0"/>
              <a:t> </a:t>
            </a:r>
            <a:r>
              <a:rPr sz="4400" spc="-700" dirty="0"/>
              <a:t>CR</a:t>
            </a:r>
            <a:endParaRPr sz="4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4650" y="2060575"/>
          <a:ext cx="8467089" cy="3655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425"/>
                <a:gridCol w="1427480"/>
                <a:gridCol w="1438274"/>
                <a:gridCol w="1360170"/>
                <a:gridCol w="1436370"/>
                <a:gridCol w="1436370"/>
              </a:tblGrid>
              <a:tr h="57912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Study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2813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Endpoint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Auto</a:t>
                      </a:r>
                      <a:r>
                        <a:rPr sz="160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SCT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Allo</a:t>
                      </a:r>
                      <a:r>
                        <a:rPr sz="1600" b="1" spc="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SCT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287020" marR="248920" indent="-152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</a:t>
                      </a:r>
                      <a:r>
                        <a:rPr sz="16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ed 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Outcome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CIBMTR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vs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German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studies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9215"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LFS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7780" algn="ctr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32%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--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34%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JALSG</a:t>
                      </a:r>
                      <a:r>
                        <a:rPr sz="1600" b="1" spc="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40%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--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46%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LALA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87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48%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LALA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87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SR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51%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u="heavy" spc="-1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NS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LALA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87</a:t>
                      </a:r>
                      <a:r>
                        <a:rPr sz="16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1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HR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20%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44%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u="heavy" spc="-1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Allo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LALA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94</a:t>
                      </a:r>
                      <a:r>
                        <a:rPr sz="16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u="heavy" spc="-1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HR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44%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51%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Allo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marL="97790" marR="1987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GO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6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6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L02  </a:t>
                      </a:r>
                      <a:r>
                        <a:rPr sz="1600" b="1" u="heavy" spc="-1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HR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63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--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63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40%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63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63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Allo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63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612140" y="5953150"/>
            <a:ext cx="7203440" cy="85153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0600"/>
              </a:lnSpc>
              <a:spcBef>
                <a:spcPts val="85"/>
              </a:spcBef>
            </a:pPr>
            <a:r>
              <a:rPr sz="1800" i="1" spc="-100" dirty="0">
                <a:latin typeface="Trebuchet MS"/>
                <a:cs typeface="Trebuchet MS"/>
              </a:rPr>
              <a:t>Several </a:t>
            </a:r>
            <a:r>
              <a:rPr sz="1800" i="1" spc="-114" dirty="0">
                <a:latin typeface="Trebuchet MS"/>
                <a:cs typeface="Trebuchet MS"/>
              </a:rPr>
              <a:t>trials </a:t>
            </a:r>
            <a:r>
              <a:rPr sz="1800" i="1" spc="-75" dirty="0">
                <a:latin typeface="Trebuchet MS"/>
                <a:cs typeface="Trebuchet MS"/>
              </a:rPr>
              <a:t>comparing </a:t>
            </a:r>
            <a:r>
              <a:rPr sz="1800" i="1" spc="-95" dirty="0">
                <a:latin typeface="Trebuchet MS"/>
                <a:cs typeface="Trebuchet MS"/>
              </a:rPr>
              <a:t>chemotherapy </a:t>
            </a:r>
            <a:r>
              <a:rPr sz="1800" i="1" spc="-114" dirty="0">
                <a:latin typeface="Trebuchet MS"/>
                <a:cs typeface="Trebuchet MS"/>
              </a:rPr>
              <a:t>vs. </a:t>
            </a:r>
            <a:r>
              <a:rPr sz="1800" i="1" spc="-75" dirty="0">
                <a:latin typeface="Trebuchet MS"/>
                <a:cs typeface="Trebuchet MS"/>
              </a:rPr>
              <a:t>autologous </a:t>
            </a:r>
            <a:r>
              <a:rPr sz="1800" i="1" spc="-105" dirty="0">
                <a:latin typeface="Trebuchet MS"/>
                <a:cs typeface="Trebuchet MS"/>
              </a:rPr>
              <a:t>stem </a:t>
            </a:r>
            <a:r>
              <a:rPr sz="1800" i="1" spc="-135" dirty="0">
                <a:latin typeface="Trebuchet MS"/>
                <a:cs typeface="Trebuchet MS"/>
              </a:rPr>
              <a:t>cell </a:t>
            </a:r>
            <a:r>
              <a:rPr sz="1800" i="1" spc="-95" dirty="0">
                <a:latin typeface="Trebuchet MS"/>
                <a:cs typeface="Trebuchet MS"/>
              </a:rPr>
              <a:t>transplant </a:t>
            </a:r>
            <a:r>
              <a:rPr sz="1800" i="1" spc="-114" dirty="0">
                <a:latin typeface="Trebuchet MS"/>
                <a:cs typeface="Trebuchet MS"/>
              </a:rPr>
              <a:t>vs.  Allo-SCT </a:t>
            </a:r>
            <a:r>
              <a:rPr sz="1800" i="1" spc="-105" dirty="0">
                <a:latin typeface="Trebuchet MS"/>
                <a:cs typeface="Trebuchet MS"/>
              </a:rPr>
              <a:t>reveal </a:t>
            </a:r>
            <a:r>
              <a:rPr sz="1800" i="1" spc="-95" dirty="0">
                <a:latin typeface="Trebuchet MS"/>
                <a:cs typeface="Trebuchet MS"/>
              </a:rPr>
              <a:t>improved survival </a:t>
            </a:r>
            <a:r>
              <a:rPr sz="1800" i="1" spc="-110" dirty="0">
                <a:latin typeface="Trebuchet MS"/>
                <a:cs typeface="Trebuchet MS"/>
              </a:rPr>
              <a:t>with allo-SCT </a:t>
            </a:r>
            <a:r>
              <a:rPr sz="1800" i="1" spc="-100" dirty="0">
                <a:latin typeface="Trebuchet MS"/>
                <a:cs typeface="Trebuchet MS"/>
              </a:rPr>
              <a:t>in </a:t>
            </a:r>
            <a:r>
              <a:rPr sz="1800" i="1" spc="-70" dirty="0">
                <a:latin typeface="Trebuchet MS"/>
                <a:cs typeface="Trebuchet MS"/>
              </a:rPr>
              <a:t>High </a:t>
            </a:r>
            <a:r>
              <a:rPr sz="1800" i="1" spc="-90" dirty="0">
                <a:latin typeface="Trebuchet MS"/>
                <a:cs typeface="Trebuchet MS"/>
              </a:rPr>
              <a:t>Risk </a:t>
            </a:r>
            <a:r>
              <a:rPr sz="1800" i="1" spc="-100" dirty="0">
                <a:latin typeface="Trebuchet MS"/>
                <a:cs typeface="Trebuchet MS"/>
              </a:rPr>
              <a:t>patients </a:t>
            </a:r>
            <a:r>
              <a:rPr sz="1800" i="1" spc="-30" dirty="0">
                <a:latin typeface="Trebuchet MS"/>
                <a:cs typeface="Trebuchet MS"/>
              </a:rPr>
              <a:t>as</a:t>
            </a:r>
            <a:r>
              <a:rPr sz="1800" i="1" spc="-420" dirty="0">
                <a:latin typeface="Trebuchet MS"/>
                <a:cs typeface="Trebuchet MS"/>
              </a:rPr>
              <a:t> </a:t>
            </a:r>
            <a:r>
              <a:rPr sz="1800" i="1" spc="-60" dirty="0">
                <a:latin typeface="Trebuchet MS"/>
                <a:cs typeface="Trebuchet MS"/>
              </a:rPr>
              <a:t>shown  </a:t>
            </a:r>
            <a:r>
              <a:rPr sz="1800" i="1" spc="-95" dirty="0">
                <a:latin typeface="Trebuchet MS"/>
                <a:cs typeface="Trebuchet MS"/>
              </a:rPr>
              <a:t>above.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0382" y="192150"/>
            <a:ext cx="800671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8440" marR="5080" indent="-205740">
              <a:lnSpc>
                <a:spcPct val="100000"/>
              </a:lnSpc>
              <a:spcBef>
                <a:spcPts val="95"/>
              </a:spcBef>
            </a:pPr>
            <a:r>
              <a:rPr spc="-290" dirty="0"/>
              <a:t>Allo </a:t>
            </a:r>
            <a:r>
              <a:rPr spc="-370" dirty="0"/>
              <a:t>BMT </a:t>
            </a:r>
            <a:r>
              <a:rPr spc="-555" dirty="0"/>
              <a:t>vs </a:t>
            </a:r>
            <a:r>
              <a:rPr spc="-365" dirty="0"/>
              <a:t>Auto </a:t>
            </a:r>
            <a:r>
              <a:rPr spc="-370" dirty="0"/>
              <a:t>BMT </a:t>
            </a:r>
            <a:r>
              <a:rPr spc="-315" dirty="0"/>
              <a:t>in </a:t>
            </a:r>
            <a:r>
              <a:rPr spc="-395" dirty="0"/>
              <a:t>Patients </a:t>
            </a:r>
            <a:r>
              <a:rPr spc="-315" dirty="0"/>
              <a:t>With  </a:t>
            </a:r>
            <a:r>
              <a:rPr spc="-340" dirty="0"/>
              <a:t>Ph- </a:t>
            </a:r>
            <a:r>
              <a:rPr spc="-450" dirty="0"/>
              <a:t>ALL: MRC </a:t>
            </a:r>
            <a:r>
              <a:rPr spc="-490" dirty="0"/>
              <a:t>UKALL </a:t>
            </a:r>
            <a:r>
              <a:rPr spc="-405" dirty="0"/>
              <a:t>XII/ECOG</a:t>
            </a:r>
            <a:r>
              <a:rPr spc="-105" dirty="0"/>
              <a:t> </a:t>
            </a:r>
            <a:r>
              <a:rPr spc="-535" dirty="0"/>
              <a:t>E2993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1289" y="6394196"/>
            <a:ext cx="30353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Arial"/>
                <a:cs typeface="Arial"/>
              </a:rPr>
              <a:t>Rowe </a:t>
            </a:r>
            <a:r>
              <a:rPr sz="1400" spc="-5" dirty="0">
                <a:latin typeface="Arial"/>
                <a:cs typeface="Arial"/>
              </a:rPr>
              <a:t>JM, </a:t>
            </a:r>
            <a:r>
              <a:rPr sz="1400" dirty="0">
                <a:latin typeface="Arial"/>
                <a:cs typeface="Arial"/>
              </a:rPr>
              <a:t>et al. ASH </a:t>
            </a:r>
            <a:r>
              <a:rPr sz="1400" spc="-5" dirty="0">
                <a:latin typeface="Arial"/>
                <a:cs typeface="Arial"/>
              </a:rPr>
              <a:t>2006. </a:t>
            </a:r>
            <a:r>
              <a:rPr sz="1400" dirty="0">
                <a:latin typeface="Arial"/>
                <a:cs typeface="Arial"/>
              </a:rPr>
              <a:t>Abstract</a:t>
            </a:r>
            <a:r>
              <a:rPr sz="1400" spc="-2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7962" y="2931032"/>
            <a:ext cx="245110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5151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"/>
                <a:cs typeface="Arial"/>
              </a:rPr>
              <a:t>Patients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with</a:t>
            </a:r>
            <a:endParaRPr sz="1600">
              <a:latin typeface="Arial"/>
              <a:cs typeface="Arial"/>
            </a:endParaRPr>
          </a:p>
          <a:p>
            <a:pPr marL="12700" marR="5080" indent="210185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Ph- ALL aged &lt; 55 </a:t>
            </a:r>
            <a:r>
              <a:rPr sz="1600" spc="-10" dirty="0">
                <a:latin typeface="Arial"/>
                <a:cs typeface="Arial"/>
              </a:rPr>
              <a:t>yrs  </a:t>
            </a:r>
            <a:r>
              <a:rPr sz="1600" spc="-5" dirty="0">
                <a:latin typeface="Arial"/>
                <a:cs typeface="Arial"/>
              </a:rPr>
              <a:t>in complete remission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after</a:t>
            </a:r>
            <a:endParaRPr sz="1600">
              <a:latin typeface="Arial"/>
              <a:cs typeface="Arial"/>
            </a:endParaRPr>
          </a:p>
          <a:p>
            <a:pPr marL="3175" algn="ctr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induction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therapy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4651" y="4150614"/>
            <a:ext cx="8794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"/>
                <a:cs typeface="Arial"/>
              </a:rPr>
              <a:t>(N =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919)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71971" y="2066544"/>
            <a:ext cx="2976880" cy="850900"/>
          </a:xfrm>
          <a:prstGeom prst="rect">
            <a:avLst/>
          </a:prstGeom>
          <a:solidFill>
            <a:srgbClr val="0000FF"/>
          </a:solidFill>
        </p:spPr>
        <p:txBody>
          <a:bodyPr vert="horz" wrap="square" lIns="0" tIns="14795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165"/>
              </a:spcBef>
            </a:pPr>
            <a:r>
              <a:rPr sz="1600" b="1" spc="-5" dirty="0">
                <a:latin typeface="Arial"/>
                <a:cs typeface="Arial"/>
              </a:rPr>
              <a:t>Sibling </a:t>
            </a:r>
            <a:r>
              <a:rPr sz="1600" b="1" spc="-15" dirty="0">
                <a:latin typeface="Arial"/>
                <a:cs typeface="Arial"/>
              </a:rPr>
              <a:t>Allo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BMT</a:t>
            </a:r>
            <a:endParaRPr sz="16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(n =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389)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66159" y="4695444"/>
            <a:ext cx="1544320" cy="850900"/>
          </a:xfrm>
          <a:prstGeom prst="rect">
            <a:avLst/>
          </a:prstGeom>
          <a:solidFill>
            <a:srgbClr val="C0504D"/>
          </a:solidFill>
        </p:spPr>
        <p:txBody>
          <a:bodyPr vert="horz" wrap="square" lIns="0" tIns="55244" rIns="0" bIns="0" rtlCol="0">
            <a:spAutoFit/>
          </a:bodyPr>
          <a:lstStyle/>
          <a:p>
            <a:pPr marL="109855" marR="165100" indent="4445" algn="ctr">
              <a:lnSpc>
                <a:spcPct val="100000"/>
              </a:lnSpc>
              <a:spcBef>
                <a:spcPts val="434"/>
              </a:spcBef>
            </a:pPr>
            <a:r>
              <a:rPr sz="1600" b="1" spc="-5" dirty="0">
                <a:latin typeface="Arial"/>
                <a:cs typeface="Arial"/>
              </a:rPr>
              <a:t>High-Dose  Meth</a:t>
            </a:r>
            <a:r>
              <a:rPr sz="1600" b="1" spc="-15" dirty="0">
                <a:latin typeface="Arial"/>
                <a:cs typeface="Arial"/>
              </a:rPr>
              <a:t>o</a:t>
            </a:r>
            <a:r>
              <a:rPr sz="1600" b="1" spc="-5" dirty="0">
                <a:latin typeface="Arial"/>
                <a:cs typeface="Arial"/>
              </a:rPr>
              <a:t>trexate  </a:t>
            </a:r>
            <a:r>
              <a:rPr sz="1600" spc="-5" dirty="0">
                <a:latin typeface="Arial"/>
                <a:cs typeface="Arial"/>
              </a:rPr>
              <a:t>(3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doses)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235702" y="2449067"/>
            <a:ext cx="533400" cy="86995"/>
          </a:xfrm>
          <a:custGeom>
            <a:avLst/>
            <a:gdLst/>
            <a:ahLst/>
            <a:cxnLst/>
            <a:rect l="l" t="t" r="r" b="b"/>
            <a:pathLst>
              <a:path w="533400" h="86994">
                <a:moveTo>
                  <a:pt x="446532" y="0"/>
                </a:moveTo>
                <a:lnTo>
                  <a:pt x="446532" y="86868"/>
                </a:lnTo>
                <a:lnTo>
                  <a:pt x="504444" y="57912"/>
                </a:lnTo>
                <a:lnTo>
                  <a:pt x="461010" y="57912"/>
                </a:lnTo>
                <a:lnTo>
                  <a:pt x="461010" y="28956"/>
                </a:lnTo>
                <a:lnTo>
                  <a:pt x="504444" y="28956"/>
                </a:lnTo>
                <a:lnTo>
                  <a:pt x="446532" y="0"/>
                </a:lnTo>
                <a:close/>
              </a:path>
              <a:path w="533400" h="86994">
                <a:moveTo>
                  <a:pt x="446532" y="28956"/>
                </a:moveTo>
                <a:lnTo>
                  <a:pt x="0" y="28956"/>
                </a:lnTo>
                <a:lnTo>
                  <a:pt x="0" y="57912"/>
                </a:lnTo>
                <a:lnTo>
                  <a:pt x="446532" y="57912"/>
                </a:lnTo>
                <a:lnTo>
                  <a:pt x="446532" y="28956"/>
                </a:lnTo>
                <a:close/>
              </a:path>
              <a:path w="533400" h="86994">
                <a:moveTo>
                  <a:pt x="504444" y="28956"/>
                </a:moveTo>
                <a:lnTo>
                  <a:pt x="461010" y="28956"/>
                </a:lnTo>
                <a:lnTo>
                  <a:pt x="461010" y="57912"/>
                </a:lnTo>
                <a:lnTo>
                  <a:pt x="504444" y="57912"/>
                </a:lnTo>
                <a:lnTo>
                  <a:pt x="533400" y="43434"/>
                </a:lnTo>
                <a:lnTo>
                  <a:pt x="504444" y="289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11397" y="3541852"/>
            <a:ext cx="2053589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HLA-matched</a:t>
            </a:r>
            <a:r>
              <a:rPr sz="1600" b="1" spc="-5" dirty="0">
                <a:latin typeface="Arial"/>
                <a:cs typeface="Arial"/>
              </a:rPr>
              <a:t> sibling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Arial"/>
                <a:cs typeface="Arial"/>
              </a:rPr>
              <a:t>donor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available?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291584" y="2940557"/>
            <a:ext cx="86995" cy="548640"/>
          </a:xfrm>
          <a:custGeom>
            <a:avLst/>
            <a:gdLst/>
            <a:ahLst/>
            <a:cxnLst/>
            <a:rect l="l" t="t" r="r" b="b"/>
            <a:pathLst>
              <a:path w="86995" h="548639">
                <a:moveTo>
                  <a:pt x="57912" y="72389"/>
                </a:moveTo>
                <a:lnTo>
                  <a:pt x="28955" y="72389"/>
                </a:lnTo>
                <a:lnTo>
                  <a:pt x="28955" y="548639"/>
                </a:lnTo>
                <a:lnTo>
                  <a:pt x="57912" y="548639"/>
                </a:lnTo>
                <a:lnTo>
                  <a:pt x="57912" y="72389"/>
                </a:lnTo>
                <a:close/>
              </a:path>
              <a:path w="86995" h="548639">
                <a:moveTo>
                  <a:pt x="43433" y="0"/>
                </a:moveTo>
                <a:lnTo>
                  <a:pt x="0" y="86867"/>
                </a:lnTo>
                <a:lnTo>
                  <a:pt x="28955" y="86867"/>
                </a:lnTo>
                <a:lnTo>
                  <a:pt x="28955" y="72389"/>
                </a:lnTo>
                <a:lnTo>
                  <a:pt x="79628" y="72389"/>
                </a:lnTo>
                <a:lnTo>
                  <a:pt x="43433" y="0"/>
                </a:lnTo>
                <a:close/>
              </a:path>
              <a:path w="86995" h="548639">
                <a:moveTo>
                  <a:pt x="79628" y="72389"/>
                </a:moveTo>
                <a:lnTo>
                  <a:pt x="57912" y="72389"/>
                </a:lnTo>
                <a:lnTo>
                  <a:pt x="57912" y="86867"/>
                </a:lnTo>
                <a:lnTo>
                  <a:pt x="86867" y="86867"/>
                </a:lnTo>
                <a:lnTo>
                  <a:pt x="79628" y="723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067555" y="3099816"/>
            <a:ext cx="544195" cy="28384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4605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115"/>
              </a:spcBef>
            </a:pPr>
            <a:r>
              <a:rPr sz="1600" b="1" i="1" spc="-25" dirty="0">
                <a:latin typeface="Arial"/>
                <a:cs typeface="Arial"/>
              </a:rPr>
              <a:t>Yes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737866" y="3762755"/>
            <a:ext cx="463550" cy="86995"/>
          </a:xfrm>
          <a:custGeom>
            <a:avLst/>
            <a:gdLst/>
            <a:ahLst/>
            <a:cxnLst/>
            <a:rect l="l" t="t" r="r" b="b"/>
            <a:pathLst>
              <a:path w="463550" h="86995">
                <a:moveTo>
                  <a:pt x="376427" y="0"/>
                </a:moveTo>
                <a:lnTo>
                  <a:pt x="376427" y="86868"/>
                </a:lnTo>
                <a:lnTo>
                  <a:pt x="434339" y="57912"/>
                </a:lnTo>
                <a:lnTo>
                  <a:pt x="390906" y="57912"/>
                </a:lnTo>
                <a:lnTo>
                  <a:pt x="390906" y="28956"/>
                </a:lnTo>
                <a:lnTo>
                  <a:pt x="434340" y="28956"/>
                </a:lnTo>
                <a:lnTo>
                  <a:pt x="376427" y="0"/>
                </a:lnTo>
                <a:close/>
              </a:path>
              <a:path w="463550" h="86995">
                <a:moveTo>
                  <a:pt x="376427" y="28956"/>
                </a:moveTo>
                <a:lnTo>
                  <a:pt x="0" y="28956"/>
                </a:lnTo>
                <a:lnTo>
                  <a:pt x="0" y="57912"/>
                </a:lnTo>
                <a:lnTo>
                  <a:pt x="376427" y="57912"/>
                </a:lnTo>
                <a:lnTo>
                  <a:pt x="376427" y="28956"/>
                </a:lnTo>
                <a:close/>
              </a:path>
              <a:path w="463550" h="86995">
                <a:moveTo>
                  <a:pt x="434340" y="28956"/>
                </a:moveTo>
                <a:lnTo>
                  <a:pt x="390906" y="28956"/>
                </a:lnTo>
                <a:lnTo>
                  <a:pt x="390906" y="57912"/>
                </a:lnTo>
                <a:lnTo>
                  <a:pt x="434339" y="57912"/>
                </a:lnTo>
                <a:lnTo>
                  <a:pt x="463295" y="43434"/>
                </a:lnTo>
                <a:lnTo>
                  <a:pt x="434340" y="289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566159" y="2066544"/>
            <a:ext cx="1544320" cy="850900"/>
          </a:xfrm>
          <a:prstGeom prst="rect">
            <a:avLst/>
          </a:prstGeom>
          <a:solidFill>
            <a:srgbClr val="C0504D"/>
          </a:solidFill>
        </p:spPr>
        <p:txBody>
          <a:bodyPr vert="horz" wrap="square" lIns="0" tIns="54610" rIns="0" bIns="0" rtlCol="0">
            <a:spAutoFit/>
          </a:bodyPr>
          <a:lstStyle/>
          <a:p>
            <a:pPr marL="109855" marR="165100" indent="4445" algn="ctr">
              <a:lnSpc>
                <a:spcPct val="100000"/>
              </a:lnSpc>
              <a:spcBef>
                <a:spcPts val="430"/>
              </a:spcBef>
            </a:pPr>
            <a:r>
              <a:rPr sz="1600" b="1" spc="-5" dirty="0">
                <a:latin typeface="Arial"/>
                <a:cs typeface="Arial"/>
              </a:rPr>
              <a:t>High-Dose  Meth</a:t>
            </a:r>
            <a:r>
              <a:rPr sz="1600" b="1" spc="-15" dirty="0">
                <a:latin typeface="Arial"/>
                <a:cs typeface="Arial"/>
              </a:rPr>
              <a:t>o</a:t>
            </a:r>
            <a:r>
              <a:rPr sz="1600" b="1" spc="-5" dirty="0">
                <a:latin typeface="Arial"/>
                <a:cs typeface="Arial"/>
              </a:rPr>
              <a:t>trexate  </a:t>
            </a:r>
            <a:r>
              <a:rPr sz="1600" spc="-5" dirty="0">
                <a:latin typeface="Arial"/>
                <a:cs typeface="Arial"/>
              </a:rPr>
              <a:t>(3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doses)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71971" y="4067555"/>
            <a:ext cx="2976880" cy="848994"/>
          </a:xfrm>
          <a:prstGeom prst="rect">
            <a:avLst/>
          </a:prstGeom>
          <a:solidFill>
            <a:srgbClr val="4F81BC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600" b="1" spc="-20" dirty="0">
                <a:latin typeface="Arial"/>
                <a:cs typeface="Arial"/>
              </a:rPr>
              <a:t>Auto</a:t>
            </a:r>
            <a:r>
              <a:rPr sz="1600" b="1" spc="6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BMT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871971" y="5326379"/>
            <a:ext cx="2976880" cy="848994"/>
          </a:xfrm>
          <a:custGeom>
            <a:avLst/>
            <a:gdLst/>
            <a:ahLst/>
            <a:cxnLst/>
            <a:rect l="l" t="t" r="r" b="b"/>
            <a:pathLst>
              <a:path w="2976879" h="848995">
                <a:moveTo>
                  <a:pt x="0" y="848868"/>
                </a:moveTo>
                <a:lnTo>
                  <a:pt x="2976372" y="848868"/>
                </a:lnTo>
                <a:lnTo>
                  <a:pt x="2976372" y="0"/>
                </a:lnTo>
                <a:lnTo>
                  <a:pt x="0" y="0"/>
                </a:lnTo>
                <a:lnTo>
                  <a:pt x="0" y="848868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998209" y="5368797"/>
            <a:ext cx="265874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92480" marR="5080" indent="-780415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Co</a:t>
            </a:r>
            <a:r>
              <a:rPr sz="1600" b="1" spc="-15" dirty="0">
                <a:latin typeface="Arial"/>
                <a:cs typeface="Arial"/>
              </a:rPr>
              <a:t>n</a:t>
            </a:r>
            <a:r>
              <a:rPr sz="1600" b="1" spc="-5" dirty="0">
                <a:latin typeface="Arial"/>
                <a:cs typeface="Arial"/>
              </a:rPr>
              <a:t>soli</a:t>
            </a:r>
            <a:r>
              <a:rPr sz="1600" b="1" spc="-10" dirty="0">
                <a:latin typeface="Arial"/>
                <a:cs typeface="Arial"/>
              </a:rPr>
              <a:t>d</a:t>
            </a:r>
            <a:r>
              <a:rPr sz="1600" b="1" spc="-5" dirty="0">
                <a:latin typeface="Arial"/>
                <a:cs typeface="Arial"/>
              </a:rPr>
              <a:t>ati</a:t>
            </a:r>
            <a:r>
              <a:rPr sz="1600" b="1" spc="-15" dirty="0">
                <a:latin typeface="Arial"/>
                <a:cs typeface="Arial"/>
              </a:rPr>
              <a:t>o</a:t>
            </a:r>
            <a:r>
              <a:rPr sz="1600" b="1" spc="-5" dirty="0">
                <a:latin typeface="Arial"/>
                <a:cs typeface="Arial"/>
              </a:rPr>
              <a:t>n/Mai</a:t>
            </a:r>
            <a:r>
              <a:rPr sz="1600" b="1" dirty="0">
                <a:latin typeface="Arial"/>
                <a:cs typeface="Arial"/>
              </a:rPr>
              <a:t>n</a:t>
            </a:r>
            <a:r>
              <a:rPr sz="1600" b="1" spc="-5" dirty="0">
                <a:latin typeface="Arial"/>
                <a:cs typeface="Arial"/>
              </a:rPr>
              <a:t>te</a:t>
            </a:r>
            <a:r>
              <a:rPr sz="1600" b="1" spc="-15" dirty="0">
                <a:latin typeface="Arial"/>
                <a:cs typeface="Arial"/>
              </a:rPr>
              <a:t>n</a:t>
            </a:r>
            <a:r>
              <a:rPr sz="1600" b="1" spc="-5" dirty="0">
                <a:latin typeface="Arial"/>
                <a:cs typeface="Arial"/>
              </a:rPr>
              <a:t>ance  </a:t>
            </a:r>
            <a:r>
              <a:rPr sz="1600" b="1" spc="-10" dirty="0">
                <a:latin typeface="Arial"/>
                <a:cs typeface="Arial"/>
              </a:rPr>
              <a:t>Chemotherapy:</a:t>
            </a:r>
            <a:endParaRPr sz="1600">
              <a:latin typeface="Arial"/>
              <a:cs typeface="Arial"/>
            </a:endParaRPr>
          </a:p>
          <a:p>
            <a:pPr marL="1116965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2.5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years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34581" y="4982336"/>
            <a:ext cx="8566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(n =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530)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291584" y="4118609"/>
            <a:ext cx="86995" cy="547370"/>
          </a:xfrm>
          <a:custGeom>
            <a:avLst/>
            <a:gdLst/>
            <a:ahLst/>
            <a:cxnLst/>
            <a:rect l="l" t="t" r="r" b="b"/>
            <a:pathLst>
              <a:path w="86995" h="547370">
                <a:moveTo>
                  <a:pt x="28955" y="460247"/>
                </a:moveTo>
                <a:lnTo>
                  <a:pt x="0" y="460247"/>
                </a:lnTo>
                <a:lnTo>
                  <a:pt x="43433" y="547115"/>
                </a:lnTo>
                <a:lnTo>
                  <a:pt x="79628" y="474725"/>
                </a:lnTo>
                <a:lnTo>
                  <a:pt x="28955" y="474725"/>
                </a:lnTo>
                <a:lnTo>
                  <a:pt x="28955" y="460247"/>
                </a:lnTo>
                <a:close/>
              </a:path>
              <a:path w="86995" h="547370">
                <a:moveTo>
                  <a:pt x="57912" y="0"/>
                </a:moveTo>
                <a:lnTo>
                  <a:pt x="28955" y="0"/>
                </a:lnTo>
                <a:lnTo>
                  <a:pt x="28955" y="474725"/>
                </a:lnTo>
                <a:lnTo>
                  <a:pt x="57912" y="474725"/>
                </a:lnTo>
                <a:lnTo>
                  <a:pt x="57912" y="0"/>
                </a:lnTo>
                <a:close/>
              </a:path>
              <a:path w="86995" h="547370">
                <a:moveTo>
                  <a:pt x="86867" y="460247"/>
                </a:moveTo>
                <a:lnTo>
                  <a:pt x="57912" y="460247"/>
                </a:lnTo>
                <a:lnTo>
                  <a:pt x="57912" y="474725"/>
                </a:lnTo>
                <a:lnTo>
                  <a:pt x="79628" y="474725"/>
                </a:lnTo>
                <a:lnTo>
                  <a:pt x="86867" y="4602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110228" y="4216908"/>
            <a:ext cx="454659" cy="2819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333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05"/>
              </a:spcBef>
            </a:pPr>
            <a:r>
              <a:rPr sz="1600" b="1" i="1" spc="-10" dirty="0">
                <a:latin typeface="Arial"/>
                <a:cs typeface="Arial"/>
              </a:rPr>
              <a:t>No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303646" y="4667630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316526" y="50503"/>
                </a:moveTo>
                <a:lnTo>
                  <a:pt x="0" y="367030"/>
                </a:lnTo>
                <a:lnTo>
                  <a:pt x="20192" y="387223"/>
                </a:lnTo>
                <a:lnTo>
                  <a:pt x="336698" y="70717"/>
                </a:lnTo>
                <a:lnTo>
                  <a:pt x="316526" y="50503"/>
                </a:lnTo>
                <a:close/>
              </a:path>
              <a:path w="387350" h="387350">
                <a:moveTo>
                  <a:pt x="373742" y="40386"/>
                </a:moveTo>
                <a:lnTo>
                  <a:pt x="326643" y="40386"/>
                </a:lnTo>
                <a:lnTo>
                  <a:pt x="346837" y="60579"/>
                </a:lnTo>
                <a:lnTo>
                  <a:pt x="336698" y="70717"/>
                </a:lnTo>
                <a:lnTo>
                  <a:pt x="356869" y="90932"/>
                </a:lnTo>
                <a:lnTo>
                  <a:pt x="373742" y="40386"/>
                </a:lnTo>
                <a:close/>
              </a:path>
              <a:path w="387350" h="387350">
                <a:moveTo>
                  <a:pt x="326643" y="40386"/>
                </a:moveTo>
                <a:lnTo>
                  <a:pt x="316526" y="50503"/>
                </a:lnTo>
                <a:lnTo>
                  <a:pt x="336698" y="70717"/>
                </a:lnTo>
                <a:lnTo>
                  <a:pt x="346837" y="60579"/>
                </a:lnTo>
                <a:lnTo>
                  <a:pt x="326643" y="40386"/>
                </a:lnTo>
                <a:close/>
              </a:path>
              <a:path w="387350" h="387350">
                <a:moveTo>
                  <a:pt x="387223" y="0"/>
                </a:moveTo>
                <a:lnTo>
                  <a:pt x="296290" y="30226"/>
                </a:lnTo>
                <a:lnTo>
                  <a:pt x="316526" y="50503"/>
                </a:lnTo>
                <a:lnTo>
                  <a:pt x="326643" y="40386"/>
                </a:lnTo>
                <a:lnTo>
                  <a:pt x="373742" y="40386"/>
                </a:lnTo>
                <a:lnTo>
                  <a:pt x="3872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03646" y="5206746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316526" y="336719"/>
                </a:moveTo>
                <a:lnTo>
                  <a:pt x="296290" y="356996"/>
                </a:lnTo>
                <a:lnTo>
                  <a:pt x="387223" y="387273"/>
                </a:lnTo>
                <a:lnTo>
                  <a:pt x="373732" y="346836"/>
                </a:lnTo>
                <a:lnTo>
                  <a:pt x="326643" y="346836"/>
                </a:lnTo>
                <a:lnTo>
                  <a:pt x="316526" y="336719"/>
                </a:lnTo>
                <a:close/>
              </a:path>
              <a:path w="387350" h="387350">
                <a:moveTo>
                  <a:pt x="336698" y="316505"/>
                </a:moveTo>
                <a:lnTo>
                  <a:pt x="316526" y="336719"/>
                </a:lnTo>
                <a:lnTo>
                  <a:pt x="326643" y="346836"/>
                </a:lnTo>
                <a:lnTo>
                  <a:pt x="346837" y="326643"/>
                </a:lnTo>
                <a:lnTo>
                  <a:pt x="336698" y="316505"/>
                </a:lnTo>
                <a:close/>
              </a:path>
              <a:path w="387350" h="387350">
                <a:moveTo>
                  <a:pt x="356869" y="296290"/>
                </a:moveTo>
                <a:lnTo>
                  <a:pt x="336698" y="316505"/>
                </a:lnTo>
                <a:lnTo>
                  <a:pt x="346837" y="326643"/>
                </a:lnTo>
                <a:lnTo>
                  <a:pt x="326643" y="346836"/>
                </a:lnTo>
                <a:lnTo>
                  <a:pt x="373732" y="346836"/>
                </a:lnTo>
                <a:lnTo>
                  <a:pt x="356869" y="296290"/>
                </a:lnTo>
                <a:close/>
              </a:path>
              <a:path w="387350" h="387350">
                <a:moveTo>
                  <a:pt x="20192" y="0"/>
                </a:moveTo>
                <a:lnTo>
                  <a:pt x="0" y="20192"/>
                </a:lnTo>
                <a:lnTo>
                  <a:pt x="316526" y="336719"/>
                </a:lnTo>
                <a:lnTo>
                  <a:pt x="336698" y="316505"/>
                </a:lnTo>
                <a:lnTo>
                  <a:pt x="20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0382" y="0"/>
            <a:ext cx="8003540" cy="1854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pc="-295" dirty="0"/>
              <a:t>Allo </a:t>
            </a:r>
            <a:r>
              <a:rPr spc="-370" dirty="0"/>
              <a:t>BMT </a:t>
            </a:r>
            <a:r>
              <a:rPr spc="-555" dirty="0"/>
              <a:t>vs </a:t>
            </a:r>
            <a:r>
              <a:rPr spc="-365" dirty="0"/>
              <a:t>Auto </a:t>
            </a:r>
            <a:r>
              <a:rPr spc="-375" dirty="0"/>
              <a:t>BMT </a:t>
            </a:r>
            <a:r>
              <a:rPr spc="-315" dirty="0"/>
              <a:t>in </a:t>
            </a:r>
            <a:r>
              <a:rPr spc="-395" dirty="0"/>
              <a:t>Patients </a:t>
            </a:r>
            <a:r>
              <a:rPr spc="-320" dirty="0"/>
              <a:t>With  </a:t>
            </a:r>
            <a:r>
              <a:rPr spc="-340" dirty="0"/>
              <a:t>Ph- </a:t>
            </a:r>
            <a:r>
              <a:rPr spc="-450" dirty="0"/>
              <a:t>ALL: </a:t>
            </a:r>
            <a:r>
              <a:rPr spc="-470" dirty="0"/>
              <a:t>5-Year</a:t>
            </a:r>
            <a:r>
              <a:rPr spc="-310" dirty="0"/>
              <a:t> </a:t>
            </a:r>
            <a:r>
              <a:rPr spc="-440" dirty="0"/>
              <a:t>Results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pc="-380" dirty="0"/>
              <a:t>MRC/UK-ALL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1263" y="2007488"/>
            <a:ext cx="8191500" cy="15792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32715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200" spc="-245" dirty="0">
                <a:latin typeface="DejaVu Sans"/>
                <a:cs typeface="DejaVu Sans"/>
              </a:rPr>
              <a:t>Improved </a:t>
            </a:r>
            <a:r>
              <a:rPr sz="2200" spc="-340" dirty="0">
                <a:latin typeface="DejaVu Sans"/>
                <a:cs typeface="DejaVu Sans"/>
              </a:rPr>
              <a:t>OS </a:t>
            </a:r>
            <a:r>
              <a:rPr sz="2200" spc="-180" dirty="0">
                <a:latin typeface="DejaVu Sans"/>
                <a:cs typeface="DejaVu Sans"/>
              </a:rPr>
              <a:t>with </a:t>
            </a:r>
            <a:r>
              <a:rPr sz="2200" spc="-175" dirty="0">
                <a:latin typeface="DejaVu Sans"/>
                <a:cs typeface="DejaVu Sans"/>
              </a:rPr>
              <a:t>allo </a:t>
            </a:r>
            <a:r>
              <a:rPr sz="2200" spc="-204" dirty="0">
                <a:latin typeface="DejaVu Sans"/>
                <a:cs typeface="DejaVu Sans"/>
              </a:rPr>
              <a:t>BMT </a:t>
            </a:r>
            <a:r>
              <a:rPr sz="2200" spc="-305" dirty="0">
                <a:latin typeface="DejaVu Sans"/>
                <a:cs typeface="DejaVu Sans"/>
              </a:rPr>
              <a:t>vs </a:t>
            </a:r>
            <a:r>
              <a:rPr sz="2200" spc="-220" dirty="0">
                <a:latin typeface="DejaVu Sans"/>
                <a:cs typeface="DejaVu Sans"/>
              </a:rPr>
              <a:t>auto </a:t>
            </a:r>
            <a:r>
              <a:rPr sz="2200" spc="-204" dirty="0">
                <a:latin typeface="DejaVu Sans"/>
                <a:cs typeface="DejaVu Sans"/>
              </a:rPr>
              <a:t>BMT </a:t>
            </a:r>
            <a:r>
              <a:rPr sz="2200" spc="-165" dirty="0">
                <a:latin typeface="DejaVu Sans"/>
                <a:cs typeface="DejaVu Sans"/>
              </a:rPr>
              <a:t>or </a:t>
            </a:r>
            <a:r>
              <a:rPr sz="2200" spc="-210" dirty="0">
                <a:latin typeface="DejaVu Sans"/>
                <a:cs typeface="DejaVu Sans"/>
              </a:rPr>
              <a:t>postinduction  </a:t>
            </a:r>
            <a:r>
              <a:rPr sz="2200" spc="-254" dirty="0">
                <a:latin typeface="DejaVu Sans"/>
                <a:cs typeface="DejaVu Sans"/>
              </a:rPr>
              <a:t>chemotherapy </a:t>
            </a:r>
            <a:r>
              <a:rPr sz="2200" spc="-175" dirty="0">
                <a:latin typeface="DejaVu Sans"/>
                <a:cs typeface="DejaVu Sans"/>
              </a:rPr>
              <a:t>in </a:t>
            </a:r>
            <a:r>
              <a:rPr sz="2200" spc="-225" dirty="0">
                <a:latin typeface="DejaVu Sans"/>
                <a:cs typeface="DejaVu Sans"/>
              </a:rPr>
              <a:t>standard-risk </a:t>
            </a:r>
            <a:r>
              <a:rPr sz="2200" spc="-190" dirty="0">
                <a:latin typeface="DejaVu Sans"/>
                <a:cs typeface="DejaVu Sans"/>
              </a:rPr>
              <a:t>Ph-</a:t>
            </a:r>
            <a:r>
              <a:rPr sz="2200" spc="-170" dirty="0">
                <a:latin typeface="DejaVu Sans"/>
                <a:cs typeface="DejaVu Sans"/>
              </a:rPr>
              <a:t> </a:t>
            </a:r>
            <a:r>
              <a:rPr sz="2200" spc="-220" dirty="0">
                <a:latin typeface="DejaVu Sans"/>
                <a:cs typeface="DejaVu Sans"/>
              </a:rPr>
              <a:t>patients</a:t>
            </a:r>
            <a:endParaRPr sz="22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25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200" dirty="0">
                <a:latin typeface="DejaVu Sans"/>
                <a:cs typeface="DejaVu Sans"/>
              </a:rPr>
              <a:t>5-year </a:t>
            </a:r>
            <a:r>
              <a:rPr sz="1800" spc="-275" dirty="0">
                <a:latin typeface="DejaVu Sans"/>
                <a:cs typeface="DejaVu Sans"/>
              </a:rPr>
              <a:t>OS </a:t>
            </a:r>
            <a:r>
              <a:rPr sz="1800" spc="-130" dirty="0">
                <a:latin typeface="DejaVu Sans"/>
                <a:cs typeface="DejaVu Sans"/>
              </a:rPr>
              <a:t>for </a:t>
            </a:r>
            <a:r>
              <a:rPr sz="1800" spc="-150" dirty="0">
                <a:latin typeface="DejaVu Sans"/>
                <a:cs typeface="DejaVu Sans"/>
              </a:rPr>
              <a:t>allo </a:t>
            </a:r>
            <a:r>
              <a:rPr sz="1800" spc="-165" dirty="0">
                <a:latin typeface="DejaVu Sans"/>
                <a:cs typeface="DejaVu Sans"/>
              </a:rPr>
              <a:t>BMT </a:t>
            </a:r>
            <a:r>
              <a:rPr sz="1800" spc="-250" dirty="0">
                <a:latin typeface="DejaVu Sans"/>
                <a:cs typeface="DejaVu Sans"/>
              </a:rPr>
              <a:t>vs </a:t>
            </a:r>
            <a:r>
              <a:rPr sz="1800" spc="-210" dirty="0">
                <a:latin typeface="DejaVu Sans"/>
                <a:cs typeface="DejaVu Sans"/>
              </a:rPr>
              <a:t>chemotherapy </a:t>
            </a:r>
            <a:r>
              <a:rPr sz="1800" spc="-170" dirty="0">
                <a:latin typeface="DejaVu Sans"/>
                <a:cs typeface="DejaVu Sans"/>
              </a:rPr>
              <a:t>only: </a:t>
            </a:r>
            <a:r>
              <a:rPr sz="1800" spc="-300" dirty="0">
                <a:latin typeface="DejaVu Sans"/>
                <a:cs typeface="DejaVu Sans"/>
              </a:rPr>
              <a:t>54% </a:t>
            </a:r>
            <a:r>
              <a:rPr sz="1800" spc="-254" dirty="0">
                <a:latin typeface="DejaVu Sans"/>
                <a:cs typeface="DejaVu Sans"/>
              </a:rPr>
              <a:t>vs </a:t>
            </a:r>
            <a:r>
              <a:rPr sz="1800" spc="-260" dirty="0">
                <a:latin typeface="DejaVu Sans"/>
                <a:cs typeface="DejaVu Sans"/>
              </a:rPr>
              <a:t>44%, </a:t>
            </a:r>
            <a:r>
              <a:rPr sz="1800" spc="-190" dirty="0">
                <a:latin typeface="DejaVu Sans"/>
                <a:cs typeface="DejaVu Sans"/>
              </a:rPr>
              <a:t>respectively </a:t>
            </a:r>
            <a:r>
              <a:rPr sz="1800" spc="-100" dirty="0">
                <a:latin typeface="DejaVu Sans"/>
                <a:cs typeface="DejaVu Sans"/>
              </a:rPr>
              <a:t>(</a:t>
            </a:r>
            <a:r>
              <a:rPr sz="1800" i="1" spc="-100" dirty="0">
                <a:latin typeface="Trebuchet MS"/>
                <a:cs typeface="Trebuchet MS"/>
              </a:rPr>
              <a:t>P</a:t>
            </a:r>
            <a:r>
              <a:rPr sz="1800" i="1" dirty="0">
                <a:latin typeface="Trebuchet MS"/>
                <a:cs typeface="Trebuchet MS"/>
              </a:rPr>
              <a:t> </a:t>
            </a:r>
            <a:r>
              <a:rPr sz="1800" spc="-615" dirty="0">
                <a:latin typeface="DejaVu Sans"/>
                <a:cs typeface="DejaVu Sans"/>
              </a:rPr>
              <a:t>&lt;</a:t>
            </a:r>
            <a:r>
              <a:rPr sz="1800" spc="-160" dirty="0">
                <a:latin typeface="DejaVu Sans"/>
                <a:cs typeface="DejaVu Sans"/>
              </a:rPr>
              <a:t> </a:t>
            </a:r>
            <a:r>
              <a:rPr sz="1800" spc="-190" dirty="0">
                <a:latin typeface="DejaVu Sans"/>
                <a:cs typeface="DejaVu Sans"/>
              </a:rPr>
              <a:t>.02)</a:t>
            </a:r>
            <a:endParaRPr sz="1800">
              <a:latin typeface="DejaVu Sans"/>
              <a:cs typeface="DejaVu Sans"/>
            </a:endParaRPr>
          </a:p>
          <a:p>
            <a:pPr marL="756285" marR="278130" lvl="1" indent="-286385">
              <a:lnSpc>
                <a:spcPct val="100000"/>
              </a:lnSpc>
              <a:spcBef>
                <a:spcPts val="21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170" dirty="0">
                <a:latin typeface="DejaVu Sans"/>
                <a:cs typeface="DejaVu Sans"/>
              </a:rPr>
              <a:t>No </a:t>
            </a:r>
            <a:r>
              <a:rPr sz="1800" spc="-229" dirty="0">
                <a:latin typeface="DejaVu Sans"/>
                <a:cs typeface="DejaVu Sans"/>
              </a:rPr>
              <a:t>advantage </a:t>
            </a:r>
            <a:r>
              <a:rPr sz="1800" spc="-145" dirty="0">
                <a:latin typeface="DejaVu Sans"/>
                <a:cs typeface="DejaVu Sans"/>
              </a:rPr>
              <a:t>in </a:t>
            </a:r>
            <a:r>
              <a:rPr sz="1800" spc="-175" dirty="0">
                <a:latin typeface="DejaVu Sans"/>
                <a:cs typeface="DejaVu Sans"/>
              </a:rPr>
              <a:t>high-risk </a:t>
            </a:r>
            <a:r>
              <a:rPr sz="1800" spc="-180" dirty="0">
                <a:latin typeface="DejaVu Sans"/>
                <a:cs typeface="DejaVu Sans"/>
              </a:rPr>
              <a:t>patients </a:t>
            </a:r>
            <a:r>
              <a:rPr sz="1800" spc="-160" dirty="0">
                <a:latin typeface="DejaVu Sans"/>
                <a:cs typeface="DejaVu Sans"/>
              </a:rPr>
              <a:t>( older </a:t>
            </a:r>
            <a:r>
              <a:rPr sz="1800" spc="-170" dirty="0">
                <a:latin typeface="DejaVu Sans"/>
                <a:cs typeface="DejaVu Sans"/>
              </a:rPr>
              <a:t>patients, </a:t>
            </a:r>
            <a:r>
              <a:rPr sz="1800" spc="-250" dirty="0">
                <a:latin typeface="DejaVu Sans"/>
                <a:cs typeface="DejaVu Sans"/>
              </a:rPr>
              <a:t>WBC </a:t>
            </a:r>
            <a:r>
              <a:rPr sz="1800" spc="-615" dirty="0">
                <a:latin typeface="DejaVu Sans"/>
                <a:cs typeface="DejaVu Sans"/>
              </a:rPr>
              <a:t>&gt;</a:t>
            </a:r>
            <a:r>
              <a:rPr sz="1800" spc="-145" dirty="0">
                <a:latin typeface="DejaVu Sans"/>
                <a:cs typeface="DejaVu Sans"/>
              </a:rPr>
              <a:t> </a:t>
            </a:r>
            <a:r>
              <a:rPr sz="1800" spc="-220" dirty="0">
                <a:latin typeface="DejaVu Sans"/>
                <a:cs typeface="DejaVu Sans"/>
              </a:rPr>
              <a:t>30,000 </a:t>
            </a:r>
            <a:r>
              <a:rPr sz="1800" spc="-204" dirty="0">
                <a:latin typeface="DejaVu Sans"/>
                <a:cs typeface="DejaVu Sans"/>
              </a:rPr>
              <a:t>[B </a:t>
            </a:r>
            <a:r>
              <a:rPr sz="1800" spc="-160" dirty="0">
                <a:latin typeface="DejaVu Sans"/>
                <a:cs typeface="DejaVu Sans"/>
              </a:rPr>
              <a:t>cell] </a:t>
            </a:r>
            <a:r>
              <a:rPr sz="1800" spc="-135" dirty="0">
                <a:latin typeface="DejaVu Sans"/>
                <a:cs typeface="DejaVu Sans"/>
              </a:rPr>
              <a:t>or </a:t>
            </a:r>
            <a:r>
              <a:rPr sz="1800" spc="-615" dirty="0">
                <a:latin typeface="DejaVu Sans"/>
                <a:cs typeface="DejaVu Sans"/>
              </a:rPr>
              <a:t>&gt; </a:t>
            </a:r>
            <a:r>
              <a:rPr sz="1800" spc="-250" dirty="0">
                <a:latin typeface="DejaVu Sans"/>
                <a:cs typeface="DejaVu Sans"/>
              </a:rPr>
              <a:t> </a:t>
            </a:r>
            <a:r>
              <a:rPr sz="1800" spc="-220" dirty="0">
                <a:latin typeface="DejaVu Sans"/>
                <a:cs typeface="DejaVu Sans"/>
              </a:rPr>
              <a:t>100,000 </a:t>
            </a:r>
            <a:r>
              <a:rPr sz="1800" spc="-190" dirty="0">
                <a:latin typeface="DejaVu Sans"/>
                <a:cs typeface="DejaVu Sans"/>
              </a:rPr>
              <a:t>[T</a:t>
            </a:r>
            <a:r>
              <a:rPr sz="1800" spc="-105" dirty="0">
                <a:latin typeface="DejaVu Sans"/>
                <a:cs typeface="DejaVu Sans"/>
              </a:rPr>
              <a:t> </a:t>
            </a:r>
            <a:r>
              <a:rPr sz="1800" spc="-160" dirty="0">
                <a:latin typeface="DejaVu Sans"/>
                <a:cs typeface="DejaVu Sans"/>
              </a:rPr>
              <a:t>cell])</a:t>
            </a:r>
            <a:endParaRPr sz="1800">
              <a:latin typeface="DejaVu Sans"/>
              <a:cs typeface="DejaVu San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74650" y="3937000"/>
          <a:ext cx="8467725" cy="2343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2725"/>
                <a:gridCol w="1476375"/>
                <a:gridCol w="2584450"/>
                <a:gridCol w="1654175"/>
              </a:tblGrid>
              <a:tr h="51752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Outcome by Risk Group,</a:t>
                      </a:r>
                      <a:r>
                        <a:rPr sz="14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382270" marR="360045" indent="10033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Donor 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(n =</a:t>
                      </a:r>
                      <a:r>
                        <a:rPr sz="14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389)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894715" marR="8756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sz="14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Donor 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(n =</a:t>
                      </a:r>
                      <a:r>
                        <a:rPr sz="14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530)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i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1400" b="1" i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Value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Overall 5-yr</a:t>
                      </a:r>
                      <a:r>
                        <a:rPr sz="1400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survival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64579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1995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.02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04165">
                <a:tc>
                  <a:txBody>
                    <a:bodyPr/>
                    <a:lstStyle/>
                    <a:p>
                      <a:pPr marL="227329" indent="-129539">
                        <a:lnSpc>
                          <a:spcPct val="100000"/>
                        </a:lnSpc>
                        <a:spcBef>
                          <a:spcPts val="320"/>
                        </a:spcBef>
                        <a:buFont typeface="Wingdings"/>
                        <a:buChar char=""/>
                        <a:tabLst>
                          <a:tab pos="227329" algn="l"/>
                        </a:tabLst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High</a:t>
                      </a:r>
                      <a:r>
                        <a:rPr sz="1400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risk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64579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1995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.50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227329" indent="-129539">
                        <a:lnSpc>
                          <a:spcPct val="100000"/>
                        </a:lnSpc>
                        <a:spcBef>
                          <a:spcPts val="320"/>
                        </a:spcBef>
                        <a:buFont typeface="Wingdings"/>
                        <a:buChar char=""/>
                        <a:tabLst>
                          <a:tab pos="227329" algn="l"/>
                        </a:tabLst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Standard</a:t>
                      </a:r>
                      <a:r>
                        <a:rPr sz="1400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risk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64579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1995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.01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04165">
                <a:tc gridSpan="4"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10-yr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relapse</a:t>
                      </a:r>
                      <a:r>
                        <a:rPr sz="1400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rate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04165">
                <a:tc>
                  <a:txBody>
                    <a:bodyPr/>
                    <a:lstStyle/>
                    <a:p>
                      <a:pPr marL="227329" indent="-129539">
                        <a:lnSpc>
                          <a:spcPct val="100000"/>
                        </a:lnSpc>
                        <a:spcBef>
                          <a:spcPts val="325"/>
                        </a:spcBef>
                        <a:buFont typeface="Wingdings"/>
                        <a:buChar char=""/>
                        <a:tabLst>
                          <a:tab pos="227329" algn="l"/>
                        </a:tabLst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High</a:t>
                      </a:r>
                      <a:r>
                        <a:rPr sz="1400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risk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64579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39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1995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&lt;</a:t>
                      </a:r>
                      <a:r>
                        <a:rPr sz="140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.0001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04165">
                <a:tc>
                  <a:txBody>
                    <a:bodyPr/>
                    <a:lstStyle/>
                    <a:p>
                      <a:pPr marL="227329" indent="-129539">
                        <a:lnSpc>
                          <a:spcPct val="100000"/>
                        </a:lnSpc>
                        <a:spcBef>
                          <a:spcPts val="325"/>
                        </a:spcBef>
                        <a:buFont typeface="Wingdings"/>
                        <a:buChar char=""/>
                        <a:tabLst>
                          <a:tab pos="227329" algn="l"/>
                        </a:tabLst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Standard</a:t>
                      </a:r>
                      <a:r>
                        <a:rPr sz="1400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risk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64579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27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1995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&lt;</a:t>
                      </a:r>
                      <a:r>
                        <a:rPr sz="140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.0001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61289" y="6394196"/>
            <a:ext cx="30333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Arial"/>
                <a:cs typeface="Arial"/>
              </a:rPr>
              <a:t>Rowe </a:t>
            </a:r>
            <a:r>
              <a:rPr sz="1400" spc="-5" dirty="0">
                <a:latin typeface="Arial"/>
                <a:cs typeface="Arial"/>
              </a:rPr>
              <a:t>JM, </a:t>
            </a:r>
            <a:r>
              <a:rPr sz="1400" dirty="0">
                <a:latin typeface="Arial"/>
                <a:cs typeface="Arial"/>
              </a:rPr>
              <a:t>et al. ASH 2006. Abstract</a:t>
            </a:r>
            <a:r>
              <a:rPr sz="1400" spc="-2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5441" y="3201746"/>
            <a:ext cx="51606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660" dirty="0">
                <a:solidFill>
                  <a:srgbClr val="000000"/>
                </a:solidFill>
                <a:latin typeface="Arial"/>
                <a:cs typeface="Arial"/>
              </a:rPr>
              <a:t>ALL </a:t>
            </a:r>
            <a:r>
              <a:rPr b="1" spc="-235" dirty="0">
                <a:solidFill>
                  <a:srgbClr val="000000"/>
                </a:solidFill>
                <a:latin typeface="Arial"/>
                <a:cs typeface="Arial"/>
              </a:rPr>
              <a:t>– </a:t>
            </a:r>
            <a:r>
              <a:rPr b="1" spc="-675" dirty="0">
                <a:solidFill>
                  <a:srgbClr val="000000"/>
                </a:solidFill>
                <a:latin typeface="Arial"/>
                <a:cs typeface="Arial"/>
              </a:rPr>
              <a:t>SALVAGE</a:t>
            </a:r>
            <a:r>
              <a:rPr b="1" spc="-6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1" spc="-555" dirty="0">
                <a:solidFill>
                  <a:srgbClr val="000000"/>
                </a:solidFill>
                <a:latin typeface="Arial"/>
                <a:cs typeface="Arial"/>
              </a:rPr>
              <a:t>THERAPY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7038" rIns="0" bIns="0" rtlCol="0">
            <a:spAutoFit/>
          </a:bodyPr>
          <a:lstStyle/>
          <a:p>
            <a:pPr marL="3007360" marR="5080" indent="-2803525">
              <a:lnSpc>
                <a:spcPct val="100000"/>
              </a:lnSpc>
              <a:spcBef>
                <a:spcPts val="95"/>
              </a:spcBef>
            </a:pPr>
            <a:r>
              <a:rPr spc="-400" dirty="0"/>
              <a:t>Relapsed/ </a:t>
            </a:r>
            <a:r>
              <a:rPr spc="-380" dirty="0"/>
              <a:t>refractory </a:t>
            </a:r>
            <a:r>
              <a:rPr spc="-310" dirty="0"/>
              <a:t>all </a:t>
            </a:r>
            <a:r>
              <a:rPr spc="-400" dirty="0"/>
              <a:t>Prognostic  </a:t>
            </a:r>
            <a:r>
              <a:rPr spc="-440" dirty="0"/>
              <a:t>Factors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47650" y="3032061"/>
          <a:ext cx="8663305" cy="3776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07765"/>
                <a:gridCol w="4955540"/>
              </a:tblGrid>
              <a:tr h="452120">
                <a:tc>
                  <a:txBody>
                    <a:bodyPr/>
                    <a:lstStyle/>
                    <a:p>
                      <a:pPr marL="12128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Poor Prognostic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Factors for</a:t>
                      </a:r>
                      <a:r>
                        <a:rPr sz="18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CR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3185" marB="0">
                    <a:lnL w="9525">
                      <a:solidFill>
                        <a:srgbClr val="402B9F"/>
                      </a:solidFill>
                      <a:prstDash val="solid"/>
                    </a:lnL>
                    <a:lnR w="9525">
                      <a:solidFill>
                        <a:srgbClr val="DF289F"/>
                      </a:solidFill>
                      <a:prstDash val="solid"/>
                    </a:lnR>
                    <a:lnT w="9525">
                      <a:solidFill>
                        <a:srgbClr val="402B9F"/>
                      </a:solidFill>
                      <a:prstDash val="solid"/>
                    </a:lnT>
                    <a:lnB w="9525">
                      <a:solidFill>
                        <a:srgbClr val="6F289F"/>
                      </a:solidFill>
                      <a:prstDash val="solid"/>
                    </a:lnB>
                    <a:solidFill>
                      <a:srgbClr val="ECEAEA"/>
                    </a:solidFill>
                  </a:tcPr>
                </a:tc>
                <a:tc>
                  <a:txBody>
                    <a:bodyPr/>
                    <a:lstStyle/>
                    <a:p>
                      <a:pPr marL="46799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Poor Prognostic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Factors for</a:t>
                      </a:r>
                      <a:r>
                        <a:rPr sz="18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Survival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83185" marB="0">
                    <a:lnL w="9525">
                      <a:solidFill>
                        <a:srgbClr val="DF289F"/>
                      </a:solidFill>
                      <a:prstDash val="solid"/>
                    </a:lnL>
                    <a:lnR w="9525">
                      <a:solidFill>
                        <a:srgbClr val="DF289F"/>
                      </a:solidFill>
                      <a:prstDash val="solid"/>
                    </a:lnR>
                    <a:lnT w="9525">
                      <a:solidFill>
                        <a:srgbClr val="DF289F"/>
                      </a:solidFill>
                      <a:prstDash val="solid"/>
                    </a:lnT>
                    <a:lnB w="9525">
                      <a:solidFill>
                        <a:srgbClr val="1F299F"/>
                      </a:solidFill>
                      <a:prstDash val="solid"/>
                    </a:lnB>
                    <a:solidFill>
                      <a:srgbClr val="ECEAEA"/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Albumin level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&lt;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18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g/L*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9525">
                      <a:solidFill>
                        <a:srgbClr val="6F289F"/>
                      </a:solidFill>
                      <a:prstDash val="solid"/>
                    </a:lnL>
                    <a:lnR w="9525">
                      <a:solidFill>
                        <a:srgbClr val="1F299F"/>
                      </a:solidFill>
                      <a:prstDash val="solid"/>
                    </a:lnR>
                    <a:lnT w="9525">
                      <a:solidFill>
                        <a:srgbClr val="6F289F"/>
                      </a:solidFill>
                      <a:prstDash val="solid"/>
                    </a:lnT>
                    <a:lnB w="9525">
                      <a:solidFill>
                        <a:srgbClr val="C024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Albumin level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&lt;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18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g/L*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9525">
                      <a:solidFill>
                        <a:srgbClr val="1F299F"/>
                      </a:solidFill>
                      <a:prstDash val="solid"/>
                    </a:lnL>
                    <a:lnR w="9525">
                      <a:solidFill>
                        <a:srgbClr val="1F299F"/>
                      </a:solidFill>
                      <a:prstDash val="solid"/>
                    </a:lnR>
                    <a:lnT w="9525">
                      <a:solidFill>
                        <a:srgbClr val="1F299F"/>
                      </a:solidFill>
                      <a:prstDash val="solid"/>
                    </a:lnT>
                    <a:lnB w="9525">
                      <a:solidFill>
                        <a:srgbClr val="1F289F"/>
                      </a:solidFill>
                      <a:prstDash val="solid"/>
                    </a:lnB>
                  </a:tcPr>
                </a:tc>
              </a:tr>
              <a:tr h="474980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Duration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of first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CR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&lt;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36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 mos*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9525">
                      <a:solidFill>
                        <a:srgbClr val="C0249F"/>
                      </a:solidFill>
                      <a:prstDash val="solid"/>
                    </a:lnL>
                    <a:lnR w="9525">
                      <a:solidFill>
                        <a:srgbClr val="1F289F"/>
                      </a:solidFill>
                      <a:prstDash val="solid"/>
                    </a:lnR>
                    <a:lnT w="9525">
                      <a:solidFill>
                        <a:srgbClr val="C0249F"/>
                      </a:solidFill>
                      <a:prstDash val="solid"/>
                    </a:lnT>
                    <a:lnB w="9525">
                      <a:solidFill>
                        <a:srgbClr val="2F25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Duration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of first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CR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&lt;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36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mos*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9525">
                      <a:solidFill>
                        <a:srgbClr val="1F289F"/>
                      </a:solidFill>
                      <a:prstDash val="solid"/>
                    </a:lnL>
                    <a:lnR w="9525">
                      <a:solidFill>
                        <a:srgbClr val="1F289F"/>
                      </a:solidFill>
                      <a:prstDash val="solid"/>
                    </a:lnR>
                    <a:lnT w="9525">
                      <a:solidFill>
                        <a:srgbClr val="1F289F"/>
                      </a:solidFill>
                      <a:prstDash val="solid"/>
                    </a:lnT>
                    <a:lnB w="9525">
                      <a:solidFill>
                        <a:srgbClr val="90289F"/>
                      </a:solidFill>
                      <a:prstDash val="soli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Hemoglobin level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&lt;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8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g/dL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9525">
                      <a:solidFill>
                        <a:srgbClr val="2F259F"/>
                      </a:solidFill>
                      <a:prstDash val="solid"/>
                    </a:lnL>
                    <a:lnR w="9525">
                      <a:solidFill>
                        <a:srgbClr val="90289F"/>
                      </a:solidFill>
                      <a:prstDash val="solid"/>
                    </a:lnR>
                    <a:lnT w="9525">
                      <a:solidFill>
                        <a:srgbClr val="2F259F"/>
                      </a:solidFill>
                      <a:prstDash val="solid"/>
                    </a:lnT>
                    <a:lnB w="9525">
                      <a:solidFill>
                        <a:srgbClr val="90F7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Hemoglobin level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&lt;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8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g/dL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9525">
                      <a:solidFill>
                        <a:srgbClr val="90289F"/>
                      </a:solidFill>
                      <a:prstDash val="solid"/>
                    </a:lnL>
                    <a:lnR w="9525">
                      <a:solidFill>
                        <a:srgbClr val="90289F"/>
                      </a:solidFill>
                      <a:prstDash val="solid"/>
                    </a:lnR>
                    <a:lnT w="9525">
                      <a:solidFill>
                        <a:srgbClr val="90289F"/>
                      </a:solidFill>
                      <a:prstDash val="solid"/>
                    </a:lnT>
                    <a:lnB w="9525">
                      <a:solidFill>
                        <a:srgbClr val="0F299F"/>
                      </a:solidFill>
                      <a:prstDash val="solid"/>
                    </a:lnB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Platelet count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≤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50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1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800" spc="-7" baseline="25462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/L*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9525">
                      <a:solidFill>
                        <a:srgbClr val="90F79F"/>
                      </a:solidFill>
                      <a:prstDash val="solid"/>
                    </a:lnL>
                    <a:lnR w="9525">
                      <a:solidFill>
                        <a:srgbClr val="0F299F"/>
                      </a:solidFill>
                      <a:prstDash val="solid"/>
                    </a:lnR>
                    <a:lnT w="9525">
                      <a:solidFill>
                        <a:srgbClr val="90F79F"/>
                      </a:solidFill>
                      <a:prstDash val="solid"/>
                    </a:lnT>
                    <a:lnB w="9525">
                      <a:solidFill>
                        <a:srgbClr val="C028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Platelet count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≤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50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18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800" spc="-7" baseline="25462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/L*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F299F"/>
                      </a:solidFill>
                      <a:prstDash val="solid"/>
                    </a:lnL>
                    <a:lnR w="9525">
                      <a:solidFill>
                        <a:srgbClr val="0F299F"/>
                      </a:solidFill>
                      <a:prstDash val="solid"/>
                    </a:lnR>
                    <a:lnT w="9525">
                      <a:solidFill>
                        <a:srgbClr val="0F299F"/>
                      </a:solidFill>
                      <a:prstDash val="solid"/>
                    </a:lnT>
                    <a:lnB w="9525">
                      <a:solidFill>
                        <a:srgbClr val="D0289F"/>
                      </a:solidFill>
                      <a:prstDash val="solid"/>
                    </a:lnB>
                  </a:tcPr>
                </a:tc>
              </a:tr>
              <a:tr h="452120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Percent bone marrow blasts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&gt;</a:t>
                      </a:r>
                      <a:r>
                        <a:rPr sz="18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50%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9525">
                      <a:solidFill>
                        <a:srgbClr val="C0289F"/>
                      </a:solidFill>
                      <a:prstDash val="solid"/>
                    </a:lnL>
                    <a:lnR w="9525">
                      <a:solidFill>
                        <a:srgbClr val="D0289F"/>
                      </a:solidFill>
                      <a:prstDash val="solid"/>
                    </a:lnR>
                    <a:lnT w="9525">
                      <a:solidFill>
                        <a:srgbClr val="C0289F"/>
                      </a:solidFill>
                      <a:prstDash val="solid"/>
                    </a:lnT>
                    <a:lnB w="9525">
                      <a:solidFill>
                        <a:srgbClr val="9F28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Percent bone marrow blasts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&gt;</a:t>
                      </a:r>
                      <a:r>
                        <a:rPr sz="18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50%*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9525">
                      <a:solidFill>
                        <a:srgbClr val="D0289F"/>
                      </a:solidFill>
                      <a:prstDash val="solid"/>
                    </a:lnL>
                    <a:lnR w="9525">
                      <a:solidFill>
                        <a:srgbClr val="D0289F"/>
                      </a:solidFill>
                      <a:prstDash val="solid"/>
                    </a:lnR>
                    <a:lnT w="9525">
                      <a:solidFill>
                        <a:srgbClr val="D0289F"/>
                      </a:solidFill>
                      <a:prstDash val="solid"/>
                    </a:lnT>
                    <a:lnB w="9525">
                      <a:solidFill>
                        <a:srgbClr val="6F299F"/>
                      </a:solidFill>
                      <a:prstDash val="solid"/>
                    </a:lnB>
                  </a:tcPr>
                </a:tc>
              </a:tr>
              <a:tr h="452120"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Peripheral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blood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blasts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≥</a:t>
                      </a:r>
                      <a:r>
                        <a:rPr sz="18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1%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9525">
                      <a:solidFill>
                        <a:srgbClr val="9F289F"/>
                      </a:solidFill>
                      <a:prstDash val="solid"/>
                    </a:lnL>
                    <a:lnR w="9525">
                      <a:solidFill>
                        <a:srgbClr val="6F299F"/>
                      </a:solidFill>
                      <a:prstDash val="solid"/>
                    </a:lnR>
                    <a:lnT w="9525">
                      <a:solidFill>
                        <a:srgbClr val="9F289F"/>
                      </a:solidFill>
                      <a:prstDash val="solid"/>
                    </a:lnT>
                    <a:lnB w="9525">
                      <a:solidFill>
                        <a:srgbClr val="50E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Percent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peripheral blood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blasts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≥</a:t>
                      </a:r>
                      <a:r>
                        <a:rPr sz="18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1%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9525">
                      <a:solidFill>
                        <a:srgbClr val="6F299F"/>
                      </a:solidFill>
                      <a:prstDash val="solid"/>
                    </a:lnL>
                    <a:lnR w="9525">
                      <a:solidFill>
                        <a:srgbClr val="6F299F"/>
                      </a:solidFill>
                      <a:prstDash val="solid"/>
                    </a:lnR>
                    <a:lnT w="9525">
                      <a:solidFill>
                        <a:srgbClr val="6F299F"/>
                      </a:solidFill>
                      <a:prstDash val="solid"/>
                    </a:lnT>
                    <a:lnB w="9525">
                      <a:solidFill>
                        <a:srgbClr val="40F89F"/>
                      </a:solidFill>
                      <a:prstDash val="solid"/>
                    </a:lnB>
                  </a:tcPr>
                </a:tc>
              </a:tr>
              <a:tr h="897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50EF9F"/>
                      </a:solidFill>
                      <a:prstDash val="solid"/>
                    </a:lnL>
                    <a:lnR w="9525">
                      <a:solidFill>
                        <a:srgbClr val="40F89F"/>
                      </a:solidFill>
                      <a:prstDash val="solid"/>
                    </a:lnR>
                    <a:lnT w="9525">
                      <a:solidFill>
                        <a:srgbClr val="50EF9F"/>
                      </a:solidFill>
                      <a:prstDash val="solid"/>
                    </a:lnT>
                    <a:lnB w="9525">
                      <a:solidFill>
                        <a:srgbClr val="50E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White blood cell count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&gt;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20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18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800" spc="-7" baseline="25462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/L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9525">
                      <a:solidFill>
                        <a:srgbClr val="40F89F"/>
                      </a:solidFill>
                      <a:prstDash val="solid"/>
                    </a:lnL>
                    <a:lnR w="9525">
                      <a:solidFill>
                        <a:srgbClr val="40F89F"/>
                      </a:solidFill>
                      <a:prstDash val="solid"/>
                    </a:lnR>
                    <a:lnT w="9525">
                      <a:solidFill>
                        <a:srgbClr val="40F89F"/>
                      </a:solidFill>
                      <a:prstDash val="solid"/>
                    </a:lnT>
                    <a:lnB w="9525">
                      <a:solidFill>
                        <a:srgbClr val="40F89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28600" y="1524000"/>
            <a:ext cx="8534400" cy="1478280"/>
          </a:xfrm>
          <a:prstGeom prst="rect">
            <a:avLst/>
          </a:prstGeom>
          <a:solidFill>
            <a:srgbClr val="6F2F9F"/>
          </a:solidFill>
        </p:spPr>
        <p:txBody>
          <a:bodyPr vert="horz" wrap="square" lIns="0" tIns="40005" rIns="0" bIns="0" rtlCol="0">
            <a:spAutoFit/>
          </a:bodyPr>
          <a:lstStyle/>
          <a:p>
            <a:pPr marL="90805" marR="269240">
              <a:lnSpc>
                <a:spcPct val="100000"/>
              </a:lnSpc>
              <a:spcBef>
                <a:spcPts val="315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Independent prognostic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factors associated 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achieving </a:t>
            </a:r>
            <a:r>
              <a:rPr sz="1800" b="1" i="1" spc="-5" dirty="0">
                <a:solidFill>
                  <a:srgbClr val="FFFFFF"/>
                </a:solidFill>
                <a:latin typeface="Arial"/>
                <a:cs typeface="Arial"/>
              </a:rPr>
              <a:t>CR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during  </a:t>
            </a:r>
            <a:r>
              <a:rPr sz="1800" b="1" i="1" spc="-5" dirty="0">
                <a:solidFill>
                  <a:srgbClr val="FFFFFF"/>
                </a:solidFill>
                <a:latin typeface="Arial"/>
                <a:cs typeface="Arial"/>
              </a:rPr>
              <a:t>salvage therapy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include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duration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first CR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platelet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count.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Several 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factors are associated </a:t>
            </a:r>
            <a:r>
              <a:rPr sz="1800" b="1" spc="10" dirty="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poor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survival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rates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: -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short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duration of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first CR,  thrombocytopenia,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elevated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percent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bone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marrow blasts,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and low albumin 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level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4648" y="461899"/>
            <a:ext cx="48552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09" dirty="0"/>
              <a:t>L-asparaginase </a:t>
            </a:r>
            <a:r>
              <a:rPr sz="4400" spc="-355" dirty="0"/>
              <a:t>in</a:t>
            </a:r>
            <a:r>
              <a:rPr sz="4400" spc="-325" dirty="0"/>
              <a:t> </a:t>
            </a:r>
            <a:r>
              <a:rPr sz="4400" spc="-555" dirty="0"/>
              <a:t>ALL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814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7505" algn="l"/>
                <a:tab pos="358140" algn="l"/>
              </a:tabLst>
            </a:pPr>
            <a:r>
              <a:rPr spc="-285" dirty="0"/>
              <a:t>Used </a:t>
            </a:r>
            <a:r>
              <a:rPr spc="-245" dirty="0"/>
              <a:t>only </a:t>
            </a:r>
            <a:r>
              <a:rPr spc="-200" dirty="0"/>
              <a:t>in</a:t>
            </a:r>
            <a:r>
              <a:rPr spc="-150" dirty="0"/>
              <a:t> </a:t>
            </a:r>
            <a:r>
              <a:rPr spc="-325" dirty="0"/>
              <a:t>ALL</a:t>
            </a:r>
          </a:p>
          <a:p>
            <a:pPr marL="358140" indent="-342900">
              <a:lnSpc>
                <a:spcPct val="100000"/>
              </a:lnSpc>
              <a:buFont typeface="Arial"/>
              <a:buChar char="•"/>
              <a:tabLst>
                <a:tab pos="357505" algn="l"/>
                <a:tab pos="358140" algn="l"/>
              </a:tabLst>
            </a:pPr>
            <a:r>
              <a:rPr spc="-275" dirty="0"/>
              <a:t>Derived </a:t>
            </a:r>
            <a:r>
              <a:rPr spc="-250" dirty="0"/>
              <a:t>from </a:t>
            </a:r>
            <a:r>
              <a:rPr spc="-240" dirty="0"/>
              <a:t>bacterial</a:t>
            </a:r>
            <a:r>
              <a:rPr spc="-160" dirty="0"/>
              <a:t> </a:t>
            </a:r>
            <a:r>
              <a:rPr spc="-335" dirty="0"/>
              <a:t>enzyme</a:t>
            </a:r>
          </a:p>
          <a:p>
            <a:pPr marL="358140" marR="5080" indent="-342900">
              <a:lnSpc>
                <a:spcPct val="80000"/>
              </a:lnSpc>
              <a:spcBef>
                <a:spcPts val="600"/>
              </a:spcBef>
              <a:buFont typeface="Arial"/>
              <a:buChar char="•"/>
              <a:tabLst>
                <a:tab pos="357505" algn="l"/>
                <a:tab pos="358140" algn="l"/>
              </a:tabLst>
            </a:pPr>
            <a:r>
              <a:rPr spc="-350" dirty="0"/>
              <a:t>Enzyme </a:t>
            </a:r>
            <a:r>
              <a:rPr spc="-229" dirty="0"/>
              <a:t>that </a:t>
            </a:r>
            <a:r>
              <a:rPr spc="-265" dirty="0"/>
              <a:t>depletes </a:t>
            </a:r>
            <a:r>
              <a:rPr spc="-305" dirty="0"/>
              <a:t>serum </a:t>
            </a:r>
            <a:r>
              <a:rPr spc="-285" dirty="0"/>
              <a:t>L-asparagine </a:t>
            </a:r>
            <a:r>
              <a:rPr spc="-220" dirty="0"/>
              <a:t>( </a:t>
            </a:r>
            <a:r>
              <a:rPr spc="-254" dirty="0"/>
              <a:t>Normal </a:t>
            </a:r>
            <a:r>
              <a:rPr spc="-240" dirty="0"/>
              <a:t>cells </a:t>
            </a:r>
            <a:r>
              <a:rPr spc="-320" dirty="0"/>
              <a:t>can  </a:t>
            </a:r>
            <a:r>
              <a:rPr spc="-265" dirty="0"/>
              <a:t>reproduce </a:t>
            </a:r>
            <a:r>
              <a:rPr spc="-200" dirty="0"/>
              <a:t>their </a:t>
            </a:r>
            <a:r>
              <a:rPr spc="-254" dirty="0"/>
              <a:t>own </a:t>
            </a:r>
            <a:r>
              <a:rPr spc="-295" dirty="0"/>
              <a:t>asparagine </a:t>
            </a:r>
            <a:r>
              <a:rPr spc="-320" dirty="0"/>
              <a:t>by </a:t>
            </a:r>
            <a:r>
              <a:rPr spc="-295" dirty="0"/>
              <a:t>asparagine </a:t>
            </a:r>
            <a:r>
              <a:rPr spc="-290" dirty="0"/>
              <a:t>synthetase  </a:t>
            </a:r>
            <a:r>
              <a:rPr spc="-235" dirty="0"/>
              <a:t>but </a:t>
            </a:r>
            <a:r>
              <a:rPr spc="-325" dirty="0"/>
              <a:t>ALL </a:t>
            </a:r>
            <a:r>
              <a:rPr spc="-240" dirty="0"/>
              <a:t>cells </a:t>
            </a:r>
            <a:r>
              <a:rPr spc="-320" dirty="0"/>
              <a:t>can </a:t>
            </a:r>
            <a:r>
              <a:rPr spc="-215" dirty="0"/>
              <a:t>not </a:t>
            </a:r>
            <a:r>
              <a:rPr spc="-295" dirty="0"/>
              <a:t>and </a:t>
            </a:r>
            <a:r>
              <a:rPr spc="-229" dirty="0"/>
              <a:t>therefore, </a:t>
            </a:r>
            <a:r>
              <a:rPr spc="-275" dirty="0"/>
              <a:t>dependent </a:t>
            </a:r>
            <a:r>
              <a:rPr spc="-250" dirty="0"/>
              <a:t>on </a:t>
            </a:r>
            <a:r>
              <a:rPr spc="-315" dirty="0"/>
              <a:t>plasma  </a:t>
            </a:r>
            <a:r>
              <a:rPr spc="-295" dirty="0"/>
              <a:t>asparagine </a:t>
            </a:r>
            <a:r>
              <a:rPr spc="-5" dirty="0">
                <a:latin typeface="Wingdings"/>
                <a:cs typeface="Wingdings"/>
              </a:rPr>
              <a:t>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spc="-229" dirty="0"/>
              <a:t>depletion </a:t>
            </a:r>
            <a:r>
              <a:rPr spc="-170" dirty="0"/>
              <a:t>of </a:t>
            </a:r>
            <a:r>
              <a:rPr spc="-310" dirty="0"/>
              <a:t>plasma </a:t>
            </a:r>
            <a:r>
              <a:rPr spc="-295" dirty="0"/>
              <a:t>asparagine </a:t>
            </a:r>
            <a:r>
              <a:rPr spc="-320" dirty="0"/>
              <a:t>causes </a:t>
            </a:r>
            <a:r>
              <a:rPr spc="-225" dirty="0"/>
              <a:t>protein  </a:t>
            </a:r>
            <a:r>
              <a:rPr spc="-285" dirty="0"/>
              <a:t>synthesis </a:t>
            </a:r>
            <a:r>
              <a:rPr spc="-195" dirty="0"/>
              <a:t>inhibition </a:t>
            </a:r>
            <a:r>
              <a:rPr spc="-5" dirty="0">
                <a:latin typeface="Wingdings"/>
                <a:cs typeface="Wingdings"/>
              </a:rPr>
              <a:t>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spc="-265" dirty="0"/>
              <a:t>depletes </a:t>
            </a:r>
            <a:r>
              <a:rPr spc="-285" dirty="0"/>
              <a:t>synthesis </a:t>
            </a:r>
            <a:r>
              <a:rPr spc="-170" dirty="0"/>
              <a:t>of </a:t>
            </a:r>
            <a:r>
              <a:rPr spc="-305" dirty="0"/>
              <a:t>RNA </a:t>
            </a:r>
            <a:r>
              <a:rPr spc="-295" dirty="0"/>
              <a:t>and </a:t>
            </a:r>
            <a:r>
              <a:rPr spc="-310" dirty="0"/>
              <a:t>DNA </a:t>
            </a:r>
            <a:r>
              <a:rPr spc="-5" dirty="0">
                <a:latin typeface="Wingdings"/>
                <a:cs typeface="Wingdings"/>
              </a:rPr>
              <a:t>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spc="-235" dirty="0"/>
              <a:t>apoptotic </a:t>
            </a:r>
            <a:r>
              <a:rPr spc="-215" dirty="0"/>
              <a:t>cell </a:t>
            </a:r>
            <a:r>
              <a:rPr spc="-275" dirty="0"/>
              <a:t>death </a:t>
            </a:r>
            <a:r>
              <a:rPr spc="-170" dirty="0"/>
              <a:t>of </a:t>
            </a:r>
            <a:r>
              <a:rPr spc="-285" dirty="0"/>
              <a:t>leukemic</a:t>
            </a:r>
            <a:r>
              <a:rPr spc="-235" dirty="0"/>
              <a:t> </a:t>
            </a:r>
            <a:r>
              <a:rPr spc="-229" dirty="0"/>
              <a:t>cells).</a:t>
            </a:r>
          </a:p>
          <a:p>
            <a:pPr marL="358140" indent="-342900">
              <a:lnSpc>
                <a:spcPct val="100000"/>
              </a:lnSpc>
              <a:buFont typeface="Arial"/>
              <a:buChar char="•"/>
              <a:tabLst>
                <a:tab pos="357505" algn="l"/>
                <a:tab pos="358140" algn="l"/>
              </a:tabLst>
            </a:pPr>
            <a:r>
              <a:rPr spc="-229" dirty="0"/>
              <a:t>Activity </a:t>
            </a:r>
            <a:r>
              <a:rPr spc="-245" dirty="0"/>
              <a:t>related </a:t>
            </a:r>
            <a:r>
              <a:rPr spc="-190" dirty="0"/>
              <a:t>to </a:t>
            </a:r>
            <a:r>
              <a:rPr spc="-305" dirty="0"/>
              <a:t>serum </a:t>
            </a:r>
            <a:r>
              <a:rPr spc="-285" dirty="0"/>
              <a:t>L-asparagine</a:t>
            </a:r>
            <a:r>
              <a:rPr spc="-190" dirty="0"/>
              <a:t> </a:t>
            </a:r>
            <a:r>
              <a:rPr spc="-229" dirty="0"/>
              <a:t>depletion</a:t>
            </a:r>
          </a:p>
          <a:p>
            <a:pPr marL="35814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7505" algn="l"/>
                <a:tab pos="358140" algn="l"/>
              </a:tabLst>
            </a:pPr>
            <a:r>
              <a:rPr spc="-240" dirty="0"/>
              <a:t>No </a:t>
            </a:r>
            <a:r>
              <a:rPr spc="-280" dirty="0"/>
              <a:t>myelosuppression</a:t>
            </a:r>
          </a:p>
          <a:p>
            <a:pPr marL="358140" indent="-342900">
              <a:lnSpc>
                <a:spcPct val="100000"/>
              </a:lnSpc>
              <a:buFont typeface="Arial"/>
              <a:buChar char="•"/>
              <a:tabLst>
                <a:tab pos="357505" algn="l"/>
                <a:tab pos="358140" algn="l"/>
              </a:tabLst>
            </a:pPr>
            <a:r>
              <a:rPr spc="-240" dirty="0"/>
              <a:t>No </a:t>
            </a:r>
            <a:r>
              <a:rPr spc="-235" dirty="0"/>
              <a:t>late</a:t>
            </a:r>
            <a:r>
              <a:rPr spc="-225" dirty="0"/>
              <a:t> </a:t>
            </a:r>
            <a:r>
              <a:rPr spc="-250" dirty="0"/>
              <a:t>effects</a:t>
            </a:r>
          </a:p>
          <a:p>
            <a:pPr marL="358140" indent="-342900">
              <a:lnSpc>
                <a:spcPct val="100000"/>
              </a:lnSpc>
              <a:buFont typeface="Arial"/>
              <a:buChar char="•"/>
              <a:tabLst>
                <a:tab pos="357505" algn="l"/>
                <a:tab pos="358140" algn="l"/>
              </a:tabLst>
            </a:pPr>
            <a:r>
              <a:rPr spc="-250" dirty="0"/>
              <a:t>Unique </a:t>
            </a:r>
            <a:r>
              <a:rPr spc="-305" dirty="0"/>
              <a:t>adverse</a:t>
            </a:r>
            <a:r>
              <a:rPr spc="-200" dirty="0"/>
              <a:t> </a:t>
            </a:r>
            <a:r>
              <a:rPr spc="-250" dirty="0"/>
              <a:t>effects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2937" y="496950"/>
            <a:ext cx="79546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55" dirty="0"/>
              <a:t>L-asparaginase: </a:t>
            </a:r>
            <a:r>
              <a:rPr spc="-430" dirty="0"/>
              <a:t>Mechanism </a:t>
            </a:r>
            <a:r>
              <a:rPr spc="-270" dirty="0"/>
              <a:t>of</a:t>
            </a:r>
            <a:r>
              <a:rPr spc="-229" dirty="0"/>
              <a:t> </a:t>
            </a:r>
            <a:r>
              <a:rPr spc="-310" dirty="0"/>
              <a:t>Action*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1263" y="6139992"/>
            <a:ext cx="72351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*Sensitivity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ALL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cells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asparaginase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low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asparagine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synthetase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 leukemic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cells.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9952" y="2070049"/>
            <a:ext cx="600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Bl</a:t>
            </a:r>
            <a:r>
              <a:rPr sz="1600" b="1" spc="-15" dirty="0">
                <a:latin typeface="Arial"/>
                <a:cs typeface="Arial"/>
              </a:rPr>
              <a:t>o</a:t>
            </a:r>
            <a:r>
              <a:rPr sz="1600" b="1" spc="-5" dirty="0">
                <a:latin typeface="Arial"/>
                <a:cs typeface="Arial"/>
              </a:rPr>
              <a:t>od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05152" y="2653029"/>
            <a:ext cx="12090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CF533E"/>
                </a:solidFill>
                <a:latin typeface="Arial"/>
                <a:cs typeface="Arial"/>
              </a:rPr>
              <a:t>L-asparagine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95300" y="3029711"/>
            <a:ext cx="3429000" cy="838200"/>
          </a:xfrm>
          <a:custGeom>
            <a:avLst/>
            <a:gdLst/>
            <a:ahLst/>
            <a:cxnLst/>
            <a:rect l="l" t="t" r="r" b="b"/>
            <a:pathLst>
              <a:path w="3429000" h="838200">
                <a:moveTo>
                  <a:pt x="1714500" y="0"/>
                </a:moveTo>
                <a:lnTo>
                  <a:pt x="1642026" y="367"/>
                </a:lnTo>
                <a:lnTo>
                  <a:pt x="1570318" y="1460"/>
                </a:lnTo>
                <a:lnTo>
                  <a:pt x="1499437" y="3264"/>
                </a:lnTo>
                <a:lnTo>
                  <a:pt x="1429442" y="5764"/>
                </a:lnTo>
                <a:lnTo>
                  <a:pt x="1360392" y="8946"/>
                </a:lnTo>
                <a:lnTo>
                  <a:pt x="1292347" y="12796"/>
                </a:lnTo>
                <a:lnTo>
                  <a:pt x="1225366" y="17298"/>
                </a:lnTo>
                <a:lnTo>
                  <a:pt x="1159508" y="22438"/>
                </a:lnTo>
                <a:lnTo>
                  <a:pt x="1094834" y="28203"/>
                </a:lnTo>
                <a:lnTo>
                  <a:pt x="1031403" y="34576"/>
                </a:lnTo>
                <a:lnTo>
                  <a:pt x="969274" y="41544"/>
                </a:lnTo>
                <a:lnTo>
                  <a:pt x="908507" y="49092"/>
                </a:lnTo>
                <a:lnTo>
                  <a:pt x="849161" y="57206"/>
                </a:lnTo>
                <a:lnTo>
                  <a:pt x="791296" y="65871"/>
                </a:lnTo>
                <a:lnTo>
                  <a:pt x="734971" y="75072"/>
                </a:lnTo>
                <a:lnTo>
                  <a:pt x="680246" y="84796"/>
                </a:lnTo>
                <a:lnTo>
                  <a:pt x="627181" y="95027"/>
                </a:lnTo>
                <a:lnTo>
                  <a:pt x="575834" y="105751"/>
                </a:lnTo>
                <a:lnTo>
                  <a:pt x="526266" y="116953"/>
                </a:lnTo>
                <a:lnTo>
                  <a:pt x="478535" y="128619"/>
                </a:lnTo>
                <a:lnTo>
                  <a:pt x="432702" y="140735"/>
                </a:lnTo>
                <a:lnTo>
                  <a:pt x="388826" y="153286"/>
                </a:lnTo>
                <a:lnTo>
                  <a:pt x="346966" y="166256"/>
                </a:lnTo>
                <a:lnTo>
                  <a:pt x="307182" y="179633"/>
                </a:lnTo>
                <a:lnTo>
                  <a:pt x="269534" y="193401"/>
                </a:lnTo>
                <a:lnTo>
                  <a:pt x="234080" y="207546"/>
                </a:lnTo>
                <a:lnTo>
                  <a:pt x="169996" y="236907"/>
                </a:lnTo>
                <a:lnTo>
                  <a:pt x="115406" y="267601"/>
                </a:lnTo>
                <a:lnTo>
                  <a:pt x="70785" y="299512"/>
                </a:lnTo>
                <a:lnTo>
                  <a:pt x="36610" y="332522"/>
                </a:lnTo>
                <a:lnTo>
                  <a:pt x="13358" y="366517"/>
                </a:lnTo>
                <a:lnTo>
                  <a:pt x="0" y="419100"/>
                </a:lnTo>
                <a:lnTo>
                  <a:pt x="1504" y="436820"/>
                </a:lnTo>
                <a:lnTo>
                  <a:pt x="23589" y="488795"/>
                </a:lnTo>
                <a:lnTo>
                  <a:pt x="52362" y="522312"/>
                </a:lnTo>
                <a:lnTo>
                  <a:pt x="91819" y="554787"/>
                </a:lnTo>
                <a:lnTo>
                  <a:pt x="141484" y="586104"/>
                </a:lnTo>
                <a:lnTo>
                  <a:pt x="200881" y="616146"/>
                </a:lnTo>
                <a:lnTo>
                  <a:pt x="269534" y="644798"/>
                </a:lnTo>
                <a:lnTo>
                  <a:pt x="307182" y="658566"/>
                </a:lnTo>
                <a:lnTo>
                  <a:pt x="346966" y="671943"/>
                </a:lnTo>
                <a:lnTo>
                  <a:pt x="388826" y="684913"/>
                </a:lnTo>
                <a:lnTo>
                  <a:pt x="432702" y="697464"/>
                </a:lnTo>
                <a:lnTo>
                  <a:pt x="478535" y="709580"/>
                </a:lnTo>
                <a:lnTo>
                  <a:pt x="526266" y="721246"/>
                </a:lnTo>
                <a:lnTo>
                  <a:pt x="575834" y="732448"/>
                </a:lnTo>
                <a:lnTo>
                  <a:pt x="627181" y="743172"/>
                </a:lnTo>
                <a:lnTo>
                  <a:pt x="680246" y="753403"/>
                </a:lnTo>
                <a:lnTo>
                  <a:pt x="734971" y="763127"/>
                </a:lnTo>
                <a:lnTo>
                  <a:pt x="791296" y="772328"/>
                </a:lnTo>
                <a:lnTo>
                  <a:pt x="849161" y="780993"/>
                </a:lnTo>
                <a:lnTo>
                  <a:pt x="908507" y="789107"/>
                </a:lnTo>
                <a:lnTo>
                  <a:pt x="969274" y="796655"/>
                </a:lnTo>
                <a:lnTo>
                  <a:pt x="1031403" y="803623"/>
                </a:lnTo>
                <a:lnTo>
                  <a:pt x="1094834" y="809996"/>
                </a:lnTo>
                <a:lnTo>
                  <a:pt x="1159508" y="815761"/>
                </a:lnTo>
                <a:lnTo>
                  <a:pt x="1225366" y="820901"/>
                </a:lnTo>
                <a:lnTo>
                  <a:pt x="1292347" y="825403"/>
                </a:lnTo>
                <a:lnTo>
                  <a:pt x="1360392" y="829253"/>
                </a:lnTo>
                <a:lnTo>
                  <a:pt x="1429442" y="832435"/>
                </a:lnTo>
                <a:lnTo>
                  <a:pt x="1499437" y="834935"/>
                </a:lnTo>
                <a:lnTo>
                  <a:pt x="1570318" y="836739"/>
                </a:lnTo>
                <a:lnTo>
                  <a:pt x="1642026" y="837832"/>
                </a:lnTo>
                <a:lnTo>
                  <a:pt x="1714500" y="838200"/>
                </a:lnTo>
                <a:lnTo>
                  <a:pt x="1786975" y="837832"/>
                </a:lnTo>
                <a:lnTo>
                  <a:pt x="1858684" y="836739"/>
                </a:lnTo>
                <a:lnTo>
                  <a:pt x="1929567" y="834935"/>
                </a:lnTo>
                <a:lnTo>
                  <a:pt x="1999563" y="832435"/>
                </a:lnTo>
                <a:lnTo>
                  <a:pt x="2068614" y="829253"/>
                </a:lnTo>
                <a:lnTo>
                  <a:pt x="2136661" y="825403"/>
                </a:lnTo>
                <a:lnTo>
                  <a:pt x="2203643" y="820901"/>
                </a:lnTo>
                <a:lnTo>
                  <a:pt x="2269501" y="815761"/>
                </a:lnTo>
                <a:lnTo>
                  <a:pt x="2334175" y="809996"/>
                </a:lnTo>
                <a:lnTo>
                  <a:pt x="2397607" y="803623"/>
                </a:lnTo>
                <a:lnTo>
                  <a:pt x="2459736" y="796655"/>
                </a:lnTo>
                <a:lnTo>
                  <a:pt x="2520503" y="789107"/>
                </a:lnTo>
                <a:lnTo>
                  <a:pt x="2579849" y="780993"/>
                </a:lnTo>
                <a:lnTo>
                  <a:pt x="2637714" y="772328"/>
                </a:lnTo>
                <a:lnTo>
                  <a:pt x="2694039" y="763127"/>
                </a:lnTo>
                <a:lnTo>
                  <a:pt x="2748764" y="753403"/>
                </a:lnTo>
                <a:lnTo>
                  <a:pt x="2801829" y="743172"/>
                </a:lnTo>
                <a:lnTo>
                  <a:pt x="2853175" y="732448"/>
                </a:lnTo>
                <a:lnTo>
                  <a:pt x="2902743" y="721246"/>
                </a:lnTo>
                <a:lnTo>
                  <a:pt x="2950473" y="709580"/>
                </a:lnTo>
                <a:lnTo>
                  <a:pt x="2996306" y="697464"/>
                </a:lnTo>
                <a:lnTo>
                  <a:pt x="3040181" y="684913"/>
                </a:lnTo>
                <a:lnTo>
                  <a:pt x="3082040" y="671943"/>
                </a:lnTo>
                <a:lnTo>
                  <a:pt x="3121824" y="658566"/>
                </a:lnTo>
                <a:lnTo>
                  <a:pt x="3159471" y="644798"/>
                </a:lnTo>
                <a:lnTo>
                  <a:pt x="3194924" y="630653"/>
                </a:lnTo>
                <a:lnTo>
                  <a:pt x="3259007" y="601292"/>
                </a:lnTo>
                <a:lnTo>
                  <a:pt x="3313597" y="570598"/>
                </a:lnTo>
                <a:lnTo>
                  <a:pt x="3358216" y="538687"/>
                </a:lnTo>
                <a:lnTo>
                  <a:pt x="3392390" y="505677"/>
                </a:lnTo>
                <a:lnTo>
                  <a:pt x="3415641" y="471682"/>
                </a:lnTo>
                <a:lnTo>
                  <a:pt x="3429000" y="419100"/>
                </a:lnTo>
                <a:lnTo>
                  <a:pt x="3427495" y="401379"/>
                </a:lnTo>
                <a:lnTo>
                  <a:pt x="3405411" y="349404"/>
                </a:lnTo>
                <a:lnTo>
                  <a:pt x="3376638" y="315887"/>
                </a:lnTo>
                <a:lnTo>
                  <a:pt x="3337182" y="283412"/>
                </a:lnTo>
                <a:lnTo>
                  <a:pt x="3287518" y="252095"/>
                </a:lnTo>
                <a:lnTo>
                  <a:pt x="3228123" y="222053"/>
                </a:lnTo>
                <a:lnTo>
                  <a:pt x="3159471" y="193401"/>
                </a:lnTo>
                <a:lnTo>
                  <a:pt x="3121824" y="179633"/>
                </a:lnTo>
                <a:lnTo>
                  <a:pt x="3082040" y="166256"/>
                </a:lnTo>
                <a:lnTo>
                  <a:pt x="3040181" y="153286"/>
                </a:lnTo>
                <a:lnTo>
                  <a:pt x="2996306" y="140735"/>
                </a:lnTo>
                <a:lnTo>
                  <a:pt x="2950473" y="128619"/>
                </a:lnTo>
                <a:lnTo>
                  <a:pt x="2902743" y="116953"/>
                </a:lnTo>
                <a:lnTo>
                  <a:pt x="2853175" y="105751"/>
                </a:lnTo>
                <a:lnTo>
                  <a:pt x="2801829" y="95027"/>
                </a:lnTo>
                <a:lnTo>
                  <a:pt x="2748764" y="84796"/>
                </a:lnTo>
                <a:lnTo>
                  <a:pt x="2694039" y="75072"/>
                </a:lnTo>
                <a:lnTo>
                  <a:pt x="2637714" y="65871"/>
                </a:lnTo>
                <a:lnTo>
                  <a:pt x="2579849" y="57206"/>
                </a:lnTo>
                <a:lnTo>
                  <a:pt x="2520503" y="49092"/>
                </a:lnTo>
                <a:lnTo>
                  <a:pt x="2459736" y="41544"/>
                </a:lnTo>
                <a:lnTo>
                  <a:pt x="2397607" y="34576"/>
                </a:lnTo>
                <a:lnTo>
                  <a:pt x="2334175" y="28203"/>
                </a:lnTo>
                <a:lnTo>
                  <a:pt x="2269501" y="22438"/>
                </a:lnTo>
                <a:lnTo>
                  <a:pt x="2203643" y="17298"/>
                </a:lnTo>
                <a:lnTo>
                  <a:pt x="2136661" y="12796"/>
                </a:lnTo>
                <a:lnTo>
                  <a:pt x="2068614" y="8946"/>
                </a:lnTo>
                <a:lnTo>
                  <a:pt x="1999563" y="5764"/>
                </a:lnTo>
                <a:lnTo>
                  <a:pt x="1929567" y="3264"/>
                </a:lnTo>
                <a:lnTo>
                  <a:pt x="1858684" y="1460"/>
                </a:lnTo>
                <a:lnTo>
                  <a:pt x="1786975" y="367"/>
                </a:lnTo>
                <a:lnTo>
                  <a:pt x="171450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97330" y="3309620"/>
            <a:ext cx="14236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"/>
                <a:cs typeface="Arial"/>
              </a:rPr>
              <a:t>L-asparaginase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67127" y="3982973"/>
            <a:ext cx="86995" cy="609600"/>
          </a:xfrm>
          <a:custGeom>
            <a:avLst/>
            <a:gdLst/>
            <a:ahLst/>
            <a:cxnLst/>
            <a:rect l="l" t="t" r="r" b="b"/>
            <a:pathLst>
              <a:path w="86994" h="609600">
                <a:moveTo>
                  <a:pt x="28956" y="522731"/>
                </a:moveTo>
                <a:lnTo>
                  <a:pt x="0" y="522731"/>
                </a:lnTo>
                <a:lnTo>
                  <a:pt x="43434" y="609600"/>
                </a:lnTo>
                <a:lnTo>
                  <a:pt x="79629" y="537209"/>
                </a:lnTo>
                <a:lnTo>
                  <a:pt x="28956" y="537209"/>
                </a:lnTo>
                <a:lnTo>
                  <a:pt x="28956" y="522731"/>
                </a:lnTo>
                <a:close/>
              </a:path>
              <a:path w="86994" h="609600">
                <a:moveTo>
                  <a:pt x="57912" y="0"/>
                </a:moveTo>
                <a:lnTo>
                  <a:pt x="28956" y="0"/>
                </a:lnTo>
                <a:lnTo>
                  <a:pt x="28956" y="537209"/>
                </a:lnTo>
                <a:lnTo>
                  <a:pt x="57912" y="537209"/>
                </a:lnTo>
                <a:lnTo>
                  <a:pt x="57912" y="0"/>
                </a:lnTo>
                <a:close/>
              </a:path>
              <a:path w="86994" h="609600">
                <a:moveTo>
                  <a:pt x="86868" y="522731"/>
                </a:moveTo>
                <a:lnTo>
                  <a:pt x="57912" y="522731"/>
                </a:lnTo>
                <a:lnTo>
                  <a:pt x="57912" y="537209"/>
                </a:lnTo>
                <a:lnTo>
                  <a:pt x="79629" y="537209"/>
                </a:lnTo>
                <a:lnTo>
                  <a:pt x="86868" y="5227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60119" y="4701285"/>
            <a:ext cx="16897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Arial"/>
                <a:cs typeface="Arial"/>
              </a:rPr>
              <a:t>NH3 </a:t>
            </a:r>
            <a:r>
              <a:rPr sz="1600" spc="-5" dirty="0">
                <a:latin typeface="Arial"/>
                <a:cs typeface="Arial"/>
              </a:rPr>
              <a:t>+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L-aspartate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06616" y="2070049"/>
            <a:ext cx="3981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Cell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01866" y="2653029"/>
            <a:ext cx="12090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CF533E"/>
                </a:solidFill>
                <a:latin typeface="Arial"/>
                <a:cs typeface="Arial"/>
              </a:rPr>
              <a:t>L-asparagine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190744" y="3029711"/>
            <a:ext cx="3429000" cy="838200"/>
          </a:xfrm>
          <a:custGeom>
            <a:avLst/>
            <a:gdLst/>
            <a:ahLst/>
            <a:cxnLst/>
            <a:rect l="l" t="t" r="r" b="b"/>
            <a:pathLst>
              <a:path w="3429000" h="838200">
                <a:moveTo>
                  <a:pt x="1714500" y="0"/>
                </a:moveTo>
                <a:lnTo>
                  <a:pt x="1642024" y="367"/>
                </a:lnTo>
                <a:lnTo>
                  <a:pt x="1570315" y="1460"/>
                </a:lnTo>
                <a:lnTo>
                  <a:pt x="1499432" y="3264"/>
                </a:lnTo>
                <a:lnTo>
                  <a:pt x="1429436" y="5764"/>
                </a:lnTo>
                <a:lnTo>
                  <a:pt x="1360385" y="8946"/>
                </a:lnTo>
                <a:lnTo>
                  <a:pt x="1292338" y="12796"/>
                </a:lnTo>
                <a:lnTo>
                  <a:pt x="1225356" y="17298"/>
                </a:lnTo>
                <a:lnTo>
                  <a:pt x="1159498" y="22438"/>
                </a:lnTo>
                <a:lnTo>
                  <a:pt x="1094824" y="28203"/>
                </a:lnTo>
                <a:lnTo>
                  <a:pt x="1031392" y="34576"/>
                </a:lnTo>
                <a:lnTo>
                  <a:pt x="969263" y="41544"/>
                </a:lnTo>
                <a:lnTo>
                  <a:pt x="908496" y="49092"/>
                </a:lnTo>
                <a:lnTo>
                  <a:pt x="849150" y="57206"/>
                </a:lnTo>
                <a:lnTo>
                  <a:pt x="791285" y="65871"/>
                </a:lnTo>
                <a:lnTo>
                  <a:pt x="734960" y="75072"/>
                </a:lnTo>
                <a:lnTo>
                  <a:pt x="680235" y="84796"/>
                </a:lnTo>
                <a:lnTo>
                  <a:pt x="627170" y="95027"/>
                </a:lnTo>
                <a:lnTo>
                  <a:pt x="575824" y="105751"/>
                </a:lnTo>
                <a:lnTo>
                  <a:pt x="526256" y="116953"/>
                </a:lnTo>
                <a:lnTo>
                  <a:pt x="478526" y="128619"/>
                </a:lnTo>
                <a:lnTo>
                  <a:pt x="432693" y="140735"/>
                </a:lnTo>
                <a:lnTo>
                  <a:pt x="388818" y="153286"/>
                </a:lnTo>
                <a:lnTo>
                  <a:pt x="346959" y="166256"/>
                </a:lnTo>
                <a:lnTo>
                  <a:pt x="307175" y="179633"/>
                </a:lnTo>
                <a:lnTo>
                  <a:pt x="269528" y="193401"/>
                </a:lnTo>
                <a:lnTo>
                  <a:pt x="234075" y="207546"/>
                </a:lnTo>
                <a:lnTo>
                  <a:pt x="169992" y="236907"/>
                </a:lnTo>
                <a:lnTo>
                  <a:pt x="115402" y="267601"/>
                </a:lnTo>
                <a:lnTo>
                  <a:pt x="70783" y="299512"/>
                </a:lnTo>
                <a:lnTo>
                  <a:pt x="36609" y="332522"/>
                </a:lnTo>
                <a:lnTo>
                  <a:pt x="13358" y="366517"/>
                </a:lnTo>
                <a:lnTo>
                  <a:pt x="0" y="419100"/>
                </a:lnTo>
                <a:lnTo>
                  <a:pt x="1504" y="436820"/>
                </a:lnTo>
                <a:lnTo>
                  <a:pt x="23588" y="488795"/>
                </a:lnTo>
                <a:lnTo>
                  <a:pt x="52361" y="522312"/>
                </a:lnTo>
                <a:lnTo>
                  <a:pt x="91817" y="554787"/>
                </a:lnTo>
                <a:lnTo>
                  <a:pt x="141481" y="586104"/>
                </a:lnTo>
                <a:lnTo>
                  <a:pt x="200876" y="616146"/>
                </a:lnTo>
                <a:lnTo>
                  <a:pt x="269528" y="644798"/>
                </a:lnTo>
                <a:lnTo>
                  <a:pt x="307175" y="658566"/>
                </a:lnTo>
                <a:lnTo>
                  <a:pt x="346959" y="671943"/>
                </a:lnTo>
                <a:lnTo>
                  <a:pt x="388818" y="684913"/>
                </a:lnTo>
                <a:lnTo>
                  <a:pt x="432693" y="697464"/>
                </a:lnTo>
                <a:lnTo>
                  <a:pt x="478526" y="709580"/>
                </a:lnTo>
                <a:lnTo>
                  <a:pt x="526256" y="721246"/>
                </a:lnTo>
                <a:lnTo>
                  <a:pt x="575824" y="732448"/>
                </a:lnTo>
                <a:lnTo>
                  <a:pt x="627170" y="743172"/>
                </a:lnTo>
                <a:lnTo>
                  <a:pt x="680235" y="753403"/>
                </a:lnTo>
                <a:lnTo>
                  <a:pt x="734960" y="763127"/>
                </a:lnTo>
                <a:lnTo>
                  <a:pt x="791285" y="772328"/>
                </a:lnTo>
                <a:lnTo>
                  <a:pt x="849150" y="780993"/>
                </a:lnTo>
                <a:lnTo>
                  <a:pt x="908496" y="789107"/>
                </a:lnTo>
                <a:lnTo>
                  <a:pt x="969263" y="796655"/>
                </a:lnTo>
                <a:lnTo>
                  <a:pt x="1031392" y="803623"/>
                </a:lnTo>
                <a:lnTo>
                  <a:pt x="1094824" y="809996"/>
                </a:lnTo>
                <a:lnTo>
                  <a:pt x="1159498" y="815761"/>
                </a:lnTo>
                <a:lnTo>
                  <a:pt x="1225356" y="820901"/>
                </a:lnTo>
                <a:lnTo>
                  <a:pt x="1292338" y="825403"/>
                </a:lnTo>
                <a:lnTo>
                  <a:pt x="1360385" y="829253"/>
                </a:lnTo>
                <a:lnTo>
                  <a:pt x="1429436" y="832435"/>
                </a:lnTo>
                <a:lnTo>
                  <a:pt x="1499432" y="834935"/>
                </a:lnTo>
                <a:lnTo>
                  <a:pt x="1570315" y="836739"/>
                </a:lnTo>
                <a:lnTo>
                  <a:pt x="1642024" y="837832"/>
                </a:lnTo>
                <a:lnTo>
                  <a:pt x="1714500" y="838200"/>
                </a:lnTo>
                <a:lnTo>
                  <a:pt x="1786975" y="837832"/>
                </a:lnTo>
                <a:lnTo>
                  <a:pt x="1858684" y="836739"/>
                </a:lnTo>
                <a:lnTo>
                  <a:pt x="1929567" y="834935"/>
                </a:lnTo>
                <a:lnTo>
                  <a:pt x="1999563" y="832435"/>
                </a:lnTo>
                <a:lnTo>
                  <a:pt x="2068614" y="829253"/>
                </a:lnTo>
                <a:lnTo>
                  <a:pt x="2136661" y="825403"/>
                </a:lnTo>
                <a:lnTo>
                  <a:pt x="2203643" y="820901"/>
                </a:lnTo>
                <a:lnTo>
                  <a:pt x="2269501" y="815761"/>
                </a:lnTo>
                <a:lnTo>
                  <a:pt x="2334175" y="809996"/>
                </a:lnTo>
                <a:lnTo>
                  <a:pt x="2397607" y="803623"/>
                </a:lnTo>
                <a:lnTo>
                  <a:pt x="2459736" y="796655"/>
                </a:lnTo>
                <a:lnTo>
                  <a:pt x="2520503" y="789107"/>
                </a:lnTo>
                <a:lnTo>
                  <a:pt x="2579849" y="780993"/>
                </a:lnTo>
                <a:lnTo>
                  <a:pt x="2637714" y="772328"/>
                </a:lnTo>
                <a:lnTo>
                  <a:pt x="2694039" y="763127"/>
                </a:lnTo>
                <a:lnTo>
                  <a:pt x="2748764" y="753403"/>
                </a:lnTo>
                <a:lnTo>
                  <a:pt x="2801829" y="743172"/>
                </a:lnTo>
                <a:lnTo>
                  <a:pt x="2853175" y="732448"/>
                </a:lnTo>
                <a:lnTo>
                  <a:pt x="2902743" y="721246"/>
                </a:lnTo>
                <a:lnTo>
                  <a:pt x="2950473" y="709580"/>
                </a:lnTo>
                <a:lnTo>
                  <a:pt x="2996306" y="697464"/>
                </a:lnTo>
                <a:lnTo>
                  <a:pt x="3040181" y="684913"/>
                </a:lnTo>
                <a:lnTo>
                  <a:pt x="3082040" y="671943"/>
                </a:lnTo>
                <a:lnTo>
                  <a:pt x="3121824" y="658566"/>
                </a:lnTo>
                <a:lnTo>
                  <a:pt x="3159471" y="644798"/>
                </a:lnTo>
                <a:lnTo>
                  <a:pt x="3194924" y="630653"/>
                </a:lnTo>
                <a:lnTo>
                  <a:pt x="3259007" y="601292"/>
                </a:lnTo>
                <a:lnTo>
                  <a:pt x="3313597" y="570598"/>
                </a:lnTo>
                <a:lnTo>
                  <a:pt x="3358216" y="538687"/>
                </a:lnTo>
                <a:lnTo>
                  <a:pt x="3392390" y="505677"/>
                </a:lnTo>
                <a:lnTo>
                  <a:pt x="3415641" y="471682"/>
                </a:lnTo>
                <a:lnTo>
                  <a:pt x="3429000" y="419100"/>
                </a:lnTo>
                <a:lnTo>
                  <a:pt x="3427495" y="401379"/>
                </a:lnTo>
                <a:lnTo>
                  <a:pt x="3405411" y="349404"/>
                </a:lnTo>
                <a:lnTo>
                  <a:pt x="3376638" y="315887"/>
                </a:lnTo>
                <a:lnTo>
                  <a:pt x="3337182" y="283412"/>
                </a:lnTo>
                <a:lnTo>
                  <a:pt x="3287518" y="252095"/>
                </a:lnTo>
                <a:lnTo>
                  <a:pt x="3228123" y="222053"/>
                </a:lnTo>
                <a:lnTo>
                  <a:pt x="3159471" y="193401"/>
                </a:lnTo>
                <a:lnTo>
                  <a:pt x="3121824" y="179633"/>
                </a:lnTo>
                <a:lnTo>
                  <a:pt x="3082040" y="166256"/>
                </a:lnTo>
                <a:lnTo>
                  <a:pt x="3040181" y="153286"/>
                </a:lnTo>
                <a:lnTo>
                  <a:pt x="2996306" y="140735"/>
                </a:lnTo>
                <a:lnTo>
                  <a:pt x="2950473" y="128619"/>
                </a:lnTo>
                <a:lnTo>
                  <a:pt x="2902743" y="116953"/>
                </a:lnTo>
                <a:lnTo>
                  <a:pt x="2853175" y="105751"/>
                </a:lnTo>
                <a:lnTo>
                  <a:pt x="2801829" y="95027"/>
                </a:lnTo>
                <a:lnTo>
                  <a:pt x="2748764" y="84796"/>
                </a:lnTo>
                <a:lnTo>
                  <a:pt x="2694039" y="75072"/>
                </a:lnTo>
                <a:lnTo>
                  <a:pt x="2637714" y="65871"/>
                </a:lnTo>
                <a:lnTo>
                  <a:pt x="2579849" y="57206"/>
                </a:lnTo>
                <a:lnTo>
                  <a:pt x="2520503" y="49092"/>
                </a:lnTo>
                <a:lnTo>
                  <a:pt x="2459736" y="41544"/>
                </a:lnTo>
                <a:lnTo>
                  <a:pt x="2397607" y="34576"/>
                </a:lnTo>
                <a:lnTo>
                  <a:pt x="2334175" y="28203"/>
                </a:lnTo>
                <a:lnTo>
                  <a:pt x="2269501" y="22438"/>
                </a:lnTo>
                <a:lnTo>
                  <a:pt x="2203643" y="17298"/>
                </a:lnTo>
                <a:lnTo>
                  <a:pt x="2136661" y="12796"/>
                </a:lnTo>
                <a:lnTo>
                  <a:pt x="2068614" y="8946"/>
                </a:lnTo>
                <a:lnTo>
                  <a:pt x="1999563" y="5764"/>
                </a:lnTo>
                <a:lnTo>
                  <a:pt x="1929567" y="3264"/>
                </a:lnTo>
                <a:lnTo>
                  <a:pt x="1858684" y="1460"/>
                </a:lnTo>
                <a:lnTo>
                  <a:pt x="1786975" y="367"/>
                </a:lnTo>
                <a:lnTo>
                  <a:pt x="17145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84290" y="3309620"/>
            <a:ext cx="208851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"/>
                <a:cs typeface="Arial"/>
              </a:rPr>
              <a:t>Asparagine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synthetase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48984" y="3982973"/>
            <a:ext cx="330835" cy="549910"/>
          </a:xfrm>
          <a:custGeom>
            <a:avLst/>
            <a:gdLst/>
            <a:ahLst/>
            <a:cxnLst/>
            <a:rect l="l" t="t" r="r" b="b"/>
            <a:pathLst>
              <a:path w="330834" h="549910">
                <a:moveTo>
                  <a:pt x="28955" y="195199"/>
                </a:moveTo>
                <a:lnTo>
                  <a:pt x="0" y="195199"/>
                </a:lnTo>
                <a:lnTo>
                  <a:pt x="0" y="542925"/>
                </a:lnTo>
                <a:lnTo>
                  <a:pt x="6476" y="549401"/>
                </a:lnTo>
                <a:lnTo>
                  <a:pt x="293623" y="549401"/>
                </a:lnTo>
                <a:lnTo>
                  <a:pt x="300100" y="542925"/>
                </a:lnTo>
                <a:lnTo>
                  <a:pt x="300100" y="534924"/>
                </a:lnTo>
                <a:lnTo>
                  <a:pt x="28955" y="534924"/>
                </a:lnTo>
                <a:lnTo>
                  <a:pt x="14477" y="520445"/>
                </a:lnTo>
                <a:lnTo>
                  <a:pt x="28955" y="520445"/>
                </a:lnTo>
                <a:lnTo>
                  <a:pt x="28955" y="195199"/>
                </a:lnTo>
                <a:close/>
              </a:path>
              <a:path w="330834" h="549910">
                <a:moveTo>
                  <a:pt x="28955" y="520445"/>
                </a:moveTo>
                <a:lnTo>
                  <a:pt x="14477" y="520445"/>
                </a:lnTo>
                <a:lnTo>
                  <a:pt x="28955" y="534924"/>
                </a:lnTo>
                <a:lnTo>
                  <a:pt x="28955" y="520445"/>
                </a:lnTo>
                <a:close/>
              </a:path>
              <a:path w="330834" h="549910">
                <a:moveTo>
                  <a:pt x="271188" y="520445"/>
                </a:moveTo>
                <a:lnTo>
                  <a:pt x="28955" y="520445"/>
                </a:lnTo>
                <a:lnTo>
                  <a:pt x="28955" y="534924"/>
                </a:lnTo>
                <a:lnTo>
                  <a:pt x="271144" y="534924"/>
                </a:lnTo>
                <a:lnTo>
                  <a:pt x="271188" y="520445"/>
                </a:lnTo>
                <a:close/>
              </a:path>
              <a:path w="330834" h="549910">
                <a:moveTo>
                  <a:pt x="272498" y="86825"/>
                </a:moveTo>
                <a:lnTo>
                  <a:pt x="271144" y="534924"/>
                </a:lnTo>
                <a:lnTo>
                  <a:pt x="285622" y="520445"/>
                </a:lnTo>
                <a:lnTo>
                  <a:pt x="300144" y="520445"/>
                </a:lnTo>
                <a:lnTo>
                  <a:pt x="301454" y="86910"/>
                </a:lnTo>
                <a:lnTo>
                  <a:pt x="272498" y="86825"/>
                </a:lnTo>
                <a:close/>
              </a:path>
              <a:path w="330834" h="549910">
                <a:moveTo>
                  <a:pt x="300144" y="520445"/>
                </a:moveTo>
                <a:lnTo>
                  <a:pt x="285622" y="520445"/>
                </a:lnTo>
                <a:lnTo>
                  <a:pt x="271144" y="534924"/>
                </a:lnTo>
                <a:lnTo>
                  <a:pt x="300100" y="534924"/>
                </a:lnTo>
                <a:lnTo>
                  <a:pt x="300144" y="520445"/>
                </a:lnTo>
                <a:close/>
              </a:path>
              <a:path w="330834" h="549910">
                <a:moveTo>
                  <a:pt x="323204" y="72389"/>
                </a:moveTo>
                <a:lnTo>
                  <a:pt x="301497" y="72389"/>
                </a:lnTo>
                <a:lnTo>
                  <a:pt x="301454" y="86910"/>
                </a:lnTo>
                <a:lnTo>
                  <a:pt x="330454" y="86994"/>
                </a:lnTo>
                <a:lnTo>
                  <a:pt x="323204" y="72389"/>
                </a:lnTo>
                <a:close/>
              </a:path>
              <a:path w="330834" h="549910">
                <a:moveTo>
                  <a:pt x="301497" y="72389"/>
                </a:moveTo>
                <a:lnTo>
                  <a:pt x="272541" y="72389"/>
                </a:lnTo>
                <a:lnTo>
                  <a:pt x="272498" y="86825"/>
                </a:lnTo>
                <a:lnTo>
                  <a:pt x="301454" y="86910"/>
                </a:lnTo>
                <a:lnTo>
                  <a:pt x="301497" y="72389"/>
                </a:lnTo>
                <a:close/>
              </a:path>
              <a:path w="330834" h="549910">
                <a:moveTo>
                  <a:pt x="287273" y="0"/>
                </a:moveTo>
                <a:lnTo>
                  <a:pt x="243586" y="86740"/>
                </a:lnTo>
                <a:lnTo>
                  <a:pt x="272498" y="86825"/>
                </a:lnTo>
                <a:lnTo>
                  <a:pt x="272541" y="72389"/>
                </a:lnTo>
                <a:lnTo>
                  <a:pt x="323204" y="72389"/>
                </a:lnTo>
                <a:lnTo>
                  <a:pt x="2872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650229" y="4725416"/>
            <a:ext cx="1065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Glut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mi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47331" y="3780721"/>
            <a:ext cx="1355725" cy="753745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1800" spc="-10" dirty="0">
                <a:latin typeface="Arial"/>
                <a:cs typeface="Arial"/>
              </a:rPr>
              <a:t>L</a:t>
            </a:r>
            <a:r>
              <a:rPr sz="1800" dirty="0">
                <a:latin typeface="Arial"/>
                <a:cs typeface="Arial"/>
              </a:rPr>
              <a:t>-</a:t>
            </a:r>
            <a:r>
              <a:rPr sz="1800" spc="-5" dirty="0">
                <a:latin typeface="Arial"/>
                <a:cs typeface="Arial"/>
              </a:rPr>
              <a:t>as</a:t>
            </a:r>
            <a:r>
              <a:rPr sz="1800" spc="-15" dirty="0">
                <a:latin typeface="Arial"/>
                <a:cs typeface="Arial"/>
              </a:rPr>
              <a:t>p</a:t>
            </a:r>
            <a:r>
              <a:rPr sz="1800" spc="-5" dirty="0">
                <a:latin typeface="Arial"/>
                <a:cs typeface="Arial"/>
              </a:rPr>
              <a:t>ar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g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ne</a:t>
            </a:r>
            <a:endParaRPr sz="1800">
              <a:latin typeface="Arial"/>
              <a:cs typeface="Arial"/>
            </a:endParaRPr>
          </a:p>
          <a:p>
            <a:pPr marR="267335" algn="ctr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+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66456" y="4725416"/>
            <a:ext cx="1079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Glutamate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96254" y="3780721"/>
            <a:ext cx="1179830" cy="753745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sz="1800" spc="-5" dirty="0">
                <a:latin typeface="Arial"/>
                <a:cs typeface="Arial"/>
              </a:rPr>
              <a:t>L-aspartate</a:t>
            </a:r>
            <a:endParaRPr sz="1800">
              <a:latin typeface="Arial"/>
              <a:cs typeface="Arial"/>
            </a:endParaRPr>
          </a:p>
          <a:p>
            <a:pPr marR="227965" algn="ctr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latin typeface="Arial"/>
                <a:cs typeface="Arial"/>
              </a:rPr>
              <a:t>+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677661" y="4579620"/>
            <a:ext cx="1765300" cy="86995"/>
          </a:xfrm>
          <a:custGeom>
            <a:avLst/>
            <a:gdLst/>
            <a:ahLst/>
            <a:cxnLst/>
            <a:rect l="l" t="t" r="r" b="b"/>
            <a:pathLst>
              <a:path w="1765300" h="86995">
                <a:moveTo>
                  <a:pt x="1677923" y="0"/>
                </a:moveTo>
                <a:lnTo>
                  <a:pt x="1677923" y="86867"/>
                </a:lnTo>
                <a:lnTo>
                  <a:pt x="1735836" y="57911"/>
                </a:lnTo>
                <a:lnTo>
                  <a:pt x="1692402" y="57911"/>
                </a:lnTo>
                <a:lnTo>
                  <a:pt x="1692402" y="28955"/>
                </a:lnTo>
                <a:lnTo>
                  <a:pt x="1735836" y="28955"/>
                </a:lnTo>
                <a:lnTo>
                  <a:pt x="1677923" y="0"/>
                </a:lnTo>
                <a:close/>
              </a:path>
              <a:path w="1765300" h="86995">
                <a:moveTo>
                  <a:pt x="1677923" y="28955"/>
                </a:moveTo>
                <a:lnTo>
                  <a:pt x="0" y="28955"/>
                </a:lnTo>
                <a:lnTo>
                  <a:pt x="0" y="57911"/>
                </a:lnTo>
                <a:lnTo>
                  <a:pt x="1677923" y="57911"/>
                </a:lnTo>
                <a:lnTo>
                  <a:pt x="1677923" y="28955"/>
                </a:lnTo>
                <a:close/>
              </a:path>
              <a:path w="1765300" h="86995">
                <a:moveTo>
                  <a:pt x="1735836" y="28955"/>
                </a:moveTo>
                <a:lnTo>
                  <a:pt x="1692402" y="28955"/>
                </a:lnTo>
                <a:lnTo>
                  <a:pt x="1692402" y="57911"/>
                </a:lnTo>
                <a:lnTo>
                  <a:pt x="1735836" y="57911"/>
                </a:lnTo>
                <a:lnTo>
                  <a:pt x="1764791" y="43433"/>
                </a:lnTo>
                <a:lnTo>
                  <a:pt x="1735836" y="289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36441" y="2446020"/>
            <a:ext cx="2057400" cy="86995"/>
          </a:xfrm>
          <a:custGeom>
            <a:avLst/>
            <a:gdLst/>
            <a:ahLst/>
            <a:cxnLst/>
            <a:rect l="l" t="t" r="r" b="b"/>
            <a:pathLst>
              <a:path w="2057400" h="86994">
                <a:moveTo>
                  <a:pt x="1970532" y="0"/>
                </a:moveTo>
                <a:lnTo>
                  <a:pt x="1970532" y="86867"/>
                </a:lnTo>
                <a:lnTo>
                  <a:pt x="2028443" y="57912"/>
                </a:lnTo>
                <a:lnTo>
                  <a:pt x="1985010" y="57912"/>
                </a:lnTo>
                <a:lnTo>
                  <a:pt x="1985010" y="28955"/>
                </a:lnTo>
                <a:lnTo>
                  <a:pt x="2028444" y="28955"/>
                </a:lnTo>
                <a:lnTo>
                  <a:pt x="1970532" y="0"/>
                </a:lnTo>
                <a:close/>
              </a:path>
              <a:path w="2057400" h="86994">
                <a:moveTo>
                  <a:pt x="1970532" y="28955"/>
                </a:moveTo>
                <a:lnTo>
                  <a:pt x="0" y="28955"/>
                </a:lnTo>
                <a:lnTo>
                  <a:pt x="0" y="57912"/>
                </a:lnTo>
                <a:lnTo>
                  <a:pt x="1970532" y="57912"/>
                </a:lnTo>
                <a:lnTo>
                  <a:pt x="1970532" y="28955"/>
                </a:lnTo>
                <a:close/>
              </a:path>
              <a:path w="2057400" h="86994">
                <a:moveTo>
                  <a:pt x="2028444" y="28955"/>
                </a:moveTo>
                <a:lnTo>
                  <a:pt x="1985010" y="28955"/>
                </a:lnTo>
                <a:lnTo>
                  <a:pt x="1985010" y="57912"/>
                </a:lnTo>
                <a:lnTo>
                  <a:pt x="2028443" y="57912"/>
                </a:lnTo>
                <a:lnTo>
                  <a:pt x="2057400" y="43433"/>
                </a:lnTo>
                <a:lnTo>
                  <a:pt x="2028444" y="28955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59046" y="2067305"/>
            <a:ext cx="0" cy="3839210"/>
          </a:xfrm>
          <a:custGeom>
            <a:avLst/>
            <a:gdLst/>
            <a:ahLst/>
            <a:cxnLst/>
            <a:rect l="l" t="t" r="r" b="b"/>
            <a:pathLst>
              <a:path h="3839210">
                <a:moveTo>
                  <a:pt x="0" y="0"/>
                </a:moveTo>
                <a:lnTo>
                  <a:pt x="0" y="3838956"/>
                </a:lnTo>
              </a:path>
            </a:pathLst>
          </a:custGeom>
          <a:ln w="28956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69029" y="2401061"/>
            <a:ext cx="104139" cy="178435"/>
          </a:xfrm>
          <a:custGeom>
            <a:avLst/>
            <a:gdLst/>
            <a:ahLst/>
            <a:cxnLst/>
            <a:rect l="l" t="t" r="r" b="b"/>
            <a:pathLst>
              <a:path w="104139" h="178435">
                <a:moveTo>
                  <a:pt x="103632" y="0"/>
                </a:moveTo>
                <a:lnTo>
                  <a:pt x="0" y="178308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97046" y="2401061"/>
            <a:ext cx="102235" cy="178435"/>
          </a:xfrm>
          <a:custGeom>
            <a:avLst/>
            <a:gdLst/>
            <a:ahLst/>
            <a:cxnLst/>
            <a:rect l="l" t="t" r="r" b="b"/>
            <a:pathLst>
              <a:path w="102235" h="178435">
                <a:moveTo>
                  <a:pt x="102107" y="0"/>
                </a:moveTo>
                <a:lnTo>
                  <a:pt x="0" y="178308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0664" y="972438"/>
            <a:ext cx="62090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09" dirty="0"/>
              <a:t>L-asparaginase </a:t>
            </a:r>
            <a:r>
              <a:rPr sz="4400" spc="-355" dirty="0"/>
              <a:t>in </a:t>
            </a:r>
            <a:r>
              <a:rPr sz="4400" spc="-380" dirty="0"/>
              <a:t>Adult</a:t>
            </a:r>
            <a:r>
              <a:rPr sz="4400" spc="-350" dirty="0"/>
              <a:t> </a:t>
            </a:r>
            <a:r>
              <a:rPr sz="4400" spc="-555" dirty="0"/>
              <a:t>ALL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61263" y="1912747"/>
            <a:ext cx="7574915" cy="260921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700" spc="-254" dirty="0">
                <a:latin typeface="DejaVu Sans"/>
                <a:cs typeface="DejaVu Sans"/>
              </a:rPr>
              <a:t>No </a:t>
            </a:r>
            <a:r>
              <a:rPr sz="2700" spc="-305" dirty="0">
                <a:latin typeface="DejaVu Sans"/>
                <a:cs typeface="DejaVu Sans"/>
              </a:rPr>
              <a:t>randomized </a:t>
            </a:r>
            <a:r>
              <a:rPr sz="2700" spc="-220" dirty="0">
                <a:latin typeface="DejaVu Sans"/>
                <a:cs typeface="DejaVu Sans"/>
              </a:rPr>
              <a:t>trials </a:t>
            </a:r>
            <a:r>
              <a:rPr sz="2700" spc="-215" dirty="0">
                <a:latin typeface="DejaVu Sans"/>
                <a:cs typeface="DejaVu Sans"/>
              </a:rPr>
              <a:t>in</a:t>
            </a:r>
            <a:r>
              <a:rPr sz="2700" spc="-254" dirty="0">
                <a:latin typeface="DejaVu Sans"/>
                <a:cs typeface="DejaVu Sans"/>
              </a:rPr>
              <a:t> </a:t>
            </a:r>
            <a:r>
              <a:rPr sz="2700" spc="-265" dirty="0">
                <a:latin typeface="DejaVu Sans"/>
                <a:cs typeface="DejaVu Sans"/>
              </a:rPr>
              <a:t>adults</a:t>
            </a:r>
            <a:endParaRPr sz="27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700" spc="-240" dirty="0">
                <a:latin typeface="DejaVu Sans"/>
                <a:cs typeface="DejaVu Sans"/>
              </a:rPr>
              <a:t>Well </a:t>
            </a:r>
            <a:r>
              <a:rPr sz="2700" spc="-254" dirty="0">
                <a:latin typeface="DejaVu Sans"/>
                <a:cs typeface="DejaVu Sans"/>
              </a:rPr>
              <a:t>tolerated </a:t>
            </a:r>
            <a:r>
              <a:rPr sz="2700" spc="-215" dirty="0">
                <a:latin typeface="DejaVu Sans"/>
                <a:cs typeface="DejaVu Sans"/>
              </a:rPr>
              <a:t>in</a:t>
            </a:r>
            <a:r>
              <a:rPr sz="2700" spc="-280" dirty="0">
                <a:latin typeface="DejaVu Sans"/>
                <a:cs typeface="DejaVu Sans"/>
              </a:rPr>
              <a:t> </a:t>
            </a:r>
            <a:r>
              <a:rPr sz="2700" spc="-265" dirty="0">
                <a:latin typeface="DejaVu Sans"/>
                <a:cs typeface="DejaVu Sans"/>
              </a:rPr>
              <a:t>adults</a:t>
            </a:r>
            <a:endParaRPr sz="2700">
              <a:latin typeface="DejaVu Sans"/>
              <a:cs typeface="DejaVu Sans"/>
            </a:endParaRPr>
          </a:p>
          <a:p>
            <a:pPr marL="469900">
              <a:lnSpc>
                <a:spcPct val="100000"/>
              </a:lnSpc>
              <a:spcBef>
                <a:spcPts val="300"/>
              </a:spcBef>
            </a:pPr>
            <a:r>
              <a:rPr sz="2400" dirty="0">
                <a:latin typeface="Arial"/>
                <a:cs typeface="Arial"/>
              </a:rPr>
              <a:t>– </a:t>
            </a:r>
            <a:r>
              <a:rPr sz="2400" spc="-245" dirty="0">
                <a:latin typeface="DejaVu Sans"/>
                <a:cs typeface="DejaVu Sans"/>
              </a:rPr>
              <a:t>Usually </a:t>
            </a:r>
            <a:r>
              <a:rPr sz="2400" spc="-285" dirty="0">
                <a:latin typeface="DejaVu Sans"/>
                <a:cs typeface="DejaVu Sans"/>
              </a:rPr>
              <a:t>given </a:t>
            </a:r>
            <a:r>
              <a:rPr sz="2400" spc="-245" dirty="0">
                <a:latin typeface="DejaVu Sans"/>
                <a:cs typeface="DejaVu Sans"/>
              </a:rPr>
              <a:t>at </a:t>
            </a:r>
            <a:r>
              <a:rPr sz="2400" spc="-210" dirty="0">
                <a:latin typeface="DejaVu Sans"/>
                <a:cs typeface="DejaVu Sans"/>
              </a:rPr>
              <a:t>lower </a:t>
            </a:r>
            <a:r>
              <a:rPr sz="2400" spc="-200" dirty="0">
                <a:latin typeface="DejaVu Sans"/>
                <a:cs typeface="DejaVu Sans"/>
              </a:rPr>
              <a:t>total </a:t>
            </a:r>
            <a:r>
              <a:rPr sz="2400" spc="-280" dirty="0">
                <a:latin typeface="DejaVu Sans"/>
                <a:cs typeface="DejaVu Sans"/>
              </a:rPr>
              <a:t>doses </a:t>
            </a:r>
            <a:r>
              <a:rPr sz="2400" spc="-245" dirty="0">
                <a:latin typeface="DejaVu Sans"/>
                <a:cs typeface="DejaVu Sans"/>
              </a:rPr>
              <a:t>than </a:t>
            </a:r>
            <a:r>
              <a:rPr sz="2400" spc="-190" dirty="0">
                <a:latin typeface="DejaVu Sans"/>
                <a:cs typeface="DejaVu Sans"/>
              </a:rPr>
              <a:t>in</a:t>
            </a:r>
            <a:r>
              <a:rPr sz="2400" spc="-530" dirty="0">
                <a:latin typeface="DejaVu Sans"/>
                <a:cs typeface="DejaVu Sans"/>
              </a:rPr>
              <a:t> </a:t>
            </a:r>
            <a:r>
              <a:rPr sz="2400" spc="-225" dirty="0">
                <a:latin typeface="DejaVu Sans"/>
                <a:cs typeface="DejaVu Sans"/>
              </a:rPr>
              <a:t>children</a:t>
            </a:r>
            <a:endParaRPr sz="2400">
              <a:latin typeface="DejaVu Sans"/>
              <a:cs typeface="DejaVu Sans"/>
            </a:endParaRPr>
          </a:p>
          <a:p>
            <a:pPr marL="355600" marR="5080" indent="-342900">
              <a:lnSpc>
                <a:spcPts val="2920"/>
              </a:lnSpc>
              <a:spcBef>
                <a:spcPts val="68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700" spc="-280" dirty="0">
                <a:latin typeface="DejaVu Sans"/>
                <a:cs typeface="DejaVu Sans"/>
              </a:rPr>
              <a:t>Importance </a:t>
            </a:r>
            <a:r>
              <a:rPr sz="2700" spc="-215" dirty="0">
                <a:latin typeface="DejaVu Sans"/>
                <a:cs typeface="DejaVu Sans"/>
              </a:rPr>
              <a:t>in </a:t>
            </a:r>
            <a:r>
              <a:rPr sz="2700" spc="-250" dirty="0">
                <a:latin typeface="DejaVu Sans"/>
                <a:cs typeface="DejaVu Sans"/>
              </a:rPr>
              <a:t>childhood </a:t>
            </a:r>
            <a:r>
              <a:rPr sz="2700" spc="-310" dirty="0">
                <a:latin typeface="DejaVu Sans"/>
                <a:cs typeface="DejaVu Sans"/>
              </a:rPr>
              <a:t>disease </a:t>
            </a:r>
            <a:r>
              <a:rPr sz="2700" spc="-345" dirty="0">
                <a:latin typeface="DejaVu Sans"/>
                <a:cs typeface="DejaVu Sans"/>
              </a:rPr>
              <a:t>suggests </a:t>
            </a:r>
            <a:r>
              <a:rPr sz="2700" spc="-245" dirty="0">
                <a:latin typeface="DejaVu Sans"/>
                <a:cs typeface="DejaVu Sans"/>
              </a:rPr>
              <a:t>benefit </a:t>
            </a:r>
            <a:r>
              <a:rPr sz="2700" spc="-185" dirty="0">
                <a:latin typeface="DejaVu Sans"/>
                <a:cs typeface="DejaVu Sans"/>
              </a:rPr>
              <a:t>of  </a:t>
            </a:r>
            <a:r>
              <a:rPr sz="2700" spc="-295" dirty="0">
                <a:latin typeface="DejaVu Sans"/>
                <a:cs typeface="DejaVu Sans"/>
              </a:rPr>
              <a:t>increased </a:t>
            </a:r>
            <a:r>
              <a:rPr sz="2700" spc="-280" dirty="0">
                <a:latin typeface="DejaVu Sans"/>
                <a:cs typeface="DejaVu Sans"/>
              </a:rPr>
              <a:t>treatment </a:t>
            </a:r>
            <a:r>
              <a:rPr sz="2700" spc="-320" dirty="0">
                <a:latin typeface="DejaVu Sans"/>
                <a:cs typeface="DejaVu Sans"/>
              </a:rPr>
              <a:t>and </a:t>
            </a:r>
            <a:r>
              <a:rPr sz="2700" spc="-270" dirty="0">
                <a:latin typeface="DejaVu Sans"/>
                <a:cs typeface="DejaVu Sans"/>
              </a:rPr>
              <a:t>longer </a:t>
            </a:r>
            <a:r>
              <a:rPr sz="2700" spc="-305" dirty="0">
                <a:latin typeface="DejaVu Sans"/>
                <a:cs typeface="DejaVu Sans"/>
              </a:rPr>
              <a:t>schedules </a:t>
            </a:r>
            <a:r>
              <a:rPr sz="2700" spc="-215" dirty="0">
                <a:latin typeface="DejaVu Sans"/>
                <a:cs typeface="DejaVu Sans"/>
              </a:rPr>
              <a:t>in</a:t>
            </a:r>
            <a:r>
              <a:rPr sz="2700" spc="-125" dirty="0">
                <a:latin typeface="DejaVu Sans"/>
                <a:cs typeface="DejaVu Sans"/>
              </a:rPr>
              <a:t> </a:t>
            </a:r>
            <a:r>
              <a:rPr sz="2700" spc="-265" dirty="0">
                <a:latin typeface="DejaVu Sans"/>
                <a:cs typeface="DejaVu Sans"/>
              </a:rPr>
              <a:t>adults</a:t>
            </a:r>
            <a:endParaRPr sz="27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2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700" spc="-265" dirty="0">
                <a:latin typeface="DejaVu Sans"/>
                <a:cs typeface="DejaVu Sans"/>
              </a:rPr>
              <a:t>Antibody </a:t>
            </a:r>
            <a:r>
              <a:rPr sz="2700" spc="-254" dirty="0">
                <a:latin typeface="DejaVu Sans"/>
                <a:cs typeface="DejaVu Sans"/>
              </a:rPr>
              <a:t>formation</a:t>
            </a:r>
            <a:r>
              <a:rPr sz="2700" spc="-250" dirty="0">
                <a:latin typeface="DejaVu Sans"/>
                <a:cs typeface="DejaVu Sans"/>
              </a:rPr>
              <a:t> </a:t>
            </a:r>
            <a:r>
              <a:rPr sz="2700" spc="-295" dirty="0">
                <a:latin typeface="DejaVu Sans"/>
                <a:cs typeface="DejaVu Sans"/>
              </a:rPr>
              <a:t>unknown</a:t>
            </a:r>
            <a:endParaRPr sz="27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0808" y="461899"/>
            <a:ext cx="53422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95" dirty="0"/>
              <a:t>L-asparaginase:</a:t>
            </a:r>
            <a:r>
              <a:rPr sz="4400" spc="-475" dirty="0"/>
              <a:t> </a:t>
            </a:r>
            <a:r>
              <a:rPr sz="4400" spc="-495" dirty="0"/>
              <a:t>Toxicity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59740" y="1897113"/>
            <a:ext cx="6992620" cy="419608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305" dirty="0">
                <a:latin typeface="DejaVu Sans"/>
                <a:cs typeface="DejaVu Sans"/>
              </a:rPr>
              <a:t>Hypersensitivity</a:t>
            </a:r>
            <a:endParaRPr sz="30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340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250" dirty="0">
                <a:latin typeface="DejaVu Sans"/>
                <a:cs typeface="DejaVu Sans"/>
              </a:rPr>
              <a:t>Neutralizing</a:t>
            </a:r>
            <a:r>
              <a:rPr sz="2600" spc="-285" dirty="0">
                <a:latin typeface="DejaVu Sans"/>
                <a:cs typeface="DejaVu Sans"/>
              </a:rPr>
              <a:t> </a:t>
            </a:r>
            <a:r>
              <a:rPr sz="2600" spc="-250" dirty="0">
                <a:latin typeface="DejaVu Sans"/>
                <a:cs typeface="DejaVu Sans"/>
              </a:rPr>
              <a:t>antibodies</a:t>
            </a:r>
            <a:endParaRPr sz="26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315" dirty="0">
                <a:latin typeface="DejaVu Sans"/>
                <a:cs typeface="DejaVu Sans"/>
              </a:rPr>
              <a:t>Liver</a:t>
            </a:r>
            <a:r>
              <a:rPr sz="3000" spc="-295" dirty="0">
                <a:latin typeface="DejaVu Sans"/>
                <a:cs typeface="DejaVu Sans"/>
              </a:rPr>
              <a:t> </a:t>
            </a:r>
            <a:r>
              <a:rPr sz="3000" spc="-300" dirty="0">
                <a:latin typeface="DejaVu Sans"/>
                <a:cs typeface="DejaVu Sans"/>
              </a:rPr>
              <a:t>dysfunction</a:t>
            </a:r>
            <a:endParaRPr sz="30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340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270" dirty="0">
                <a:latin typeface="DejaVu Sans"/>
                <a:cs typeface="DejaVu Sans"/>
              </a:rPr>
              <a:t>Liver </a:t>
            </a:r>
            <a:r>
              <a:rPr sz="2600" spc="-325" dirty="0">
                <a:latin typeface="DejaVu Sans"/>
                <a:cs typeface="DejaVu Sans"/>
              </a:rPr>
              <a:t>enzymes, </a:t>
            </a:r>
            <a:r>
              <a:rPr sz="2600" spc="-204" dirty="0">
                <a:latin typeface="DejaVu Sans"/>
                <a:cs typeface="DejaVu Sans"/>
              </a:rPr>
              <a:t>bilirubin, </a:t>
            </a:r>
            <a:r>
              <a:rPr sz="2600" spc="-210" dirty="0">
                <a:latin typeface="DejaVu Sans"/>
                <a:cs typeface="DejaVu Sans"/>
              </a:rPr>
              <a:t>low</a:t>
            </a:r>
            <a:r>
              <a:rPr sz="2600" spc="-225" dirty="0">
                <a:latin typeface="DejaVu Sans"/>
                <a:cs typeface="DejaVu Sans"/>
              </a:rPr>
              <a:t> </a:t>
            </a:r>
            <a:r>
              <a:rPr sz="2600" spc="-270" dirty="0">
                <a:latin typeface="DejaVu Sans"/>
                <a:cs typeface="DejaVu Sans"/>
              </a:rPr>
              <a:t>albumin</a:t>
            </a:r>
            <a:endParaRPr sz="26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3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350" dirty="0">
                <a:latin typeface="DejaVu Sans"/>
                <a:cs typeface="DejaVu Sans"/>
              </a:rPr>
              <a:t>Hemostasis</a:t>
            </a:r>
            <a:endParaRPr sz="30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340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270" dirty="0">
                <a:latin typeface="DejaVu Sans"/>
                <a:cs typeface="DejaVu Sans"/>
              </a:rPr>
              <a:t>Bleeding: </a:t>
            </a:r>
            <a:r>
              <a:rPr sz="2600" spc="-210" dirty="0">
                <a:latin typeface="DejaVu Sans"/>
                <a:cs typeface="DejaVu Sans"/>
              </a:rPr>
              <a:t>low </a:t>
            </a:r>
            <a:r>
              <a:rPr sz="2600" spc="-229" dirty="0">
                <a:latin typeface="DejaVu Sans"/>
                <a:cs typeface="DejaVu Sans"/>
              </a:rPr>
              <a:t>clotting</a:t>
            </a:r>
            <a:r>
              <a:rPr sz="2600" spc="-270" dirty="0">
                <a:latin typeface="DejaVu Sans"/>
                <a:cs typeface="DejaVu Sans"/>
              </a:rPr>
              <a:t> </a:t>
            </a:r>
            <a:r>
              <a:rPr sz="2600" spc="-260" dirty="0">
                <a:latin typeface="DejaVu Sans"/>
                <a:cs typeface="DejaVu Sans"/>
              </a:rPr>
              <a:t>factors</a:t>
            </a:r>
            <a:endParaRPr sz="26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315"/>
              </a:spcBef>
              <a:buFont typeface="Arial"/>
              <a:buChar char="–"/>
              <a:tabLst>
                <a:tab pos="756920" algn="l"/>
              </a:tabLst>
            </a:pPr>
            <a:r>
              <a:rPr sz="2600" spc="-240" dirty="0">
                <a:latin typeface="DejaVu Sans"/>
                <a:cs typeface="DejaVu Sans"/>
              </a:rPr>
              <a:t>Clotting: </a:t>
            </a:r>
            <a:r>
              <a:rPr sz="2600" spc="-210" dirty="0">
                <a:latin typeface="DejaVu Sans"/>
                <a:cs typeface="DejaVu Sans"/>
              </a:rPr>
              <a:t>low </a:t>
            </a:r>
            <a:r>
              <a:rPr sz="2600" spc="-245" dirty="0">
                <a:latin typeface="DejaVu Sans"/>
                <a:cs typeface="DejaVu Sans"/>
              </a:rPr>
              <a:t>antithrombin </a:t>
            </a:r>
            <a:r>
              <a:rPr sz="2600" spc="-130" dirty="0">
                <a:latin typeface="DejaVu Sans"/>
                <a:cs typeface="DejaVu Sans"/>
              </a:rPr>
              <a:t>III, </a:t>
            </a:r>
            <a:r>
              <a:rPr sz="2600" spc="-229" dirty="0">
                <a:latin typeface="DejaVu Sans"/>
                <a:cs typeface="DejaVu Sans"/>
              </a:rPr>
              <a:t>protein</a:t>
            </a:r>
            <a:r>
              <a:rPr sz="2600" spc="-440" dirty="0">
                <a:latin typeface="DejaVu Sans"/>
                <a:cs typeface="DejaVu Sans"/>
              </a:rPr>
              <a:t> </a:t>
            </a:r>
            <a:r>
              <a:rPr sz="2600" spc="-455" dirty="0">
                <a:latin typeface="DejaVu Sans"/>
                <a:cs typeface="DejaVu Sans"/>
              </a:rPr>
              <a:t>S</a:t>
            </a:r>
            <a:endParaRPr sz="2600">
              <a:latin typeface="DejaVu Sans"/>
              <a:cs typeface="DejaVu Sans"/>
            </a:endParaRPr>
          </a:p>
          <a:p>
            <a:pPr marL="355600" marR="5080" indent="-342900">
              <a:lnSpc>
                <a:spcPts val="3240"/>
              </a:lnSpc>
              <a:spcBef>
                <a:spcPts val="7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b="1" i="1" spc="-190" dirty="0">
                <a:latin typeface="Arial"/>
                <a:cs typeface="Arial"/>
              </a:rPr>
              <a:t>Pancreatitis</a:t>
            </a:r>
            <a:r>
              <a:rPr sz="3000" spc="-190" dirty="0">
                <a:latin typeface="DejaVu Sans"/>
                <a:cs typeface="DejaVu Sans"/>
              </a:rPr>
              <a:t>, </a:t>
            </a:r>
            <a:r>
              <a:rPr sz="3000" spc="-320" dirty="0">
                <a:latin typeface="DejaVu Sans"/>
                <a:cs typeface="DejaVu Sans"/>
              </a:rPr>
              <a:t>diabetes </a:t>
            </a:r>
            <a:r>
              <a:rPr sz="3000" spc="-270" dirty="0">
                <a:latin typeface="DejaVu Sans"/>
                <a:cs typeface="DejaVu Sans"/>
              </a:rPr>
              <a:t>mellitus, </a:t>
            </a:r>
            <a:r>
              <a:rPr sz="3000" spc="-450" dirty="0">
                <a:latin typeface="DejaVu Sans"/>
                <a:cs typeface="DejaVu Sans"/>
              </a:rPr>
              <a:t>CNS </a:t>
            </a:r>
            <a:r>
              <a:rPr sz="3000" spc="-300" dirty="0">
                <a:latin typeface="DejaVu Sans"/>
                <a:cs typeface="DejaVu Sans"/>
              </a:rPr>
              <a:t>effects  </a:t>
            </a:r>
            <a:r>
              <a:rPr sz="3000" spc="-330" dirty="0">
                <a:latin typeface="DejaVu Sans"/>
                <a:cs typeface="DejaVu Sans"/>
              </a:rPr>
              <a:t>(lethargy,</a:t>
            </a:r>
            <a:r>
              <a:rPr sz="3000" spc="-280" dirty="0">
                <a:latin typeface="DejaVu Sans"/>
                <a:cs typeface="DejaVu Sans"/>
              </a:rPr>
              <a:t> </a:t>
            </a:r>
            <a:r>
              <a:rPr sz="3000" spc="-330" dirty="0">
                <a:latin typeface="DejaVu Sans"/>
                <a:cs typeface="DejaVu Sans"/>
              </a:rPr>
              <a:t>somnolence)</a:t>
            </a:r>
            <a:endParaRPr sz="30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7038" rIns="0" bIns="0" rtlCol="0">
            <a:spAutoFit/>
          </a:bodyPr>
          <a:lstStyle/>
          <a:p>
            <a:pPr marL="1112520" marR="5080" indent="-676910">
              <a:lnSpc>
                <a:spcPct val="100000"/>
              </a:lnSpc>
              <a:spcBef>
                <a:spcPts val="95"/>
              </a:spcBef>
            </a:pPr>
            <a:r>
              <a:rPr spc="-470" dirty="0"/>
              <a:t>Treatment </a:t>
            </a:r>
            <a:r>
              <a:rPr spc="-270" dirty="0"/>
              <a:t>of </a:t>
            </a:r>
            <a:r>
              <a:rPr spc="-450" dirty="0"/>
              <a:t>ALL: </a:t>
            </a:r>
            <a:r>
              <a:rPr spc="-560" dirty="0"/>
              <a:t>Summary </a:t>
            </a:r>
            <a:r>
              <a:rPr spc="-475" dirty="0"/>
              <a:t>and  </a:t>
            </a:r>
            <a:r>
              <a:rPr spc="-395" dirty="0"/>
              <a:t>Future </a:t>
            </a:r>
            <a:r>
              <a:rPr spc="-385" dirty="0"/>
              <a:t>Directions</a:t>
            </a:r>
            <a:r>
              <a:rPr spc="-370" dirty="0"/>
              <a:t> </a:t>
            </a:r>
            <a:r>
              <a:rPr spc="-395" dirty="0"/>
              <a:t>(cont’d)</a:t>
            </a:r>
          </a:p>
        </p:txBody>
      </p:sp>
      <p:sp>
        <p:nvSpPr>
          <p:cNvPr id="3" name="object 3"/>
          <p:cNvSpPr/>
          <p:nvPr/>
        </p:nvSpPr>
        <p:spPr>
          <a:xfrm>
            <a:off x="697991" y="2610611"/>
            <a:ext cx="637032" cy="736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67739" y="2592323"/>
            <a:ext cx="3172968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607261"/>
            <a:ext cx="7701915" cy="3660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u="heavy" spc="-20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Future </a:t>
            </a:r>
            <a:r>
              <a:rPr sz="3200" b="1" u="heavy" spc="-1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treatment </a:t>
            </a:r>
            <a:r>
              <a:rPr sz="3200" b="1" u="heavy" spc="-25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decision may </a:t>
            </a:r>
            <a:r>
              <a:rPr sz="3200" b="1" u="heavy" spc="-20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be </a:t>
            </a:r>
            <a:r>
              <a:rPr sz="3200" b="1" u="heavy" spc="-2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based</a:t>
            </a:r>
            <a:r>
              <a:rPr sz="3200" b="1" spc="-270" dirty="0">
                <a:latin typeface="Arial"/>
                <a:cs typeface="Arial"/>
              </a:rPr>
              <a:t> </a:t>
            </a:r>
            <a:r>
              <a:rPr sz="3200" spc="-315" dirty="0">
                <a:latin typeface="DejaVu Sans"/>
                <a:cs typeface="DejaVu Sans"/>
              </a:rPr>
              <a:t>on  </a:t>
            </a:r>
            <a:r>
              <a:rPr sz="3200" spc="-320" dirty="0">
                <a:latin typeface="DejaVu Sans"/>
                <a:cs typeface="DejaVu Sans"/>
              </a:rPr>
              <a:t>evaluation </a:t>
            </a:r>
            <a:r>
              <a:rPr sz="3200" spc="-215" dirty="0">
                <a:latin typeface="DejaVu Sans"/>
                <a:cs typeface="DejaVu Sans"/>
              </a:rPr>
              <a:t>of </a:t>
            </a:r>
            <a:r>
              <a:rPr sz="3200" spc="-335" dirty="0">
                <a:latin typeface="DejaVu Sans"/>
                <a:cs typeface="DejaVu Sans"/>
              </a:rPr>
              <a:t>MRD </a:t>
            </a:r>
            <a:r>
              <a:rPr sz="3200" spc="-315" dirty="0">
                <a:latin typeface="DejaVu Sans"/>
                <a:cs typeface="DejaVu Sans"/>
              </a:rPr>
              <a:t>at </a:t>
            </a:r>
            <a:r>
              <a:rPr sz="3200" spc="-265" dirty="0">
                <a:latin typeface="DejaVu Sans"/>
                <a:cs typeface="DejaVu Sans"/>
              </a:rPr>
              <a:t>critical </a:t>
            </a:r>
            <a:r>
              <a:rPr sz="3200" spc="-320" dirty="0">
                <a:latin typeface="DejaVu Sans"/>
                <a:cs typeface="DejaVu Sans"/>
              </a:rPr>
              <a:t>time</a:t>
            </a:r>
            <a:r>
              <a:rPr sz="3200" spc="-315" dirty="0">
                <a:latin typeface="DejaVu Sans"/>
                <a:cs typeface="DejaVu Sans"/>
              </a:rPr>
              <a:t> </a:t>
            </a:r>
            <a:r>
              <a:rPr sz="3200" spc="-295" dirty="0">
                <a:latin typeface="DejaVu Sans"/>
                <a:cs typeface="DejaVu Sans"/>
              </a:rPr>
              <a:t>points</a:t>
            </a:r>
            <a:endParaRPr sz="3200">
              <a:latin typeface="DejaVu Sans"/>
              <a:cs typeface="DejaVu Sans"/>
            </a:endParaRPr>
          </a:p>
          <a:p>
            <a:pPr marL="367665">
              <a:lnSpc>
                <a:spcPct val="100000"/>
              </a:lnSpc>
              <a:spcBef>
                <a:spcPts val="690"/>
              </a:spcBef>
            </a:pPr>
            <a:r>
              <a:rPr sz="2800" spc="-5" dirty="0">
                <a:latin typeface="Arial"/>
                <a:cs typeface="Arial"/>
              </a:rPr>
              <a:t>– </a:t>
            </a:r>
            <a:r>
              <a:rPr sz="2800" b="1" i="1" spc="-195" dirty="0">
                <a:latin typeface="Arial"/>
                <a:cs typeface="Arial"/>
              </a:rPr>
              <a:t>At </a:t>
            </a:r>
            <a:r>
              <a:rPr sz="2800" b="1" i="1" spc="-515" dirty="0">
                <a:latin typeface="Arial"/>
                <a:cs typeface="Arial"/>
              </a:rPr>
              <a:t>CR </a:t>
            </a:r>
            <a:r>
              <a:rPr sz="2800" b="1" i="1" spc="-185" dirty="0">
                <a:latin typeface="Arial"/>
                <a:cs typeface="Arial"/>
              </a:rPr>
              <a:t>and </a:t>
            </a:r>
            <a:r>
              <a:rPr sz="2800" b="1" i="1" spc="-85" dirty="0">
                <a:latin typeface="Arial"/>
                <a:cs typeface="Arial"/>
              </a:rPr>
              <a:t>after</a:t>
            </a:r>
            <a:r>
              <a:rPr sz="2800" b="1" i="1" spc="-280" dirty="0">
                <a:latin typeface="Arial"/>
                <a:cs typeface="Arial"/>
              </a:rPr>
              <a:t> </a:t>
            </a:r>
            <a:r>
              <a:rPr sz="2800" b="1" i="1" spc="-515" dirty="0">
                <a:latin typeface="Arial"/>
                <a:cs typeface="Arial"/>
              </a:rPr>
              <a:t>CR</a:t>
            </a:r>
            <a:endParaRPr sz="2800">
              <a:latin typeface="Arial"/>
              <a:cs typeface="Arial"/>
            </a:endParaRPr>
          </a:p>
          <a:p>
            <a:pPr marL="355600" marR="241300" indent="-342900">
              <a:lnSpc>
                <a:spcPct val="100000"/>
              </a:lnSpc>
              <a:spcBef>
                <a:spcPts val="7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75" dirty="0">
                <a:latin typeface="DejaVu Sans"/>
                <a:cs typeface="DejaVu Sans"/>
              </a:rPr>
              <a:t>Therapy </a:t>
            </a:r>
            <a:r>
              <a:rPr sz="3200" spc="-300" dirty="0">
                <a:latin typeface="DejaVu Sans"/>
                <a:cs typeface="DejaVu Sans"/>
              </a:rPr>
              <a:t>selection </a:t>
            </a:r>
            <a:r>
              <a:rPr sz="3200" spc="-325" dirty="0">
                <a:latin typeface="DejaVu Sans"/>
                <a:cs typeface="DejaVu Sans"/>
              </a:rPr>
              <a:t>through </a:t>
            </a:r>
            <a:r>
              <a:rPr sz="3200" spc="-409" dirty="0">
                <a:latin typeface="DejaVu Sans"/>
                <a:cs typeface="DejaVu Sans"/>
              </a:rPr>
              <a:t>gene </a:t>
            </a:r>
            <a:r>
              <a:rPr sz="3200" spc="-355" dirty="0">
                <a:latin typeface="DejaVu Sans"/>
                <a:cs typeface="DejaVu Sans"/>
              </a:rPr>
              <a:t>expression  </a:t>
            </a:r>
            <a:r>
              <a:rPr sz="3200" spc="-270" dirty="0">
                <a:latin typeface="DejaVu Sans"/>
                <a:cs typeface="DejaVu Sans"/>
              </a:rPr>
              <a:t>profiling</a:t>
            </a:r>
            <a:endParaRPr sz="3200">
              <a:latin typeface="DejaVu Sans"/>
              <a:cs typeface="DejaVu Sans"/>
            </a:endParaRPr>
          </a:p>
          <a:p>
            <a:pPr marL="355600" marR="13906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65" dirty="0">
                <a:latin typeface="DejaVu Sans"/>
                <a:cs typeface="DejaVu Sans"/>
              </a:rPr>
              <a:t>Molecular </a:t>
            </a:r>
            <a:r>
              <a:rPr sz="3200" spc="-395" dirty="0">
                <a:latin typeface="DejaVu Sans"/>
                <a:cs typeface="DejaVu Sans"/>
              </a:rPr>
              <a:t>markers </a:t>
            </a:r>
            <a:r>
              <a:rPr sz="3200" spc="-254" dirty="0">
                <a:latin typeface="DejaVu Sans"/>
                <a:cs typeface="DejaVu Sans"/>
              </a:rPr>
              <a:t>with </a:t>
            </a:r>
            <a:r>
              <a:rPr sz="3200" spc="-315" dirty="0">
                <a:latin typeface="DejaVu Sans"/>
                <a:cs typeface="DejaVu Sans"/>
              </a:rPr>
              <a:t>possible </a:t>
            </a:r>
            <a:r>
              <a:rPr sz="3200" spc="-325" dirty="0">
                <a:latin typeface="DejaVu Sans"/>
                <a:cs typeface="DejaVu Sans"/>
              </a:rPr>
              <a:t>prognostic  </a:t>
            </a:r>
            <a:r>
              <a:rPr sz="3200" spc="-330" dirty="0">
                <a:latin typeface="DejaVu Sans"/>
                <a:cs typeface="DejaVu Sans"/>
              </a:rPr>
              <a:t>significance </a:t>
            </a:r>
            <a:r>
              <a:rPr sz="3200" spc="-300" dirty="0">
                <a:latin typeface="DejaVu Sans"/>
                <a:cs typeface="DejaVu Sans"/>
              </a:rPr>
              <a:t>currently </a:t>
            </a:r>
            <a:r>
              <a:rPr sz="3200" spc="-355" dirty="0">
                <a:latin typeface="DejaVu Sans"/>
                <a:cs typeface="DejaVu Sans"/>
              </a:rPr>
              <a:t>being</a:t>
            </a:r>
            <a:r>
              <a:rPr sz="3200" spc="-250" dirty="0">
                <a:latin typeface="DejaVu Sans"/>
                <a:cs typeface="DejaVu Sans"/>
              </a:rPr>
              <a:t> </a:t>
            </a:r>
            <a:r>
              <a:rPr sz="3200" spc="-350" dirty="0">
                <a:latin typeface="DejaVu Sans"/>
                <a:cs typeface="DejaVu Sans"/>
              </a:rPr>
              <a:t>investigated</a:t>
            </a:r>
            <a:endParaRPr sz="32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5925" y="461899"/>
            <a:ext cx="57721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95" dirty="0"/>
              <a:t>ALL: </a:t>
            </a:r>
            <a:r>
              <a:rPr sz="4400" spc="-550" dirty="0"/>
              <a:t>Targeted</a:t>
            </a:r>
            <a:r>
              <a:rPr sz="4400" spc="-345" dirty="0"/>
              <a:t> </a:t>
            </a:r>
            <a:r>
              <a:rPr sz="4400" spc="-520" dirty="0"/>
              <a:t>Treatments</a:t>
            </a:r>
            <a:endParaRPr sz="4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4650" y="3002026"/>
          <a:ext cx="8468358" cy="2588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4000"/>
                <a:gridCol w="2776854"/>
                <a:gridCol w="2897504"/>
              </a:tblGrid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20" dirty="0">
                          <a:latin typeface="Arial"/>
                          <a:cs typeface="Arial"/>
                        </a:rPr>
                        <a:t>ALL</a:t>
                      </a:r>
                      <a:r>
                        <a:rPr sz="1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Subtype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25" dirty="0">
                          <a:latin typeface="Arial"/>
                          <a:cs typeface="Arial"/>
                        </a:rPr>
                        <a:t>Target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Treatment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Ph+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BCR/ABL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Imatinib, dasatinib,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nilotinib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cell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63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NUP214-ABL1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NOTCH1 mutation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238760" marR="215900" indent="-50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Imatinib, dasatinib, nilotinib  Gamma secretase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inhibitor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Mature B</a:t>
                      </a:r>
                      <a:r>
                        <a:rPr sz="1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cell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CD20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Rituximab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Precursor B</a:t>
                      </a:r>
                      <a:r>
                        <a:rPr sz="1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cell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CD20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Rituximab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All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subtypes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CD52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Alemtuzumab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MLL and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hyperdiploidly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35" dirty="0">
                          <a:latin typeface="Arial"/>
                          <a:cs typeface="Arial"/>
                        </a:rPr>
                        <a:t>FLT3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 overexpression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CEP701, PKC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212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35940" y="1607261"/>
            <a:ext cx="7179945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405" dirty="0">
                <a:latin typeface="DejaVu Sans"/>
                <a:cs typeface="DejaVu Sans"/>
              </a:rPr>
              <a:t>Targets </a:t>
            </a:r>
            <a:r>
              <a:rPr sz="3200" spc="-310" dirty="0">
                <a:latin typeface="DejaVu Sans"/>
                <a:cs typeface="DejaVu Sans"/>
              </a:rPr>
              <a:t>include </a:t>
            </a:r>
            <a:r>
              <a:rPr sz="3200" spc="-355" dirty="0">
                <a:latin typeface="DejaVu Sans"/>
                <a:cs typeface="DejaVu Sans"/>
              </a:rPr>
              <a:t>BCR/ABL, </a:t>
            </a:r>
            <a:r>
              <a:rPr sz="3200" spc="-515" dirty="0">
                <a:latin typeface="DejaVu Sans"/>
                <a:cs typeface="DejaVu Sans"/>
              </a:rPr>
              <a:t>CD </a:t>
            </a:r>
            <a:r>
              <a:rPr sz="3200" spc="-355" dirty="0">
                <a:latin typeface="DejaVu Sans"/>
                <a:cs typeface="DejaVu Sans"/>
              </a:rPr>
              <a:t>20, </a:t>
            </a:r>
            <a:r>
              <a:rPr sz="3200" spc="-375" dirty="0">
                <a:latin typeface="DejaVu Sans"/>
                <a:cs typeface="DejaVu Sans"/>
              </a:rPr>
              <a:t>and </a:t>
            </a:r>
            <a:r>
              <a:rPr sz="3200" spc="-465" dirty="0">
                <a:latin typeface="DejaVu Sans"/>
                <a:cs typeface="DejaVu Sans"/>
              </a:rPr>
              <a:t>FLT3  </a:t>
            </a:r>
            <a:r>
              <a:rPr sz="3200" spc="-345" dirty="0">
                <a:latin typeface="DejaVu Sans"/>
                <a:cs typeface="DejaVu Sans"/>
              </a:rPr>
              <a:t>overexpression, </a:t>
            </a:r>
            <a:r>
              <a:rPr sz="3200" spc="-425" dirty="0">
                <a:latin typeface="DejaVu Sans"/>
                <a:cs typeface="DejaVu Sans"/>
              </a:rPr>
              <a:t>among</a:t>
            </a:r>
            <a:r>
              <a:rPr sz="3200" spc="-245" dirty="0">
                <a:latin typeface="DejaVu Sans"/>
                <a:cs typeface="DejaVu Sans"/>
              </a:rPr>
              <a:t> </a:t>
            </a:r>
            <a:r>
              <a:rPr sz="3200" spc="-315" dirty="0">
                <a:latin typeface="DejaVu Sans"/>
                <a:cs typeface="DejaVu Sans"/>
              </a:rPr>
              <a:t>others</a:t>
            </a:r>
            <a:endParaRPr sz="3200">
              <a:latin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7661" y="543559"/>
            <a:ext cx="53784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95" dirty="0"/>
              <a:t>Pegylated</a:t>
            </a:r>
            <a:r>
              <a:rPr sz="4400" spc="-500" dirty="0"/>
              <a:t> </a:t>
            </a:r>
            <a:r>
              <a:rPr sz="4400" spc="-509" dirty="0"/>
              <a:t>Asparaginase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59740" y="1959990"/>
            <a:ext cx="3251835" cy="2571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2735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75" dirty="0">
                <a:latin typeface="DejaVu Sans"/>
                <a:cs typeface="DejaVu Sans"/>
              </a:rPr>
              <a:t>Pegylated </a:t>
            </a:r>
            <a:r>
              <a:rPr sz="2400" i="1" spc="-200" dirty="0">
                <a:latin typeface="Trebuchet MS"/>
                <a:cs typeface="Trebuchet MS"/>
              </a:rPr>
              <a:t>E.</a:t>
            </a:r>
            <a:r>
              <a:rPr sz="2400" i="1" spc="-150" dirty="0">
                <a:latin typeface="Trebuchet MS"/>
                <a:cs typeface="Trebuchet MS"/>
              </a:rPr>
              <a:t> </a:t>
            </a:r>
            <a:r>
              <a:rPr sz="2400" i="1" spc="-155" dirty="0">
                <a:latin typeface="Trebuchet MS"/>
                <a:cs typeface="Trebuchet MS"/>
              </a:rPr>
              <a:t>coli</a:t>
            </a:r>
            <a:endParaRPr sz="2400">
              <a:latin typeface="Trebuchet MS"/>
              <a:cs typeface="Trebuchet MS"/>
            </a:endParaRPr>
          </a:p>
          <a:p>
            <a:pPr marL="355600">
              <a:lnSpc>
                <a:spcPts val="2735"/>
              </a:lnSpc>
            </a:pPr>
            <a:r>
              <a:rPr sz="2400" spc="-280" dirty="0">
                <a:latin typeface="DejaVu Sans"/>
                <a:cs typeface="DejaVu Sans"/>
              </a:rPr>
              <a:t>L-asparaginase</a:t>
            </a:r>
            <a:endParaRPr sz="24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315" dirty="0">
                <a:latin typeface="DejaVu Sans"/>
                <a:cs typeface="DejaVu Sans"/>
              </a:rPr>
              <a:t>Less</a:t>
            </a:r>
            <a:r>
              <a:rPr sz="2400" spc="-235" dirty="0">
                <a:latin typeface="DejaVu Sans"/>
                <a:cs typeface="DejaVu Sans"/>
              </a:rPr>
              <a:t> </a:t>
            </a:r>
            <a:r>
              <a:rPr sz="2400" spc="-280" dirty="0">
                <a:latin typeface="DejaVu Sans"/>
                <a:cs typeface="DejaVu Sans"/>
              </a:rPr>
              <a:t>immunogenic</a:t>
            </a:r>
            <a:endParaRPr sz="24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300" dirty="0">
                <a:latin typeface="DejaVu Sans"/>
                <a:cs typeface="DejaVu Sans"/>
              </a:rPr>
              <a:t>Long</a:t>
            </a:r>
            <a:r>
              <a:rPr sz="2400" spc="-225" dirty="0">
                <a:latin typeface="DejaVu Sans"/>
                <a:cs typeface="DejaVu Sans"/>
              </a:rPr>
              <a:t> </a:t>
            </a:r>
            <a:r>
              <a:rPr sz="2400" spc="-185" dirty="0">
                <a:latin typeface="DejaVu Sans"/>
                <a:cs typeface="DejaVu Sans"/>
              </a:rPr>
              <a:t>half-life</a:t>
            </a:r>
            <a:endParaRPr sz="24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320"/>
              </a:spcBef>
              <a:buFont typeface="Arial"/>
              <a:buChar char="–"/>
              <a:tabLst>
                <a:tab pos="652780" algn="l"/>
                <a:tab pos="653415" algn="l"/>
              </a:tabLst>
            </a:pPr>
            <a:r>
              <a:rPr sz="2200" spc="-290" dirty="0">
                <a:latin typeface="DejaVu Sans"/>
                <a:cs typeface="DejaVu Sans"/>
              </a:rPr>
              <a:t>Less </a:t>
            </a:r>
            <a:r>
              <a:rPr sz="2200" spc="-210" dirty="0">
                <a:latin typeface="DejaVu Sans"/>
                <a:cs typeface="DejaVu Sans"/>
              </a:rPr>
              <a:t>frequent</a:t>
            </a:r>
            <a:r>
              <a:rPr sz="2200" spc="-120" dirty="0">
                <a:latin typeface="DejaVu Sans"/>
                <a:cs typeface="DejaVu Sans"/>
              </a:rPr>
              <a:t> </a:t>
            </a:r>
            <a:r>
              <a:rPr sz="2200" spc="-240" dirty="0">
                <a:latin typeface="DejaVu Sans"/>
                <a:cs typeface="DejaVu Sans"/>
              </a:rPr>
              <a:t>dosing</a:t>
            </a:r>
            <a:endParaRPr sz="2200">
              <a:latin typeface="DejaVu Sans"/>
              <a:cs typeface="DejaVu Sans"/>
            </a:endParaRPr>
          </a:p>
          <a:p>
            <a:pPr marL="652780" marR="5080" lvl="1" indent="-285115">
              <a:lnSpc>
                <a:spcPts val="2380"/>
              </a:lnSpc>
              <a:spcBef>
                <a:spcPts val="560"/>
              </a:spcBef>
              <a:buFont typeface="Arial"/>
              <a:buChar char="–"/>
              <a:tabLst>
                <a:tab pos="652780" algn="l"/>
                <a:tab pos="653415" algn="l"/>
              </a:tabLst>
            </a:pPr>
            <a:r>
              <a:rPr sz="2200" spc="-225" dirty="0">
                <a:latin typeface="DejaVu Sans"/>
                <a:cs typeface="DejaVu Sans"/>
              </a:rPr>
              <a:t>Continuous</a:t>
            </a:r>
            <a:r>
              <a:rPr sz="2200" spc="-275" dirty="0">
                <a:latin typeface="DejaVu Sans"/>
                <a:cs typeface="DejaVu Sans"/>
              </a:rPr>
              <a:t> </a:t>
            </a:r>
            <a:r>
              <a:rPr sz="2200" spc="-260" dirty="0">
                <a:latin typeface="DejaVu Sans"/>
                <a:cs typeface="DejaVu Sans"/>
              </a:rPr>
              <a:t>asparagine  </a:t>
            </a:r>
            <a:r>
              <a:rPr sz="2200" spc="-204" dirty="0">
                <a:latin typeface="DejaVu Sans"/>
                <a:cs typeface="DejaVu Sans"/>
              </a:rPr>
              <a:t>depletion</a:t>
            </a:r>
            <a:endParaRPr sz="2200">
              <a:latin typeface="DejaVu Sans"/>
              <a:cs typeface="DejaVu San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85" dirty="0"/>
              <a:t>In</a:t>
            </a:r>
            <a:r>
              <a:rPr spc="-229" dirty="0"/>
              <a:t> </a:t>
            </a:r>
            <a:r>
              <a:rPr spc="-225" dirty="0"/>
              <a:t>children</a:t>
            </a:r>
          </a:p>
          <a:p>
            <a:pPr marL="652780" marR="688975" lvl="1" indent="-285115">
              <a:lnSpc>
                <a:spcPts val="2380"/>
              </a:lnSpc>
              <a:spcBef>
                <a:spcPts val="615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2200" spc="-160" dirty="0">
                <a:latin typeface="DejaVu Sans"/>
                <a:cs typeface="DejaVu Sans"/>
              </a:rPr>
              <a:t>More </a:t>
            </a:r>
            <a:r>
              <a:rPr sz="2200" spc="-215" dirty="0">
                <a:latin typeface="DejaVu Sans"/>
                <a:cs typeface="DejaVu Sans"/>
              </a:rPr>
              <a:t>rapid </a:t>
            </a:r>
            <a:r>
              <a:rPr sz="2200" spc="-210" dirty="0">
                <a:latin typeface="DejaVu Sans"/>
                <a:cs typeface="DejaVu Sans"/>
              </a:rPr>
              <a:t>reduction</a:t>
            </a:r>
            <a:r>
              <a:rPr sz="2200" spc="-310" dirty="0">
                <a:latin typeface="DejaVu Sans"/>
                <a:cs typeface="DejaVu Sans"/>
              </a:rPr>
              <a:t> </a:t>
            </a:r>
            <a:r>
              <a:rPr sz="2200" spc="-175" dirty="0">
                <a:latin typeface="DejaVu Sans"/>
                <a:cs typeface="DejaVu Sans"/>
              </a:rPr>
              <a:t>in  </a:t>
            </a:r>
            <a:r>
              <a:rPr sz="2200" spc="-240" dirty="0">
                <a:latin typeface="DejaVu Sans"/>
                <a:cs typeface="DejaVu Sans"/>
              </a:rPr>
              <a:t>marrow </a:t>
            </a:r>
            <a:r>
              <a:rPr sz="2200" spc="-229" dirty="0">
                <a:latin typeface="DejaVu Sans"/>
                <a:cs typeface="DejaVu Sans"/>
              </a:rPr>
              <a:t>blasts during  </a:t>
            </a:r>
            <a:r>
              <a:rPr sz="2200" spc="-200" dirty="0">
                <a:latin typeface="DejaVu Sans"/>
                <a:cs typeface="DejaVu Sans"/>
              </a:rPr>
              <a:t>induction</a:t>
            </a:r>
            <a:endParaRPr sz="2200">
              <a:latin typeface="DejaVu Sans"/>
              <a:cs typeface="DejaVu Sans"/>
            </a:endParaRPr>
          </a:p>
          <a:p>
            <a:pPr marL="652780" marR="804545" lvl="1" indent="-285115">
              <a:lnSpc>
                <a:spcPts val="2380"/>
              </a:lnSpc>
              <a:spcBef>
                <a:spcPts val="515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2200" spc="-235" dirty="0">
                <a:latin typeface="DejaVu Sans"/>
                <a:cs typeface="DejaVu Sans"/>
              </a:rPr>
              <a:t>Lower </a:t>
            </a:r>
            <a:r>
              <a:rPr sz="2200" spc="-229" dirty="0">
                <a:latin typeface="DejaVu Sans"/>
                <a:cs typeface="DejaVu Sans"/>
              </a:rPr>
              <a:t>incidence </a:t>
            </a:r>
            <a:r>
              <a:rPr sz="2200" spc="-145" dirty="0">
                <a:latin typeface="DejaVu Sans"/>
                <a:cs typeface="DejaVu Sans"/>
              </a:rPr>
              <a:t>of  </a:t>
            </a:r>
            <a:r>
              <a:rPr sz="2200" spc="-220" dirty="0">
                <a:latin typeface="DejaVu Sans"/>
                <a:cs typeface="DejaVu Sans"/>
              </a:rPr>
              <a:t>neutralizing</a:t>
            </a:r>
            <a:r>
              <a:rPr sz="2200" spc="-229" dirty="0">
                <a:latin typeface="DejaVu Sans"/>
                <a:cs typeface="DejaVu Sans"/>
              </a:rPr>
              <a:t> </a:t>
            </a:r>
            <a:r>
              <a:rPr sz="2200" spc="-215" dirty="0">
                <a:latin typeface="DejaVu Sans"/>
                <a:cs typeface="DejaVu Sans"/>
              </a:rPr>
              <a:t>antibodies</a:t>
            </a:r>
            <a:endParaRPr sz="2200">
              <a:latin typeface="DejaVu Sans"/>
              <a:cs typeface="DejaVu Sans"/>
            </a:endParaRPr>
          </a:p>
          <a:p>
            <a:pPr marL="652780" marR="5080" lvl="1" indent="-285115">
              <a:lnSpc>
                <a:spcPts val="2380"/>
              </a:lnSpc>
              <a:spcBef>
                <a:spcPts val="520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2200" spc="-225" dirty="0">
                <a:latin typeface="DejaVu Sans"/>
                <a:cs typeface="DejaVu Sans"/>
              </a:rPr>
              <a:t>Similar </a:t>
            </a:r>
            <a:r>
              <a:rPr sz="2200" spc="-250" dirty="0">
                <a:latin typeface="DejaVu Sans"/>
                <a:cs typeface="DejaVu Sans"/>
              </a:rPr>
              <a:t>safety </a:t>
            </a:r>
            <a:r>
              <a:rPr sz="2200" spc="-175" dirty="0">
                <a:latin typeface="DejaVu Sans"/>
                <a:cs typeface="DejaVu Sans"/>
              </a:rPr>
              <a:t>profile </a:t>
            </a:r>
            <a:r>
              <a:rPr sz="2200" spc="-295" dirty="0">
                <a:latin typeface="DejaVu Sans"/>
                <a:cs typeface="DejaVu Sans"/>
              </a:rPr>
              <a:t>as </a:t>
            </a:r>
            <a:r>
              <a:rPr sz="2200" spc="-235" dirty="0">
                <a:latin typeface="DejaVu Sans"/>
                <a:cs typeface="DejaVu Sans"/>
              </a:rPr>
              <a:t>native  </a:t>
            </a:r>
            <a:r>
              <a:rPr sz="2200" spc="-220" dirty="0">
                <a:latin typeface="DejaVu Sans"/>
                <a:cs typeface="DejaVu Sans"/>
              </a:rPr>
              <a:t>form</a:t>
            </a:r>
            <a:endParaRPr sz="2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1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85" dirty="0"/>
              <a:t>In</a:t>
            </a:r>
            <a:r>
              <a:rPr spc="-235" dirty="0"/>
              <a:t> adults</a:t>
            </a:r>
          </a:p>
          <a:p>
            <a:pPr marL="652780" marR="58419" lvl="1" indent="-285115">
              <a:lnSpc>
                <a:spcPts val="2380"/>
              </a:lnSpc>
              <a:spcBef>
                <a:spcPts val="620"/>
              </a:spcBef>
              <a:buFont typeface="Arial"/>
              <a:buChar char="–"/>
              <a:tabLst>
                <a:tab pos="652145" algn="l"/>
                <a:tab pos="652780" algn="l"/>
              </a:tabLst>
            </a:pPr>
            <a:r>
              <a:rPr sz="2200" spc="-225" dirty="0">
                <a:latin typeface="DejaVu Sans"/>
                <a:cs typeface="DejaVu Sans"/>
              </a:rPr>
              <a:t>Similar </a:t>
            </a:r>
            <a:r>
              <a:rPr sz="2200" spc="-215" dirty="0">
                <a:latin typeface="DejaVu Sans"/>
                <a:cs typeface="DejaVu Sans"/>
              </a:rPr>
              <a:t>toxicity </a:t>
            </a:r>
            <a:r>
              <a:rPr sz="2200" spc="-175" dirty="0">
                <a:latin typeface="DejaVu Sans"/>
                <a:cs typeface="DejaVu Sans"/>
              </a:rPr>
              <a:t>to </a:t>
            </a:r>
            <a:r>
              <a:rPr sz="2200" spc="-235" dirty="0">
                <a:latin typeface="DejaVu Sans"/>
                <a:cs typeface="DejaVu Sans"/>
              </a:rPr>
              <a:t>native </a:t>
            </a:r>
            <a:r>
              <a:rPr sz="2200" spc="-215" dirty="0">
                <a:latin typeface="DejaVu Sans"/>
                <a:cs typeface="DejaVu Sans"/>
              </a:rPr>
              <a:t>form  </a:t>
            </a:r>
            <a:r>
              <a:rPr sz="2200" spc="-195" dirty="0">
                <a:latin typeface="DejaVu Sans"/>
                <a:cs typeface="DejaVu Sans"/>
              </a:rPr>
              <a:t>after </a:t>
            </a:r>
            <a:r>
              <a:rPr sz="2200" spc="-235" dirty="0">
                <a:latin typeface="DejaVu Sans"/>
                <a:cs typeface="DejaVu Sans"/>
              </a:rPr>
              <a:t>single </a:t>
            </a:r>
            <a:r>
              <a:rPr sz="2200" spc="-260" dirty="0">
                <a:latin typeface="DejaVu Sans"/>
                <a:cs typeface="DejaVu Sans"/>
              </a:rPr>
              <a:t>and </a:t>
            </a:r>
            <a:r>
              <a:rPr sz="2200" spc="-204" dirty="0">
                <a:latin typeface="DejaVu Sans"/>
                <a:cs typeface="DejaVu Sans"/>
              </a:rPr>
              <a:t>multiple  </a:t>
            </a:r>
            <a:r>
              <a:rPr sz="2200" spc="-254" dirty="0">
                <a:latin typeface="DejaVu Sans"/>
                <a:cs typeface="DejaVu Sans"/>
              </a:rPr>
              <a:t>doses</a:t>
            </a:r>
            <a:endParaRPr sz="2200">
              <a:latin typeface="DejaVu Sans"/>
              <a:cs typeface="DejaVu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289" y="6387795"/>
            <a:ext cx="755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7173" y="461899"/>
            <a:ext cx="409447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40" dirty="0"/>
              <a:t>Clofarabine </a:t>
            </a:r>
            <a:r>
              <a:rPr sz="4400" spc="-345" dirty="0"/>
              <a:t>in</a:t>
            </a:r>
            <a:r>
              <a:rPr sz="4400" spc="-425" dirty="0"/>
              <a:t> </a:t>
            </a:r>
            <a:r>
              <a:rPr sz="4400" spc="-555" dirty="0"/>
              <a:t>ALL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8739" y="1236087"/>
            <a:ext cx="8237855" cy="485457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65" dirty="0">
                <a:latin typeface="DejaVu Sans"/>
                <a:cs typeface="DejaVu Sans"/>
              </a:rPr>
              <a:t>Approved </a:t>
            </a:r>
            <a:r>
              <a:rPr sz="2400" spc="-190" dirty="0">
                <a:latin typeface="DejaVu Sans"/>
                <a:cs typeface="DejaVu Sans"/>
              </a:rPr>
              <a:t>in </a:t>
            </a:r>
            <a:r>
              <a:rPr sz="2400" spc="-260" dirty="0">
                <a:latin typeface="DejaVu Sans"/>
                <a:cs typeface="DejaVu Sans"/>
              </a:rPr>
              <a:t>relapsed </a:t>
            </a:r>
            <a:r>
              <a:rPr sz="2400" spc="-180" dirty="0">
                <a:latin typeface="DejaVu Sans"/>
                <a:cs typeface="DejaVu Sans"/>
              </a:rPr>
              <a:t>or </a:t>
            </a:r>
            <a:r>
              <a:rPr sz="2400" spc="-229" dirty="0">
                <a:latin typeface="DejaVu Sans"/>
                <a:cs typeface="DejaVu Sans"/>
              </a:rPr>
              <a:t>refractory </a:t>
            </a:r>
            <a:r>
              <a:rPr sz="2400" spc="-220" dirty="0">
                <a:latin typeface="DejaVu Sans"/>
                <a:cs typeface="DejaVu Sans"/>
              </a:rPr>
              <a:t>Pediatric</a:t>
            </a:r>
            <a:r>
              <a:rPr sz="2400" spc="-235" dirty="0">
                <a:latin typeface="DejaVu Sans"/>
                <a:cs typeface="DejaVu Sans"/>
              </a:rPr>
              <a:t> </a:t>
            </a:r>
            <a:r>
              <a:rPr sz="2400" spc="-305" dirty="0">
                <a:latin typeface="DejaVu Sans"/>
                <a:cs typeface="DejaVu Sans"/>
              </a:rPr>
              <a:t>ALL</a:t>
            </a:r>
            <a:endParaRPr sz="24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40" dirty="0">
                <a:latin typeface="DejaVu Sans"/>
                <a:cs typeface="DejaVu Sans"/>
              </a:rPr>
              <a:t>Children </a:t>
            </a:r>
            <a:r>
              <a:rPr sz="2400" spc="-229" dirty="0">
                <a:latin typeface="DejaVu Sans"/>
                <a:cs typeface="DejaVu Sans"/>
              </a:rPr>
              <a:t>(N </a:t>
            </a:r>
            <a:r>
              <a:rPr sz="2400" spc="-815" dirty="0">
                <a:latin typeface="DejaVu Sans"/>
                <a:cs typeface="DejaVu Sans"/>
              </a:rPr>
              <a:t>=</a:t>
            </a:r>
            <a:r>
              <a:rPr sz="2400" spc="-225" dirty="0">
                <a:latin typeface="DejaVu Sans"/>
                <a:cs typeface="DejaVu Sans"/>
              </a:rPr>
              <a:t> </a:t>
            </a:r>
            <a:r>
              <a:rPr sz="2400" spc="-215" dirty="0">
                <a:latin typeface="DejaVu Sans"/>
                <a:cs typeface="DejaVu Sans"/>
              </a:rPr>
              <a:t>61)</a:t>
            </a:r>
            <a:r>
              <a:rPr sz="2400" spc="-322" baseline="24305" dirty="0">
                <a:latin typeface="DejaVu Sans"/>
                <a:cs typeface="DejaVu Sans"/>
              </a:rPr>
              <a:t>[1]</a:t>
            </a:r>
            <a:r>
              <a:rPr sz="2400" spc="-215" dirty="0">
                <a:latin typeface="DejaVu Sans"/>
                <a:cs typeface="DejaVu Sans"/>
              </a:rPr>
              <a:t>; </a:t>
            </a:r>
            <a:r>
              <a:rPr sz="2400" spc="-280" dirty="0">
                <a:latin typeface="DejaVu Sans"/>
                <a:cs typeface="DejaVu Sans"/>
              </a:rPr>
              <a:t>median </a:t>
            </a:r>
            <a:r>
              <a:rPr sz="2400" spc="-160" dirty="0">
                <a:latin typeface="DejaVu Sans"/>
                <a:cs typeface="DejaVu Sans"/>
              </a:rPr>
              <a:t>of </a:t>
            </a:r>
            <a:r>
              <a:rPr sz="2400" spc="-310" dirty="0">
                <a:latin typeface="DejaVu Sans"/>
                <a:cs typeface="DejaVu Sans"/>
              </a:rPr>
              <a:t>3 </a:t>
            </a:r>
            <a:r>
              <a:rPr sz="2400" spc="-180" dirty="0">
                <a:latin typeface="DejaVu Sans"/>
                <a:cs typeface="DejaVu Sans"/>
              </a:rPr>
              <a:t>prior </a:t>
            </a:r>
            <a:r>
              <a:rPr sz="2400" spc="-285" dirty="0">
                <a:latin typeface="DejaVu Sans"/>
                <a:cs typeface="DejaVu Sans"/>
              </a:rPr>
              <a:t>regimens</a:t>
            </a:r>
            <a:endParaRPr sz="24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652780" algn="l"/>
              </a:tabLst>
            </a:pPr>
            <a:r>
              <a:rPr sz="2400" spc="-315" dirty="0">
                <a:latin typeface="DejaVu Sans"/>
                <a:cs typeface="DejaVu Sans"/>
              </a:rPr>
              <a:t>52 </a:t>
            </a:r>
            <a:r>
              <a:rPr sz="2400" spc="-254" dirty="0">
                <a:latin typeface="DejaVu Sans"/>
                <a:cs typeface="DejaVu Sans"/>
              </a:rPr>
              <a:t>mg/m</a:t>
            </a:r>
            <a:r>
              <a:rPr sz="2400" spc="-382" baseline="24305" dirty="0">
                <a:latin typeface="DejaVu Sans"/>
                <a:cs typeface="DejaVu Sans"/>
              </a:rPr>
              <a:t>2 </a:t>
            </a:r>
            <a:r>
              <a:rPr sz="2400" spc="-235" dirty="0">
                <a:latin typeface="DejaVu Sans"/>
                <a:cs typeface="DejaVu Sans"/>
              </a:rPr>
              <a:t>on </a:t>
            </a:r>
            <a:r>
              <a:rPr sz="2400" spc="-355" dirty="0">
                <a:latin typeface="DejaVu Sans"/>
                <a:cs typeface="DejaVu Sans"/>
              </a:rPr>
              <a:t>Days</a:t>
            </a:r>
            <a:r>
              <a:rPr sz="2400" spc="-130" dirty="0">
                <a:latin typeface="DejaVu Sans"/>
                <a:cs typeface="DejaVu Sans"/>
              </a:rPr>
              <a:t> </a:t>
            </a:r>
            <a:r>
              <a:rPr sz="2400" spc="-254" dirty="0">
                <a:latin typeface="DejaVu Sans"/>
                <a:cs typeface="DejaVu Sans"/>
              </a:rPr>
              <a:t>1-5</a:t>
            </a:r>
            <a:endParaRPr sz="2400">
              <a:latin typeface="DejaVu Sans"/>
              <a:cs typeface="DejaVu Sans"/>
            </a:endParaRPr>
          </a:p>
          <a:p>
            <a:pPr marL="1155700" lvl="2" indent="-228600">
              <a:lnSpc>
                <a:spcPct val="100000"/>
              </a:lnSpc>
              <a:spcBef>
                <a:spcPts val="470"/>
              </a:spcBef>
              <a:buClr>
                <a:srgbClr val="9BBA58"/>
              </a:buClr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800" spc="-290" dirty="0">
                <a:latin typeface="DejaVu Sans"/>
                <a:cs typeface="DejaVu Sans"/>
              </a:rPr>
              <a:t>CR </a:t>
            </a:r>
            <a:r>
              <a:rPr sz="1800" spc="-615" dirty="0">
                <a:latin typeface="DejaVu Sans"/>
                <a:cs typeface="DejaVu Sans"/>
              </a:rPr>
              <a:t>+</a:t>
            </a:r>
            <a:r>
              <a:rPr sz="1800" spc="-160" dirty="0">
                <a:latin typeface="DejaVu Sans"/>
                <a:cs typeface="DejaVu Sans"/>
              </a:rPr>
              <a:t> </a:t>
            </a:r>
            <a:r>
              <a:rPr sz="1800" spc="-260" dirty="0">
                <a:latin typeface="DejaVu Sans"/>
                <a:cs typeface="DejaVu Sans"/>
              </a:rPr>
              <a:t>CRp </a:t>
            </a:r>
            <a:r>
              <a:rPr sz="1800" spc="-145" dirty="0">
                <a:latin typeface="DejaVu Sans"/>
                <a:cs typeface="DejaVu Sans"/>
              </a:rPr>
              <a:t>in </a:t>
            </a:r>
            <a:r>
              <a:rPr sz="1800" spc="-235" dirty="0">
                <a:latin typeface="DejaVu Sans"/>
                <a:cs typeface="DejaVu Sans"/>
              </a:rPr>
              <a:t>12 </a:t>
            </a:r>
            <a:r>
              <a:rPr sz="1800" spc="-180" dirty="0">
                <a:latin typeface="DejaVu Sans"/>
                <a:cs typeface="DejaVu Sans"/>
              </a:rPr>
              <a:t>patients </a:t>
            </a:r>
            <a:r>
              <a:rPr sz="1800" spc="-155" dirty="0">
                <a:latin typeface="DejaVu Sans"/>
                <a:cs typeface="DejaVu Sans"/>
              </a:rPr>
              <a:t>(</a:t>
            </a:r>
            <a:r>
              <a:rPr sz="1800" b="1" spc="-155" dirty="0">
                <a:latin typeface="Arial"/>
                <a:cs typeface="Arial"/>
              </a:rPr>
              <a:t>20%</a:t>
            </a:r>
            <a:r>
              <a:rPr sz="1800" spc="-155" dirty="0">
                <a:latin typeface="DejaVu Sans"/>
                <a:cs typeface="DejaVu Sans"/>
              </a:rPr>
              <a:t>); </a:t>
            </a:r>
            <a:r>
              <a:rPr sz="1800" spc="-220" dirty="0">
                <a:latin typeface="DejaVu Sans"/>
                <a:cs typeface="DejaVu Sans"/>
              </a:rPr>
              <a:t>PR </a:t>
            </a:r>
            <a:r>
              <a:rPr sz="1800" spc="-145" dirty="0">
                <a:latin typeface="DejaVu Sans"/>
                <a:cs typeface="DejaVu Sans"/>
              </a:rPr>
              <a:t>in </a:t>
            </a:r>
            <a:r>
              <a:rPr sz="1800" spc="-235" dirty="0">
                <a:latin typeface="DejaVu Sans"/>
                <a:cs typeface="DejaVu Sans"/>
              </a:rPr>
              <a:t>6 </a:t>
            </a:r>
            <a:r>
              <a:rPr sz="1800" spc="-180" dirty="0">
                <a:latin typeface="DejaVu Sans"/>
                <a:cs typeface="DejaVu Sans"/>
              </a:rPr>
              <a:t>patients</a:t>
            </a:r>
            <a:r>
              <a:rPr sz="1800" spc="-315" dirty="0">
                <a:latin typeface="DejaVu Sans"/>
                <a:cs typeface="DejaVu Sans"/>
              </a:rPr>
              <a:t> </a:t>
            </a:r>
            <a:r>
              <a:rPr sz="1800" spc="-250" dirty="0">
                <a:latin typeface="DejaVu Sans"/>
                <a:cs typeface="DejaVu Sans"/>
              </a:rPr>
              <a:t>(10%)</a:t>
            </a:r>
            <a:endParaRPr sz="1800">
              <a:latin typeface="DejaVu Sans"/>
              <a:cs typeface="DejaVu Sans"/>
            </a:endParaRPr>
          </a:p>
          <a:p>
            <a:pPr marL="1155700" lvl="2" indent="-228600">
              <a:lnSpc>
                <a:spcPct val="100000"/>
              </a:lnSpc>
              <a:spcBef>
                <a:spcPts val="430"/>
              </a:spcBef>
              <a:buClr>
                <a:srgbClr val="9BBA58"/>
              </a:buClr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800" spc="-160" dirty="0">
                <a:latin typeface="DejaVu Sans"/>
                <a:cs typeface="DejaVu Sans"/>
              </a:rPr>
              <a:t>Median </a:t>
            </a:r>
            <a:r>
              <a:rPr sz="1800" spc="-190" dirty="0">
                <a:latin typeface="DejaVu Sans"/>
                <a:cs typeface="DejaVu Sans"/>
              </a:rPr>
              <a:t>survival:13</a:t>
            </a:r>
            <a:r>
              <a:rPr sz="1800" spc="-155" dirty="0">
                <a:latin typeface="DejaVu Sans"/>
                <a:cs typeface="DejaVu Sans"/>
              </a:rPr>
              <a:t> </a:t>
            </a:r>
            <a:r>
              <a:rPr sz="1800" spc="-220" dirty="0">
                <a:latin typeface="DejaVu Sans"/>
                <a:cs typeface="DejaVu Sans"/>
              </a:rPr>
              <a:t>weeks</a:t>
            </a:r>
            <a:endParaRPr sz="1800">
              <a:latin typeface="DejaVu Sans"/>
              <a:cs typeface="DejaVu Sans"/>
            </a:endParaRPr>
          </a:p>
          <a:p>
            <a:pPr marL="1155700" lvl="2" indent="-228600">
              <a:lnSpc>
                <a:spcPct val="100000"/>
              </a:lnSpc>
              <a:spcBef>
                <a:spcPts val="434"/>
              </a:spcBef>
              <a:buClr>
                <a:srgbClr val="9BBA58"/>
              </a:buClr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800" spc="-235" dirty="0">
                <a:latin typeface="DejaVu Sans"/>
                <a:cs typeface="DejaVu Sans"/>
              </a:rPr>
              <a:t>9 </a:t>
            </a:r>
            <a:r>
              <a:rPr sz="1800" spc="-195" dirty="0">
                <a:latin typeface="DejaVu Sans"/>
                <a:cs typeface="DejaVu Sans"/>
              </a:rPr>
              <a:t>responders </a:t>
            </a:r>
            <a:r>
              <a:rPr sz="1800" spc="-200" dirty="0">
                <a:latin typeface="DejaVu Sans"/>
                <a:cs typeface="DejaVu Sans"/>
              </a:rPr>
              <a:t>proceeded </a:t>
            </a:r>
            <a:r>
              <a:rPr sz="1800" spc="-135" dirty="0">
                <a:latin typeface="DejaVu Sans"/>
                <a:cs typeface="DejaVu Sans"/>
              </a:rPr>
              <a:t>to</a:t>
            </a:r>
            <a:r>
              <a:rPr sz="1800" spc="-15" dirty="0">
                <a:latin typeface="DejaVu Sans"/>
                <a:cs typeface="DejaVu Sans"/>
              </a:rPr>
              <a:t> </a:t>
            </a:r>
            <a:r>
              <a:rPr sz="1800" spc="-280" dirty="0">
                <a:latin typeface="DejaVu Sans"/>
                <a:cs typeface="DejaVu Sans"/>
              </a:rPr>
              <a:t>SCT</a:t>
            </a:r>
            <a:endParaRPr sz="1800">
              <a:latin typeface="DejaVu Sans"/>
              <a:cs typeface="DejaVu Sans"/>
            </a:endParaRPr>
          </a:p>
          <a:p>
            <a:pPr lvl="2">
              <a:lnSpc>
                <a:spcPct val="100000"/>
              </a:lnSpc>
              <a:spcBef>
                <a:spcPts val="25"/>
              </a:spcBef>
              <a:buClr>
                <a:srgbClr val="9BBA58"/>
              </a:buClr>
              <a:buFont typeface="Arial"/>
              <a:buChar char="•"/>
            </a:pPr>
            <a:endParaRPr sz="27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25" dirty="0">
                <a:latin typeface="DejaVu Sans"/>
                <a:cs typeface="DejaVu Sans"/>
              </a:rPr>
              <a:t>Adults </a:t>
            </a:r>
            <a:r>
              <a:rPr sz="2400" spc="-229" dirty="0">
                <a:latin typeface="DejaVu Sans"/>
                <a:cs typeface="DejaVu Sans"/>
              </a:rPr>
              <a:t>(N</a:t>
            </a:r>
            <a:r>
              <a:rPr sz="2400" spc="-240" dirty="0">
                <a:latin typeface="DejaVu Sans"/>
                <a:cs typeface="DejaVu Sans"/>
              </a:rPr>
              <a:t> </a:t>
            </a:r>
            <a:r>
              <a:rPr sz="2400" spc="-819" dirty="0">
                <a:latin typeface="DejaVu Sans"/>
                <a:cs typeface="DejaVu Sans"/>
              </a:rPr>
              <a:t>=</a:t>
            </a:r>
            <a:r>
              <a:rPr sz="2400" spc="-225" dirty="0">
                <a:latin typeface="DejaVu Sans"/>
                <a:cs typeface="DejaVu Sans"/>
              </a:rPr>
              <a:t> </a:t>
            </a:r>
            <a:r>
              <a:rPr sz="2400" spc="-220" dirty="0">
                <a:latin typeface="DejaVu Sans"/>
                <a:cs typeface="DejaVu Sans"/>
              </a:rPr>
              <a:t>12)</a:t>
            </a:r>
            <a:r>
              <a:rPr sz="2400" spc="-330" baseline="24305" dirty="0">
                <a:latin typeface="DejaVu Sans"/>
                <a:cs typeface="DejaVu Sans"/>
              </a:rPr>
              <a:t>[2]</a:t>
            </a:r>
            <a:endParaRPr sz="2400" baseline="24305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652780" algn="l"/>
              </a:tabLst>
            </a:pPr>
            <a:r>
              <a:rPr sz="2400" spc="-300" dirty="0">
                <a:latin typeface="DejaVu Sans"/>
                <a:cs typeface="DejaVu Sans"/>
              </a:rPr>
              <a:t>Dose </a:t>
            </a:r>
            <a:r>
              <a:rPr sz="2400" spc="-315" dirty="0">
                <a:latin typeface="DejaVu Sans"/>
                <a:cs typeface="DejaVu Sans"/>
              </a:rPr>
              <a:t>40 </a:t>
            </a:r>
            <a:r>
              <a:rPr sz="2400" spc="-254" dirty="0">
                <a:latin typeface="DejaVu Sans"/>
                <a:cs typeface="DejaVu Sans"/>
              </a:rPr>
              <a:t>mg/m</a:t>
            </a:r>
            <a:r>
              <a:rPr sz="2400" spc="-382" baseline="24305" dirty="0">
                <a:latin typeface="DejaVu Sans"/>
                <a:cs typeface="DejaVu Sans"/>
              </a:rPr>
              <a:t>2 </a:t>
            </a:r>
            <a:r>
              <a:rPr sz="2400" spc="-235" dirty="0">
                <a:latin typeface="DejaVu Sans"/>
                <a:cs typeface="DejaVu Sans"/>
              </a:rPr>
              <a:t>on </a:t>
            </a:r>
            <a:r>
              <a:rPr sz="2400" spc="-355" dirty="0">
                <a:latin typeface="DejaVu Sans"/>
                <a:cs typeface="DejaVu Sans"/>
              </a:rPr>
              <a:t>Days</a:t>
            </a:r>
            <a:r>
              <a:rPr sz="2400" spc="-50" dirty="0">
                <a:latin typeface="DejaVu Sans"/>
                <a:cs typeface="DejaVu Sans"/>
              </a:rPr>
              <a:t> </a:t>
            </a:r>
            <a:r>
              <a:rPr sz="2400" spc="-254" dirty="0">
                <a:latin typeface="DejaVu Sans"/>
                <a:cs typeface="DejaVu Sans"/>
              </a:rPr>
              <a:t>1-5</a:t>
            </a:r>
            <a:endParaRPr sz="2400">
              <a:latin typeface="DejaVu Sans"/>
              <a:cs typeface="DejaVu Sans"/>
            </a:endParaRPr>
          </a:p>
          <a:p>
            <a:pPr marL="652780" lvl="1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652780" algn="l"/>
              </a:tabLst>
            </a:pPr>
            <a:r>
              <a:rPr sz="2400" spc="-385" dirty="0">
                <a:latin typeface="DejaVu Sans"/>
                <a:cs typeface="DejaVu Sans"/>
              </a:rPr>
              <a:t>CR </a:t>
            </a:r>
            <a:r>
              <a:rPr sz="2400" spc="-190" dirty="0">
                <a:latin typeface="DejaVu Sans"/>
                <a:cs typeface="DejaVu Sans"/>
              </a:rPr>
              <a:t>in </a:t>
            </a:r>
            <a:r>
              <a:rPr sz="2400" spc="-310" dirty="0">
                <a:latin typeface="DejaVu Sans"/>
                <a:cs typeface="DejaVu Sans"/>
              </a:rPr>
              <a:t>2 </a:t>
            </a:r>
            <a:r>
              <a:rPr sz="2400" spc="-235" dirty="0">
                <a:latin typeface="DejaVu Sans"/>
                <a:cs typeface="DejaVu Sans"/>
              </a:rPr>
              <a:t>patients</a:t>
            </a:r>
            <a:r>
              <a:rPr sz="2400" spc="-415" dirty="0">
                <a:latin typeface="DejaVu Sans"/>
                <a:cs typeface="DejaVu Sans"/>
              </a:rPr>
              <a:t> </a:t>
            </a:r>
            <a:r>
              <a:rPr sz="2400" spc="-215" dirty="0">
                <a:latin typeface="DejaVu Sans"/>
                <a:cs typeface="DejaVu Sans"/>
              </a:rPr>
              <a:t>(</a:t>
            </a:r>
            <a:r>
              <a:rPr sz="2400" b="1" spc="-215" dirty="0">
                <a:latin typeface="Arial"/>
                <a:cs typeface="Arial"/>
              </a:rPr>
              <a:t>17%</a:t>
            </a:r>
            <a:r>
              <a:rPr sz="2400" spc="-215" dirty="0">
                <a:latin typeface="DejaVu Sans"/>
                <a:cs typeface="DejaVu Sans"/>
              </a:rPr>
              <a:t>)</a:t>
            </a:r>
            <a:endParaRPr sz="2400">
              <a:latin typeface="DejaVu Sans"/>
              <a:cs typeface="DejaVu Sans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"/>
              <a:buChar char="–"/>
            </a:pPr>
            <a:endParaRPr sz="3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75" dirty="0">
                <a:latin typeface="DejaVu Sans"/>
                <a:cs typeface="DejaVu Sans"/>
              </a:rPr>
              <a:t>Toxicity </a:t>
            </a:r>
            <a:r>
              <a:rPr sz="2400" spc="-170" dirty="0">
                <a:latin typeface="DejaVu Sans"/>
                <a:cs typeface="DejaVu Sans"/>
              </a:rPr>
              <a:t>: </a:t>
            </a:r>
            <a:r>
              <a:rPr sz="2400" spc="-250" dirty="0">
                <a:latin typeface="DejaVu Sans"/>
                <a:cs typeface="DejaVu Sans"/>
              </a:rPr>
              <a:t>hepatotoxicity, palmarplantar erythrodysesthesia,</a:t>
            </a:r>
            <a:r>
              <a:rPr sz="2400" spc="-130" dirty="0">
                <a:latin typeface="DejaVu Sans"/>
                <a:cs typeface="DejaVu Sans"/>
              </a:rPr>
              <a:t> </a:t>
            </a:r>
            <a:r>
              <a:rPr sz="2400" spc="-204" dirty="0">
                <a:latin typeface="DejaVu Sans"/>
                <a:cs typeface="DejaVu Sans"/>
              </a:rPr>
              <a:t>druf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1640" y="6064707"/>
            <a:ext cx="1301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75" dirty="0">
                <a:latin typeface="DejaVu Sans"/>
                <a:cs typeface="DejaVu Sans"/>
              </a:rPr>
              <a:t>fever,</a:t>
            </a:r>
            <a:r>
              <a:rPr sz="2400" spc="-270" dirty="0">
                <a:latin typeface="DejaVu Sans"/>
                <a:cs typeface="DejaVu Sans"/>
              </a:rPr>
              <a:t> </a:t>
            </a:r>
            <a:r>
              <a:rPr sz="2400" spc="-275" dirty="0">
                <a:latin typeface="DejaVu Sans"/>
                <a:cs typeface="DejaVu Sans"/>
              </a:rPr>
              <a:t>rash</a:t>
            </a:r>
            <a:endParaRPr sz="2400">
              <a:latin typeface="DejaVu Sans"/>
              <a:cs typeface="DejaVu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22194" y="6247282"/>
            <a:ext cx="397129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1. Jeha S, et al. J </a:t>
            </a:r>
            <a:r>
              <a:rPr sz="1400" spc="-5" dirty="0">
                <a:latin typeface="Arial"/>
                <a:cs typeface="Arial"/>
              </a:rPr>
              <a:t>Clin </a:t>
            </a:r>
            <a:r>
              <a:rPr sz="1400" dirty="0">
                <a:latin typeface="Arial"/>
                <a:cs typeface="Arial"/>
              </a:rPr>
              <a:t>Oncol.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2006;24:1917-1923.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2. Kantarjian </a:t>
            </a:r>
            <a:r>
              <a:rPr sz="1400" spc="-5" dirty="0">
                <a:latin typeface="Arial"/>
                <a:cs typeface="Arial"/>
              </a:rPr>
              <a:t>H, </a:t>
            </a:r>
            <a:r>
              <a:rPr sz="1400" dirty="0">
                <a:latin typeface="Arial"/>
                <a:cs typeface="Arial"/>
              </a:rPr>
              <a:t>et </a:t>
            </a:r>
            <a:r>
              <a:rPr sz="1400" spc="-5" dirty="0">
                <a:latin typeface="Arial"/>
                <a:cs typeface="Arial"/>
              </a:rPr>
              <a:t>al. </a:t>
            </a:r>
            <a:r>
              <a:rPr sz="1400" dirty="0">
                <a:latin typeface="Arial"/>
                <a:cs typeface="Arial"/>
              </a:rPr>
              <a:t>Blood.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2003;102:2379-2386.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7133" y="192150"/>
            <a:ext cx="786765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13710" marR="5080" indent="-3001645">
              <a:lnSpc>
                <a:spcPct val="100000"/>
              </a:lnSpc>
              <a:spcBef>
                <a:spcPts val="95"/>
              </a:spcBef>
            </a:pPr>
            <a:r>
              <a:rPr spc="-380" dirty="0"/>
              <a:t>T-Cell </a:t>
            </a:r>
            <a:r>
              <a:rPr spc="-450" dirty="0"/>
              <a:t>ALL: </a:t>
            </a:r>
            <a:r>
              <a:rPr spc="-615" dirty="0"/>
              <a:t>Gamma </a:t>
            </a:r>
            <a:r>
              <a:rPr spc="-480" dirty="0"/>
              <a:t>Secretase </a:t>
            </a:r>
            <a:r>
              <a:rPr spc="-310" dirty="0"/>
              <a:t>Inhibitor  </a:t>
            </a:r>
            <a:r>
              <a:rPr spc="-295" dirty="0"/>
              <a:t>MK</a:t>
            </a:r>
            <a:r>
              <a:rPr spc="-375" dirty="0"/>
              <a:t> </a:t>
            </a:r>
            <a:r>
              <a:rPr spc="-520" dirty="0"/>
              <a:t>0752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7995284" cy="41992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440" dirty="0">
                <a:latin typeface="DejaVu Sans"/>
                <a:cs typeface="DejaVu Sans"/>
              </a:rPr>
              <a:t>NOTCH </a:t>
            </a:r>
            <a:r>
              <a:rPr sz="3200" spc="-415" dirty="0">
                <a:latin typeface="DejaVu Sans"/>
                <a:cs typeface="DejaVu Sans"/>
              </a:rPr>
              <a:t>1 </a:t>
            </a:r>
            <a:r>
              <a:rPr sz="3200" spc="-285" dirty="0">
                <a:latin typeface="DejaVu Sans"/>
                <a:cs typeface="DejaVu Sans"/>
              </a:rPr>
              <a:t>gain-of-function </a:t>
            </a:r>
            <a:r>
              <a:rPr sz="3200" spc="-330" dirty="0">
                <a:latin typeface="DejaVu Sans"/>
                <a:cs typeface="DejaVu Sans"/>
              </a:rPr>
              <a:t>mutations </a:t>
            </a:r>
            <a:r>
              <a:rPr sz="3200" spc="-250" dirty="0">
                <a:latin typeface="DejaVu Sans"/>
                <a:cs typeface="DejaVu Sans"/>
              </a:rPr>
              <a:t>in </a:t>
            </a:r>
            <a:r>
              <a:rPr sz="3200" spc="-530" dirty="0">
                <a:latin typeface="DejaVu Sans"/>
                <a:cs typeface="DejaVu Sans"/>
              </a:rPr>
              <a:t>50% </a:t>
            </a:r>
            <a:r>
              <a:rPr sz="3200" spc="-215" dirty="0">
                <a:latin typeface="DejaVu Sans"/>
                <a:cs typeface="DejaVu Sans"/>
              </a:rPr>
              <a:t>of  </a:t>
            </a:r>
            <a:r>
              <a:rPr sz="3200" spc="-355" dirty="0">
                <a:latin typeface="DejaVu Sans"/>
                <a:cs typeface="DejaVu Sans"/>
              </a:rPr>
              <a:t>T-ALL</a:t>
            </a:r>
            <a:endParaRPr sz="3200">
              <a:latin typeface="DejaVu Sans"/>
              <a:cs typeface="DejaVu Sans"/>
            </a:endParaRPr>
          </a:p>
          <a:p>
            <a:pPr marL="355600" marR="146177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490" dirty="0">
                <a:latin typeface="DejaVu Sans"/>
                <a:cs typeface="DejaVu Sans"/>
              </a:rPr>
              <a:t>Gamma </a:t>
            </a:r>
            <a:r>
              <a:rPr sz="3200" spc="-365" dirty="0">
                <a:latin typeface="DejaVu Sans"/>
                <a:cs typeface="DejaVu Sans"/>
              </a:rPr>
              <a:t>secretase </a:t>
            </a:r>
            <a:r>
              <a:rPr sz="3200" spc="-270" dirty="0">
                <a:latin typeface="DejaVu Sans"/>
                <a:cs typeface="DejaVu Sans"/>
              </a:rPr>
              <a:t>inhibitors </a:t>
            </a:r>
            <a:r>
              <a:rPr sz="3200" spc="-365" dirty="0">
                <a:latin typeface="DejaVu Sans"/>
                <a:cs typeface="DejaVu Sans"/>
              </a:rPr>
              <a:t>abrogate  </a:t>
            </a:r>
            <a:r>
              <a:rPr sz="3200" spc="-315" dirty="0">
                <a:latin typeface="DejaVu Sans"/>
                <a:cs typeface="DejaVu Sans"/>
              </a:rPr>
              <a:t>stimulatory effects </a:t>
            </a:r>
            <a:r>
              <a:rPr sz="3200" spc="-210" dirty="0">
                <a:latin typeface="DejaVu Sans"/>
                <a:cs typeface="DejaVu Sans"/>
              </a:rPr>
              <a:t>of </a:t>
            </a:r>
            <a:r>
              <a:rPr sz="3200" spc="-440" dirty="0">
                <a:latin typeface="DejaVu Sans"/>
                <a:cs typeface="DejaVu Sans"/>
              </a:rPr>
              <a:t>NOTCH</a:t>
            </a:r>
            <a:r>
              <a:rPr sz="3200" spc="-325" dirty="0">
                <a:latin typeface="DejaVu Sans"/>
                <a:cs typeface="DejaVu Sans"/>
              </a:rPr>
              <a:t> </a:t>
            </a:r>
            <a:r>
              <a:rPr sz="3200" spc="-415" dirty="0">
                <a:latin typeface="DejaVu Sans"/>
                <a:cs typeface="DejaVu Sans"/>
              </a:rPr>
              <a:t>1</a:t>
            </a:r>
            <a:endParaRPr sz="3200">
              <a:latin typeface="DejaVu Sans"/>
              <a:cs typeface="DejaVu Sans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70" dirty="0">
                <a:latin typeface="DejaVu Sans"/>
                <a:cs typeface="DejaVu Sans"/>
              </a:rPr>
              <a:t>Phase </a:t>
            </a:r>
            <a:r>
              <a:rPr sz="3200" spc="-140" dirty="0">
                <a:latin typeface="DejaVu Sans"/>
                <a:cs typeface="DejaVu Sans"/>
              </a:rPr>
              <a:t>I</a:t>
            </a:r>
            <a:r>
              <a:rPr sz="3200" spc="-225" dirty="0">
                <a:latin typeface="DejaVu Sans"/>
                <a:cs typeface="DejaVu Sans"/>
              </a:rPr>
              <a:t> trial</a:t>
            </a:r>
            <a:endParaRPr sz="32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69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430" dirty="0">
                <a:latin typeface="DejaVu Sans"/>
                <a:cs typeface="DejaVu Sans"/>
              </a:rPr>
              <a:t>Gamma </a:t>
            </a:r>
            <a:r>
              <a:rPr sz="2800" spc="-325" dirty="0">
                <a:latin typeface="DejaVu Sans"/>
                <a:cs typeface="DejaVu Sans"/>
              </a:rPr>
              <a:t>secretase </a:t>
            </a:r>
            <a:r>
              <a:rPr sz="2800" spc="-220" dirty="0">
                <a:latin typeface="DejaVu Sans"/>
                <a:cs typeface="DejaVu Sans"/>
              </a:rPr>
              <a:t>inhibitor</a:t>
            </a:r>
            <a:r>
              <a:rPr sz="2800" spc="-450" dirty="0">
                <a:latin typeface="DejaVu Sans"/>
                <a:cs typeface="DejaVu Sans"/>
              </a:rPr>
              <a:t> </a:t>
            </a:r>
            <a:r>
              <a:rPr sz="2800" spc="-295" dirty="0">
                <a:latin typeface="DejaVu Sans"/>
                <a:cs typeface="DejaVu Sans"/>
              </a:rPr>
              <a:t>MK-0752</a:t>
            </a:r>
            <a:endParaRPr sz="28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365" dirty="0">
                <a:latin typeface="DejaVu Sans"/>
                <a:cs typeface="DejaVu Sans"/>
              </a:rPr>
              <a:t>4 </a:t>
            </a:r>
            <a:r>
              <a:rPr sz="2800" spc="-270" dirty="0">
                <a:latin typeface="DejaVu Sans"/>
                <a:cs typeface="DejaVu Sans"/>
              </a:rPr>
              <a:t>patients: </a:t>
            </a:r>
            <a:r>
              <a:rPr sz="2800" spc="-390" dirty="0">
                <a:latin typeface="DejaVu Sans"/>
                <a:cs typeface="DejaVu Sans"/>
              </a:rPr>
              <a:t>NOTCH1 </a:t>
            </a:r>
            <a:r>
              <a:rPr sz="2800" spc="-300" dirty="0">
                <a:latin typeface="DejaVu Sans"/>
                <a:cs typeface="DejaVu Sans"/>
              </a:rPr>
              <a:t>activated</a:t>
            </a:r>
            <a:r>
              <a:rPr sz="2800" spc="-484" dirty="0">
                <a:latin typeface="DejaVu Sans"/>
                <a:cs typeface="DejaVu Sans"/>
              </a:rPr>
              <a:t> </a:t>
            </a:r>
            <a:r>
              <a:rPr sz="2800" spc="-295" dirty="0">
                <a:latin typeface="DejaVu Sans"/>
                <a:cs typeface="DejaVu Sans"/>
              </a:rPr>
              <a:t>mutations</a:t>
            </a:r>
            <a:endParaRPr sz="2800">
              <a:latin typeface="DejaVu Sans"/>
              <a:cs typeface="DejaVu Sans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365" dirty="0">
                <a:latin typeface="DejaVu Sans"/>
                <a:cs typeface="DejaVu Sans"/>
              </a:rPr>
              <a:t>1 </a:t>
            </a:r>
            <a:r>
              <a:rPr sz="2800" spc="-260" dirty="0">
                <a:latin typeface="DejaVu Sans"/>
                <a:cs typeface="DejaVu Sans"/>
              </a:rPr>
              <a:t>patient: </a:t>
            </a:r>
            <a:r>
              <a:rPr sz="2800" spc="-330" dirty="0">
                <a:latin typeface="DejaVu Sans"/>
                <a:cs typeface="DejaVu Sans"/>
              </a:rPr>
              <a:t>decrease </a:t>
            </a:r>
            <a:r>
              <a:rPr sz="2800" spc="-225" dirty="0">
                <a:latin typeface="DejaVu Sans"/>
                <a:cs typeface="DejaVu Sans"/>
              </a:rPr>
              <a:t>in </a:t>
            </a:r>
            <a:r>
              <a:rPr sz="2800" spc="-325" dirty="0">
                <a:latin typeface="DejaVu Sans"/>
                <a:cs typeface="DejaVu Sans"/>
              </a:rPr>
              <a:t>size </a:t>
            </a:r>
            <a:r>
              <a:rPr sz="2800" spc="-190" dirty="0">
                <a:latin typeface="DejaVu Sans"/>
                <a:cs typeface="DejaVu Sans"/>
              </a:rPr>
              <a:t>of </a:t>
            </a:r>
            <a:r>
              <a:rPr sz="2800" spc="-295" dirty="0">
                <a:latin typeface="DejaVu Sans"/>
                <a:cs typeface="DejaVu Sans"/>
              </a:rPr>
              <a:t>mediastinal</a:t>
            </a:r>
            <a:r>
              <a:rPr sz="2800" spc="-40" dirty="0">
                <a:latin typeface="DejaVu Sans"/>
                <a:cs typeface="DejaVu Sans"/>
              </a:rPr>
              <a:t> </a:t>
            </a:r>
            <a:r>
              <a:rPr sz="2800" spc="-405" dirty="0">
                <a:latin typeface="DejaVu Sans"/>
                <a:cs typeface="DejaVu Sans"/>
              </a:rPr>
              <a:t>mass</a:t>
            </a:r>
            <a:endParaRPr sz="2800">
              <a:latin typeface="DejaVu Sans"/>
              <a:cs typeface="DejaVu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1289" y="6408521"/>
            <a:ext cx="36880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DeAngelo </a:t>
            </a:r>
            <a:r>
              <a:rPr sz="1400" spc="-5" dirty="0">
                <a:latin typeface="Arial"/>
                <a:cs typeface="Arial"/>
              </a:rPr>
              <a:t>D, </a:t>
            </a:r>
            <a:r>
              <a:rPr sz="1400" dirty="0">
                <a:latin typeface="Arial"/>
                <a:cs typeface="Arial"/>
              </a:rPr>
              <a:t>et al. ASCO </a:t>
            </a:r>
            <a:r>
              <a:rPr sz="1400" spc="-5" dirty="0">
                <a:latin typeface="Arial"/>
                <a:cs typeface="Arial"/>
              </a:rPr>
              <a:t>2006.</a:t>
            </a:r>
            <a:r>
              <a:rPr sz="1400" spc="-3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Abstract </a:t>
            </a:r>
            <a:r>
              <a:rPr sz="1400" spc="-5" dirty="0">
                <a:latin typeface="Arial"/>
                <a:cs typeface="Arial"/>
              </a:rPr>
              <a:t>6585.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5578</Words>
  <Application>Microsoft Office PowerPoint</Application>
  <PresentationFormat>On-screen Show (4:3)</PresentationFormat>
  <Paragraphs>1052</Paragraphs>
  <Slides>115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16" baseType="lpstr">
      <vt:lpstr>Office Theme</vt:lpstr>
      <vt:lpstr>Acute Leukemia</vt:lpstr>
      <vt:lpstr>PowerPoint Presentation</vt:lpstr>
      <vt:lpstr>PowerPoint Presentation</vt:lpstr>
      <vt:lpstr>PowerPoint Presentation</vt:lpstr>
      <vt:lpstr>Leukemia</vt:lpstr>
      <vt:lpstr>Leukemia Tow  or more Mutations within the genome of HSC or multipotential  progenitors/precursors</vt:lpstr>
      <vt:lpstr>Leukemia</vt:lpstr>
      <vt:lpstr>Leukemia</vt:lpstr>
      <vt:lpstr>PowerPoint Presentation</vt:lpstr>
      <vt:lpstr>Leukemia</vt:lpstr>
      <vt:lpstr>Acute Myeloid Leukemia</vt:lpstr>
      <vt:lpstr>Myeloid maturation</vt:lpstr>
      <vt:lpstr>Etiology</vt:lpstr>
      <vt:lpstr>PowerPoint Presentation</vt:lpstr>
      <vt:lpstr>Acute Myeloid Leukemia</vt:lpstr>
      <vt:lpstr>Acute Myeloid Leukemia</vt:lpstr>
      <vt:lpstr>Clinical Presentation</vt:lpstr>
      <vt:lpstr>Physical Findi ngs</vt:lpstr>
      <vt:lpstr>Gum hypertrophy</vt:lpstr>
      <vt:lpstr>Leukemia cutis</vt:lpstr>
      <vt:lpstr>Acute Myeloid Leukemia</vt:lpstr>
      <vt:lpstr>Acute Myeloid Leukemia</vt:lpstr>
      <vt:lpstr>Acute Myeloid Leukemia</vt:lpstr>
      <vt:lpstr>FAB Classification: AML</vt:lpstr>
      <vt:lpstr>M0: Acute myeloblastic leukemia  with minimal differentiation</vt:lpstr>
      <vt:lpstr>PowerPoint Presentation</vt:lpstr>
      <vt:lpstr>M1: Acute myeloblastic leukemia  without maturation</vt:lpstr>
      <vt:lpstr>M2: Acute myeloblastic leukemia  with maturation</vt:lpstr>
      <vt:lpstr>M3: Acute promyelocytic leukemia  (APML)</vt:lpstr>
      <vt:lpstr>PowerPoint Presentation</vt:lpstr>
      <vt:lpstr>M4: Acute myelomonocytic leukemia  (AMML)</vt:lpstr>
      <vt:lpstr>PowerPoint Presentation</vt:lpstr>
      <vt:lpstr>M5: Acute monoblastic leukemia  (AMoL)</vt:lpstr>
      <vt:lpstr>PowerPoint Presentation</vt:lpstr>
      <vt:lpstr>M6: Acute erythroid leukemias</vt:lpstr>
      <vt:lpstr>PowerPoint Presentation</vt:lpstr>
      <vt:lpstr>M7: Acute megakaryoblastic leukemia  (AMkL)</vt:lpstr>
      <vt:lpstr>PowerPoint Presentation</vt:lpstr>
      <vt:lpstr>PowerPoint Presentation</vt:lpstr>
      <vt:lpstr>Acute Myeloid Leukemia</vt:lpstr>
      <vt:lpstr>Acute Myeloid Leukemia WHO Classification of AML</vt:lpstr>
      <vt:lpstr>Acute Myeloid Leukemia</vt:lpstr>
      <vt:lpstr>Acute Myeloid Leukemia WHO Classification of AML</vt:lpstr>
      <vt:lpstr>Acute Myeloid Leukemia</vt:lpstr>
      <vt:lpstr>Acute Myeloid Leukemia</vt:lpstr>
      <vt:lpstr>Acute Myeloid Leukemia</vt:lpstr>
      <vt:lpstr>Acute Myeloid Leukemia</vt:lpstr>
      <vt:lpstr>Acute Myeloid Leukemia</vt:lpstr>
      <vt:lpstr>PowerPoint Presentation</vt:lpstr>
      <vt:lpstr>AML Cytogenetics &amp; Prognosis</vt:lpstr>
      <vt:lpstr>AML Treatment:  Induction Chemotherapy</vt:lpstr>
      <vt:lpstr>AML: Response to Induction</vt:lpstr>
      <vt:lpstr>AML Treatment:  Consolidation</vt:lpstr>
      <vt:lpstr>AML-M3 or APL</vt:lpstr>
      <vt:lpstr>AML-M3 or APL</vt:lpstr>
      <vt:lpstr>PowerPoint Presentation</vt:lpstr>
      <vt:lpstr>Acute Lymphoid Leukemia</vt:lpstr>
      <vt:lpstr>Acute Lymphoid Leukemia</vt:lpstr>
      <vt:lpstr>Acute Lymphoid Leukemia</vt:lpstr>
      <vt:lpstr>Initial Laboratory finding characteristic of ALL</vt:lpstr>
      <vt:lpstr>Acute Lymphoid Leukemia - Terminal Deoxynucleotidyl transferase (TdT):</vt:lpstr>
      <vt:lpstr>Acute Lymphoid Leukemia</vt:lpstr>
      <vt:lpstr>Acute Lymphoid Leukemia</vt:lpstr>
      <vt:lpstr>PowerPoint Presentation</vt:lpstr>
      <vt:lpstr>Acute Lymphoid Leukemia</vt:lpstr>
      <vt:lpstr>PowerPoint Presentation</vt:lpstr>
      <vt:lpstr>Acute Lymphoid Leukemia</vt:lpstr>
      <vt:lpstr>PowerPoint Presentation</vt:lpstr>
      <vt:lpstr>FAB Classification of ALL</vt:lpstr>
      <vt:lpstr>Acute Lymphoid Leukemia WHO classification</vt:lpstr>
      <vt:lpstr>Acute Lymphoid Leukemia WHO classification</vt:lpstr>
      <vt:lpstr>Acute Lymphoid Leukemia</vt:lpstr>
      <vt:lpstr>Acute Lymphoid Leukemia</vt:lpstr>
      <vt:lpstr>Acute Lymphoid Leukemia</vt:lpstr>
      <vt:lpstr>Acute Lymphoid Leukemia</vt:lpstr>
      <vt:lpstr>Acute Lymphoid Leukemia</vt:lpstr>
      <vt:lpstr>Acute Lymphoid Leukemia</vt:lpstr>
      <vt:lpstr>PowerPoint Presentation</vt:lpstr>
      <vt:lpstr>Acute Leukemia</vt:lpstr>
      <vt:lpstr>Treatment of ALL:</vt:lpstr>
      <vt:lpstr>Central Nervous System Prophylaxis</vt:lpstr>
      <vt:lpstr>ALL - Supportive care</vt:lpstr>
      <vt:lpstr>Adult ALL: Maintenance Therapy</vt:lpstr>
      <vt:lpstr>ALL -SPECIAL GROUPS</vt:lpstr>
      <vt:lpstr>ALL in Older Adults</vt:lpstr>
      <vt:lpstr>Complications Observed in Older  Adults With ALL</vt:lpstr>
      <vt:lpstr>Philadelphia Chromosome (Ph+) ALL</vt:lpstr>
      <vt:lpstr>Imatinib in Ph+ ALL</vt:lpstr>
      <vt:lpstr>B-Cell ALL (FAB L3): Burkitt’s Leukemia</vt:lpstr>
      <vt:lpstr>T-CELL ALL</vt:lpstr>
      <vt:lpstr>Late Complications of therapy</vt:lpstr>
      <vt:lpstr>ALL: New Chemotherapies</vt:lpstr>
      <vt:lpstr>ALL: Novel Management Approaches</vt:lpstr>
      <vt:lpstr>Treatment of ALL: Summary and  Future Directions</vt:lpstr>
      <vt:lpstr>Biphenotypic Acute Leukemia</vt:lpstr>
      <vt:lpstr>PowerPoint Presentation</vt:lpstr>
      <vt:lpstr>PowerPoint Presentation</vt:lpstr>
      <vt:lpstr>All Risk stratification</vt:lpstr>
      <vt:lpstr>Prognostic Indicators</vt:lpstr>
      <vt:lpstr>All - CONSOLIDATION</vt:lpstr>
      <vt:lpstr>Stem Cell Transplantation (SCT):  CIMBTR Recommendations</vt:lpstr>
      <vt:lpstr>ALL: SCT at First CR</vt:lpstr>
      <vt:lpstr>Allo BMT vs Auto BMT in Patients With  Ph- ALL: MRC UKALL XII/ECOG E2993</vt:lpstr>
      <vt:lpstr>Allo BMT vs Auto BMT in Patients With  Ph- ALL: 5-Year Results MRC/UK-ALL</vt:lpstr>
      <vt:lpstr>ALL – SALVAGE THERAPY</vt:lpstr>
      <vt:lpstr>Relapsed/ refractory all Prognostic  Factors</vt:lpstr>
      <vt:lpstr>L-asparaginase in ALL</vt:lpstr>
      <vt:lpstr>L-asparaginase: Mechanism of Action*</vt:lpstr>
      <vt:lpstr>L-asparaginase in Adult ALL</vt:lpstr>
      <vt:lpstr>L-asparaginase: Toxicity</vt:lpstr>
      <vt:lpstr>Treatment of ALL: Summary and  Future Directions (cont’d)</vt:lpstr>
      <vt:lpstr>ALL: Targeted Treatments</vt:lpstr>
      <vt:lpstr>Pegylated Asparaginase</vt:lpstr>
      <vt:lpstr>Clofarabine in ALL</vt:lpstr>
      <vt:lpstr>T-Cell ALL: Gamma Secretase Inhibitor  MK 0752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Leukemia</dc:title>
  <dc:creator>morsed Zaman</dc:creator>
  <cp:lastModifiedBy>user</cp:lastModifiedBy>
  <cp:revision>7</cp:revision>
  <dcterms:created xsi:type="dcterms:W3CDTF">2019-09-30T05:54:44Z</dcterms:created>
  <dcterms:modified xsi:type="dcterms:W3CDTF">2019-10-03T01:10:58Z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2016-10-17T00:00:00Z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2019-09-30T00:00:00Z</vt:filetime>
  </property>
</Properties>
</file>