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8FAD4-C07E-5E4A-AF34-3534A47C9188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9743E-8425-D74E-A079-2E79B1F3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71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MT_MASTER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419088"/>
            <a:ext cx="11155680" cy="0"/>
          </a:xfrm>
          <a:prstGeom prst="line">
            <a:avLst/>
          </a:prstGeom>
          <a:noFill/>
          <a:ln w="12700">
            <a:solidFill>
              <a:srgbClr val="D5E6E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hsct_infusion_hug.png"/>
          <p:cNvPicPr>
            <a:picLocks noChangeAspect="1"/>
          </p:cNvPicPr>
          <p:nvPr/>
        </p:nvPicPr>
        <p:blipFill>
          <a:blip r:embed="rId3"/>
          <a:srcRect l="8000" r="5005"/>
          <a:stretch/>
        </p:blipFill>
        <p:spPr>
          <a:xfrm>
            <a:off x="6355080" y="0"/>
            <a:ext cx="583387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1234440"/>
            <a:ext cx="539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Bone Marrow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Transplantation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621792" y="2606040"/>
            <a:ext cx="516636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D8F1F4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MBBS শিক্ষার্থীদের জন্য প্রাথমিক ধারণা, indication, গুরুত্ব ও outcome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40080" y="3840480"/>
            <a:ext cx="5074920" cy="475488"/>
          </a:xfrm>
          <a:prstGeom prst="roundRect">
            <a:avLst>
              <a:gd name="adj" fmla="val 23077"/>
            </a:avLst>
          </a:prstGeom>
          <a:solidFill>
            <a:srgbClr val="1F7A8C"/>
          </a:solidFill>
          <a:ln w="12700">
            <a:solidFill>
              <a:srgbClr val="1F7A8C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5800" y="3913632"/>
            <a:ext cx="4983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HSCT = Haematopoietic Stem Cell Transplantation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58368" y="4590288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BBD4D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১৫ স্লাইডের শিক্ষামূলক লেকচার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8368" y="617220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BBD4D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Prepared from uploaded lecture + current standard references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আজকের শেখার লক্ষ্য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শেষে একজন MBBS ছাত্র HSCT-এর মূল ধারণা ব্যাখ্যা করতে পারবে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2834640" cy="1188720"/>
          </a:xfrm>
          <a:prstGeom prst="roundRect">
            <a:avLst>
              <a:gd name="adj" fmla="val 9231"/>
            </a:avLst>
          </a:prstGeom>
          <a:solidFill>
            <a:srgbClr val="EAF5F7"/>
          </a:solidFill>
          <a:ln w="12700">
            <a:solidFill>
              <a:srgbClr val="B7DCE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BMT আসলে কী?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সার্জারি নয়—stem cell infusion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663440" y="1371600"/>
            <a:ext cx="2834640" cy="1188720"/>
          </a:xfrm>
          <a:prstGeom prst="roundRect">
            <a:avLst>
              <a:gd name="adj" fmla="val 9231"/>
            </a:avLst>
          </a:prstGeom>
          <a:solidFill>
            <a:srgbClr val="FFF3E8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কোন রোগে লাগে?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malignant ও non-malignant indication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641080" y="1371600"/>
            <a:ext cx="2834640" cy="1188720"/>
          </a:xfrm>
          <a:prstGeom prst="roundRect">
            <a:avLst>
              <a:gd name="adj" fmla="val 9231"/>
            </a:avLst>
          </a:prstGeom>
          <a:solidFill>
            <a:srgbClr val="EEF7EE"/>
          </a:solidFill>
          <a:ln w="12700">
            <a:solidFill>
              <a:srgbClr val="B9DDB9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ফলাফল ভালো হয় কখন?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রোগ, donor, stage ও বয়সের ভূমিকা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749040" y="1691640"/>
            <a:ext cx="502920" cy="548640"/>
          </a:xfrm>
          <a:prstGeom prst="chevron">
            <a:avLst/>
          </a:prstGeom>
          <a:solidFill>
            <a:srgbClr val="1F7A8C"/>
          </a:solidFill>
          <a:ln w="12700">
            <a:solidFill>
              <a:srgbClr val="1F7A8C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0" y="1691640"/>
            <a:ext cx="502920" cy="548640"/>
          </a:xfrm>
          <a:prstGeom prst="chevron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154680"/>
            <a:ext cx="10424160" cy="2148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HSCT-এর basic science: stem cell, engraftment, immune effect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Autologous বনাম allogeneic transplant-এর পার্থক্য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Indication ও referral timing—কখন রোগীকে transplant centre-এ পাঠাবেন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Complication: infection, graft failure, GVHD—কীভাবে চিনবেন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শিক্ষামূলক স্লাইড | MBBS level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BMT / HSCT কী?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এক কথায়: অসুস্থ/দমিত bone marrow-এর জায়গায় functional haematopoiesis ফিরিয়ে আনা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731520" y="1325880"/>
            <a:ext cx="2057400" cy="475488"/>
          </a:xfrm>
          <a:prstGeom prst="roundRect">
            <a:avLst>
              <a:gd name="adj" fmla="val 23077"/>
            </a:avLst>
          </a:prstGeom>
          <a:solidFill>
            <a:srgbClr val="D95D5D"/>
          </a:solidFill>
          <a:ln w="12700">
            <a:solidFill>
              <a:srgbClr val="D95D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399032"/>
            <a:ext cx="19659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Not surgery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3017520" y="1325880"/>
            <a:ext cx="2514600" cy="475488"/>
          </a:xfrm>
          <a:prstGeom prst="roundRect">
            <a:avLst>
              <a:gd name="adj" fmla="val 23077"/>
            </a:avLst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63240" y="1399032"/>
            <a:ext cx="2423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Not organ transplant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760720" y="1325880"/>
            <a:ext cx="2240280" cy="475488"/>
          </a:xfrm>
          <a:prstGeom prst="roundRect">
            <a:avLst>
              <a:gd name="adj" fmla="val 23077"/>
            </a:avLst>
          </a:prstGeom>
          <a:solidFill>
            <a:srgbClr val="1F7A8C"/>
          </a:solidFill>
          <a:ln w="12700">
            <a:solidFill>
              <a:srgbClr val="1F7A8C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806440" y="1399032"/>
            <a:ext cx="21488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Cell transplant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0" y="1325880"/>
            <a:ext cx="2743200" cy="475488"/>
          </a:xfrm>
          <a:prstGeom prst="roundRect">
            <a:avLst>
              <a:gd name="adj" fmla="val 23077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75320" y="1399032"/>
            <a:ext cx="26517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Stem-cell infusion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22960" y="2834640"/>
            <a:ext cx="2743200" cy="1188720"/>
          </a:xfrm>
          <a:prstGeom prst="roundRect">
            <a:avLst>
              <a:gd name="adj" fmla="val 9231"/>
            </a:avLst>
          </a:prstGeom>
          <a:solidFill>
            <a:srgbClr val="FCECEC"/>
          </a:solidFill>
          <a:ln w="12700">
            <a:solidFill>
              <a:srgbClr val="E9A3A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রোগীর marrow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malignant / failed / genetic defect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3611880" y="3429000"/>
            <a:ext cx="1143000" cy="0"/>
          </a:xfrm>
          <a:prstGeom prst="line">
            <a:avLst/>
          </a:prstGeom>
          <a:noFill/>
          <a:ln w="25400">
            <a:solidFill>
              <a:srgbClr val="526D76"/>
            </a:solidFill>
            <a:prstDash val="solid"/>
            <a:headEnd type="none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4800600" y="2834640"/>
            <a:ext cx="2880360" cy="1188720"/>
          </a:xfrm>
          <a:prstGeom prst="roundRect">
            <a:avLst>
              <a:gd name="adj" fmla="val 9231"/>
            </a:avLst>
          </a:prstGeom>
          <a:solidFill>
            <a:srgbClr val="FFF3E8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Conditioning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chemo ± radiation ± immunosuppression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726680" y="3429000"/>
            <a:ext cx="1143000" cy="0"/>
          </a:xfrm>
          <a:prstGeom prst="line">
            <a:avLst/>
          </a:prstGeom>
          <a:noFill/>
          <a:ln w="25400">
            <a:solidFill>
              <a:srgbClr val="526D76"/>
            </a:solidFill>
            <a:prstDash val="solid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8915400" y="2834640"/>
            <a:ext cx="2606040" cy="1188720"/>
          </a:xfrm>
          <a:prstGeom prst="roundRect">
            <a:avLst>
              <a:gd name="adj" fmla="val 9231"/>
            </a:avLst>
          </a:prstGeom>
          <a:solidFill>
            <a:srgbClr val="EAF5F7"/>
          </a:solidFill>
          <a:ln w="12700">
            <a:solidFill>
              <a:srgbClr val="B7DCE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Stem-cell infusion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IV line দিয়ে দেওয়া হয়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914400" y="4754880"/>
            <a:ext cx="1024128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Stem cell bone marrow-এ গিয়ে engraft করে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রক্তকণিকা তৈরির capacity পুনর্গঠিত হয়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Allogeneic transplant-এ donor immune effect malignancy কমাতে সাহায্য করে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মূল ধারণা: uploaded lecture—cell transplant, stem-cell transplant; NCI/Mayo overview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Stem cell-এর উৎস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Bone marrow, peripheral blood stem cell ও umbilical cord blood—প্রতিটির সুবিধা/সীমাবদ্ধতা আছে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1234440"/>
            <a:ext cx="292608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BBDC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Bone marrow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ঐতিহ্যগত gold standard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donor GA লাগে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GVHD তুলনামূলক কম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0" y="1234440"/>
            <a:ext cx="292608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BBDC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Peripheral blood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mobilization লাগে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engraftment দ্রুত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GVHD ঝুঁকি বেশি হতে পারে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458200" y="1234440"/>
            <a:ext cx="292608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BBDC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Cord blood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HLA flexibility বেশি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cell dose কম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engraftment ধীর</a:t>
            </a:r>
            <a:endParaRPr lang="en-US" sz="1600" dirty="0"/>
          </a:p>
        </p:txBody>
      </p:sp>
      <p:pic>
        <p:nvPicPr>
          <p:cNvPr id="7" name="Image 0" descr="/mnt/data/engraftment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3456432"/>
            <a:ext cx="10012680" cy="24231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Engraftment day ranges based on uploaded lecture; exact timing centre/patient dependent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HSCT-এর প্রধান ধরন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কোষ কার থেকে আসছে—এই অনুযায়ী transplant-এর উদ্দেশ্য ও ঝুঁকি বদলে যায়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EEF7FF"/>
          </a:solidFill>
          <a:ln w="12700">
            <a:solidFill>
              <a:srgbClr val="BCD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Autologous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নিজের stem cell সংগ্রহ করে high-dose therapy-এর পর ফিরিয়ে দেওয়া</a:t>
            </a: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ব্যবহার: Multiple myeloma, relapsed lymphoma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389120" y="114300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EAF8F7"/>
          </a:solidFill>
          <a:ln w="12700">
            <a:solidFill>
              <a:srgbClr val="A8DEDB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Allogeneic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HLA-matched donor/related/unrelated/haploidentical থেকে stem cell</a:t>
            </a: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ব্যবহার: AML/ALL, aplastic anemia, thalassemia, SCID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138160" y="114300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FFF2E6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Syngeneic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identical twin donor</a:t>
            </a: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GVHD খুব কম, কিন্তু genetic disease-এ উপযোগী নয়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05840" y="5532120"/>
            <a:ext cx="102412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F7A8C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Auto = marrow rescue; allo = marrow replacement + immune effect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NCI/ACS: autologous বনাম allogeneic; uploaded lecture: transplant type framework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Indication: কোন রোগে transplant ভাবা হয়?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উদ্দেশ্য সব রোগে এক নয়—কখনও curative, কখনও disease control/prolonged remission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7A8C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Malignant disease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731520" y="1600200"/>
            <a:ext cx="5303520" cy="2926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AML/ALL: risk-adapted CR1/CR2, MRD status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Relapsed/refractory Hodgkin ও non-Hodgkin lymphoma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Multiple myeloma: autologous transplant standard backbone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High-risk MDS/MPN, selected CML advanced phase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0" y="114300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E7D3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Non-malignant disease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6446520" y="1600200"/>
            <a:ext cx="5303520" cy="2926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Severe aplastic anemia ও inherited marrow failure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Thalassemia major / sickle cell disease—selected patients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Primary immunodeficiency: SCID, CGD, severe combined disorders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Metabolic disease: selected enzyme/storage disorders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60120" y="5166360"/>
            <a:ext cx="10241280" cy="731520"/>
          </a:xfrm>
          <a:prstGeom prst="roundRect">
            <a:avLst>
              <a:gd name="adj" fmla="val 15000"/>
            </a:avLst>
          </a:prstGeom>
          <a:solidFill>
            <a:srgbClr val="F7FFFF"/>
          </a:solidFill>
          <a:ln w="12700">
            <a:solidFill>
              <a:srgbClr val="BBDC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শিক্ষার্থীদের takeaway: transplant indication নির্ভর করে disease risk, disease status, donor availability, age/fitness ও centre expertise-এর ওপর।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Indications summarized from uploaded lecture, NMDP and current reviews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যেসব অবস্থায় ফলাফল তুলনামূলক ভালো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ভালো ফলাফলের মূল কথা: early disease + low burden + good donor + fit patient</a:t>
            </a:r>
            <a:endParaRPr lang="en-US" sz="1200" dirty="0"/>
          </a:p>
        </p:txBody>
      </p:sp>
      <p:pic>
        <p:nvPicPr>
          <p:cNvPr id="4" name="Image 0" descr="/mnt/data/outcome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051560"/>
            <a:ext cx="6126480" cy="3383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720840" y="1097280"/>
            <a:ext cx="4892040" cy="4389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Severe aplastic anemia: young patient + matched sibling donor হলে outcome excellent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Thalassemia major: শিশু/low-risk class, iron overload কম—disease-free survival ভালো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SCID: নবজাতক screening ও infection-এর আগেই HSCT হলে survival অনেক ভালো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Multiple myeloma: autologous SCT দীর্ঘ remission/PFS বাড়ায়, কিন্তু সাধারণত curative নয়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Lymphoma: chemosensitive relapse-এ autologous transplant সবচেয়ে যুক্তিযুক্ত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Outcome values are educational approximations; patient-level prediction requires transplant team assessment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HSCT-এর ধাপসমূহ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একটি transplant অনেক দিনের সমন্বিত process—একদিনের procedure নয়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502920" cy="502920"/>
          </a:xfrm>
          <a:prstGeom prst="ellipse">
            <a:avLst/>
          </a:prstGeom>
          <a:solidFill>
            <a:srgbClr val="1F7A8C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051560" y="1627632"/>
            <a:ext cx="1143000" cy="0"/>
          </a:xfrm>
          <a:prstGeom prst="line">
            <a:avLst/>
          </a:prstGeom>
          <a:noFill/>
          <a:ln w="25400">
            <a:solidFill>
              <a:srgbClr val="9EB4BC"/>
            </a:solidFill>
            <a:prstDash val="solid"/>
            <a:tailEnd type="triangle"/>
          </a:ln>
        </p:spPr>
      </p:sp>
      <p:sp>
        <p:nvSpPr>
          <p:cNvPr id="6" name="Text 4"/>
          <p:cNvSpPr/>
          <p:nvPr/>
        </p:nvSpPr>
        <p:spPr>
          <a:xfrm>
            <a:off x="457200" y="2331720"/>
            <a:ext cx="14173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4E6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রোগী নির্বাচন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Disease status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057400" y="1371600"/>
            <a:ext cx="502920" cy="502920"/>
          </a:xfrm>
          <a:prstGeom prst="ellipse">
            <a:avLst/>
          </a:prstGeom>
          <a:solidFill>
            <a:srgbClr val="1F7A8C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২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606040" y="1627632"/>
            <a:ext cx="1143000" cy="0"/>
          </a:xfrm>
          <a:prstGeom prst="line">
            <a:avLst/>
          </a:prstGeom>
          <a:noFill/>
          <a:ln w="25400">
            <a:solidFill>
              <a:srgbClr val="9EB4BC"/>
            </a:solidFill>
            <a:prstDash val="solid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2011680" y="2331720"/>
            <a:ext cx="14173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4E6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Donor search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HLA typing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11880" y="1371600"/>
            <a:ext cx="502920" cy="502920"/>
          </a:xfrm>
          <a:prstGeom prst="ellipse">
            <a:avLst/>
          </a:prstGeom>
          <a:solidFill>
            <a:srgbClr val="1F7A8C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৩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160520" y="1627632"/>
            <a:ext cx="1143000" cy="0"/>
          </a:xfrm>
          <a:prstGeom prst="line">
            <a:avLst/>
          </a:prstGeom>
          <a:noFill/>
          <a:ln w="25400">
            <a:solidFill>
              <a:srgbClr val="9EB4BC"/>
            </a:solidFill>
            <a:prstDash val="solid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3566160" y="2331720"/>
            <a:ext cx="14173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4E6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Pre-transplant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work-up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166360" y="1371600"/>
            <a:ext cx="502920" cy="502920"/>
          </a:xfrm>
          <a:prstGeom prst="ellipse">
            <a:avLst/>
          </a:prstGeom>
          <a:solidFill>
            <a:srgbClr val="F4A261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৪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715000" y="1627632"/>
            <a:ext cx="1143000" cy="0"/>
          </a:xfrm>
          <a:prstGeom prst="line">
            <a:avLst/>
          </a:prstGeom>
          <a:noFill/>
          <a:ln w="25400">
            <a:solidFill>
              <a:srgbClr val="9EB4BC"/>
            </a:solidFill>
            <a:prstDash val="solid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5120640" y="2331720"/>
            <a:ext cx="14173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4E6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Conditioning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chemo ± 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720840" y="1371600"/>
            <a:ext cx="502920" cy="502920"/>
          </a:xfrm>
          <a:prstGeom prst="ellipse">
            <a:avLst/>
          </a:prstGeom>
          <a:solidFill>
            <a:srgbClr val="F4A261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৫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7269480" y="1627632"/>
            <a:ext cx="1143000" cy="0"/>
          </a:xfrm>
          <a:prstGeom prst="line">
            <a:avLst/>
          </a:prstGeom>
          <a:noFill/>
          <a:ln w="25400">
            <a:solidFill>
              <a:srgbClr val="9EB4BC"/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6675120" y="2331720"/>
            <a:ext cx="14173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4E6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Stem-cell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collection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75320" y="1371600"/>
            <a:ext cx="502920" cy="502920"/>
          </a:xfrm>
          <a:prstGeom prst="ellipse">
            <a:avLst/>
          </a:prstGeom>
          <a:solidFill>
            <a:srgbClr val="2E7D32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৬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8823960" y="1627632"/>
            <a:ext cx="1143000" cy="0"/>
          </a:xfrm>
          <a:prstGeom prst="line">
            <a:avLst/>
          </a:prstGeom>
          <a:noFill/>
          <a:ln w="25400">
            <a:solidFill>
              <a:srgbClr val="9EB4BC"/>
            </a:solidFill>
            <a:prstDash val="solid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8229600" y="2331720"/>
            <a:ext cx="14173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4E6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Infusion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Day 0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829800" y="1371600"/>
            <a:ext cx="502920" cy="502920"/>
          </a:xfrm>
          <a:prstGeom prst="ellipse">
            <a:avLst/>
          </a:prstGeom>
          <a:solidFill>
            <a:srgbClr val="2E7D32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৭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10378440" y="1627632"/>
            <a:ext cx="1143000" cy="0"/>
          </a:xfrm>
          <a:prstGeom prst="line">
            <a:avLst/>
          </a:prstGeom>
          <a:noFill/>
          <a:ln w="25400">
            <a:solidFill>
              <a:srgbClr val="9EB4BC"/>
            </a:solidFill>
            <a:prstDash val="solid"/>
            <a:tailEnd type="none"/>
          </a:ln>
        </p:spPr>
      </p:sp>
      <p:sp>
        <p:nvSpPr>
          <p:cNvPr id="24" name="Text 22"/>
          <p:cNvSpPr/>
          <p:nvPr/>
        </p:nvSpPr>
        <p:spPr>
          <a:xfrm>
            <a:off x="9784080" y="2331720"/>
            <a:ext cx="14173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4E6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Engraftment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follow-up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14400" y="4343400"/>
            <a:ext cx="10332720" cy="1280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Timeline: evaluation শুরু হয় সাধারণত transplant date-এর কয়েক সপ্তাহ আগে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Day 0 = stem-cell infusion; এরপর neutropenic phase এবং supportive care অত্যন্ত গুরুত্বপূর্ণ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Long-term follow-up লাগে: relapse, infection, vaccination, fertility/endocrine/second malignancy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Stages adapted from uploaded lecture</a:t>
            </a:r>
            <a:endParaRPr lang="en-US" sz="8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Donor selection: HLA matching কেন গুরুত্বপূর্ণ?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HLA mismatch বেশি হলে graft rejection ও GVHD ঝুঁকি বাড়ে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1520" y="1115568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7A8C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Donor priority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22960" y="1600200"/>
            <a:ext cx="3383280" cy="594360"/>
          </a:xfrm>
          <a:prstGeom prst="roundRect">
            <a:avLst>
              <a:gd name="adj" fmla="val 18462"/>
            </a:avLst>
          </a:prstGeom>
          <a:solidFill>
            <a:srgbClr val="EAF8F7"/>
          </a:solidFill>
          <a:ln w="12700">
            <a:solidFill>
              <a:srgbClr val="A8DEDB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HLA-identical sibling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143000" y="2331720"/>
            <a:ext cx="3383280" cy="594360"/>
          </a:xfrm>
          <a:prstGeom prst="roundRect">
            <a:avLst>
              <a:gd name="adj" fmla="val 18462"/>
            </a:avLst>
          </a:prstGeom>
          <a:solidFill>
            <a:srgbClr val="F1FAFB"/>
          </a:solidFill>
          <a:ln w="12700">
            <a:solidFill>
              <a:srgbClr val="BBDC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Matched related / cord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463040" y="3063240"/>
            <a:ext cx="3383280" cy="594360"/>
          </a:xfrm>
          <a:prstGeom prst="roundRect">
            <a:avLst>
              <a:gd name="adj" fmla="val 18462"/>
            </a:avLst>
          </a:prstGeom>
          <a:solidFill>
            <a:srgbClr val="FFF8EF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Matched unrelated donor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783080" y="3794760"/>
            <a:ext cx="3383280" cy="594360"/>
          </a:xfrm>
          <a:prstGeom prst="roundRect">
            <a:avLst>
              <a:gd name="adj" fmla="val 18462"/>
            </a:avLst>
          </a:prstGeom>
          <a:solidFill>
            <a:srgbClr val="FCECEC"/>
          </a:solidFill>
          <a:ln w="12700">
            <a:solidFill>
              <a:srgbClr val="E9A3A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Haploidentical / mismatched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035040" y="10972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দাতা নির্বাচনে আরও দেখা হয়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080760" y="1627632"/>
            <a:ext cx="5212080" cy="2286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CMV status: recipient positive হলে donor positive পছন্দনীয়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Age: unrelated donor-এর ক্ষেত্রে younger donor ভালো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Sex, ABO match, graft source ও urgency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Donor safety always first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126480" y="4434840"/>
            <a:ext cx="5029200" cy="1005840"/>
          </a:xfrm>
          <a:prstGeom prst="roundRect">
            <a:avLst>
              <a:gd name="adj" fmla="val 10909"/>
            </a:avLst>
          </a:prstGeom>
          <a:solidFill>
            <a:srgbClr val="F7FFFF"/>
          </a:solidFill>
          <a:ln w="12700">
            <a:solidFill>
              <a:srgbClr val="BBDC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MBBS point: HLA typing পরিবারে siblings/parents দিয়ে শুরু; match না থাকলে registry/cord/haplo option ভাবা হয়।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Donor selection principles based on uploaded lecture and HSCT basics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Conditioning ও stem-cell infusion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Conditioning হল transplant-এর আগে রোগীকে প্রস্তুত করা</a:t>
            </a:r>
            <a:endParaRPr lang="en-US" sz="1200" dirty="0"/>
          </a:p>
        </p:txBody>
      </p:sp>
      <p:pic>
        <p:nvPicPr>
          <p:cNvPr id="4" name="Image 0" descr="/mnt/data/hsct_preparation_defense.jpg"/>
          <p:cNvPicPr>
            <a:picLocks noChangeAspect="1"/>
          </p:cNvPicPr>
          <p:nvPr/>
        </p:nvPicPr>
        <p:blipFill>
          <a:blip r:embed="rId3"/>
          <a:srcRect l="18000" r="-15925"/>
          <a:stretch/>
        </p:blipFill>
        <p:spPr>
          <a:xfrm>
            <a:off x="6720840" y="1207008"/>
            <a:ext cx="4800600" cy="3657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7A8C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Conditioning-এর লক্ষ্য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22960" y="1691640"/>
            <a:ext cx="5166360" cy="2148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রোগযুক্ত cellular element কমানো/নির্মূল করা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Recipient immunity suppress করা—graft rejection কমাতে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Marrow space তৈরি ও engraftment facilitate করা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Toxicity manageable রাখা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868680" y="4343400"/>
            <a:ext cx="5349240" cy="914400"/>
          </a:xfrm>
          <a:prstGeom prst="roundRect">
            <a:avLst>
              <a:gd name="adj" fmla="val 12000"/>
            </a:avLst>
          </a:prstGeom>
          <a:solidFill>
            <a:srgbClr val="FFF8EF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Infusion দেখতে সাধারণ blood transfusion-এর মতো, কিন্তু এরপরের aplasia, infection risk ও monitoring অত্যন্ত critical।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Conditioning aims adapted from uploaded lecture; photo: public-source clinical image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Engraftment: transplant সফল হচ্ছে কি না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Stem cell marrow-এ বসে নতুন রক্তকণিকা তৈরি শুরু করলে engraftment ধরা হয়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77240" y="1234440"/>
            <a:ext cx="3154680" cy="1234440"/>
          </a:xfrm>
          <a:prstGeom prst="roundRect">
            <a:avLst>
              <a:gd name="adj" fmla="val 8889"/>
            </a:avLst>
          </a:prstGeom>
          <a:solidFill>
            <a:srgbClr val="EAF8F7"/>
          </a:solidFill>
          <a:ln w="12700">
            <a:solidFill>
              <a:srgbClr val="A8DEDB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Neutrophil engraftment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ANC ≥500/mm³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৩ দিন ধারাবাহিক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26280" y="1234440"/>
            <a:ext cx="3154680" cy="1234440"/>
          </a:xfrm>
          <a:prstGeom prst="roundRect">
            <a:avLst>
              <a:gd name="adj" fmla="val 8889"/>
            </a:avLst>
          </a:prstGeom>
          <a:solidFill>
            <a:srgbClr val="FFF8EF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Platelet engraftment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≥20,000/mm³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transfusion ছাড়া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75320" y="1234440"/>
            <a:ext cx="3154680" cy="1234440"/>
          </a:xfrm>
          <a:prstGeom prst="roundRect">
            <a:avLst>
              <a:gd name="adj" fmla="val 8889"/>
            </a:avLst>
          </a:prstGeom>
          <a:solidFill>
            <a:srgbClr val="F2EFFA"/>
          </a:solidFill>
          <a:ln w="12700">
            <a:solidFill>
              <a:srgbClr val="CAB9E9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Chimerism / MRD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দাতা-কোষ ও disease response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monitoring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Supportive care pillars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3520440"/>
            <a:ext cx="5212080" cy="2103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Reverse barrier nursing ও infection prophylaxis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Irradiated/leukodepleted/CMV-safe blood products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Nutrition, mucositis care, pain control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Vaccination ও long-term survivorship care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46520" y="30632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7A8C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Engraftment-এর ৩টি ধারণা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46520" y="3520440"/>
            <a:ext cx="4480560" cy="658368"/>
          </a:xfrm>
          <a:prstGeom prst="roundRect">
            <a:avLst>
              <a:gd name="adj" fmla="val 16667"/>
            </a:avLst>
          </a:prstGeom>
          <a:solidFill>
            <a:srgbClr val="FFF8EF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১. Mature progenitor transfer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প্রাথমিক neutrophil rise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46520" y="4343400"/>
            <a:ext cx="4480560" cy="658368"/>
          </a:xfrm>
          <a:prstGeom prst="roundRect">
            <a:avLst>
              <a:gd name="adj" fmla="val 16667"/>
            </a:avLst>
          </a:prstGeom>
          <a:solidFill>
            <a:srgbClr val="EAF8F7"/>
          </a:solidFill>
          <a:ln w="12700">
            <a:solidFill>
              <a:srgbClr val="A8DEDB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২. Multipotent stem-cell engraftment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দ্বিতীয় ধাপ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46520" y="5166360"/>
            <a:ext cx="4480560" cy="658368"/>
          </a:xfrm>
          <a:prstGeom prst="roundRect">
            <a:avLst>
              <a:gd name="adj" fmla="val 16667"/>
            </a:avLst>
          </a:prstGeom>
          <a:solidFill>
            <a:srgbClr val="EEF7EE"/>
          </a:solidFill>
          <a:ln w="12700">
            <a:solidFill>
              <a:srgbClr val="B9DDB9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৩. Sustained trilineage haematopoiesis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দীর্ঘমেয়াদি সফলতা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Engraftment definitions and supportive care based on uploaded lecture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Complications: MBBS level red flags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HSCT life-saving হলেও early ও late toxicity থাকে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2560320" cy="594360"/>
          </a:xfrm>
          <a:prstGeom prst="roundRect">
            <a:avLst>
              <a:gd name="adj" fmla="val 18462"/>
            </a:avLst>
          </a:prstGeom>
          <a:solidFill>
            <a:srgbClr val="1F7A8C"/>
          </a:solidFill>
          <a:ln w="12700">
            <a:solidFill>
              <a:srgbClr val="1F7A8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Early complications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প্রথম ১০০ দিন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22960" y="1965960"/>
            <a:ext cx="466344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Febrile neutropenia / sepsis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Mucositis, diarrhea, typhlitis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Bleeding, anemia, thrombocytopenia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VOD/SOS, renal/cardiac toxicity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Engraftment syndrome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0" y="1188720"/>
            <a:ext cx="2560320" cy="594360"/>
          </a:xfrm>
          <a:prstGeom prst="roundRect">
            <a:avLst>
              <a:gd name="adj" fmla="val 18462"/>
            </a:avLst>
          </a:prstGeom>
          <a:solidFill>
            <a:srgbClr val="F4A261"/>
          </a:solidFill>
          <a:ln w="12700">
            <a:solidFill>
              <a:srgbClr val="F4A26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Late complications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মাস–বছর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92240" y="1965960"/>
            <a:ext cx="466344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Chronic GVHD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Recurrent infections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Infertility/endocrine issues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Cataract, second malignancy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Psychosocial and growth issues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97280" y="5440680"/>
            <a:ext cx="9966960" cy="594360"/>
          </a:xfrm>
          <a:prstGeom prst="roundRect">
            <a:avLst>
              <a:gd name="adj" fmla="val 18462"/>
            </a:avLst>
          </a:prstGeom>
          <a:solidFill>
            <a:srgbClr val="FCECEC"/>
          </a:solidFill>
          <a:ln w="12700">
            <a:solidFill>
              <a:srgbClr val="E9A3A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GVHD চিনবেন: skin rash, jaundice, diarrhea; chronic GVHD autoimmune-like multisystem disease হতে পারে।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Complication framework based on uploaded lecture, ACS/Mayo/NCI basics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ফলাফল নির্ধারণ করে কোন বিষয়গুলো?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Outcome শুধু disease-এর নাম দেখে বলা যায় না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77240" y="132588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EAF8F7"/>
          </a:solidFill>
          <a:ln w="12700">
            <a:solidFill>
              <a:srgbClr val="A8DEDB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Disease status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CR/MRD negative হলে ভালো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0" y="132588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EAF8F7"/>
          </a:solidFill>
          <a:ln w="12700">
            <a:solidFill>
              <a:srgbClr val="A8DEDB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Donor match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HLA match, CMV, age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366760" y="132588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EAF8F7"/>
          </a:solidFill>
          <a:ln w="12700">
            <a:solidFill>
              <a:srgbClr val="A8DEDB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Patient fitness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age, organ function, infection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320040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FFF8EF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Transplant type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auto বনাম allo, graft source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0" y="320040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FFF8EF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Centre care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infection control, blood product, ICU support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66760" y="320040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FFF8EF"/>
          </a:solidFill>
          <a:ln w="12700">
            <a:solidFill>
              <a:srgbClr val="F6C1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Complications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GVHD, graft failure, relapse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14400" y="5349240"/>
            <a:ext cx="1005840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4E6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একই রোগে দুইজন রোগীর prognosis ভিন্ন হতে পারে—তাই “transplant eligible?” প্রশ্নের উত্তর multidisciplinary transplant board দেয়।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Outcome discussion is educational; individual care needs transplant centre assessment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MBBS চিকিৎসকের ভূমিকা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শুধু transplant centre নয়—প্রাথমিক চিকিৎসকও outcome-এ ভূমিকা রাখেন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05840" y="1115568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7A8C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Early recognition → timely referral → safer transplant journey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68680" y="1874520"/>
            <a:ext cx="2148840" cy="438912"/>
          </a:xfrm>
          <a:prstGeom prst="roundRect">
            <a:avLst>
              <a:gd name="adj" fmla="val 25000"/>
            </a:avLst>
          </a:prstGeom>
          <a:solidFill>
            <a:srgbClr val="1F7A8C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১. রোগ চিনুন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246120" y="1892808"/>
            <a:ext cx="80010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severe pancytopenia, high-risk leukemia, transfusion-dependent thalassemia, SCID signs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651760"/>
            <a:ext cx="2148840" cy="438912"/>
          </a:xfrm>
          <a:prstGeom prst="roundRect">
            <a:avLst>
              <a:gd name="adj" fmla="val 25000"/>
            </a:avLst>
          </a:prstGeom>
          <a:solidFill>
            <a:srgbClr val="F4A261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২. ঠিক সময়ে refer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246120" y="2670048"/>
            <a:ext cx="80010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remission / infection-free window মিস না করা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3429000"/>
            <a:ext cx="2148840" cy="438912"/>
          </a:xfrm>
          <a:prstGeom prst="roundRect">
            <a:avLst>
              <a:gd name="adj" fmla="val 25000"/>
            </a:avLst>
          </a:prstGeom>
          <a:solidFill>
            <a:srgbClr val="1F7A8C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৩. infection prevention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246120" y="3447288"/>
            <a:ext cx="80010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vaccination history, fever work-up, neutropenic safety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68680" y="4206240"/>
            <a:ext cx="2148840" cy="438912"/>
          </a:xfrm>
          <a:prstGeom prst="roundRect">
            <a:avLst>
              <a:gd name="adj" fmla="val 25000"/>
            </a:avLst>
          </a:prstGeom>
          <a:solidFill>
            <a:srgbClr val="F4A261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৪. counselling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246120" y="4224528"/>
            <a:ext cx="80010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curative vs control, donor testing, fertility, cost/logistics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4983480"/>
            <a:ext cx="2148840" cy="438912"/>
          </a:xfrm>
          <a:prstGeom prst="roundRect">
            <a:avLst>
              <a:gd name="adj" fmla="val 25000"/>
            </a:avLst>
          </a:prstGeom>
          <a:solidFill>
            <a:srgbClr val="1F7A8C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৫. follow-up support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246120" y="5001768"/>
            <a:ext cx="80010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blood products, GVHD red flags, vaccination and survivorship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For MBBS teaching: referral and supportive recognition points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Take-home messages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21208" y="74066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Bone marrow transplant = complex but understandable stem-cell therapy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77240" y="1051560"/>
            <a:ext cx="10789920" cy="2331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HSCT হলো cell/stem-cell transplant—সার্জারি নয়।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Autologous transplant mainly high-dose therapy rescue; allogeneic transplant donor immune effect ও cure দিতে পারে।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Best outcomes: early/controlled disease, young/fit patient, matched donor, expert centre care।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Major risk: infection, graft failure/relapse, acute ও chronic GVHD।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MBBS doctor-এর কাজ: early suspicion, timely referral, safe counselling ও follow-up red flags জানা।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3794760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7A8C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Selected references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4160520"/>
            <a:ext cx="10607040" cy="1691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Uploaded lecture: “A Brief Approach to Bone Marrow Transplant and Its Importance”.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NCI: Stem Cell and Bone Marrow Transplants for Cancer.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NMDP: Blood cancers and diseases treated by transplant.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American Cancer Society: Stem Cell or Bone Marrow Transplant.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Mayo Clinic: Bone marrow transplant / allogeneic stem cell transplant overview.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26D76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• Reviews on severe aplastic anemia, thalassemia, SCID and multiple myeloma autologous SCT.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206240" y="5989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2313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ধন্যবাদ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530352" y="6473952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0818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Version: MBBS introductory lecture deck, 15 slides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0818A"/>
                </a:solidFill>
                <a:latin typeface="Noto Sans Bengali"/>
                <a:ea typeface="Noto Sans Bengali"/>
                <a:cs typeface="Noto Sans Bengali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Bengal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Bengal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Generated for teaching 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Bone Marrow Transplantation - MBBS Introductory Lecture</dc:title>
  <dc:subject>Bone marrow transplantation basics for MBBS students</dc:subject>
  <dc:creator>OpenAI</dc:creator>
  <cp:lastModifiedBy>Morsed Zaman</cp:lastModifiedBy>
  <cp:revision>2</cp:revision>
  <dcterms:created xsi:type="dcterms:W3CDTF">2026-08-06T07:16:09Z</dcterms:created>
  <dcterms:modified xsi:type="dcterms:W3CDTF">2026-08-13T03:43:28Z</dcterms:modified>
</cp:coreProperties>
</file>